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77" r:id="rId4"/>
  </p:sldMasterIdLst>
  <p:notesMasterIdLst>
    <p:notesMasterId r:id="rId116"/>
  </p:notesMasterIdLst>
  <p:handoutMasterIdLst>
    <p:handoutMasterId r:id="rId117"/>
  </p:handoutMasterIdLst>
  <p:sldIdLst>
    <p:sldId id="296" r:id="rId5"/>
    <p:sldId id="377" r:id="rId6"/>
    <p:sldId id="369" r:id="rId7"/>
    <p:sldId id="425" r:id="rId8"/>
    <p:sldId id="417" r:id="rId9"/>
    <p:sldId id="532" r:id="rId10"/>
    <p:sldId id="370" r:id="rId11"/>
    <p:sldId id="429" r:id="rId12"/>
    <p:sldId id="404" r:id="rId13"/>
    <p:sldId id="405" r:id="rId14"/>
    <p:sldId id="403" r:id="rId15"/>
    <p:sldId id="376" r:id="rId16"/>
    <p:sldId id="406" r:id="rId17"/>
    <p:sldId id="375" r:id="rId18"/>
    <p:sldId id="431" r:id="rId19"/>
    <p:sldId id="536" r:id="rId20"/>
    <p:sldId id="401" r:id="rId21"/>
    <p:sldId id="447" r:id="rId22"/>
    <p:sldId id="448" r:id="rId23"/>
    <p:sldId id="533" r:id="rId24"/>
    <p:sldId id="449" r:id="rId25"/>
    <p:sldId id="452" r:id="rId26"/>
    <p:sldId id="451" r:id="rId27"/>
    <p:sldId id="534" r:id="rId28"/>
    <p:sldId id="450" r:id="rId29"/>
    <p:sldId id="514" r:id="rId30"/>
    <p:sldId id="515" r:id="rId31"/>
    <p:sldId id="516" r:id="rId32"/>
    <p:sldId id="517" r:id="rId33"/>
    <p:sldId id="518" r:id="rId34"/>
    <p:sldId id="519" r:id="rId35"/>
    <p:sldId id="529" r:id="rId36"/>
    <p:sldId id="528" r:id="rId37"/>
    <p:sldId id="520" r:id="rId38"/>
    <p:sldId id="521" r:id="rId39"/>
    <p:sldId id="522" r:id="rId40"/>
    <p:sldId id="523" r:id="rId41"/>
    <p:sldId id="524" r:id="rId42"/>
    <p:sldId id="525" r:id="rId43"/>
    <p:sldId id="526" r:id="rId44"/>
    <p:sldId id="412" r:id="rId45"/>
    <p:sldId id="433" r:id="rId46"/>
    <p:sldId id="418" r:id="rId47"/>
    <p:sldId id="410" r:id="rId48"/>
    <p:sldId id="400" r:id="rId49"/>
    <p:sldId id="544" r:id="rId50"/>
    <p:sldId id="407" r:id="rId51"/>
    <p:sldId id="408" r:id="rId52"/>
    <p:sldId id="432" r:id="rId53"/>
    <p:sldId id="411" r:id="rId54"/>
    <p:sldId id="379" r:id="rId55"/>
    <p:sldId id="380" r:id="rId56"/>
    <p:sldId id="436" r:id="rId57"/>
    <p:sldId id="382" r:id="rId58"/>
    <p:sldId id="381" r:id="rId59"/>
    <p:sldId id="442" r:id="rId60"/>
    <p:sldId id="462" r:id="rId61"/>
    <p:sldId id="438" r:id="rId62"/>
    <p:sldId id="437" r:id="rId63"/>
    <p:sldId id="383" r:id="rId64"/>
    <p:sldId id="384" r:id="rId65"/>
    <p:sldId id="385" r:id="rId66"/>
    <p:sldId id="422" r:id="rId67"/>
    <p:sldId id="423" r:id="rId68"/>
    <p:sldId id="299" r:id="rId69"/>
    <p:sldId id="537" r:id="rId70"/>
    <p:sldId id="539" r:id="rId71"/>
    <p:sldId id="540" r:id="rId72"/>
    <p:sldId id="541" r:id="rId73"/>
    <p:sldId id="542" r:id="rId74"/>
    <p:sldId id="415" r:id="rId75"/>
    <p:sldId id="460" r:id="rId76"/>
    <p:sldId id="535" r:id="rId77"/>
    <p:sldId id="399" r:id="rId78"/>
    <p:sldId id="543" r:id="rId79"/>
    <p:sldId id="479" r:id="rId80"/>
    <p:sldId id="480" r:id="rId81"/>
    <p:sldId id="481" r:id="rId82"/>
    <p:sldId id="482" r:id="rId83"/>
    <p:sldId id="484" r:id="rId84"/>
    <p:sldId id="485" r:id="rId85"/>
    <p:sldId id="486" r:id="rId86"/>
    <p:sldId id="487" r:id="rId87"/>
    <p:sldId id="489" r:id="rId88"/>
    <p:sldId id="490" r:id="rId89"/>
    <p:sldId id="491" r:id="rId90"/>
    <p:sldId id="492" r:id="rId91"/>
    <p:sldId id="493" r:id="rId92"/>
    <p:sldId id="530" r:id="rId93"/>
    <p:sldId id="288" r:id="rId94"/>
    <p:sldId id="494" r:id="rId95"/>
    <p:sldId id="495" r:id="rId96"/>
    <p:sldId id="496" r:id="rId97"/>
    <p:sldId id="497" r:id="rId98"/>
    <p:sldId id="498" r:id="rId99"/>
    <p:sldId id="499" r:id="rId100"/>
    <p:sldId id="500" r:id="rId101"/>
    <p:sldId id="501" r:id="rId102"/>
    <p:sldId id="502" r:id="rId103"/>
    <p:sldId id="503" r:id="rId104"/>
    <p:sldId id="504" r:id="rId105"/>
    <p:sldId id="505" r:id="rId106"/>
    <p:sldId id="506" r:id="rId107"/>
    <p:sldId id="507" r:id="rId108"/>
    <p:sldId id="508" r:id="rId109"/>
    <p:sldId id="509" r:id="rId110"/>
    <p:sldId id="510" r:id="rId111"/>
    <p:sldId id="511" r:id="rId112"/>
    <p:sldId id="512" r:id="rId113"/>
    <p:sldId id="531" r:id="rId114"/>
    <p:sldId id="527" r:id="rId1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8000"/>
    <a:srgbClr val="CCFFCC"/>
    <a:srgbClr val="FFFF00"/>
    <a:srgbClr val="66CCFF"/>
    <a:srgbClr val="00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0" autoAdjust="0"/>
    <p:restoredTop sz="76923" autoAdjust="0"/>
  </p:normalViewPr>
  <p:slideViewPr>
    <p:cSldViewPr>
      <p:cViewPr varScale="1">
        <p:scale>
          <a:sx n="86" d="100"/>
          <a:sy n="86" d="100"/>
        </p:scale>
        <p:origin x="227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12780"/>
    </p:cViewPr>
  </p:sorterViewPr>
  <p:notesViewPr>
    <p:cSldViewPr>
      <p:cViewPr>
        <p:scale>
          <a:sx n="100" d="100"/>
          <a:sy n="100" d="100"/>
        </p:scale>
        <p:origin x="222" y="21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presProps" Target="presProp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viewProps" Target="viewProps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tableStyles" Target="tableStyles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E21957E-ADD8-4CF1-A06A-AE1A1B2FC5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2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29017C2-D761-409D-A976-87401EC0B1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941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Nitrogen Management Issues 2008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v20071203</a:t>
            </a:r>
          </a:p>
        </p:txBody>
      </p:sp>
      <p:sp>
        <p:nvSpPr>
          <p:cNvPr id="26628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2005-2007, Purdue University</a:t>
            </a:r>
          </a:p>
        </p:txBody>
      </p:sp>
      <p:sp>
        <p:nvSpPr>
          <p:cNvPr id="2662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538768-B447-445C-9D50-AA743C2C95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35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34" charset="0"/>
              </a:rPr>
              <a:t>10% to Indiana, almost 40% IL, IA, and IN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Office</a:t>
            </a:r>
            <a:r>
              <a:rPr lang="en-US" baseline="0" dirty="0"/>
              <a:t> of Indiana State Chemist regulates bulk storage of fertilizers. Bulk storage is defined by OISC as any quantity of fertilizer over 7500 gallons or a single tank larger than 2500 gallons. If these thresholds are exceeded, the fertilizer tanks require containment.</a:t>
            </a:r>
          </a:p>
          <a:p>
            <a:endParaRPr lang="en-US" baseline="0" dirty="0"/>
          </a:p>
          <a:p>
            <a:r>
              <a:rPr lang="en-US" baseline="0" dirty="0"/>
              <a:t>Would 3,250 gallons tanks require containment?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84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Containment can be liners held in place with wooden berm.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83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Liners surrounded</a:t>
            </a:r>
            <a:r>
              <a:rPr lang="en-US" baseline="0" dirty="0"/>
              <a:t> by gravel.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24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 tanks within a concrete wall.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31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bulk fertilizer tanks need to be identified with its contents</a:t>
            </a:r>
            <a:r>
              <a:rPr lang="en-US" baseline="0" dirty="0"/>
              <a:t>  (e.g. 28-0-0)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57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Site gauge</a:t>
            </a:r>
            <a:r>
              <a:rPr lang="en-US" baseline="0" dirty="0"/>
              <a:t> needs to be locked.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96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number one enemy</a:t>
            </a:r>
            <a:r>
              <a:rPr lang="en-US" baseline="0" dirty="0"/>
              <a:t> of poly tanks is sunlight.</a:t>
            </a:r>
          </a:p>
          <a:p>
            <a:r>
              <a:rPr lang="en-US" baseline="0" dirty="0"/>
              <a:t>Be sure to periodically check tanks for ultraviolet degradation.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46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Bulk storage of dry fertilizers start at undivided quantities about 12 tons. Above this threshold a roof and walls are required.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65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Manure can be piled uncovered</a:t>
            </a:r>
            <a:r>
              <a:rPr lang="en-US" baseline="0" dirty="0"/>
              <a:t> in the field for up to 72 hours. Be sure to store the materials where they will not reach creeks or other waters.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21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72 hours the manure or fertilizer in the field needs to be covered.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79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Restrictions of Staging Manure. 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Residential buildings where other</a:t>
            </a:r>
            <a:r>
              <a:rPr lang="en-US" baseline="0" dirty="0"/>
              <a:t> people (not self) </a:t>
            </a:r>
            <a:r>
              <a:rPr lang="en-US" dirty="0"/>
              <a:t>live.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C52E0A-DE37-4152-96D2-7BB071ED8C8C}" type="slidenum">
              <a:rPr 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not store manure or commercial fertilizer in a waterway. Not only are most of these</a:t>
            </a:r>
            <a:r>
              <a:rPr lang="en-US" baseline="0" dirty="0"/>
              <a:t> grass strips close to water, but storing there will circumvent the grass from filtering water  as it runs across and through the fertilizer.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42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Whether it’s a commercial</a:t>
            </a:r>
            <a:r>
              <a:rPr lang="en-US" baseline="0" dirty="0"/>
              <a:t> blend . . 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00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 . . or manure, the applicator needs to think about</a:t>
            </a:r>
            <a:r>
              <a:rPr lang="en-US" baseline="0" dirty="0"/>
              <a:t> the site. You might have to adjust the application to keep the materials out of water.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72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can you explain applying manure</a:t>
            </a:r>
            <a:r>
              <a:rPr lang="en-US" baseline="0" dirty="0"/>
              <a:t> on frozen ground from an agronomic perspective?</a:t>
            </a:r>
          </a:p>
          <a:p>
            <a:r>
              <a:rPr lang="en-US" baseline="0" dirty="0"/>
              <a:t>You cant.</a:t>
            </a:r>
          </a:p>
          <a:p>
            <a:r>
              <a:rPr lang="en-US" baseline="0" dirty="0"/>
              <a:t>When the top layer thaws and you get some rain the material will flow with the water.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522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best place to wash equipment</a:t>
            </a:r>
            <a:r>
              <a:rPr lang="en-US" baseline="0" dirty="0"/>
              <a:t> is in the field.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195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Anhydrous</a:t>
            </a:r>
            <a:r>
              <a:rPr lang="en-US" baseline="0" dirty="0"/>
              <a:t> ammonia has an affinity for water. Make sure skin is protected. Goggles should be unvented to prevent anhydrous ammonia from interacting with the eyes.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70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seemingly harmless</a:t>
            </a:r>
            <a:r>
              <a:rPr lang="en-US" baseline="0" dirty="0"/>
              <a:t> tractor-spreader combination.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148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Putting farm equipment on the road can be dangerous.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379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Putting farm equipment on the road can be dangerous.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21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8C639-8BA4-41DA-BEFB-F3987F0C5FB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8900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wrong with this photograph?</a:t>
            </a:r>
          </a:p>
          <a:p>
            <a:r>
              <a:rPr lang="en-US" dirty="0"/>
              <a:t>There</a:t>
            </a:r>
            <a:r>
              <a:rPr lang="en-US" baseline="0" dirty="0"/>
              <a:t> is no slow moving vehicle sign. The SMV triangle informs the pubic that you are moving slower than normal.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359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</a:t>
            </a:r>
            <a:r>
              <a:rPr lang="en-US" baseline="0" dirty="0"/>
              <a:t> of SMV signs on equipment.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314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sure that the SMV card can be seen.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158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</a:t>
            </a:r>
            <a:r>
              <a:rPr lang="en-US" baseline="0" dirty="0"/>
              <a:t> goes without saying that there are times that our slower tractors and pulled implements should not be on the road.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55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Growers are required to follow the weight limits imposed by county-assigned frost laws.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861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Growers are also required to follow posted weight limits on bridges.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374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oversize permit is obtained from the Motor</a:t>
            </a:r>
            <a:r>
              <a:rPr lang="en-US" baseline="0" dirty="0"/>
              <a:t> Carrier Service, Division of Department of Revenue.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319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77B23-A38E-B04E-88D2-0BBD9BECC84A}" type="slidenum">
              <a:rPr lang="en-US" smtClean="0"/>
              <a:pPr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429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77B23-A38E-B04E-88D2-0BBD9BECC84A}" type="slidenum">
              <a:rPr lang="en-US" smtClean="0"/>
              <a:pPr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42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81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8C639-8BA4-41DA-BEFB-F3987F0C5FBE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890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AA5F61-6F62-478E-86D2-6A881D0774B6}" type="slidenum">
              <a:rPr lang="en-US"/>
              <a:pPr/>
              <a:t>53</a:t>
            </a:fld>
            <a:endParaRPr lang="en-US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B5EA15-1C47-4A59-B401-04FE2B91991B}" type="slidenum">
              <a:rPr lang="en-US"/>
              <a:pPr/>
              <a:t>58</a:t>
            </a:fld>
            <a:endParaRPr lang="en-US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Whether it’s livestock</a:t>
            </a:r>
            <a:r>
              <a:rPr lang="en-US" baseline="0" dirty="0"/>
              <a:t> or poultry or other animals producers are concerned about pathogens.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82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baseline="0" dirty="0"/>
              <a:t> pathogen in this case are organisms that can spread diseases. When animals are confined, disease can spread rapidly. If  you are buying manure from a CFO you will likely be restricted to a specific area of the operation for pick-up. Most of the property will be off-limits.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7C2-D761-409D-A976-87401EC0B19E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26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C42B1AF-CEF6-4B9E-B18E-C2C36BA2C3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8B5D-CB3F-4570-AB01-EBD08D35C1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F1322-EAC1-4D31-892A-5567D006B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F2E4F-FF53-4655-B76E-A40FAED1F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3E5AA-B975-4691-AF6B-4EB4987476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FC04-B145-4CA4-A22A-68CBBB9DF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65E0-5C44-425F-8A25-6711C7B07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246-6492-4AA1-A01A-1C260B68E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644B-3F97-4FDF-95D0-3A52AEC653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4AA19-DF0F-4D14-AED1-DC6FF66812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81A17-FE27-4A67-859D-4CB99211ED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D168B82-7A51-4597-B1D2-3086ABC316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Fred Whitford – Jim Camberato</a:t>
            </a: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685800"/>
            <a:ext cx="8305800" cy="1676400"/>
          </a:xfrm>
        </p:spPr>
        <p:txBody>
          <a:bodyPr>
            <a:normAutofit fontScale="90000"/>
          </a:bodyPr>
          <a:lstStyle/>
          <a:p>
            <a:r>
              <a:rPr lang="en-US" dirty="0"/>
              <a:t>Category 14 Agricultural Fertilizer Certification Training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Straight Connector 62"/>
          <p:cNvCxnSpPr/>
          <p:nvPr/>
        </p:nvCxnSpPr>
        <p:spPr>
          <a:xfrm>
            <a:off x="0" y="2514600"/>
            <a:ext cx="9144000" cy="0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762000" y="304800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Ammonium less likely to be </a:t>
            </a:r>
            <a:r>
              <a:rPr lang="en-US" sz="3000" dirty="0" err="1"/>
              <a:t>lEACHED</a:t>
            </a:r>
            <a:r>
              <a:rPr lang="en-US" sz="3000" dirty="0"/>
              <a:t> from the soil than nitrate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600" y="1752600"/>
            <a:ext cx="3657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Ammonium (NH</a:t>
            </a:r>
            <a:r>
              <a:rPr lang="en-US" baseline="-25000" dirty="0"/>
              <a:t>4</a:t>
            </a:r>
            <a:r>
              <a:rPr lang="en-US" baseline="30000" dirty="0"/>
              <a:t>+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343400" y="1752600"/>
            <a:ext cx="3657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Nitrate (NO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  <a:r>
              <a:rPr lang="en-US" dirty="0"/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714023" y="2514600"/>
            <a:ext cx="1676400" cy="3210818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5400000" scaled="0"/>
          </a:gra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4023" y="2514600"/>
            <a:ext cx="16764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- - - - - - - - - - - -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4023" y="2743200"/>
            <a:ext cx="16764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- - - - - - - - - - - -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4023" y="2971800"/>
            <a:ext cx="16764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- - - - - - - - - - - -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4023" y="3200400"/>
            <a:ext cx="16764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- - - - - - - -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838200" y="2438400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</a:rPr>
              <a:t>+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2011680" y="2438400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</a:rPr>
              <a:t>+</a:t>
            </a: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1325880" y="2682240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</a:rPr>
              <a:t>+</a:t>
            </a: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1630680" y="2926080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</a:rPr>
              <a:t>+</a:t>
            </a: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1935480" y="3154680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</a:rPr>
              <a:t>+</a:t>
            </a: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1219200" y="3002280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</a:rPr>
              <a:t>+</a:t>
            </a: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3840480" y="1913598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</a:rPr>
              <a:t>+</a:t>
            </a:r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6736080" y="1913598"/>
            <a:ext cx="274320" cy="2743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white"/>
                </a:solidFill>
              </a:rPr>
              <a:t>-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495800" y="2514600"/>
            <a:ext cx="1676400" cy="3210818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5400000" scaled="0"/>
          </a:gra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95800" y="2514600"/>
            <a:ext cx="16764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- - - - - - - - - - - -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95800" y="2743200"/>
            <a:ext cx="16764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- - - - - - - - - - - -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95800" y="2971800"/>
            <a:ext cx="16764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- - - - - - - - - - - -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495800" y="3200400"/>
            <a:ext cx="16764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- - - - - - - -</a:t>
            </a:r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4872608" y="4191000"/>
            <a:ext cx="274320" cy="2743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white"/>
                </a:solidFill>
              </a:rPr>
              <a:t>-</a:t>
            </a: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5471160" y="4871519"/>
            <a:ext cx="274320" cy="2743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white"/>
                </a:solidFill>
              </a:rPr>
              <a:t>-</a:t>
            </a: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5745480" y="4465320"/>
            <a:ext cx="274320" cy="2743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white"/>
                </a:solidFill>
              </a:rPr>
              <a:t>-</a:t>
            </a:r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5181600" y="4597199"/>
            <a:ext cx="274320" cy="2743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white"/>
                </a:solidFill>
              </a:rPr>
              <a:t>-</a:t>
            </a:r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4657749" y="4739640"/>
            <a:ext cx="274320" cy="2743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white"/>
                </a:solidFill>
              </a:rPr>
              <a:t>-</a:t>
            </a: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4735448" y="5273040"/>
            <a:ext cx="274320" cy="2743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white"/>
                </a:solidFill>
              </a:rPr>
              <a:t>-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476872" y="2580382"/>
            <a:ext cx="1771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1F497D"/>
                </a:solidFill>
                <a:latin typeface="Calibri"/>
              </a:rPr>
              <a:t>Immobile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71785" y="2580382"/>
            <a:ext cx="1361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Mobile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5832901"/>
            <a:ext cx="8368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Ammonium is often referred to as the “stable” form of N because it is attracted to the cation exchange capacity</a:t>
            </a:r>
          </a:p>
        </p:txBody>
      </p:sp>
    </p:spTree>
    <p:extLst>
      <p:ext uri="{BB962C8B-B14F-4D97-AF65-F5344CB8AC3E}">
        <p14:creationId xmlns:p14="http://schemas.microsoft.com/office/powerpoint/2010/main" val="24961964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4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76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0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834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9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781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63081" y="4515473"/>
            <a:ext cx="347547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Visible to traffic</a:t>
            </a:r>
          </a:p>
          <a:p>
            <a:r>
              <a:rPr lang="en-US" dirty="0"/>
              <a:t>Traffic patterns</a:t>
            </a:r>
          </a:p>
          <a:p>
            <a:r>
              <a:rPr lang="en-US" dirty="0"/>
              <a:t>Rush hours, bus routes</a:t>
            </a:r>
          </a:p>
          <a:p>
            <a:r>
              <a:rPr lang="en-US" dirty="0"/>
              <a:t>Know where you are going</a:t>
            </a:r>
          </a:p>
          <a:p>
            <a:r>
              <a:rPr lang="en-US" dirty="0"/>
              <a:t>Visibility</a:t>
            </a:r>
          </a:p>
        </p:txBody>
      </p:sp>
    </p:spTree>
    <p:extLst>
      <p:ext uri="{BB962C8B-B14F-4D97-AF65-F5344CB8AC3E}">
        <p14:creationId xmlns:p14="http://schemas.microsoft.com/office/powerpoint/2010/main" val="373655643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260" y="38102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frost sign PPP-83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5958" y="-311253"/>
            <a:ext cx="10760434" cy="716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9176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260" y="38102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orange road sign-PPP-83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13" b="28612"/>
          <a:stretch/>
        </p:blipFill>
        <p:spPr>
          <a:xfrm>
            <a:off x="-457200" y="228600"/>
            <a:ext cx="9708067" cy="638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6437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6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1029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w slide-299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81837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62600" y="152400"/>
            <a:ext cx="37338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Plan for Spill</a:t>
            </a:r>
          </a:p>
          <a:p>
            <a:r>
              <a:rPr lang="en-US" dirty="0"/>
              <a:t>	Stop the leak</a:t>
            </a:r>
          </a:p>
          <a:p>
            <a:r>
              <a:rPr lang="en-US" dirty="0"/>
              <a:t>	Dike up the area</a:t>
            </a:r>
          </a:p>
          <a:p>
            <a:r>
              <a:rPr lang="en-US" dirty="0"/>
              <a:t>	Clean up</a:t>
            </a:r>
          </a:p>
          <a:p>
            <a:r>
              <a:rPr lang="en-US" dirty="0"/>
              <a:t>	Call IDEM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30750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pply Anhydrous tank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3306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2400" y="1303500"/>
            <a:ext cx="4726281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</a:rPr>
              <a:t>In case of release: </a:t>
            </a:r>
          </a:p>
          <a:p>
            <a:r>
              <a:rPr lang="en-US" sz="2400" b="1" dirty="0">
                <a:solidFill>
                  <a:srgbClr val="000090"/>
                </a:solidFill>
              </a:rPr>
              <a:t>	Remove people from area</a:t>
            </a:r>
          </a:p>
          <a:p>
            <a:r>
              <a:rPr lang="en-US" sz="2400" b="1" dirty="0">
                <a:solidFill>
                  <a:srgbClr val="000090"/>
                </a:solidFill>
              </a:rPr>
              <a:t>	Call local authorities</a:t>
            </a:r>
          </a:p>
          <a:p>
            <a:r>
              <a:rPr lang="en-US" sz="2400" b="1" dirty="0">
                <a:solidFill>
                  <a:srgbClr val="000090"/>
                </a:solidFill>
              </a:rPr>
              <a:t>	Add water</a:t>
            </a:r>
          </a:p>
          <a:p>
            <a:r>
              <a:rPr lang="en-US" sz="2400" b="1" dirty="0">
                <a:solidFill>
                  <a:srgbClr val="000090"/>
                </a:solidFill>
              </a:rPr>
              <a:t>	PPE</a:t>
            </a:r>
          </a:p>
        </p:txBody>
      </p:sp>
    </p:spTree>
    <p:extLst>
      <p:ext uri="{BB962C8B-B14F-4D97-AF65-F5344CB8AC3E}">
        <p14:creationId xmlns:p14="http://schemas.microsoft.com/office/powerpoint/2010/main" val="62156982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509" y="384366"/>
            <a:ext cx="850488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In Review: </a:t>
            </a:r>
          </a:p>
          <a:p>
            <a:endParaRPr lang="en-US" dirty="0"/>
          </a:p>
          <a:p>
            <a:r>
              <a:rPr lang="en-US" b="1" dirty="0">
                <a:solidFill>
                  <a:srgbClr val="000090"/>
                </a:solidFill>
              </a:rPr>
              <a:t>Which agency controls manure management plans and spills?</a:t>
            </a:r>
          </a:p>
          <a:p>
            <a:r>
              <a:rPr lang="en-US" b="1" dirty="0">
                <a:solidFill>
                  <a:srgbClr val="000090"/>
                </a:solidFill>
              </a:rPr>
              <a:t>Which agency controls Cat. 14 certification?</a:t>
            </a:r>
          </a:p>
          <a:p>
            <a:r>
              <a:rPr lang="en-US" b="1" dirty="0">
                <a:solidFill>
                  <a:srgbClr val="000090"/>
                </a:solidFill>
              </a:rPr>
              <a:t>Which agency controls nonmanure fertilizer bulk storage? </a:t>
            </a:r>
          </a:p>
          <a:p>
            <a:r>
              <a:rPr lang="en-US" b="1" dirty="0">
                <a:solidFill>
                  <a:srgbClr val="000090"/>
                </a:solidFill>
              </a:rPr>
              <a:t>What is the number of uncertified employees a Cat. 14 can supervise?</a:t>
            </a:r>
          </a:p>
          <a:p>
            <a:r>
              <a:rPr lang="en-US" b="1" dirty="0">
                <a:solidFill>
                  <a:srgbClr val="000090"/>
                </a:solidFill>
              </a:rPr>
              <a:t>Who is the agency that provides heavy load permits?</a:t>
            </a:r>
          </a:p>
          <a:p>
            <a:endParaRPr lang="en-US" b="1" dirty="0">
              <a:solidFill>
                <a:srgbClr val="00009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</a:rPr>
              <a:t>Describe OISC’s diking requirements?</a:t>
            </a:r>
          </a:p>
          <a:p>
            <a:r>
              <a:rPr lang="en-US" b="1" dirty="0">
                <a:solidFill>
                  <a:srgbClr val="000090"/>
                </a:solidFill>
              </a:rPr>
              <a:t>How long can manure and fertilizer  stay in a pile unprotected?</a:t>
            </a:r>
          </a:p>
          <a:p>
            <a:r>
              <a:rPr lang="en-US" b="1" dirty="0">
                <a:solidFill>
                  <a:srgbClr val="000090"/>
                </a:solidFill>
              </a:rPr>
              <a:t>What is the best place to stage manure or fertilizer?</a:t>
            </a:r>
          </a:p>
          <a:p>
            <a:endParaRPr lang="en-US" b="1" dirty="0">
              <a:solidFill>
                <a:srgbClr val="00009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</a:rPr>
              <a:t> </a:t>
            </a:r>
          </a:p>
          <a:p>
            <a:endParaRPr lang="en-US" b="1" dirty="0">
              <a:solidFill>
                <a:srgbClr val="000090"/>
              </a:solidFill>
            </a:endParaRPr>
          </a:p>
          <a:p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007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Organic Matter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Concentrated in the topsoil improves a soil’s capacity for holding water and nutrients (increased cation exchange capacity)</a:t>
            </a:r>
          </a:p>
          <a:p>
            <a:r>
              <a:rPr lang="en-US" sz="2800" b="1" dirty="0"/>
              <a:t>Shallow topsoil and high water table increase potential for groundwater contamination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509" y="384366"/>
            <a:ext cx="850488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In Review: </a:t>
            </a:r>
          </a:p>
          <a:p>
            <a:endParaRPr lang="en-US" b="1" dirty="0">
              <a:solidFill>
                <a:srgbClr val="00009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</a:rPr>
              <a:t>What are areas to be concerned with when making fertilizer applications?</a:t>
            </a:r>
          </a:p>
          <a:p>
            <a:endParaRPr lang="en-US" b="1" dirty="0">
              <a:solidFill>
                <a:srgbClr val="00009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</a:rPr>
              <a:t>What is the best place to apply fertilizer equipment wash water?</a:t>
            </a:r>
          </a:p>
          <a:p>
            <a:endParaRPr lang="en-US" b="1" dirty="0">
              <a:solidFill>
                <a:srgbClr val="00009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</a:rPr>
              <a:t>What are some of the on the road concerns?</a:t>
            </a:r>
          </a:p>
          <a:p>
            <a:endParaRPr lang="en-US" b="1" dirty="0">
              <a:solidFill>
                <a:srgbClr val="00009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</a:rPr>
              <a:t>What do you do in the event of a spill with fertilizer, manure, and anhydrous ammonia? </a:t>
            </a:r>
          </a:p>
          <a:p>
            <a:endParaRPr lang="en-US" b="1" dirty="0">
              <a:solidFill>
                <a:srgbClr val="000090"/>
              </a:solidFill>
            </a:endParaRPr>
          </a:p>
          <a:p>
            <a:endParaRPr lang="en-US" b="1" dirty="0">
              <a:solidFill>
                <a:srgbClr val="000090"/>
              </a:solidFill>
            </a:endParaRPr>
          </a:p>
          <a:p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32437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51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45600" cy="6934200"/>
          </a:xfrm>
          <a:prstGeom prst="rect">
            <a:avLst/>
          </a:prstGeom>
        </p:spPr>
      </p:pic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2294548"/>
            <a:ext cx="663257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536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4" r="8965" b="38011"/>
          <a:stretch/>
        </p:blipFill>
        <p:spPr>
          <a:xfrm>
            <a:off x="3350787" y="1418265"/>
            <a:ext cx="4726413" cy="40273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texture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31387" y="1594338"/>
            <a:ext cx="3764870" cy="3340608"/>
          </a:xfrm>
        </p:spPr>
        <p:txBody>
          <a:bodyPr>
            <a:normAutofit/>
          </a:bodyPr>
          <a:lstStyle/>
          <a:p>
            <a:r>
              <a:rPr lang="en-US" sz="2400" dirty="0"/>
              <a:t>Relative proportion of soil size separates:</a:t>
            </a:r>
          </a:p>
          <a:p>
            <a:r>
              <a:rPr lang="en-US" sz="2400" dirty="0"/>
              <a:t>Sand </a:t>
            </a:r>
          </a:p>
          <a:p>
            <a:pPr lvl="1"/>
            <a:r>
              <a:rPr lang="en-US" sz="2000" dirty="0"/>
              <a:t>(2.00 – 0.02 mm)</a:t>
            </a:r>
          </a:p>
          <a:p>
            <a:r>
              <a:rPr lang="en-US" sz="2400" dirty="0"/>
              <a:t>Silt </a:t>
            </a:r>
          </a:p>
          <a:p>
            <a:pPr lvl="1"/>
            <a:r>
              <a:rPr lang="en-US" sz="2000" dirty="0"/>
              <a:t>(0.02 - 0.002 mm)</a:t>
            </a:r>
          </a:p>
          <a:p>
            <a:r>
              <a:rPr lang="en-US" sz="2400" dirty="0"/>
              <a:t>Clay </a:t>
            </a:r>
          </a:p>
          <a:p>
            <a:pPr lvl="1"/>
            <a:r>
              <a:rPr lang="en-US" sz="2000" dirty="0"/>
              <a:t>(&lt;0.002 mm)</a:t>
            </a:r>
          </a:p>
          <a:p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 rot="-5400000">
            <a:off x="6960413" y="3293431"/>
            <a:ext cx="373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http://en.wikipedia.org/wiki/File:SoilTextureTriangle.jpg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7878" y="5747936"/>
            <a:ext cx="7924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itchFamily="34" charset="0"/>
              </a:rPr>
              <a:t>Some believe that the ideal soil contains equal portions of sand, silt, clay and organic matter</a:t>
            </a:r>
          </a:p>
        </p:txBody>
      </p:sp>
    </p:spTree>
    <p:extLst>
      <p:ext uri="{BB962C8B-B14F-4D97-AF65-F5344CB8AC3E}">
        <p14:creationId xmlns:p14="http://schemas.microsoft.com/office/powerpoint/2010/main" val="598381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Texture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Soils with more clay have higher cation exchange and moisture holding capacity than sandy soils</a:t>
            </a:r>
          </a:p>
          <a:p>
            <a:pPr lvl="1"/>
            <a:r>
              <a:rPr lang="en-US" sz="2800" dirty="0"/>
              <a:t>losses by leaching are lower than in sandy soils but runoff and erosion losses are higher</a:t>
            </a:r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4572000"/>
            <a:ext cx="2057400" cy="171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389322"/>
            <a:ext cx="8413072" cy="1115628"/>
          </a:xfrm>
        </p:spPr>
        <p:txBody>
          <a:bodyPr>
            <a:noAutofit/>
          </a:bodyPr>
          <a:lstStyle/>
          <a:p>
            <a:r>
              <a:rPr lang="en-US" sz="3200" dirty="0"/>
              <a:t>Factors affecting runoff/Erosion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Soil type, slope of land, residue cover</a:t>
            </a:r>
          </a:p>
          <a:p>
            <a:r>
              <a:rPr lang="en-US" sz="3200" dirty="0"/>
              <a:t>Rainfall intensity and duration</a:t>
            </a:r>
          </a:p>
          <a:p>
            <a:pPr lvl="1"/>
            <a:r>
              <a:rPr lang="en-US" sz="2800" dirty="0"/>
              <a:t>Increased rainfall intensity increases runoff and erosion while reducing leaching (less water moves through the soil profile</a:t>
            </a:r>
            <a:endParaRPr lang="en-US" sz="2800" b="1" dirty="0"/>
          </a:p>
          <a:p>
            <a:r>
              <a:rPr lang="en-US" sz="3200" dirty="0"/>
              <a:t>Soil moisture at the time of application</a:t>
            </a:r>
          </a:p>
          <a:p>
            <a:pPr lvl="1"/>
            <a:r>
              <a:rPr lang="en-US" sz="2800" dirty="0"/>
              <a:t>Application to saturated soil increases potential for runoff</a:t>
            </a:r>
          </a:p>
          <a:p>
            <a:pPr>
              <a:buNone/>
            </a:pP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86796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389322"/>
            <a:ext cx="8413072" cy="1115628"/>
          </a:xfrm>
        </p:spPr>
        <p:txBody>
          <a:bodyPr>
            <a:noAutofit/>
          </a:bodyPr>
          <a:lstStyle/>
          <a:p>
            <a:r>
              <a:rPr lang="en-US" sz="3200" dirty="0"/>
              <a:t>Factors affecting runoff/Erosion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924800" cy="1219200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Presence of conservation practices</a:t>
            </a:r>
          </a:p>
          <a:p>
            <a:pPr lvl="1"/>
            <a:r>
              <a:rPr lang="en-US" sz="2400" dirty="0"/>
              <a:t>Contour plantings, grass waterways, filter strips, etc.</a:t>
            </a:r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7" descr="C:\1GEV Documents\My Pictures\Pentwater 2009\Bob and Judy - Wisc\DSCN24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0400" y="3276600"/>
            <a:ext cx="4470400" cy="3352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789237"/>
            <a:ext cx="4419600" cy="1858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Distance to ditches or surface water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796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255973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en-US" dirty="0"/>
              <a:t>Setbacks are used to protect property  and water</a:t>
            </a: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302" y="1447800"/>
            <a:ext cx="7239000" cy="492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91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Components of an environmentally sound fertilizer material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73563"/>
          </a:xfrm>
        </p:spPr>
        <p:txBody>
          <a:bodyPr>
            <a:normAutofit/>
          </a:bodyPr>
          <a:lstStyle/>
          <a:p>
            <a:r>
              <a:rPr lang="en-US" sz="2800" b="1" dirty="0"/>
              <a:t>Best Management Practices</a:t>
            </a:r>
            <a:r>
              <a:rPr lang="en-US" sz="2800" dirty="0"/>
              <a:t> or 4R Nutrient Stewardship</a:t>
            </a:r>
          </a:p>
          <a:p>
            <a:r>
              <a:rPr lang="en-US" sz="2800" dirty="0"/>
              <a:t>Right rate, timing, placement and nutrient source for the crop to be grown</a:t>
            </a:r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6308" y="3803041"/>
            <a:ext cx="3733800" cy="279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435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Consider the plant demand for nutrients and the soil nutrient supply</a:t>
            </a:r>
          </a:p>
          <a:p>
            <a:r>
              <a:rPr lang="en-US" sz="3200" dirty="0"/>
              <a:t>Account for all sources of nutrients (manure + fertilizer + previous legume crop)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29400" y="6340882"/>
            <a:ext cx="2281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Phillips et al., 2009, IPNI</a:t>
            </a:r>
          </a:p>
        </p:txBody>
      </p:sp>
    </p:spTree>
    <p:extLst>
      <p:ext uri="{BB962C8B-B14F-4D97-AF65-F5344CB8AC3E}">
        <p14:creationId xmlns:p14="http://schemas.microsoft.com/office/powerpoint/2010/main" val="2260020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Right Timing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73563"/>
          </a:xfrm>
        </p:spPr>
        <p:txBody>
          <a:bodyPr>
            <a:normAutofit/>
          </a:bodyPr>
          <a:lstStyle/>
          <a:p>
            <a:r>
              <a:rPr lang="en-US" sz="2800" dirty="0"/>
              <a:t>Apply nutrients when they are needed by the crop and when soil and weather conditions are least like to cause loss</a:t>
            </a:r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2695575"/>
            <a:ext cx="3918731" cy="342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31003" y="6340882"/>
            <a:ext cx="22797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Stewart et al., 2009, IPNI</a:t>
            </a:r>
          </a:p>
        </p:txBody>
      </p:sp>
    </p:spTree>
    <p:extLst>
      <p:ext uri="{BB962C8B-B14F-4D97-AF65-F5344CB8AC3E}">
        <p14:creationId xmlns:p14="http://schemas.microsoft.com/office/powerpoint/2010/main" val="2188921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Fertilizer and manure provide Essential crop nutrients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Macronutrients </a:t>
            </a:r>
          </a:p>
          <a:p>
            <a:pPr lvl="1"/>
            <a:r>
              <a:rPr lang="en-US" sz="2400" b="1" dirty="0"/>
              <a:t>Nitrogen (N), phosphorus (P), potassium (K)</a:t>
            </a:r>
          </a:p>
          <a:p>
            <a:pPr lvl="2"/>
            <a:r>
              <a:rPr lang="en-US" sz="2000" b="1" dirty="0"/>
              <a:t>Most likely to be deficient, most frequently added to soils</a:t>
            </a:r>
          </a:p>
          <a:p>
            <a:r>
              <a:rPr lang="en-US" sz="2800" dirty="0"/>
              <a:t>Secondary nutrients</a:t>
            </a:r>
          </a:p>
          <a:p>
            <a:pPr lvl="1"/>
            <a:r>
              <a:rPr lang="en-US" sz="2400" dirty="0"/>
              <a:t>Calcium (</a:t>
            </a:r>
            <a:r>
              <a:rPr lang="en-US" sz="2400" dirty="0" err="1"/>
              <a:t>Ca</a:t>
            </a:r>
            <a:r>
              <a:rPr lang="en-US" sz="2400" dirty="0"/>
              <a:t>), magnesium (Mg), sulfur (S)</a:t>
            </a:r>
          </a:p>
          <a:p>
            <a:r>
              <a:rPr lang="en-US" sz="2800" dirty="0"/>
              <a:t>Micronutrients</a:t>
            </a:r>
          </a:p>
          <a:p>
            <a:pPr lvl="1"/>
            <a:r>
              <a:rPr lang="en-US" sz="2400" dirty="0"/>
              <a:t>Iron (Fe), manganese (</a:t>
            </a:r>
            <a:r>
              <a:rPr lang="en-US" sz="2400" dirty="0" err="1"/>
              <a:t>Mn</a:t>
            </a:r>
            <a:r>
              <a:rPr lang="en-US" sz="2400" dirty="0"/>
              <a:t>), zinc (Zn), copper (Cu), chlorine (</a:t>
            </a:r>
            <a:r>
              <a:rPr lang="en-US" sz="2400" dirty="0" err="1"/>
              <a:t>Cl</a:t>
            </a:r>
            <a:r>
              <a:rPr lang="en-US" sz="2400" dirty="0"/>
              <a:t>), boron (B), molybdenum (Mo), nickel (Ni)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3474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908" y="304800"/>
            <a:ext cx="8610600" cy="1572828"/>
          </a:xfrm>
        </p:spPr>
        <p:txBody>
          <a:bodyPr>
            <a:normAutofit/>
          </a:bodyPr>
          <a:lstStyle/>
          <a:p>
            <a:r>
              <a:rPr lang="en-US" sz="3200" dirty="0"/>
              <a:t>Consider Weather and soil conditions when making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73563"/>
          </a:xfrm>
        </p:spPr>
        <p:txBody>
          <a:bodyPr>
            <a:noAutofit/>
          </a:bodyPr>
          <a:lstStyle/>
          <a:p>
            <a:r>
              <a:rPr lang="en-US" sz="2800" b="1" dirty="0"/>
              <a:t>Fertilizers should not be applied to:</a:t>
            </a:r>
          </a:p>
          <a:p>
            <a:pPr lvl="1"/>
            <a:r>
              <a:rPr lang="en-US" sz="2400" dirty="0"/>
              <a:t>saturated soils </a:t>
            </a:r>
          </a:p>
          <a:p>
            <a:pPr lvl="1"/>
            <a:r>
              <a:rPr lang="en-US" sz="2400" dirty="0"/>
              <a:t>immediately after heavy precipitation </a:t>
            </a:r>
          </a:p>
          <a:p>
            <a:pPr lvl="1"/>
            <a:r>
              <a:rPr lang="en-US" sz="2400" dirty="0"/>
              <a:t>to frozen soils</a:t>
            </a:r>
          </a:p>
          <a:p>
            <a:r>
              <a:rPr lang="en-US" sz="2800" dirty="0"/>
              <a:t>Manure “must not be applied to frozen or snow-covered ground without residue protection, or cover crop, with slopes in excess of two percent (2%)”</a:t>
            </a:r>
          </a:p>
          <a:p>
            <a:r>
              <a:rPr lang="en-US" sz="2800" dirty="0"/>
              <a:t>Do not apply fertilizer or manure to the soil surface if heavy precipitation is imminent</a:t>
            </a:r>
          </a:p>
        </p:txBody>
      </p:sp>
    </p:spTree>
    <p:extLst>
      <p:ext uri="{BB962C8B-B14F-4D97-AF65-F5344CB8AC3E}">
        <p14:creationId xmlns:p14="http://schemas.microsoft.com/office/powerpoint/2010/main" val="2178019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Right Placement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52600"/>
            <a:ext cx="4572000" cy="4373563"/>
          </a:xfrm>
        </p:spPr>
        <p:txBody>
          <a:bodyPr/>
          <a:lstStyle/>
          <a:p>
            <a:r>
              <a:rPr lang="en-US" dirty="0"/>
              <a:t>Apply nutrients where they are best utilized by the crop and where they are least subject to loss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29400" y="6340882"/>
            <a:ext cx="2281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Murrell et al., 2009, IPNI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1905000"/>
            <a:ext cx="3810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25" y="3454807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37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08372"/>
            <a:ext cx="8382000" cy="1039427"/>
          </a:xfrm>
        </p:spPr>
        <p:txBody>
          <a:bodyPr>
            <a:noAutofit/>
          </a:bodyPr>
          <a:lstStyle/>
          <a:p>
            <a:r>
              <a:rPr lang="en-US" sz="3600" dirty="0"/>
              <a:t>Fertilizer applications - Injection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Injection:</a:t>
            </a:r>
          </a:p>
          <a:p>
            <a:pPr lvl="1"/>
            <a:r>
              <a:rPr lang="en-US" sz="2800" dirty="0"/>
              <a:t>Allows fertilizer to be applied close to the young crop plant to increase root uptake</a:t>
            </a:r>
          </a:p>
          <a:p>
            <a:pPr lvl="1"/>
            <a:r>
              <a:rPr lang="en-US" sz="2800" dirty="0"/>
              <a:t>Reduces P and K fixation by limiting exposure of these nutrients to the soil where they can be made unavailable by reaction with the soil</a:t>
            </a:r>
          </a:p>
          <a:p>
            <a:pPr lvl="1"/>
            <a:r>
              <a:rPr lang="en-US" sz="2800" dirty="0"/>
              <a:t>Reduces NH</a:t>
            </a:r>
            <a:r>
              <a:rPr lang="en-US" sz="2800" baseline="-25000" dirty="0"/>
              <a:t>3</a:t>
            </a:r>
            <a:r>
              <a:rPr lang="en-US" sz="2800" dirty="0"/>
              <a:t> volatilization and odor</a:t>
            </a:r>
          </a:p>
        </p:txBody>
      </p:sp>
    </p:spTree>
    <p:extLst>
      <p:ext uri="{BB962C8B-B14F-4D97-AF65-F5344CB8AC3E}">
        <p14:creationId xmlns:p14="http://schemas.microsoft.com/office/powerpoint/2010/main" val="2587536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Fertilizer applications - broadcast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74837"/>
            <a:ext cx="8610600" cy="4373563"/>
          </a:xfrm>
        </p:spPr>
        <p:txBody>
          <a:bodyPr>
            <a:normAutofit/>
          </a:bodyPr>
          <a:lstStyle/>
          <a:p>
            <a:r>
              <a:rPr lang="en-US" dirty="0"/>
              <a:t>Goal of fertilizer application is to apply the intended rate uniformly to the field</a:t>
            </a:r>
          </a:p>
          <a:p>
            <a:r>
              <a:rPr lang="en-US" dirty="0"/>
              <a:t>Broadcast on soil surface with a spinner spreader (</a:t>
            </a:r>
            <a:r>
              <a:rPr lang="en-US" b="1" dirty="0"/>
              <a:t>fertilizer at least 100 pounds per acre to allow equipment to operate accurately</a:t>
            </a:r>
            <a:r>
              <a:rPr lang="en-US" dirty="0"/>
              <a:t>)</a:t>
            </a:r>
          </a:p>
        </p:txBody>
      </p:sp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3962400"/>
            <a:ext cx="447243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3856037"/>
            <a:ext cx="4038600" cy="19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Incorporation of broadcast fertilizer and manure reduces potential runoff and NH</a:t>
            </a:r>
            <a:r>
              <a:rPr lang="en-US" baseline="-25000" dirty="0"/>
              <a:t>3</a:t>
            </a:r>
            <a:r>
              <a:rPr lang="en-US" dirty="0"/>
              <a:t> volatilization as well as odor</a:t>
            </a:r>
          </a:p>
        </p:txBody>
      </p:sp>
    </p:spTree>
    <p:extLst>
      <p:ext uri="{BB962C8B-B14F-4D97-AF65-F5344CB8AC3E}">
        <p14:creationId xmlns:p14="http://schemas.microsoft.com/office/powerpoint/2010/main" val="3450650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-57150"/>
            <a:ext cx="4114800" cy="696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539889"/>
            <a:ext cx="4343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Manure is hard to spread uniformly</a:t>
            </a:r>
          </a:p>
          <a:p>
            <a:endParaRPr lang="en-US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n-US" sz="3600" dirty="0">
                <a:latin typeface="+mj-lt"/>
              </a:rPr>
              <a:t>Keep your equipment in good working order</a:t>
            </a:r>
            <a:br>
              <a:rPr lang="en-US" sz="3600" dirty="0">
                <a:latin typeface="+mj-lt"/>
              </a:rPr>
            </a:br>
            <a:br>
              <a:rPr lang="en-US" sz="3600" dirty="0">
                <a:latin typeface="+mj-lt"/>
              </a:rPr>
            </a:br>
            <a:r>
              <a:rPr lang="en-US" sz="3600" dirty="0">
                <a:latin typeface="+mj-lt"/>
              </a:rPr>
              <a:t>Calibrate the applicator  and</a:t>
            </a:r>
            <a:br>
              <a:rPr lang="en-US" sz="3600" dirty="0">
                <a:latin typeface="+mj-lt"/>
              </a:rPr>
            </a:br>
            <a:r>
              <a:rPr lang="en-US" sz="3600" dirty="0">
                <a:latin typeface="+mj-lt"/>
              </a:rPr>
              <a:t>spread uniformly</a:t>
            </a:r>
          </a:p>
        </p:txBody>
      </p:sp>
    </p:spTree>
    <p:extLst>
      <p:ext uri="{BB962C8B-B14F-4D97-AF65-F5344CB8AC3E}">
        <p14:creationId xmlns:p14="http://schemas.microsoft.com/office/powerpoint/2010/main" val="2931975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Right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373563"/>
          </a:xfrm>
        </p:spPr>
        <p:txBody>
          <a:bodyPr/>
          <a:lstStyle/>
          <a:p>
            <a:r>
              <a:rPr lang="en-US" dirty="0"/>
              <a:t>Use the fertilizer material that results in the least loss given the rate, timing, and placement chosen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90552" y="6340882"/>
            <a:ext cx="2520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/>
              <a:t>Mikkelsen</a:t>
            </a:r>
            <a:r>
              <a:rPr lang="en-US" sz="1600" dirty="0"/>
              <a:t> et al., 2009, IPNI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590800"/>
            <a:ext cx="46990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8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8986" y="1008109"/>
            <a:ext cx="5055014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Times"/>
                <a:cs typeface="Times"/>
              </a:rPr>
              <a:t>Calibration Math</a:t>
            </a:r>
          </a:p>
          <a:p>
            <a:endParaRPr lang="en-US" sz="4000" b="1" dirty="0">
              <a:solidFill>
                <a:srgbClr val="008000"/>
              </a:solidFill>
              <a:latin typeface="Times"/>
              <a:cs typeface="Times"/>
            </a:endParaRPr>
          </a:p>
          <a:p>
            <a:r>
              <a:rPr lang="en-US" sz="4000" b="1" dirty="0">
                <a:solidFill>
                  <a:srgbClr val="008000"/>
                </a:solidFill>
                <a:latin typeface="Times"/>
                <a:cs typeface="Times"/>
              </a:rPr>
              <a:t>10 out of 70 questions</a:t>
            </a:r>
          </a:p>
          <a:p>
            <a:endParaRPr lang="en-US" sz="4000" b="1" dirty="0">
              <a:solidFill>
                <a:srgbClr val="008000"/>
              </a:solidFill>
              <a:latin typeface="Times"/>
              <a:cs typeface="Times"/>
            </a:endParaRPr>
          </a:p>
          <a:p>
            <a:r>
              <a:rPr lang="en-US" sz="4000" b="1" dirty="0">
                <a:solidFill>
                  <a:srgbClr val="008000"/>
                </a:solidFill>
                <a:latin typeface="Times"/>
                <a:cs typeface="Times"/>
              </a:rPr>
              <a:t>Check calculator</a:t>
            </a:r>
          </a:p>
          <a:p>
            <a:endParaRPr lang="en-US" sz="3600" b="1" dirty="0">
              <a:solidFill>
                <a:srgbClr val="008000"/>
              </a:solidFill>
              <a:latin typeface="Times"/>
              <a:cs typeface="Times"/>
            </a:endParaRPr>
          </a:p>
        </p:txBody>
      </p:sp>
      <p:pic>
        <p:nvPicPr>
          <p:cNvPr id="6" name="Picture 5" descr="2010CeresApplication-24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8847"/>
            <a:ext cx="3926615" cy="523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33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2159" y="50135"/>
            <a:ext cx="845475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Times"/>
                <a:cs typeface="Times"/>
              </a:rPr>
              <a:t>Understanding Percentages</a:t>
            </a:r>
          </a:p>
          <a:p>
            <a:endParaRPr lang="en-US" sz="2800" b="1" dirty="0">
              <a:latin typeface="Times"/>
              <a:cs typeface="Times"/>
            </a:endParaRPr>
          </a:p>
          <a:p>
            <a:r>
              <a:rPr lang="en-US" sz="2800" b="1" dirty="0">
                <a:latin typeface="Times"/>
                <a:cs typeface="Times"/>
              </a:rPr>
              <a:t> </a:t>
            </a:r>
          </a:p>
          <a:p>
            <a:endParaRPr lang="en-US" sz="2800" b="1" dirty="0">
              <a:latin typeface="Times"/>
              <a:cs typeface="Time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2159" y="978817"/>
            <a:ext cx="6499801" cy="4031873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"/>
                <a:cs typeface="Times"/>
              </a:rPr>
              <a:t>Multiplying by Percentage</a:t>
            </a:r>
          </a:p>
          <a:p>
            <a:endParaRPr lang="en-US" sz="3200" b="1" dirty="0">
              <a:latin typeface="Times"/>
              <a:cs typeface="Times"/>
            </a:endParaRPr>
          </a:p>
          <a:p>
            <a:r>
              <a:rPr lang="en-US" sz="3200" b="1" dirty="0">
                <a:latin typeface="Times"/>
                <a:cs typeface="Times"/>
              </a:rPr>
              <a:t>150 x 50%, 20%, 5%</a:t>
            </a:r>
          </a:p>
          <a:p>
            <a:r>
              <a:rPr lang="en-US" sz="3200" b="1" dirty="0">
                <a:latin typeface="Times"/>
                <a:cs typeface="Times"/>
              </a:rPr>
              <a:t>Divide percent by 100</a:t>
            </a:r>
          </a:p>
          <a:p>
            <a:endParaRPr lang="en-US" sz="3200" b="1" dirty="0">
              <a:latin typeface="Times"/>
              <a:cs typeface="Times"/>
            </a:endParaRPr>
          </a:p>
          <a:p>
            <a:r>
              <a:rPr lang="en-US" sz="3200" b="1" dirty="0">
                <a:latin typeface="Times"/>
                <a:cs typeface="Times"/>
              </a:rPr>
              <a:t>150 x .50…. .20…… .05</a:t>
            </a:r>
          </a:p>
          <a:p>
            <a:endParaRPr lang="en-US" sz="3200" b="1" dirty="0">
              <a:latin typeface="Times"/>
              <a:cs typeface="Times"/>
            </a:endParaRPr>
          </a:p>
          <a:p>
            <a:r>
              <a:rPr lang="en-US" sz="3200" b="1" dirty="0">
                <a:latin typeface="Times"/>
                <a:cs typeface="Times"/>
              </a:rPr>
              <a:t>Numbers get smaller or larger?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091" y="5270139"/>
            <a:ext cx="9474002" cy="1354217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/>
                <a:cs typeface="Times"/>
              </a:rPr>
              <a:t>	</a:t>
            </a:r>
            <a:r>
              <a:rPr lang="en-US" sz="3200" b="1" dirty="0">
                <a:latin typeface="Times"/>
                <a:cs typeface="Times"/>
              </a:rPr>
              <a:t>What Happens When You </a:t>
            </a:r>
          </a:p>
          <a:p>
            <a:r>
              <a:rPr lang="en-US" sz="3200" b="1" dirty="0">
                <a:latin typeface="Times"/>
                <a:cs typeface="Times"/>
              </a:rPr>
              <a:t>       Divide by the Number? 	  150 divided by .50</a:t>
            </a:r>
          </a:p>
          <a:p>
            <a:r>
              <a:rPr lang="en-US" b="1" dirty="0">
                <a:latin typeface="Times"/>
                <a:cs typeface="Times"/>
              </a:rPr>
              <a:t>						 </a:t>
            </a:r>
          </a:p>
        </p:txBody>
      </p:sp>
    </p:spTree>
    <p:extLst>
      <p:ext uri="{BB962C8B-B14F-4D97-AF65-F5344CB8AC3E}">
        <p14:creationId xmlns:p14="http://schemas.microsoft.com/office/powerpoint/2010/main" val="32241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-C copy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71565" cy="2872008"/>
          </a:xfrm>
          <a:prstGeom prst="rect">
            <a:avLst/>
          </a:prstGeom>
        </p:spPr>
      </p:pic>
      <p:pic>
        <p:nvPicPr>
          <p:cNvPr id="3" name="Picture 2" descr="38-C copy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565" y="0"/>
            <a:ext cx="3776472" cy="4242816"/>
          </a:xfrm>
          <a:prstGeom prst="rect">
            <a:avLst/>
          </a:prstGeom>
        </p:spPr>
      </p:pic>
      <p:pic>
        <p:nvPicPr>
          <p:cNvPr id="4" name="Picture 3" descr="fert blend-1.t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61" y="3732566"/>
            <a:ext cx="5486400" cy="2764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0" y="4800600"/>
            <a:ext cx="1905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do the numbers stand for? </a:t>
            </a:r>
          </a:p>
        </p:txBody>
      </p:sp>
    </p:spTree>
    <p:extLst>
      <p:ext uri="{BB962C8B-B14F-4D97-AF65-F5344CB8AC3E}">
        <p14:creationId xmlns:p14="http://schemas.microsoft.com/office/powerpoint/2010/main" val="4099393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rt blend-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65" y="167116"/>
            <a:ext cx="4753984" cy="3392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2701" y="167116"/>
            <a:ext cx="4131299" cy="4401205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"/>
                <a:cs typeface="Times"/>
              </a:rPr>
              <a:t>50 pound fertilizer bag</a:t>
            </a:r>
          </a:p>
          <a:p>
            <a:endParaRPr lang="en-US" sz="2800" b="1" dirty="0">
              <a:latin typeface="Times"/>
              <a:cs typeface="Times"/>
            </a:endParaRPr>
          </a:p>
          <a:p>
            <a:r>
              <a:rPr lang="en-US" sz="2800" b="1" dirty="0">
                <a:latin typeface="Times"/>
                <a:cs typeface="Times"/>
              </a:rPr>
              <a:t>What is the percentage of nitrogen, phosphorus, and potassium in the bag?</a:t>
            </a:r>
          </a:p>
          <a:p>
            <a:endParaRPr lang="en-US" sz="2800" b="1" dirty="0">
              <a:latin typeface="Times"/>
              <a:cs typeface="Times"/>
            </a:endParaRPr>
          </a:p>
          <a:p>
            <a:r>
              <a:rPr lang="en-US" sz="2800" b="1" dirty="0">
                <a:latin typeface="Times"/>
                <a:cs typeface="Times"/>
              </a:rPr>
              <a:t>How many pounds of N, P</a:t>
            </a:r>
            <a:r>
              <a:rPr lang="en-US" sz="2800" b="1" baseline="-25000" dirty="0">
                <a:latin typeface="Times"/>
                <a:cs typeface="Times"/>
              </a:rPr>
              <a:t>2</a:t>
            </a:r>
            <a:r>
              <a:rPr lang="en-US" sz="2800" b="1" dirty="0">
                <a:latin typeface="Times"/>
                <a:cs typeface="Times"/>
              </a:rPr>
              <a:t>O</a:t>
            </a:r>
            <a:r>
              <a:rPr lang="en-US" sz="2800" b="1" baseline="-25000" dirty="0">
                <a:latin typeface="Times"/>
                <a:cs typeface="Times"/>
              </a:rPr>
              <a:t>5</a:t>
            </a:r>
            <a:r>
              <a:rPr lang="en-US" sz="2800" b="1" dirty="0">
                <a:latin typeface="Times"/>
                <a:cs typeface="Times"/>
              </a:rPr>
              <a:t>, and K</a:t>
            </a:r>
            <a:r>
              <a:rPr lang="en-US" sz="2800" b="1" baseline="-25000" dirty="0">
                <a:latin typeface="Times"/>
                <a:cs typeface="Times"/>
              </a:rPr>
              <a:t>2</a:t>
            </a:r>
            <a:r>
              <a:rPr lang="en-US" sz="2800" b="1" dirty="0">
                <a:latin typeface="Times"/>
                <a:cs typeface="Times"/>
              </a:rPr>
              <a:t>O are in the 50 pound bag?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666" y="4762789"/>
            <a:ext cx="9418365" cy="1384995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"/>
                <a:cs typeface="Times"/>
              </a:rPr>
              <a:t>.16  nitrogen per pound  x  50 pounds   =  8 pounds N</a:t>
            </a:r>
          </a:p>
          <a:p>
            <a:r>
              <a:rPr lang="en-US" sz="2800" b="1" dirty="0">
                <a:latin typeface="Times"/>
                <a:cs typeface="Times"/>
              </a:rPr>
              <a:t>.04 phosphorus per pound x 50 pounds = 2 pounds  P</a:t>
            </a:r>
            <a:r>
              <a:rPr lang="en-US" sz="2800" b="1" baseline="-25000" dirty="0">
                <a:latin typeface="Times"/>
                <a:cs typeface="Times"/>
              </a:rPr>
              <a:t>2</a:t>
            </a:r>
            <a:r>
              <a:rPr lang="en-US" sz="2800" b="1" dirty="0">
                <a:latin typeface="Times"/>
                <a:cs typeface="Times"/>
              </a:rPr>
              <a:t>0</a:t>
            </a:r>
            <a:r>
              <a:rPr lang="en-US" sz="2800" b="1" baseline="-25000" dirty="0">
                <a:latin typeface="Times"/>
                <a:cs typeface="Times"/>
              </a:rPr>
              <a:t>5</a:t>
            </a:r>
          </a:p>
          <a:p>
            <a:r>
              <a:rPr lang="en-US" sz="2800" b="1" dirty="0">
                <a:latin typeface="Times"/>
                <a:cs typeface="Times"/>
              </a:rPr>
              <a:t>.08 potassium per pound x 50 pounds    = 4 pounds  K</a:t>
            </a:r>
            <a:r>
              <a:rPr lang="en-US" sz="2800" b="1" baseline="-25000" dirty="0">
                <a:latin typeface="Times"/>
                <a:cs typeface="Times"/>
              </a:rPr>
              <a:t>2</a:t>
            </a:r>
            <a:r>
              <a:rPr lang="en-US" sz="2800" b="1" dirty="0">
                <a:latin typeface="Times"/>
                <a:cs typeface="Times"/>
              </a:rPr>
              <a:t>0 </a:t>
            </a:r>
          </a:p>
        </p:txBody>
      </p:sp>
    </p:spTree>
    <p:extLst>
      <p:ext uri="{BB962C8B-B14F-4D97-AF65-F5344CB8AC3E}">
        <p14:creationId xmlns:p14="http://schemas.microsoft.com/office/powerpoint/2010/main" val="1160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Environmental concerns related to crop nutrients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1609725"/>
            <a:ext cx="8153400" cy="4876800"/>
          </a:xfrm>
        </p:spPr>
        <p:txBody>
          <a:bodyPr>
            <a:noAutofit/>
          </a:bodyPr>
          <a:lstStyle/>
          <a:p>
            <a:r>
              <a:rPr lang="en-US" sz="3200" b="1" dirty="0"/>
              <a:t>Nitrogen (N)</a:t>
            </a:r>
          </a:p>
          <a:p>
            <a:pPr lvl="1"/>
            <a:r>
              <a:rPr lang="en-US" sz="2800" dirty="0"/>
              <a:t>ammonium and nitrate in surface waters cause eutrophication and increase the cost of water treatment</a:t>
            </a:r>
          </a:p>
          <a:p>
            <a:pPr lvl="1"/>
            <a:r>
              <a:rPr lang="en-US" sz="2800" dirty="0"/>
              <a:t>ammonia is toxic to aquatic life</a:t>
            </a:r>
          </a:p>
          <a:p>
            <a:pPr lvl="1"/>
            <a:r>
              <a:rPr lang="en-US" sz="2800" dirty="0"/>
              <a:t>nitrate in drinking  water                               is toxic to infants and young animals</a:t>
            </a:r>
          </a:p>
          <a:p>
            <a:pPr lvl="1"/>
            <a:r>
              <a:rPr lang="en-US" sz="2800" dirty="0"/>
              <a:t>ammonia and greenhouse gas emissions in the atmosphere cause breathing hazards and global warming</a:t>
            </a:r>
          </a:p>
          <a:p>
            <a:endParaRPr lang="en-US" sz="3200" dirty="0"/>
          </a:p>
          <a:p>
            <a:endParaRPr lang="en-US" dirty="0"/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111710"/>
              </p:ext>
            </p:extLst>
          </p:nvPr>
        </p:nvGraphicFramePr>
        <p:xfrm>
          <a:off x="7543800" y="4038600"/>
          <a:ext cx="538163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63" name="Microsoft ClipArt Gallery" r:id="rId3" imgW="2719388" imgH="4860925" progId="">
                  <p:embed/>
                </p:oleObj>
              </mc:Choice>
              <mc:Fallback>
                <p:oleObj name="Microsoft ClipArt Gallery" r:id="rId3" imgW="2719388" imgH="4860925" progId="">
                  <p:embed/>
                  <p:pic>
                    <p:nvPicPr>
                      <p:cNvPr id="0" name="Picture 3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4038600"/>
                        <a:ext cx="538163" cy="868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4388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9104" y="0"/>
            <a:ext cx="3313121" cy="4401205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"/>
                <a:cs typeface="Times"/>
              </a:rPr>
              <a:t>How many pounds of nitrogen are provided when solid fertilizer (30-46-0) are applied at 150 pounds per acre? </a:t>
            </a:r>
          </a:p>
          <a:p>
            <a:endParaRPr lang="en-US" sz="2800" b="1" dirty="0">
              <a:latin typeface="Times"/>
              <a:cs typeface="Times"/>
            </a:endParaRPr>
          </a:p>
          <a:p>
            <a:r>
              <a:rPr lang="en-US" sz="2800" b="1" dirty="0">
                <a:latin typeface="Times"/>
                <a:cs typeface="Times"/>
              </a:rPr>
              <a:t>Is the number going to be smaller or bigger than the 150?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76742" y="462909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4488120"/>
            <a:ext cx="8555007" cy="2554546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"/>
                <a:cs typeface="Times"/>
              </a:rPr>
              <a:t>150 pounds of		     .30 pounds of nitrogen       </a:t>
            </a:r>
          </a:p>
          <a:p>
            <a:r>
              <a:rPr lang="en-US" sz="2800" b="1" dirty="0">
                <a:latin typeface="Times"/>
                <a:cs typeface="Times"/>
              </a:rPr>
              <a:t>product per acre       x          per pound of product  =</a:t>
            </a:r>
          </a:p>
          <a:p>
            <a:endParaRPr lang="en-US" b="1" dirty="0">
              <a:latin typeface="Times"/>
              <a:cs typeface="Times"/>
            </a:endParaRPr>
          </a:p>
          <a:p>
            <a:r>
              <a:rPr lang="en-US" sz="2800" b="1" dirty="0">
                <a:latin typeface="Times"/>
                <a:cs typeface="Times"/>
              </a:rPr>
              <a:t>45 pounds of nitrogen per acre when delivering 150 pounds of product</a:t>
            </a:r>
          </a:p>
          <a:p>
            <a:endParaRPr lang="en-US" dirty="0"/>
          </a:p>
        </p:txBody>
      </p:sp>
      <p:pic>
        <p:nvPicPr>
          <p:cNvPr id="6" name="Picture 5" descr="turkey-manur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59104" cy="40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0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3296" y="49295"/>
            <a:ext cx="4309564" cy="4401205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"/>
                <a:cs typeface="Times"/>
              </a:rPr>
              <a:t>How many pounds of product are needed to provide 150 pounds of nitrogen per acre? The product is blended as 28-10-15.</a:t>
            </a:r>
          </a:p>
          <a:p>
            <a:endParaRPr lang="en-US" sz="2800" b="1" dirty="0">
              <a:latin typeface="Times"/>
              <a:cs typeface="Times"/>
            </a:endParaRPr>
          </a:p>
          <a:p>
            <a:r>
              <a:rPr lang="en-US" sz="2800" b="1" dirty="0">
                <a:latin typeface="Times"/>
                <a:cs typeface="Times"/>
              </a:rPr>
              <a:t>Is the number going to be bigger or smaller than the 150</a:t>
            </a:r>
            <a:r>
              <a:rPr lang="en-US" sz="2400" b="1" dirty="0">
                <a:latin typeface="Times"/>
                <a:cs typeface="Times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76742" y="462909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raw slide-299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13296" cy="3292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5029200"/>
            <a:ext cx="8991600" cy="1569660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Times"/>
                <a:cs typeface="Times"/>
              </a:rPr>
              <a:t>150 pounds of nitrogen needed</a:t>
            </a:r>
            <a:r>
              <a:rPr lang="en-US" sz="2400" b="1" dirty="0">
                <a:latin typeface="Times"/>
                <a:cs typeface="Times"/>
              </a:rPr>
              <a:t>	=	535.7 pounds of product</a:t>
            </a:r>
            <a:endParaRPr lang="en-US" sz="2400" b="1" u="sng" dirty="0">
              <a:latin typeface="Times"/>
              <a:cs typeface="Times"/>
            </a:endParaRPr>
          </a:p>
          <a:p>
            <a:r>
              <a:rPr lang="en-US" sz="2400" b="1" dirty="0">
                <a:latin typeface="Times"/>
                <a:cs typeface="Times"/>
              </a:rPr>
              <a:t>.28 is the blend of nitrogen			to get me 150 pounds of </a:t>
            </a:r>
          </a:p>
          <a:p>
            <a:r>
              <a:rPr lang="en-US" sz="2400" b="1" dirty="0">
                <a:latin typeface="Times"/>
                <a:cs typeface="Times"/>
              </a:rPr>
              <a:t>						nitrogen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52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urkey litter manure analysis exampl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75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3296" y="49295"/>
            <a:ext cx="4309564" cy="353943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"/>
                <a:cs typeface="Times"/>
              </a:rPr>
              <a:t> An agronomic producer obtains 60 tons of turkey litter with an analysis of 62.82 lbs./ton. If all of the material is applied to 40 acres, what is the application rate per acre for P</a:t>
            </a:r>
            <a:r>
              <a:rPr lang="en-US" sz="2000" b="1" dirty="0">
                <a:latin typeface="Times"/>
                <a:cs typeface="Times"/>
              </a:rPr>
              <a:t>2</a:t>
            </a:r>
            <a:r>
              <a:rPr lang="en-US" sz="2800" b="1" dirty="0">
                <a:latin typeface="Times"/>
                <a:cs typeface="Times"/>
              </a:rPr>
              <a:t>0</a:t>
            </a:r>
            <a:r>
              <a:rPr lang="en-US" sz="2000" b="1" dirty="0">
                <a:latin typeface="Times"/>
                <a:cs typeface="Times"/>
              </a:rPr>
              <a:t>5</a:t>
            </a:r>
            <a:r>
              <a:rPr lang="en-US" sz="2800" b="1" dirty="0">
                <a:latin typeface="Times"/>
                <a:cs typeface="Times"/>
              </a:rPr>
              <a:t>?</a:t>
            </a:r>
            <a:endParaRPr lang="en-US" sz="2400" b="1" dirty="0">
              <a:latin typeface="Times"/>
              <a:cs typeface="Time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76742" y="462909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564786"/>
            <a:ext cx="8991600" cy="1938992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/>
                <a:cs typeface="Times"/>
              </a:rPr>
              <a:t>62.82 lbs./ton x 60 tons = 3769 pounds of P</a:t>
            </a:r>
          </a:p>
          <a:p>
            <a:endParaRPr lang="en-US" b="1" u="sng" dirty="0">
              <a:latin typeface="Times"/>
              <a:cs typeface="Times"/>
            </a:endParaRPr>
          </a:p>
          <a:p>
            <a:r>
              <a:rPr lang="en-US" sz="2400" b="1" u="sng" dirty="0">
                <a:latin typeface="Times"/>
                <a:cs typeface="Times"/>
              </a:rPr>
              <a:t>3769 pounds of </a:t>
            </a:r>
            <a:r>
              <a:rPr lang="en-US" b="1" u="sng" dirty="0">
                <a:latin typeface="Times"/>
                <a:cs typeface="Times"/>
              </a:rPr>
              <a:t>P</a:t>
            </a:r>
            <a:r>
              <a:rPr lang="en-US" sz="2400" b="1" dirty="0">
                <a:latin typeface="Times"/>
                <a:cs typeface="Times"/>
              </a:rPr>
              <a:t>	=</a:t>
            </a:r>
            <a:r>
              <a:rPr lang="en-US" b="1" dirty="0">
                <a:latin typeface="Times"/>
                <a:cs typeface="Times"/>
              </a:rPr>
              <a:t>    </a:t>
            </a:r>
            <a:r>
              <a:rPr lang="en-US" sz="2400" b="1" dirty="0">
                <a:latin typeface="Times"/>
                <a:cs typeface="Times"/>
              </a:rPr>
              <a:t> 94 pounds per acre</a:t>
            </a:r>
            <a:endParaRPr lang="en-US" sz="2400" b="1" u="sng" dirty="0">
              <a:latin typeface="Times"/>
              <a:cs typeface="Times"/>
            </a:endParaRPr>
          </a:p>
          <a:p>
            <a:r>
              <a:rPr lang="en-US" sz="2400" b="1" dirty="0">
                <a:latin typeface="Times"/>
                <a:cs typeface="Times"/>
              </a:rPr>
              <a:t>          40 acres		</a:t>
            </a:r>
          </a:p>
          <a:p>
            <a:endParaRPr lang="en-US" dirty="0"/>
          </a:p>
        </p:txBody>
      </p:sp>
      <p:pic>
        <p:nvPicPr>
          <p:cNvPr id="9" name="Picture 8" descr="Turkey litter manure analysis exampl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05200" cy="453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lver truck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3771389" cy="27908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7123" y="0"/>
            <a:ext cx="5016877" cy="3046988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/>
                <a:cs typeface="Times"/>
              </a:rPr>
              <a:t>How many tons of granular fertilizer (28% nitrogen) are needed to treat a 150-acre field at a rate of 80 pounds of nitrogen per acre? 2,000 pounds = 1 ton</a:t>
            </a:r>
          </a:p>
          <a:p>
            <a:r>
              <a:rPr lang="en-US" sz="2400" b="1" dirty="0">
                <a:latin typeface="Times"/>
                <a:cs typeface="Times"/>
              </a:rPr>
              <a:t> </a:t>
            </a:r>
          </a:p>
          <a:p>
            <a:r>
              <a:rPr lang="en-US" sz="2400" b="1" dirty="0">
                <a:latin typeface="Times"/>
                <a:cs typeface="Times"/>
              </a:rPr>
              <a:t>Is the number of pounds larger or smaller?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8830" y="3259793"/>
            <a:ext cx="7775670" cy="830997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Times"/>
                <a:cs typeface="Times"/>
              </a:rPr>
              <a:t>80 pounds of N </a:t>
            </a:r>
            <a:r>
              <a:rPr lang="en-US" sz="2400" b="1" dirty="0">
                <a:latin typeface="Times"/>
                <a:cs typeface="Times"/>
              </a:rPr>
              <a:t>   =   285.7 pounds of product per acre</a:t>
            </a:r>
            <a:r>
              <a:rPr lang="en-US" sz="2400" b="1" u="sng" dirty="0">
                <a:latin typeface="Times"/>
                <a:cs typeface="Times"/>
              </a:rPr>
              <a:t>             </a:t>
            </a:r>
          </a:p>
          <a:p>
            <a:r>
              <a:rPr lang="en-US" sz="2400" b="1" dirty="0">
                <a:latin typeface="Times"/>
                <a:cs typeface="Times"/>
              </a:rPr>
              <a:t>.28 N per pound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750" y="5708073"/>
            <a:ext cx="7647195" cy="461665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/>
                <a:cs typeface="Times"/>
              </a:rPr>
              <a:t>42,855 pounds needed /2,000 pounds per ton = 21.4 tons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0596" y="4668350"/>
            <a:ext cx="7647195" cy="461665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/>
                <a:cs typeface="Times"/>
              </a:rPr>
              <a:t>285.7 pounds x 150 acres to treat =  42,855 total pounds</a:t>
            </a:r>
          </a:p>
        </p:txBody>
      </p:sp>
    </p:spTree>
    <p:extLst>
      <p:ext uri="{BB962C8B-B14F-4D97-AF65-F5344CB8AC3E}">
        <p14:creationId xmlns:p14="http://schemas.microsoft.com/office/powerpoint/2010/main" val="396375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rtappNRCS-tab 1.tif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65600" cy="38332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4628391" y="591161"/>
            <a:ext cx="4260796" cy="2554545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"/>
                <a:cs typeface="Times"/>
              </a:rPr>
              <a:t>How many pounds of nitrogen (28-0-0) is in one gallon of liquid? One gallon weighs 11 pounds.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7781" y="4562252"/>
            <a:ext cx="8927244" cy="1569660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"/>
                <a:cs typeface="Times"/>
              </a:rPr>
              <a:t>.28 pounds of N per gallon  x 11 pounds per gallon  </a:t>
            </a:r>
          </a:p>
          <a:p>
            <a:endParaRPr lang="en-US" sz="3200" b="1" dirty="0">
              <a:latin typeface="Times"/>
              <a:cs typeface="Times"/>
            </a:endParaRPr>
          </a:p>
          <a:p>
            <a:r>
              <a:rPr lang="en-US" sz="3200" b="1" dirty="0">
                <a:latin typeface="Times"/>
                <a:cs typeface="Times"/>
              </a:rPr>
              <a:t>=  3.08 pounds  of nitrogen</a:t>
            </a:r>
          </a:p>
        </p:txBody>
      </p:sp>
    </p:spTree>
    <p:extLst>
      <p:ext uri="{BB962C8B-B14F-4D97-AF65-F5344CB8AC3E}">
        <p14:creationId xmlns:p14="http://schemas.microsoft.com/office/powerpoint/2010/main" val="33834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dedressing liq fert-cca-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391912" cy="32125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14224" y="41761"/>
            <a:ext cx="3391927" cy="3323987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"/>
                <a:cs typeface="Times"/>
              </a:rPr>
              <a:t>How many square feet  in a piece of ground 2,000 x 3,000 feet? How many acres does this represent?</a:t>
            </a:r>
          </a:p>
          <a:p>
            <a:r>
              <a:rPr lang="en-US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0506" y="3502660"/>
            <a:ext cx="6545382" cy="1569660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"/>
                <a:cs typeface="Times"/>
              </a:rPr>
              <a:t>Square feet is L x W</a:t>
            </a:r>
          </a:p>
          <a:p>
            <a:endParaRPr lang="en-US" sz="3200" b="1" dirty="0">
              <a:latin typeface="Times"/>
              <a:cs typeface="Times"/>
            </a:endParaRPr>
          </a:p>
          <a:p>
            <a:r>
              <a:rPr lang="en-US" sz="3200" b="1" dirty="0">
                <a:latin typeface="Times"/>
                <a:cs typeface="Times"/>
              </a:rPr>
              <a:t>2,000 x 3,000 = 6,000,000 square feet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7469" y="5292791"/>
            <a:ext cx="7570101" cy="1569660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"/>
                <a:cs typeface="Times"/>
              </a:rPr>
              <a:t>1 acre = 43,560 square feet</a:t>
            </a:r>
          </a:p>
          <a:p>
            <a:endParaRPr lang="en-US" sz="3200" b="1" dirty="0">
              <a:latin typeface="Times"/>
              <a:cs typeface="Times"/>
            </a:endParaRPr>
          </a:p>
          <a:p>
            <a:r>
              <a:rPr lang="en-US" sz="3200" b="1" dirty="0">
                <a:latin typeface="Times"/>
                <a:cs typeface="Times"/>
              </a:rPr>
              <a:t>6,000,000 divided by 43,560  =  137.7 acres</a:t>
            </a:r>
          </a:p>
        </p:txBody>
      </p:sp>
    </p:spTree>
    <p:extLst>
      <p:ext uri="{BB962C8B-B14F-4D97-AF65-F5344CB8AC3E}">
        <p14:creationId xmlns:p14="http://schemas.microsoft.com/office/powerpoint/2010/main" val="37792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w slide-159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91768" cy="3091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3434" y="1487328"/>
            <a:ext cx="250635" cy="250673"/>
          </a:xfrm>
          <a:prstGeom prst="rect">
            <a:avLst/>
          </a:prstGeom>
          <a:solidFill>
            <a:srgbClr val="00804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30412" y="0"/>
            <a:ext cx="4359030" cy="3046988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"/>
                <a:cs typeface="Times"/>
              </a:rPr>
              <a:t>You put out 175 gallons to a field 80 long  x 1,500 feet wide. What is the application rate in gallons per acre? 1 acre = 43,560 square feet.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768" y="3679723"/>
            <a:ext cx="8409674" cy="2708434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"/>
                <a:cs typeface="Times"/>
              </a:rPr>
              <a:t>80 x 1500 = 120,000 square feet</a:t>
            </a:r>
          </a:p>
          <a:p>
            <a:endParaRPr lang="en-US" sz="3200" b="1" dirty="0">
              <a:latin typeface="Times"/>
              <a:cs typeface="Times"/>
            </a:endParaRPr>
          </a:p>
          <a:p>
            <a:r>
              <a:rPr lang="en-US" sz="3200" b="1" dirty="0">
                <a:latin typeface="Times"/>
                <a:cs typeface="Times"/>
              </a:rPr>
              <a:t>120,000 / 43,560  =  2.75 acres</a:t>
            </a:r>
          </a:p>
          <a:p>
            <a:endParaRPr lang="en-US" sz="2400" b="1" dirty="0">
              <a:latin typeface="Times"/>
              <a:cs typeface="Times"/>
            </a:endParaRPr>
          </a:p>
          <a:p>
            <a:r>
              <a:rPr lang="en-US" sz="3200" b="1" dirty="0">
                <a:latin typeface="Times"/>
                <a:cs typeface="Times"/>
              </a:rPr>
              <a:t>175 gallons / 2.75 acres  =  63.6 gallons per acre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3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ung Corn, C000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88207" cy="4923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8000" y="728544"/>
            <a:ext cx="4526120" cy="2554545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"/>
                <a:cs typeface="Times"/>
              </a:rPr>
              <a:t>A 1200-gallon tank is calibrated to apply 20 gallons per acre. How many acres will a full tank cover?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6580" y="5455417"/>
            <a:ext cx="7898491" cy="584776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  <a:r>
              <a:rPr lang="en-US" sz="3200" b="1" dirty="0">
                <a:latin typeface="Times"/>
                <a:cs typeface="Times"/>
              </a:rPr>
              <a:t>1200 gallons / 20 gallons per acre = 60 acres</a:t>
            </a:r>
          </a:p>
        </p:txBody>
      </p:sp>
    </p:spTree>
    <p:extLst>
      <p:ext uri="{BB962C8B-B14F-4D97-AF65-F5344CB8AC3E}">
        <p14:creationId xmlns:p14="http://schemas.microsoft.com/office/powerpoint/2010/main" val="365977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ey-manur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61811" cy="3496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64592" y="43369"/>
            <a:ext cx="3490162" cy="4401204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"/>
                <a:cs typeface="Times"/>
              </a:rPr>
              <a:t>A spreader has a 5-ton hopper calibrated to apply 2000 pounds per acre. How many acres can be treated with a full load</a:t>
            </a:r>
            <a:r>
              <a:rPr lang="en-US" sz="2400" b="1" dirty="0">
                <a:latin typeface="Times"/>
                <a:cs typeface="Times"/>
              </a:rPr>
              <a:t>?  1 ton = 2,000 pounds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384" y="4611231"/>
            <a:ext cx="9158853" cy="2246769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"/>
                <a:cs typeface="Times"/>
              </a:rPr>
              <a:t>5 tons x 2,000 pounds  =  10,000 total pounds in the hopper</a:t>
            </a:r>
          </a:p>
          <a:p>
            <a:endParaRPr lang="en-US" sz="2800" dirty="0"/>
          </a:p>
          <a:p>
            <a:r>
              <a:rPr lang="en-US" sz="2800" b="1" dirty="0">
                <a:latin typeface="Times"/>
                <a:cs typeface="Times"/>
              </a:rPr>
              <a:t>10,000 pounds divided 2,000 pounds per acre  =  5 acres or</a:t>
            </a:r>
          </a:p>
          <a:p>
            <a:endParaRPr lang="en-US" sz="2800" b="1" dirty="0">
              <a:latin typeface="Times"/>
              <a:cs typeface="Times"/>
            </a:endParaRPr>
          </a:p>
          <a:p>
            <a:r>
              <a:rPr lang="en-US" sz="2800" b="1" dirty="0">
                <a:latin typeface="Times"/>
                <a:cs typeface="Times"/>
              </a:rPr>
              <a:t>1 ton does 1 acre so 5 tons does 5 acres</a:t>
            </a:r>
          </a:p>
        </p:txBody>
      </p:sp>
    </p:spTree>
    <p:extLst>
      <p:ext uri="{BB962C8B-B14F-4D97-AF65-F5344CB8AC3E}">
        <p14:creationId xmlns:p14="http://schemas.microsoft.com/office/powerpoint/2010/main" val="368516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4493041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703502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Nitrogen impacts water </a:t>
            </a:r>
            <a:br>
              <a:rPr lang="en-US" dirty="0"/>
            </a:br>
            <a:r>
              <a:rPr lang="en-US" dirty="0"/>
              <a:t>beyond Indiana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1905000"/>
            <a:ext cx="373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2800" dirty="0">
                <a:latin typeface="+mn-lt"/>
              </a:rPr>
              <a:t>Tile drainage</a:t>
            </a:r>
          </a:p>
          <a:p>
            <a:pPr marL="457200" indent="-457200"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2800" dirty="0">
                <a:latin typeface="+mn-lt"/>
              </a:rPr>
              <a:t>Runoff</a:t>
            </a:r>
          </a:p>
          <a:p>
            <a:pPr marL="457200" indent="-457200"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2800" dirty="0">
                <a:latin typeface="+mn-lt"/>
              </a:rPr>
              <a:t>Seepage</a:t>
            </a:r>
          </a:p>
        </p:txBody>
      </p:sp>
    </p:spTree>
    <p:extLst>
      <p:ext uri="{BB962C8B-B14F-4D97-AF65-F5344CB8AC3E}">
        <p14:creationId xmlns:p14="http://schemas.microsoft.com/office/powerpoint/2010/main" val="405794520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rn ear 2.psd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558" y="2880652"/>
            <a:ext cx="3132442" cy="3977348"/>
          </a:xfrm>
          <a:prstGeom prst="rect">
            <a:avLst/>
          </a:prstGeom>
        </p:spPr>
      </p:pic>
      <p:pic>
        <p:nvPicPr>
          <p:cNvPr id="7" name="Picture 6" descr="soil testing-cca-6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1552" y="0"/>
            <a:ext cx="4473429" cy="2707270"/>
          </a:xfrm>
          <a:prstGeom prst="rect">
            <a:avLst/>
          </a:prstGeom>
        </p:spPr>
      </p:pic>
      <p:pic>
        <p:nvPicPr>
          <p:cNvPr id="9" name="Picture 8" descr="mansprdPPP688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0437"/>
            <a:ext cx="6019417" cy="4507563"/>
          </a:xfrm>
          <a:prstGeom prst="rect">
            <a:avLst/>
          </a:prstGeom>
        </p:spPr>
      </p:pic>
      <p:pic>
        <p:nvPicPr>
          <p:cNvPr id="10" name="Picture 9" descr="sidedressing liq fert-cca-5.t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59" y="0"/>
            <a:ext cx="4319411" cy="257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548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Nitrogen use by plants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373563"/>
          </a:xfrm>
        </p:spPr>
        <p:txBody>
          <a:bodyPr>
            <a:noAutofit/>
          </a:bodyPr>
          <a:lstStyle/>
          <a:p>
            <a:r>
              <a:rPr lang="en-US" sz="2800" dirty="0"/>
              <a:t>Usually element of greatest amount taken up from the soil</a:t>
            </a:r>
          </a:p>
          <a:p>
            <a:pPr lvl="1"/>
            <a:r>
              <a:rPr lang="en-US" sz="2400" dirty="0"/>
              <a:t>Amino acids assembled to form proteins, both structural and functional (enzymes)</a:t>
            </a:r>
          </a:p>
          <a:p>
            <a:pPr lvl="1"/>
            <a:r>
              <a:rPr lang="en-US" sz="2400" dirty="0"/>
              <a:t>Component of chlorophyll</a:t>
            </a:r>
          </a:p>
        </p:txBody>
      </p:sp>
      <p:pic>
        <p:nvPicPr>
          <p:cNvPr id="5" name="Picture 7" descr="FILE007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762"/>
          <a:stretch>
            <a:fillRect/>
          </a:stretch>
        </p:blipFill>
        <p:spPr>
          <a:xfrm>
            <a:off x="4730665" y="3810000"/>
            <a:ext cx="4213217" cy="2590800"/>
          </a:xfrm>
          <a:prstGeom prst="rect">
            <a:avLst/>
          </a:prstGeom>
          <a:noFill/>
          <a:ln/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3810000"/>
            <a:ext cx="4419600" cy="2316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Speeds plant growth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Increases seed production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Improves quality of leaf and forage crops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Nitrogen recommendations CAN BE obtained from Purdue </a:t>
            </a:r>
            <a:r>
              <a:rPr lang="en-US" dirty="0" err="1"/>
              <a:t>univ.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58" t="12193" r="13770" b="4279"/>
          <a:stretch>
            <a:fillRect/>
          </a:stretch>
        </p:blipFill>
        <p:spPr bwMode="auto">
          <a:xfrm>
            <a:off x="304800" y="2030789"/>
            <a:ext cx="4724400" cy="414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6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34" t="25833" r="33733" b="13334"/>
          <a:stretch/>
        </p:blipFill>
        <p:spPr bwMode="auto">
          <a:xfrm>
            <a:off x="5176837" y="2181999"/>
            <a:ext cx="3662363" cy="430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179218" y="1905000"/>
            <a:ext cx="3659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http://extension.agron.iastate.edu/soilfertility/nrate.aspx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6200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http://www.agry.purdue.edu/ext/corn/news/timeless/NitrogenMgmt.pdf</a:t>
            </a:r>
          </a:p>
        </p:txBody>
      </p:sp>
    </p:spTree>
    <p:extLst>
      <p:ext uri="{BB962C8B-B14F-4D97-AF65-F5344CB8AC3E}">
        <p14:creationId xmlns:p14="http://schemas.microsoft.com/office/powerpoint/2010/main" val="29716619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3733800" y="2133600"/>
          <a:ext cx="1905000" cy="149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37" name="Clip" r:id="rId3" imgW="7858125" imgH="4208145" progId="">
                  <p:embed/>
                </p:oleObj>
              </mc:Choice>
              <mc:Fallback>
                <p:oleObj name="Clip" r:id="rId3" imgW="7858125" imgH="4208145" progId="">
                  <p:embed/>
                  <p:pic>
                    <p:nvPicPr>
                      <p:cNvPr id="0" name="Picture 69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133600"/>
                        <a:ext cx="1905000" cy="149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3562350"/>
            <a:ext cx="9144000" cy="3295650"/>
          </a:xfrm>
          <a:prstGeom prst="rect">
            <a:avLst/>
          </a:prstGeom>
          <a:solidFill>
            <a:srgbClr val="D0A07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50838" y="-76200"/>
            <a:ext cx="7772400" cy="914400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Nitrogen Cycle</a:t>
            </a:r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3979863" y="912813"/>
            <a:ext cx="1249362" cy="715962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Atmospheric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nitrogen</a:t>
            </a:r>
          </a:p>
        </p:txBody>
      </p:sp>
      <p:sp>
        <p:nvSpPr>
          <p:cNvPr id="13318" name="Freeform 6"/>
          <p:cNvSpPr>
            <a:spLocks/>
          </p:cNvSpPr>
          <p:nvPr/>
        </p:nvSpPr>
        <p:spPr bwMode="auto">
          <a:xfrm>
            <a:off x="1447800" y="990600"/>
            <a:ext cx="2438400" cy="533400"/>
          </a:xfrm>
          <a:custGeom>
            <a:avLst/>
            <a:gdLst>
              <a:gd name="T0" fmla="*/ 1200 w 1200"/>
              <a:gd name="T1" fmla="*/ 136 h 280"/>
              <a:gd name="T2" fmla="*/ 720 w 1200"/>
              <a:gd name="T3" fmla="*/ 40 h 280"/>
              <a:gd name="T4" fmla="*/ 384 w 1200"/>
              <a:gd name="T5" fmla="*/ 40 h 280"/>
              <a:gd name="T6" fmla="*/ 0 w 1200"/>
              <a:gd name="T7" fmla="*/ 28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00" h="280">
                <a:moveTo>
                  <a:pt x="1200" y="136"/>
                </a:moveTo>
                <a:cubicBezTo>
                  <a:pt x="1028" y="96"/>
                  <a:pt x="856" y="56"/>
                  <a:pt x="720" y="40"/>
                </a:cubicBezTo>
                <a:cubicBezTo>
                  <a:pt x="584" y="24"/>
                  <a:pt x="504" y="0"/>
                  <a:pt x="384" y="40"/>
                </a:cubicBezTo>
                <a:cubicBezTo>
                  <a:pt x="264" y="80"/>
                  <a:pt x="132" y="180"/>
                  <a:pt x="0" y="28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406400" y="1558925"/>
            <a:ext cx="1316038" cy="685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Atmospheric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fixation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and deposition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973138" y="2470150"/>
            <a:ext cx="1316037" cy="7429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Animal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manures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and biosolids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6248400" y="1524000"/>
            <a:ext cx="1828800" cy="5143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Industrial fixation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(commercial fertilizers)</a:t>
            </a:r>
          </a:p>
        </p:txBody>
      </p:sp>
      <p:sp>
        <p:nvSpPr>
          <p:cNvPr id="13322" name="AutoShape 10"/>
          <p:cNvSpPr>
            <a:spLocks noChangeArrowheads="1"/>
          </p:cNvSpPr>
          <p:nvPr/>
        </p:nvSpPr>
        <p:spPr bwMode="auto">
          <a:xfrm>
            <a:off x="3352800" y="1600200"/>
            <a:ext cx="898525" cy="533400"/>
          </a:xfrm>
          <a:prstGeom prst="plus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Crop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harvest</a:t>
            </a:r>
          </a:p>
        </p:txBody>
      </p:sp>
      <p:sp>
        <p:nvSpPr>
          <p:cNvPr id="13323" name="AutoShape 11"/>
          <p:cNvSpPr>
            <a:spLocks noChangeArrowheads="1"/>
          </p:cNvSpPr>
          <p:nvPr/>
        </p:nvSpPr>
        <p:spPr bwMode="auto">
          <a:xfrm>
            <a:off x="5257800" y="2514600"/>
            <a:ext cx="1562100" cy="381000"/>
          </a:xfrm>
          <a:prstGeom prst="plus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Volatilization</a:t>
            </a:r>
          </a:p>
        </p:txBody>
      </p:sp>
      <p:sp>
        <p:nvSpPr>
          <p:cNvPr id="13324" name="AutoShape 12"/>
          <p:cNvSpPr>
            <a:spLocks noChangeArrowheads="1"/>
          </p:cNvSpPr>
          <p:nvPr/>
        </p:nvSpPr>
        <p:spPr bwMode="auto">
          <a:xfrm>
            <a:off x="6507163" y="4543425"/>
            <a:ext cx="1562100" cy="381000"/>
          </a:xfrm>
          <a:prstGeom prst="plus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dirty="0" err="1">
                <a:solidFill>
                  <a:schemeClr val="bg1"/>
                </a:solidFill>
                <a:latin typeface="Arial" pitchFamily="34" charset="0"/>
              </a:rPr>
              <a:t>Denitrification</a:t>
            </a:r>
            <a:endParaRPr lang="en-US" sz="14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3325" name="AutoShape 13"/>
          <p:cNvSpPr>
            <a:spLocks noChangeArrowheads="1"/>
          </p:cNvSpPr>
          <p:nvPr/>
        </p:nvSpPr>
        <p:spPr bwMode="auto">
          <a:xfrm>
            <a:off x="7262813" y="3527425"/>
            <a:ext cx="1562100" cy="519113"/>
          </a:xfrm>
          <a:prstGeom prst="plus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Runoff and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erosion</a:t>
            </a:r>
          </a:p>
        </p:txBody>
      </p:sp>
      <p:sp>
        <p:nvSpPr>
          <p:cNvPr id="13326" name="AutoShape 14"/>
          <p:cNvSpPr>
            <a:spLocks noChangeArrowheads="1"/>
          </p:cNvSpPr>
          <p:nvPr/>
        </p:nvSpPr>
        <p:spPr bwMode="auto">
          <a:xfrm>
            <a:off x="7185025" y="5783263"/>
            <a:ext cx="1562100" cy="381000"/>
          </a:xfrm>
          <a:prstGeom prst="plus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Leaching</a:t>
            </a:r>
          </a:p>
        </p:txBody>
      </p:sp>
      <p:sp>
        <p:nvSpPr>
          <p:cNvPr id="13327" name="Oval 15"/>
          <p:cNvSpPr>
            <a:spLocks noChangeArrowheads="1"/>
          </p:cNvSpPr>
          <p:nvPr/>
        </p:nvSpPr>
        <p:spPr bwMode="auto">
          <a:xfrm>
            <a:off x="1736725" y="4746625"/>
            <a:ext cx="1295400" cy="7620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Organic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nitrogen</a:t>
            </a:r>
          </a:p>
        </p:txBody>
      </p:sp>
      <p:sp>
        <p:nvSpPr>
          <p:cNvPr id="13328" name="Oval 16"/>
          <p:cNvSpPr>
            <a:spLocks noChangeArrowheads="1"/>
          </p:cNvSpPr>
          <p:nvPr/>
        </p:nvSpPr>
        <p:spPr bwMode="auto">
          <a:xfrm>
            <a:off x="3390900" y="5356225"/>
            <a:ext cx="1295400" cy="7620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Ammonium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(NH</a:t>
            </a:r>
            <a:r>
              <a:rPr lang="en-US" sz="1400" baseline="-25000">
                <a:solidFill>
                  <a:schemeClr val="bg1"/>
                </a:solidFill>
                <a:latin typeface="Arial" pitchFamily="34" charset="0"/>
              </a:rPr>
              <a:t>4</a:t>
            </a:r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5265738" y="5167313"/>
            <a:ext cx="1295400" cy="7620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Nitrate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(NO</a:t>
            </a:r>
            <a:r>
              <a:rPr lang="en-US" sz="1400" baseline="-25000">
                <a:solidFill>
                  <a:schemeClr val="bg1"/>
                </a:solidFill>
                <a:latin typeface="Arial" pitchFamily="34" charset="0"/>
              </a:rPr>
              <a:t>3</a:t>
            </a:r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2928938" y="2909888"/>
            <a:ext cx="1019175" cy="6286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Plant 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residues</a:t>
            </a:r>
          </a:p>
        </p:txBody>
      </p:sp>
      <p:sp>
        <p:nvSpPr>
          <p:cNvPr id="13331" name="Rectangle 19"/>
          <p:cNvSpPr>
            <a:spLocks noChangeArrowheads="1"/>
          </p:cNvSpPr>
          <p:nvPr/>
        </p:nvSpPr>
        <p:spPr bwMode="auto">
          <a:xfrm>
            <a:off x="525463" y="3670300"/>
            <a:ext cx="1338262" cy="83502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Biological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fixation by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legume plants</a:t>
            </a:r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3929063" y="4124325"/>
            <a:ext cx="771525" cy="5143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Plant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uptake</a:t>
            </a:r>
          </a:p>
        </p:txBody>
      </p:sp>
      <p:pic>
        <p:nvPicPr>
          <p:cNvPr id="13333" name="Picture 21" descr="D:\Clipart\Plants\Agricult\CROPS010.WM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9025" y="2986088"/>
            <a:ext cx="525463" cy="57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34" name="Freeform 22"/>
          <p:cNvSpPr>
            <a:spLocks/>
          </p:cNvSpPr>
          <p:nvPr/>
        </p:nvSpPr>
        <p:spPr bwMode="auto">
          <a:xfrm>
            <a:off x="2590800" y="1371600"/>
            <a:ext cx="1295400" cy="1524000"/>
          </a:xfrm>
          <a:custGeom>
            <a:avLst/>
            <a:gdLst>
              <a:gd name="T0" fmla="*/ 816 w 816"/>
              <a:gd name="T1" fmla="*/ 0 h 912"/>
              <a:gd name="T2" fmla="*/ 432 w 816"/>
              <a:gd name="T3" fmla="*/ 96 h 912"/>
              <a:gd name="T4" fmla="*/ 96 w 816"/>
              <a:gd name="T5" fmla="*/ 480 h 912"/>
              <a:gd name="T6" fmla="*/ 0 w 816"/>
              <a:gd name="T7" fmla="*/ 912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6" h="912">
                <a:moveTo>
                  <a:pt x="816" y="0"/>
                </a:moveTo>
                <a:cubicBezTo>
                  <a:pt x="684" y="8"/>
                  <a:pt x="552" y="16"/>
                  <a:pt x="432" y="96"/>
                </a:cubicBezTo>
                <a:cubicBezTo>
                  <a:pt x="312" y="176"/>
                  <a:pt x="168" y="344"/>
                  <a:pt x="96" y="480"/>
                </a:cubicBezTo>
                <a:cubicBezTo>
                  <a:pt x="24" y="616"/>
                  <a:pt x="12" y="764"/>
                  <a:pt x="0" y="91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5" name="Freeform 23"/>
          <p:cNvSpPr>
            <a:spLocks/>
          </p:cNvSpPr>
          <p:nvPr/>
        </p:nvSpPr>
        <p:spPr bwMode="auto">
          <a:xfrm>
            <a:off x="1905000" y="3581400"/>
            <a:ext cx="609600" cy="457200"/>
          </a:xfrm>
          <a:custGeom>
            <a:avLst/>
            <a:gdLst>
              <a:gd name="T0" fmla="*/ 384 w 384"/>
              <a:gd name="T1" fmla="*/ 0 h 288"/>
              <a:gd name="T2" fmla="*/ 240 w 384"/>
              <a:gd name="T3" fmla="*/ 240 h 288"/>
              <a:gd name="T4" fmla="*/ 0 w 384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4" h="288">
                <a:moveTo>
                  <a:pt x="384" y="0"/>
                </a:moveTo>
                <a:cubicBezTo>
                  <a:pt x="344" y="96"/>
                  <a:pt x="304" y="192"/>
                  <a:pt x="240" y="240"/>
                </a:cubicBezTo>
                <a:cubicBezTo>
                  <a:pt x="176" y="288"/>
                  <a:pt x="32" y="288"/>
                  <a:pt x="0" y="28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6" name="Freeform 24"/>
          <p:cNvSpPr>
            <a:spLocks/>
          </p:cNvSpPr>
          <p:nvPr/>
        </p:nvSpPr>
        <p:spPr bwMode="auto">
          <a:xfrm>
            <a:off x="190500" y="2286000"/>
            <a:ext cx="4191000" cy="4343400"/>
          </a:xfrm>
          <a:custGeom>
            <a:avLst/>
            <a:gdLst>
              <a:gd name="T0" fmla="*/ 168 w 2640"/>
              <a:gd name="T1" fmla="*/ 0 h 2736"/>
              <a:gd name="T2" fmla="*/ 24 w 2640"/>
              <a:gd name="T3" fmla="*/ 624 h 2736"/>
              <a:gd name="T4" fmla="*/ 24 w 2640"/>
              <a:gd name="T5" fmla="*/ 1248 h 2736"/>
              <a:gd name="T6" fmla="*/ 168 w 2640"/>
              <a:gd name="T7" fmla="*/ 1776 h 2736"/>
              <a:gd name="T8" fmla="*/ 552 w 2640"/>
              <a:gd name="T9" fmla="*/ 2256 h 2736"/>
              <a:gd name="T10" fmla="*/ 1128 w 2640"/>
              <a:gd name="T11" fmla="*/ 2544 h 2736"/>
              <a:gd name="T12" fmla="*/ 1800 w 2640"/>
              <a:gd name="T13" fmla="*/ 2688 h 2736"/>
              <a:gd name="T14" fmla="*/ 2280 w 2640"/>
              <a:gd name="T15" fmla="*/ 2736 h 2736"/>
              <a:gd name="T16" fmla="*/ 2472 w 2640"/>
              <a:gd name="T17" fmla="*/ 2688 h 2736"/>
              <a:gd name="T18" fmla="*/ 2616 w 2640"/>
              <a:gd name="T19" fmla="*/ 2544 h 2736"/>
              <a:gd name="T20" fmla="*/ 2616 w 2640"/>
              <a:gd name="T21" fmla="*/ 2448 h 27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40" h="2736">
                <a:moveTo>
                  <a:pt x="168" y="0"/>
                </a:moveTo>
                <a:cubicBezTo>
                  <a:pt x="108" y="208"/>
                  <a:pt x="48" y="416"/>
                  <a:pt x="24" y="624"/>
                </a:cubicBezTo>
                <a:cubicBezTo>
                  <a:pt x="0" y="832"/>
                  <a:pt x="0" y="1056"/>
                  <a:pt x="24" y="1248"/>
                </a:cubicBezTo>
                <a:cubicBezTo>
                  <a:pt x="48" y="1440"/>
                  <a:pt x="80" y="1608"/>
                  <a:pt x="168" y="1776"/>
                </a:cubicBezTo>
                <a:cubicBezTo>
                  <a:pt x="256" y="1944"/>
                  <a:pt x="392" y="2128"/>
                  <a:pt x="552" y="2256"/>
                </a:cubicBezTo>
                <a:cubicBezTo>
                  <a:pt x="712" y="2384"/>
                  <a:pt x="920" y="2472"/>
                  <a:pt x="1128" y="2544"/>
                </a:cubicBezTo>
                <a:cubicBezTo>
                  <a:pt x="1336" y="2616"/>
                  <a:pt x="1608" y="2656"/>
                  <a:pt x="1800" y="2688"/>
                </a:cubicBezTo>
                <a:cubicBezTo>
                  <a:pt x="1992" y="2720"/>
                  <a:pt x="2168" y="2736"/>
                  <a:pt x="2280" y="2736"/>
                </a:cubicBezTo>
                <a:cubicBezTo>
                  <a:pt x="2392" y="2736"/>
                  <a:pt x="2416" y="2720"/>
                  <a:pt x="2472" y="2688"/>
                </a:cubicBezTo>
                <a:cubicBezTo>
                  <a:pt x="2528" y="2656"/>
                  <a:pt x="2592" y="2584"/>
                  <a:pt x="2616" y="2544"/>
                </a:cubicBezTo>
                <a:cubicBezTo>
                  <a:pt x="2640" y="2504"/>
                  <a:pt x="2628" y="2476"/>
                  <a:pt x="2616" y="244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7" name="Freeform 25"/>
          <p:cNvSpPr>
            <a:spLocks/>
          </p:cNvSpPr>
          <p:nvPr/>
        </p:nvSpPr>
        <p:spPr bwMode="auto">
          <a:xfrm>
            <a:off x="1295400" y="4572000"/>
            <a:ext cx="466725" cy="411163"/>
          </a:xfrm>
          <a:custGeom>
            <a:avLst/>
            <a:gdLst>
              <a:gd name="T0" fmla="*/ 0 w 294"/>
              <a:gd name="T1" fmla="*/ 0 h 259"/>
              <a:gd name="T2" fmla="*/ 41 w 294"/>
              <a:gd name="T3" fmla="*/ 134 h 259"/>
              <a:gd name="T4" fmla="*/ 148 w 294"/>
              <a:gd name="T5" fmla="*/ 214 h 259"/>
              <a:gd name="T6" fmla="*/ 269 w 294"/>
              <a:gd name="T7" fmla="*/ 255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4" h="259">
                <a:moveTo>
                  <a:pt x="0" y="0"/>
                </a:moveTo>
                <a:cubicBezTo>
                  <a:pt x="8" y="49"/>
                  <a:pt x="16" y="98"/>
                  <a:pt x="41" y="134"/>
                </a:cubicBezTo>
                <a:cubicBezTo>
                  <a:pt x="66" y="170"/>
                  <a:pt x="110" y="194"/>
                  <a:pt x="148" y="214"/>
                </a:cubicBezTo>
                <a:cubicBezTo>
                  <a:pt x="186" y="234"/>
                  <a:pt x="294" y="259"/>
                  <a:pt x="269" y="255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8" name="Freeform 26"/>
          <p:cNvSpPr>
            <a:spLocks/>
          </p:cNvSpPr>
          <p:nvPr/>
        </p:nvSpPr>
        <p:spPr bwMode="auto">
          <a:xfrm>
            <a:off x="379413" y="2895600"/>
            <a:ext cx="1290637" cy="2293938"/>
          </a:xfrm>
          <a:custGeom>
            <a:avLst/>
            <a:gdLst>
              <a:gd name="T0" fmla="*/ 337 w 813"/>
              <a:gd name="T1" fmla="*/ 0 h 1445"/>
              <a:gd name="T2" fmla="*/ 203 w 813"/>
              <a:gd name="T3" fmla="*/ 38 h 1445"/>
              <a:gd name="T4" fmla="*/ 42 w 813"/>
              <a:gd name="T5" fmla="*/ 199 h 1445"/>
              <a:gd name="T6" fmla="*/ 2 w 813"/>
              <a:gd name="T7" fmla="*/ 467 h 1445"/>
              <a:gd name="T8" fmla="*/ 29 w 813"/>
              <a:gd name="T9" fmla="*/ 935 h 1445"/>
              <a:gd name="T10" fmla="*/ 149 w 813"/>
              <a:gd name="T11" fmla="*/ 1190 h 1445"/>
              <a:gd name="T12" fmla="*/ 404 w 813"/>
              <a:gd name="T13" fmla="*/ 1364 h 1445"/>
              <a:gd name="T14" fmla="*/ 658 w 813"/>
              <a:gd name="T15" fmla="*/ 1431 h 1445"/>
              <a:gd name="T16" fmla="*/ 792 w 813"/>
              <a:gd name="T17" fmla="*/ 1431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3" h="1445">
                <a:moveTo>
                  <a:pt x="337" y="0"/>
                </a:moveTo>
                <a:cubicBezTo>
                  <a:pt x="294" y="2"/>
                  <a:pt x="252" y="5"/>
                  <a:pt x="203" y="38"/>
                </a:cubicBezTo>
                <a:cubicBezTo>
                  <a:pt x="154" y="71"/>
                  <a:pt x="75" y="128"/>
                  <a:pt x="42" y="199"/>
                </a:cubicBezTo>
                <a:cubicBezTo>
                  <a:pt x="9" y="270"/>
                  <a:pt x="4" y="344"/>
                  <a:pt x="2" y="467"/>
                </a:cubicBezTo>
                <a:cubicBezTo>
                  <a:pt x="0" y="590"/>
                  <a:pt x="5" y="815"/>
                  <a:pt x="29" y="935"/>
                </a:cubicBezTo>
                <a:cubicBezTo>
                  <a:pt x="53" y="1055"/>
                  <a:pt x="87" y="1118"/>
                  <a:pt x="149" y="1190"/>
                </a:cubicBezTo>
                <a:cubicBezTo>
                  <a:pt x="211" y="1262"/>
                  <a:pt x="319" y="1324"/>
                  <a:pt x="404" y="1364"/>
                </a:cubicBezTo>
                <a:cubicBezTo>
                  <a:pt x="489" y="1404"/>
                  <a:pt x="593" y="1420"/>
                  <a:pt x="658" y="1431"/>
                </a:cubicBezTo>
                <a:cubicBezTo>
                  <a:pt x="723" y="1442"/>
                  <a:pt x="813" y="1445"/>
                  <a:pt x="792" y="143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9" name="Freeform 27"/>
          <p:cNvSpPr>
            <a:spLocks/>
          </p:cNvSpPr>
          <p:nvPr/>
        </p:nvSpPr>
        <p:spPr bwMode="auto">
          <a:xfrm>
            <a:off x="2743200" y="3581400"/>
            <a:ext cx="457200" cy="1143000"/>
          </a:xfrm>
          <a:custGeom>
            <a:avLst/>
            <a:gdLst>
              <a:gd name="T0" fmla="*/ 288 w 288"/>
              <a:gd name="T1" fmla="*/ 0 h 720"/>
              <a:gd name="T2" fmla="*/ 240 w 288"/>
              <a:gd name="T3" fmla="*/ 288 h 720"/>
              <a:gd name="T4" fmla="*/ 96 w 288"/>
              <a:gd name="T5" fmla="*/ 576 h 720"/>
              <a:gd name="T6" fmla="*/ 0 w 288"/>
              <a:gd name="T7" fmla="*/ 72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8" h="720">
                <a:moveTo>
                  <a:pt x="288" y="0"/>
                </a:moveTo>
                <a:cubicBezTo>
                  <a:pt x="280" y="96"/>
                  <a:pt x="272" y="192"/>
                  <a:pt x="240" y="288"/>
                </a:cubicBezTo>
                <a:cubicBezTo>
                  <a:pt x="208" y="384"/>
                  <a:pt x="136" y="504"/>
                  <a:pt x="96" y="576"/>
                </a:cubicBezTo>
                <a:cubicBezTo>
                  <a:pt x="56" y="648"/>
                  <a:pt x="28" y="684"/>
                  <a:pt x="0" y="72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0" name="Freeform 28"/>
          <p:cNvSpPr>
            <a:spLocks/>
          </p:cNvSpPr>
          <p:nvPr/>
        </p:nvSpPr>
        <p:spPr bwMode="auto">
          <a:xfrm>
            <a:off x="2362200" y="5562600"/>
            <a:ext cx="1381125" cy="755650"/>
          </a:xfrm>
          <a:custGeom>
            <a:avLst/>
            <a:gdLst>
              <a:gd name="T0" fmla="*/ 0 w 870"/>
              <a:gd name="T1" fmla="*/ 0 h 476"/>
              <a:gd name="T2" fmla="*/ 39 w 870"/>
              <a:gd name="T3" fmla="*/ 220 h 476"/>
              <a:gd name="T4" fmla="*/ 227 w 870"/>
              <a:gd name="T5" fmla="*/ 394 h 476"/>
              <a:gd name="T6" fmla="*/ 588 w 870"/>
              <a:gd name="T7" fmla="*/ 474 h 476"/>
              <a:gd name="T8" fmla="*/ 870 w 870"/>
              <a:gd name="T9" fmla="*/ 407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0" h="476">
                <a:moveTo>
                  <a:pt x="0" y="0"/>
                </a:moveTo>
                <a:cubicBezTo>
                  <a:pt x="0" y="77"/>
                  <a:pt x="1" y="154"/>
                  <a:pt x="39" y="220"/>
                </a:cubicBezTo>
                <a:cubicBezTo>
                  <a:pt x="77" y="286"/>
                  <a:pt x="136" y="352"/>
                  <a:pt x="227" y="394"/>
                </a:cubicBezTo>
                <a:cubicBezTo>
                  <a:pt x="318" y="436"/>
                  <a:pt x="481" y="472"/>
                  <a:pt x="588" y="474"/>
                </a:cubicBezTo>
                <a:cubicBezTo>
                  <a:pt x="695" y="476"/>
                  <a:pt x="824" y="422"/>
                  <a:pt x="870" y="40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1" name="Freeform 29"/>
          <p:cNvSpPr>
            <a:spLocks/>
          </p:cNvSpPr>
          <p:nvPr/>
        </p:nvSpPr>
        <p:spPr bwMode="auto">
          <a:xfrm>
            <a:off x="2722563" y="5549900"/>
            <a:ext cx="706437" cy="469900"/>
          </a:xfrm>
          <a:custGeom>
            <a:avLst/>
            <a:gdLst>
              <a:gd name="T0" fmla="*/ 445 w 445"/>
              <a:gd name="T1" fmla="*/ 296 h 340"/>
              <a:gd name="T2" fmla="*/ 227 w 445"/>
              <a:gd name="T3" fmla="*/ 322 h 340"/>
              <a:gd name="T4" fmla="*/ 67 w 445"/>
              <a:gd name="T5" fmla="*/ 188 h 340"/>
              <a:gd name="T6" fmla="*/ 0 w 445"/>
              <a:gd name="T7" fmla="*/ 0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5" h="340">
                <a:moveTo>
                  <a:pt x="445" y="296"/>
                </a:moveTo>
                <a:cubicBezTo>
                  <a:pt x="367" y="318"/>
                  <a:pt x="290" y="340"/>
                  <a:pt x="227" y="322"/>
                </a:cubicBezTo>
                <a:cubicBezTo>
                  <a:pt x="164" y="304"/>
                  <a:pt x="105" y="242"/>
                  <a:pt x="67" y="188"/>
                </a:cubicBezTo>
                <a:cubicBezTo>
                  <a:pt x="29" y="134"/>
                  <a:pt x="9" y="30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 rot="2337329">
            <a:off x="2524125" y="5700713"/>
            <a:ext cx="11541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Immobilization</a:t>
            </a:r>
          </a:p>
        </p:txBody>
      </p:sp>
      <p:sp>
        <p:nvSpPr>
          <p:cNvPr id="13343" name="Text Box 31"/>
          <p:cNvSpPr txBox="1">
            <a:spLocks noChangeArrowheads="1"/>
          </p:cNvSpPr>
          <p:nvPr/>
        </p:nvSpPr>
        <p:spPr bwMode="auto">
          <a:xfrm rot="2277877">
            <a:off x="2019300" y="5942013"/>
            <a:ext cx="11191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Mineralization</a:t>
            </a:r>
          </a:p>
        </p:txBody>
      </p:sp>
      <p:sp>
        <p:nvSpPr>
          <p:cNvPr id="13344" name="Freeform 32"/>
          <p:cNvSpPr>
            <a:spLocks/>
          </p:cNvSpPr>
          <p:nvPr/>
        </p:nvSpPr>
        <p:spPr bwMode="auto">
          <a:xfrm>
            <a:off x="4724400" y="5616575"/>
            <a:ext cx="495300" cy="98425"/>
          </a:xfrm>
          <a:custGeom>
            <a:avLst/>
            <a:gdLst>
              <a:gd name="T0" fmla="*/ 0 w 192"/>
              <a:gd name="T1" fmla="*/ 48 h 48"/>
              <a:gd name="T2" fmla="*/ 192 w 192"/>
              <a:gd name="T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0" y="48"/>
                  <a:pt x="96" y="24"/>
                  <a:pt x="192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5" name="Freeform 33"/>
          <p:cNvSpPr>
            <a:spLocks/>
          </p:cNvSpPr>
          <p:nvPr/>
        </p:nvSpPr>
        <p:spPr bwMode="auto">
          <a:xfrm>
            <a:off x="4676775" y="4678363"/>
            <a:ext cx="657225" cy="579437"/>
          </a:xfrm>
          <a:custGeom>
            <a:avLst/>
            <a:gdLst>
              <a:gd name="T0" fmla="*/ 266 w 266"/>
              <a:gd name="T1" fmla="*/ 338 h 338"/>
              <a:gd name="T2" fmla="*/ 0 w 266"/>
              <a:gd name="T3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66" h="338">
                <a:moveTo>
                  <a:pt x="266" y="338"/>
                </a:moveTo>
                <a:cubicBezTo>
                  <a:pt x="155" y="195"/>
                  <a:pt x="44" y="52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6" name="Freeform 34"/>
          <p:cNvSpPr>
            <a:spLocks/>
          </p:cNvSpPr>
          <p:nvPr/>
        </p:nvSpPr>
        <p:spPr bwMode="auto">
          <a:xfrm>
            <a:off x="3937000" y="4724400"/>
            <a:ext cx="177800" cy="609600"/>
          </a:xfrm>
          <a:custGeom>
            <a:avLst/>
            <a:gdLst>
              <a:gd name="T0" fmla="*/ 16 w 112"/>
              <a:gd name="T1" fmla="*/ 384 h 384"/>
              <a:gd name="T2" fmla="*/ 16 w 112"/>
              <a:gd name="T3" fmla="*/ 192 h 384"/>
              <a:gd name="T4" fmla="*/ 112 w 112"/>
              <a:gd name="T5" fmla="*/ 0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2" h="384">
                <a:moveTo>
                  <a:pt x="16" y="384"/>
                </a:moveTo>
                <a:cubicBezTo>
                  <a:pt x="8" y="320"/>
                  <a:pt x="0" y="256"/>
                  <a:pt x="16" y="192"/>
                </a:cubicBezTo>
                <a:cubicBezTo>
                  <a:pt x="32" y="128"/>
                  <a:pt x="88" y="32"/>
                  <a:pt x="112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7" name="Line 35"/>
          <p:cNvSpPr>
            <a:spLocks noChangeShapeType="1"/>
          </p:cNvSpPr>
          <p:nvPr/>
        </p:nvSpPr>
        <p:spPr bwMode="auto">
          <a:xfrm flipH="1" flipV="1">
            <a:off x="4572000" y="3576638"/>
            <a:ext cx="0" cy="538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8" name="Freeform 36"/>
          <p:cNvSpPr>
            <a:spLocks/>
          </p:cNvSpPr>
          <p:nvPr/>
        </p:nvSpPr>
        <p:spPr bwMode="auto">
          <a:xfrm>
            <a:off x="4419600" y="2971800"/>
            <a:ext cx="1524000" cy="2438400"/>
          </a:xfrm>
          <a:custGeom>
            <a:avLst/>
            <a:gdLst>
              <a:gd name="T0" fmla="*/ 0 w 824"/>
              <a:gd name="T1" fmla="*/ 1392 h 1392"/>
              <a:gd name="T2" fmla="*/ 528 w 824"/>
              <a:gd name="T3" fmla="*/ 1008 h 1392"/>
              <a:gd name="T4" fmla="*/ 768 w 824"/>
              <a:gd name="T5" fmla="*/ 624 h 1392"/>
              <a:gd name="T6" fmla="*/ 816 w 824"/>
              <a:gd name="T7" fmla="*/ 192 h 1392"/>
              <a:gd name="T8" fmla="*/ 816 w 824"/>
              <a:gd name="T9" fmla="*/ 0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24" h="1392">
                <a:moveTo>
                  <a:pt x="0" y="1392"/>
                </a:moveTo>
                <a:cubicBezTo>
                  <a:pt x="200" y="1264"/>
                  <a:pt x="400" y="1136"/>
                  <a:pt x="528" y="1008"/>
                </a:cubicBezTo>
                <a:cubicBezTo>
                  <a:pt x="656" y="880"/>
                  <a:pt x="720" y="760"/>
                  <a:pt x="768" y="624"/>
                </a:cubicBezTo>
                <a:cubicBezTo>
                  <a:pt x="816" y="488"/>
                  <a:pt x="808" y="296"/>
                  <a:pt x="816" y="192"/>
                </a:cubicBezTo>
                <a:cubicBezTo>
                  <a:pt x="824" y="88"/>
                  <a:pt x="820" y="44"/>
                  <a:pt x="816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9" name="Freeform 37"/>
          <p:cNvSpPr>
            <a:spLocks/>
          </p:cNvSpPr>
          <p:nvPr/>
        </p:nvSpPr>
        <p:spPr bwMode="auto">
          <a:xfrm>
            <a:off x="4627563" y="2133600"/>
            <a:ext cx="2459037" cy="3340100"/>
          </a:xfrm>
          <a:custGeom>
            <a:avLst/>
            <a:gdLst>
              <a:gd name="T0" fmla="*/ 1680 w 1680"/>
              <a:gd name="T1" fmla="*/ 0 h 2064"/>
              <a:gd name="T2" fmla="*/ 1584 w 1680"/>
              <a:gd name="T3" fmla="*/ 624 h 2064"/>
              <a:gd name="T4" fmla="*/ 1104 w 1680"/>
              <a:gd name="T5" fmla="*/ 1296 h 2064"/>
              <a:gd name="T6" fmla="*/ 576 w 1680"/>
              <a:gd name="T7" fmla="*/ 1728 h 2064"/>
              <a:gd name="T8" fmla="*/ 192 w 1680"/>
              <a:gd name="T9" fmla="*/ 1968 h 2064"/>
              <a:gd name="T10" fmla="*/ 0 w 1680"/>
              <a:gd name="T11" fmla="*/ 2064 h 2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0" h="2064">
                <a:moveTo>
                  <a:pt x="1680" y="0"/>
                </a:moveTo>
                <a:cubicBezTo>
                  <a:pt x="1680" y="204"/>
                  <a:pt x="1680" y="408"/>
                  <a:pt x="1584" y="624"/>
                </a:cubicBezTo>
                <a:cubicBezTo>
                  <a:pt x="1488" y="840"/>
                  <a:pt x="1272" y="1112"/>
                  <a:pt x="1104" y="1296"/>
                </a:cubicBezTo>
                <a:cubicBezTo>
                  <a:pt x="936" y="1480"/>
                  <a:pt x="728" y="1616"/>
                  <a:pt x="576" y="1728"/>
                </a:cubicBezTo>
                <a:cubicBezTo>
                  <a:pt x="424" y="1840"/>
                  <a:pt x="288" y="1912"/>
                  <a:pt x="192" y="1968"/>
                </a:cubicBezTo>
                <a:cubicBezTo>
                  <a:pt x="96" y="2024"/>
                  <a:pt x="48" y="2044"/>
                  <a:pt x="0" y="206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50" name="Freeform 38"/>
          <p:cNvSpPr>
            <a:spLocks/>
          </p:cNvSpPr>
          <p:nvPr/>
        </p:nvSpPr>
        <p:spPr bwMode="auto">
          <a:xfrm>
            <a:off x="5181600" y="685800"/>
            <a:ext cx="3352800" cy="3810000"/>
          </a:xfrm>
          <a:custGeom>
            <a:avLst/>
            <a:gdLst>
              <a:gd name="T0" fmla="*/ 1152 w 2312"/>
              <a:gd name="T1" fmla="*/ 2448 h 2448"/>
              <a:gd name="T2" fmla="*/ 1200 w 2312"/>
              <a:gd name="T3" fmla="*/ 2016 h 2448"/>
              <a:gd name="T4" fmla="*/ 1296 w 2312"/>
              <a:gd name="T5" fmla="*/ 1728 h 2448"/>
              <a:gd name="T6" fmla="*/ 1584 w 2312"/>
              <a:gd name="T7" fmla="*/ 1488 h 2448"/>
              <a:gd name="T8" fmla="*/ 1968 w 2312"/>
              <a:gd name="T9" fmla="*/ 1392 h 2448"/>
              <a:gd name="T10" fmla="*/ 2208 w 2312"/>
              <a:gd name="T11" fmla="*/ 1200 h 2448"/>
              <a:gd name="T12" fmla="*/ 2304 w 2312"/>
              <a:gd name="T13" fmla="*/ 864 h 2448"/>
              <a:gd name="T14" fmla="*/ 2256 w 2312"/>
              <a:gd name="T15" fmla="*/ 480 h 2448"/>
              <a:gd name="T16" fmla="*/ 2064 w 2312"/>
              <a:gd name="T17" fmla="*/ 240 h 2448"/>
              <a:gd name="T18" fmla="*/ 1632 w 2312"/>
              <a:gd name="T19" fmla="*/ 48 h 2448"/>
              <a:gd name="T20" fmla="*/ 1152 w 2312"/>
              <a:gd name="T21" fmla="*/ 0 h 2448"/>
              <a:gd name="T22" fmla="*/ 528 w 2312"/>
              <a:gd name="T23" fmla="*/ 48 h 2448"/>
              <a:gd name="T24" fmla="*/ 0 w 2312"/>
              <a:gd name="T25" fmla="*/ 288 h 2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12" h="2448">
                <a:moveTo>
                  <a:pt x="1152" y="2448"/>
                </a:moveTo>
                <a:cubicBezTo>
                  <a:pt x="1164" y="2292"/>
                  <a:pt x="1176" y="2136"/>
                  <a:pt x="1200" y="2016"/>
                </a:cubicBezTo>
                <a:cubicBezTo>
                  <a:pt x="1224" y="1896"/>
                  <a:pt x="1232" y="1816"/>
                  <a:pt x="1296" y="1728"/>
                </a:cubicBezTo>
                <a:cubicBezTo>
                  <a:pt x="1360" y="1640"/>
                  <a:pt x="1472" y="1544"/>
                  <a:pt x="1584" y="1488"/>
                </a:cubicBezTo>
                <a:cubicBezTo>
                  <a:pt x="1696" y="1432"/>
                  <a:pt x="1864" y="1440"/>
                  <a:pt x="1968" y="1392"/>
                </a:cubicBezTo>
                <a:cubicBezTo>
                  <a:pt x="2072" y="1344"/>
                  <a:pt x="2152" y="1288"/>
                  <a:pt x="2208" y="1200"/>
                </a:cubicBezTo>
                <a:cubicBezTo>
                  <a:pt x="2264" y="1112"/>
                  <a:pt x="2296" y="984"/>
                  <a:pt x="2304" y="864"/>
                </a:cubicBezTo>
                <a:cubicBezTo>
                  <a:pt x="2312" y="744"/>
                  <a:pt x="2296" y="584"/>
                  <a:pt x="2256" y="480"/>
                </a:cubicBezTo>
                <a:cubicBezTo>
                  <a:pt x="2216" y="376"/>
                  <a:pt x="2168" y="312"/>
                  <a:pt x="2064" y="240"/>
                </a:cubicBezTo>
                <a:cubicBezTo>
                  <a:pt x="1960" y="168"/>
                  <a:pt x="1784" y="88"/>
                  <a:pt x="1632" y="48"/>
                </a:cubicBezTo>
                <a:cubicBezTo>
                  <a:pt x="1480" y="8"/>
                  <a:pt x="1336" y="0"/>
                  <a:pt x="1152" y="0"/>
                </a:cubicBezTo>
                <a:cubicBezTo>
                  <a:pt x="968" y="0"/>
                  <a:pt x="720" y="0"/>
                  <a:pt x="528" y="48"/>
                </a:cubicBezTo>
                <a:cubicBezTo>
                  <a:pt x="336" y="96"/>
                  <a:pt x="168" y="192"/>
                  <a:pt x="0" y="28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51" name="Freeform 39"/>
          <p:cNvSpPr>
            <a:spLocks/>
          </p:cNvSpPr>
          <p:nvPr/>
        </p:nvSpPr>
        <p:spPr bwMode="auto">
          <a:xfrm>
            <a:off x="7848600" y="3306763"/>
            <a:ext cx="890588" cy="198437"/>
          </a:xfrm>
          <a:custGeom>
            <a:avLst/>
            <a:gdLst>
              <a:gd name="T0" fmla="*/ 0 w 561"/>
              <a:gd name="T1" fmla="*/ 125 h 125"/>
              <a:gd name="T2" fmla="*/ 39 w 561"/>
              <a:gd name="T3" fmla="*/ 47 h 125"/>
              <a:gd name="T4" fmla="*/ 160 w 561"/>
              <a:gd name="T5" fmla="*/ 7 h 125"/>
              <a:gd name="T6" fmla="*/ 561 w 561"/>
              <a:gd name="T7" fmla="*/ 7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1" h="125">
                <a:moveTo>
                  <a:pt x="0" y="125"/>
                </a:moveTo>
                <a:cubicBezTo>
                  <a:pt x="6" y="96"/>
                  <a:pt x="12" y="67"/>
                  <a:pt x="39" y="47"/>
                </a:cubicBezTo>
                <a:cubicBezTo>
                  <a:pt x="66" y="27"/>
                  <a:pt x="73" y="14"/>
                  <a:pt x="160" y="7"/>
                </a:cubicBezTo>
                <a:cubicBezTo>
                  <a:pt x="247" y="0"/>
                  <a:pt x="404" y="3"/>
                  <a:pt x="561" y="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52" name="Freeform 40"/>
          <p:cNvSpPr>
            <a:spLocks/>
          </p:cNvSpPr>
          <p:nvPr/>
        </p:nvSpPr>
        <p:spPr bwMode="auto">
          <a:xfrm>
            <a:off x="6629400" y="5029200"/>
            <a:ext cx="457200" cy="381000"/>
          </a:xfrm>
          <a:custGeom>
            <a:avLst/>
            <a:gdLst>
              <a:gd name="T0" fmla="*/ 0 w 288"/>
              <a:gd name="T1" fmla="*/ 240 h 240"/>
              <a:gd name="T2" fmla="*/ 144 w 288"/>
              <a:gd name="T3" fmla="*/ 192 h 240"/>
              <a:gd name="T4" fmla="*/ 240 w 288"/>
              <a:gd name="T5" fmla="*/ 96 h 240"/>
              <a:gd name="T6" fmla="*/ 288 w 288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8" h="240">
                <a:moveTo>
                  <a:pt x="0" y="240"/>
                </a:moveTo>
                <a:cubicBezTo>
                  <a:pt x="52" y="228"/>
                  <a:pt x="104" y="216"/>
                  <a:pt x="144" y="192"/>
                </a:cubicBezTo>
                <a:cubicBezTo>
                  <a:pt x="184" y="168"/>
                  <a:pt x="216" y="128"/>
                  <a:pt x="240" y="96"/>
                </a:cubicBezTo>
                <a:cubicBezTo>
                  <a:pt x="264" y="64"/>
                  <a:pt x="276" y="32"/>
                  <a:pt x="288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53" name="Freeform 41"/>
          <p:cNvSpPr>
            <a:spLocks/>
          </p:cNvSpPr>
          <p:nvPr/>
        </p:nvSpPr>
        <p:spPr bwMode="auto">
          <a:xfrm>
            <a:off x="6477000" y="5867400"/>
            <a:ext cx="609600" cy="177800"/>
          </a:xfrm>
          <a:custGeom>
            <a:avLst/>
            <a:gdLst>
              <a:gd name="T0" fmla="*/ 0 w 384"/>
              <a:gd name="T1" fmla="*/ 0 h 112"/>
              <a:gd name="T2" fmla="*/ 144 w 384"/>
              <a:gd name="T3" fmla="*/ 96 h 112"/>
              <a:gd name="T4" fmla="*/ 384 w 384"/>
              <a:gd name="T5" fmla="*/ 9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4" h="112">
                <a:moveTo>
                  <a:pt x="0" y="0"/>
                </a:moveTo>
                <a:cubicBezTo>
                  <a:pt x="40" y="40"/>
                  <a:pt x="80" y="80"/>
                  <a:pt x="144" y="96"/>
                </a:cubicBezTo>
                <a:cubicBezTo>
                  <a:pt x="208" y="112"/>
                  <a:pt x="296" y="104"/>
                  <a:pt x="384" y="9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54" name="Freeform 42"/>
          <p:cNvSpPr>
            <a:spLocks/>
          </p:cNvSpPr>
          <p:nvPr/>
        </p:nvSpPr>
        <p:spPr bwMode="auto">
          <a:xfrm>
            <a:off x="5257800" y="1447800"/>
            <a:ext cx="457200" cy="990600"/>
          </a:xfrm>
          <a:custGeom>
            <a:avLst/>
            <a:gdLst>
              <a:gd name="T0" fmla="*/ 288 w 288"/>
              <a:gd name="T1" fmla="*/ 720 h 720"/>
              <a:gd name="T2" fmla="*/ 240 w 288"/>
              <a:gd name="T3" fmla="*/ 384 h 720"/>
              <a:gd name="T4" fmla="*/ 96 w 288"/>
              <a:gd name="T5" fmla="*/ 96 h 720"/>
              <a:gd name="T6" fmla="*/ 0 w 288"/>
              <a:gd name="T7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8" h="720">
                <a:moveTo>
                  <a:pt x="288" y="720"/>
                </a:moveTo>
                <a:cubicBezTo>
                  <a:pt x="280" y="604"/>
                  <a:pt x="272" y="488"/>
                  <a:pt x="240" y="384"/>
                </a:cubicBezTo>
                <a:cubicBezTo>
                  <a:pt x="208" y="280"/>
                  <a:pt x="136" y="160"/>
                  <a:pt x="96" y="96"/>
                </a:cubicBezTo>
                <a:cubicBezTo>
                  <a:pt x="56" y="32"/>
                  <a:pt x="28" y="1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55" name="Freeform 43"/>
          <p:cNvSpPr>
            <a:spLocks/>
          </p:cNvSpPr>
          <p:nvPr/>
        </p:nvSpPr>
        <p:spPr bwMode="auto">
          <a:xfrm>
            <a:off x="5334000" y="2895600"/>
            <a:ext cx="381000" cy="401638"/>
          </a:xfrm>
          <a:custGeom>
            <a:avLst/>
            <a:gdLst>
              <a:gd name="T0" fmla="*/ 0 w 268"/>
              <a:gd name="T1" fmla="*/ 170 h 205"/>
              <a:gd name="T2" fmla="*/ 141 w 268"/>
              <a:gd name="T3" fmla="*/ 201 h 205"/>
              <a:gd name="T4" fmla="*/ 248 w 268"/>
              <a:gd name="T5" fmla="*/ 148 h 205"/>
              <a:gd name="T6" fmla="*/ 261 w 268"/>
              <a:gd name="T7" fmla="*/ 0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8" h="205">
                <a:moveTo>
                  <a:pt x="0" y="170"/>
                </a:moveTo>
                <a:cubicBezTo>
                  <a:pt x="50" y="187"/>
                  <a:pt x="100" y="205"/>
                  <a:pt x="141" y="201"/>
                </a:cubicBezTo>
                <a:cubicBezTo>
                  <a:pt x="182" y="197"/>
                  <a:pt x="228" y="181"/>
                  <a:pt x="248" y="148"/>
                </a:cubicBezTo>
                <a:cubicBezTo>
                  <a:pt x="268" y="115"/>
                  <a:pt x="264" y="57"/>
                  <a:pt x="261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56" name="Freeform 44"/>
          <p:cNvSpPr>
            <a:spLocks/>
          </p:cNvSpPr>
          <p:nvPr/>
        </p:nvSpPr>
        <p:spPr bwMode="auto">
          <a:xfrm>
            <a:off x="6097588" y="4257675"/>
            <a:ext cx="136525" cy="823913"/>
          </a:xfrm>
          <a:custGeom>
            <a:avLst/>
            <a:gdLst>
              <a:gd name="T0" fmla="*/ 111 w 111"/>
              <a:gd name="T1" fmla="*/ 0 h 417"/>
              <a:gd name="T2" fmla="*/ 27 w 111"/>
              <a:gd name="T3" fmla="*/ 217 h 417"/>
              <a:gd name="T4" fmla="*/ 0 w 111"/>
              <a:gd name="T5" fmla="*/ 417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1" h="417">
                <a:moveTo>
                  <a:pt x="111" y="0"/>
                </a:moveTo>
                <a:cubicBezTo>
                  <a:pt x="78" y="74"/>
                  <a:pt x="45" y="148"/>
                  <a:pt x="27" y="217"/>
                </a:cubicBezTo>
                <a:cubicBezTo>
                  <a:pt x="9" y="286"/>
                  <a:pt x="7" y="381"/>
                  <a:pt x="0" y="41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57" name="Rectangle 45"/>
          <p:cNvSpPr>
            <a:spLocks noChangeArrowheads="1"/>
          </p:cNvSpPr>
          <p:nvPr/>
        </p:nvSpPr>
        <p:spPr bwMode="auto">
          <a:xfrm>
            <a:off x="7273925" y="131763"/>
            <a:ext cx="681038" cy="27781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00">
                <a:solidFill>
                  <a:srgbClr val="FFFFFF"/>
                </a:solidFill>
              </a:rPr>
              <a:t>Input to soil</a:t>
            </a:r>
          </a:p>
        </p:txBody>
      </p:sp>
      <p:sp>
        <p:nvSpPr>
          <p:cNvPr id="13358" name="Oval 46"/>
          <p:cNvSpPr>
            <a:spLocks noChangeArrowheads="1"/>
          </p:cNvSpPr>
          <p:nvPr/>
        </p:nvSpPr>
        <p:spPr bwMode="auto">
          <a:xfrm>
            <a:off x="6411913" y="109538"/>
            <a:ext cx="738187" cy="365125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00">
                <a:solidFill>
                  <a:schemeClr val="bg1"/>
                </a:solidFill>
                <a:latin typeface="Arial" pitchFamily="34" charset="0"/>
              </a:rPr>
              <a:t>Component</a:t>
            </a:r>
          </a:p>
        </p:txBody>
      </p:sp>
      <p:sp>
        <p:nvSpPr>
          <p:cNvPr id="13359" name="AutoShape 47"/>
          <p:cNvSpPr>
            <a:spLocks noChangeArrowheads="1"/>
          </p:cNvSpPr>
          <p:nvPr/>
        </p:nvSpPr>
        <p:spPr bwMode="auto">
          <a:xfrm>
            <a:off x="8120063" y="150813"/>
            <a:ext cx="887412" cy="285750"/>
          </a:xfrm>
          <a:prstGeom prst="plus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00">
                <a:solidFill>
                  <a:schemeClr val="bg1"/>
                </a:solidFill>
                <a:latin typeface="Arial" pitchFamily="34" charset="0"/>
              </a:rPr>
              <a:t>Loss from soil</a:t>
            </a:r>
          </a:p>
        </p:txBody>
      </p:sp>
      <p:sp>
        <p:nvSpPr>
          <p:cNvPr id="13360" name="Freeform 48"/>
          <p:cNvSpPr>
            <a:spLocks/>
          </p:cNvSpPr>
          <p:nvPr/>
        </p:nvSpPr>
        <p:spPr bwMode="auto">
          <a:xfrm>
            <a:off x="3352800" y="2578100"/>
            <a:ext cx="533400" cy="241300"/>
          </a:xfrm>
          <a:custGeom>
            <a:avLst/>
            <a:gdLst>
              <a:gd name="T0" fmla="*/ 336 w 336"/>
              <a:gd name="T1" fmla="*/ 8 h 152"/>
              <a:gd name="T2" fmla="*/ 144 w 336"/>
              <a:gd name="T3" fmla="*/ 8 h 152"/>
              <a:gd name="T4" fmla="*/ 48 w 336"/>
              <a:gd name="T5" fmla="*/ 56 h 152"/>
              <a:gd name="T6" fmla="*/ 0 w 336"/>
              <a:gd name="T7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" h="152">
                <a:moveTo>
                  <a:pt x="336" y="8"/>
                </a:moveTo>
                <a:cubicBezTo>
                  <a:pt x="264" y="4"/>
                  <a:pt x="192" y="0"/>
                  <a:pt x="144" y="8"/>
                </a:cubicBezTo>
                <a:cubicBezTo>
                  <a:pt x="96" y="16"/>
                  <a:pt x="72" y="32"/>
                  <a:pt x="48" y="56"/>
                </a:cubicBezTo>
                <a:cubicBezTo>
                  <a:pt x="24" y="80"/>
                  <a:pt x="12" y="116"/>
                  <a:pt x="0" y="15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61" name="Freeform 49"/>
          <p:cNvSpPr>
            <a:spLocks/>
          </p:cNvSpPr>
          <p:nvPr/>
        </p:nvSpPr>
        <p:spPr bwMode="auto">
          <a:xfrm>
            <a:off x="4267200" y="1828800"/>
            <a:ext cx="393700" cy="457200"/>
          </a:xfrm>
          <a:custGeom>
            <a:avLst/>
            <a:gdLst>
              <a:gd name="T0" fmla="*/ 240 w 248"/>
              <a:gd name="T1" fmla="*/ 288 h 288"/>
              <a:gd name="T2" fmla="*/ 240 w 248"/>
              <a:gd name="T3" fmla="*/ 144 h 288"/>
              <a:gd name="T4" fmla="*/ 192 w 248"/>
              <a:gd name="T5" fmla="*/ 48 h 288"/>
              <a:gd name="T6" fmla="*/ 0 w 248"/>
              <a:gd name="T7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" h="288">
                <a:moveTo>
                  <a:pt x="240" y="288"/>
                </a:moveTo>
                <a:cubicBezTo>
                  <a:pt x="244" y="236"/>
                  <a:pt x="248" y="184"/>
                  <a:pt x="240" y="144"/>
                </a:cubicBezTo>
                <a:cubicBezTo>
                  <a:pt x="232" y="104"/>
                  <a:pt x="232" y="72"/>
                  <a:pt x="192" y="48"/>
                </a:cubicBezTo>
                <a:cubicBezTo>
                  <a:pt x="152" y="24"/>
                  <a:pt x="24" y="0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62" name="Freeform 50"/>
          <p:cNvSpPr>
            <a:spLocks/>
          </p:cNvSpPr>
          <p:nvPr/>
        </p:nvSpPr>
        <p:spPr bwMode="auto">
          <a:xfrm>
            <a:off x="5257800" y="1168400"/>
            <a:ext cx="1122363" cy="298450"/>
          </a:xfrm>
          <a:custGeom>
            <a:avLst/>
            <a:gdLst>
              <a:gd name="T0" fmla="*/ 0 w 707"/>
              <a:gd name="T1" fmla="*/ 32 h 188"/>
              <a:gd name="T2" fmla="*/ 305 w 707"/>
              <a:gd name="T3" fmla="*/ 1 h 188"/>
              <a:gd name="T4" fmla="*/ 506 w 707"/>
              <a:gd name="T5" fmla="*/ 41 h 188"/>
              <a:gd name="T6" fmla="*/ 707 w 707"/>
              <a:gd name="T7" fmla="*/ 18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07" h="188">
                <a:moveTo>
                  <a:pt x="0" y="32"/>
                </a:moveTo>
                <a:cubicBezTo>
                  <a:pt x="110" y="16"/>
                  <a:pt x="221" y="0"/>
                  <a:pt x="305" y="1"/>
                </a:cubicBezTo>
                <a:cubicBezTo>
                  <a:pt x="389" y="2"/>
                  <a:pt x="439" y="10"/>
                  <a:pt x="506" y="41"/>
                </a:cubicBezTo>
                <a:cubicBezTo>
                  <a:pt x="573" y="72"/>
                  <a:pt x="640" y="130"/>
                  <a:pt x="707" y="18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63" name="Text Box 51"/>
          <p:cNvSpPr txBox="1">
            <a:spLocks noChangeArrowheads="1"/>
          </p:cNvSpPr>
          <p:nvPr/>
        </p:nvSpPr>
        <p:spPr bwMode="auto">
          <a:xfrm>
            <a:off x="5915025" y="5491163"/>
            <a:ext cx="252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aseline="3000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13364" name="Text Box 52"/>
          <p:cNvSpPr txBox="1">
            <a:spLocks noChangeArrowheads="1"/>
          </p:cNvSpPr>
          <p:nvPr/>
        </p:nvSpPr>
        <p:spPr bwMode="auto">
          <a:xfrm>
            <a:off x="4033838" y="5722938"/>
            <a:ext cx="2635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aseline="30000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84535" y="6553200"/>
            <a:ext cx="2959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Drawing from: Intl. Plant </a:t>
            </a:r>
            <a:r>
              <a:rPr lang="en-US" sz="1200" dirty="0" err="1">
                <a:latin typeface="+mn-lt"/>
              </a:rPr>
              <a:t>Nutr</a:t>
            </a:r>
            <a:r>
              <a:rPr lang="en-US" sz="1200" dirty="0">
                <a:latin typeface="+mn-lt"/>
              </a:rPr>
              <a:t>. Institute</a:t>
            </a:r>
          </a:p>
        </p:txBody>
      </p:sp>
    </p:spTree>
    <p:extLst>
      <p:ext uri="{BB962C8B-B14F-4D97-AF65-F5344CB8AC3E}">
        <p14:creationId xmlns:p14="http://schemas.microsoft.com/office/powerpoint/2010/main" val="15466684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653" y="408372"/>
            <a:ext cx="8260672" cy="1039427"/>
          </a:xfrm>
        </p:spPr>
        <p:txBody>
          <a:bodyPr>
            <a:normAutofit/>
          </a:bodyPr>
          <a:lstStyle/>
          <a:p>
            <a:r>
              <a:rPr lang="en-US" sz="4000" dirty="0"/>
              <a:t>Nitrogen cycle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100" y="1828800"/>
            <a:ext cx="830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itchFamily="34" charset="0"/>
              </a:rPr>
              <a:t>Under the best conditions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only 60-70% </a:t>
            </a:r>
            <a:r>
              <a:rPr lang="en-US" sz="2800" dirty="0">
                <a:latin typeface="Century Gothic" pitchFamily="34" charset="0"/>
              </a:rPr>
              <a:t>of the N fertilizer added to the soil is used by the crop, much less when manure is the source of N </a:t>
            </a:r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28" b="21329"/>
          <a:stretch/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 forms of nitrogen and their chemical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800" dirty="0"/>
              <a:t>Ammonium-N (</a:t>
            </a:r>
            <a:r>
              <a:rPr lang="en-US" sz="2800" b="1" dirty="0"/>
              <a:t>NH</a:t>
            </a:r>
            <a:r>
              <a:rPr lang="en-US" sz="2800" b="1" baseline="-25000" dirty="0"/>
              <a:t>4</a:t>
            </a:r>
            <a:r>
              <a:rPr lang="en-US" sz="2800" b="1" baseline="30000" dirty="0"/>
              <a:t>+</a:t>
            </a:r>
            <a:r>
              <a:rPr lang="en-US" sz="2800" b="1" dirty="0"/>
              <a:t>, NH</a:t>
            </a:r>
            <a:r>
              <a:rPr lang="en-US" sz="2800" b="1" baseline="-25000" dirty="0"/>
              <a:t>4</a:t>
            </a:r>
            <a:r>
              <a:rPr lang="en-US" sz="2800" b="1" dirty="0"/>
              <a:t>-N</a:t>
            </a:r>
            <a:r>
              <a:rPr lang="en-US" sz="2800" dirty="0"/>
              <a:t>) </a:t>
            </a:r>
          </a:p>
          <a:p>
            <a:pPr>
              <a:buClr>
                <a:schemeClr val="tx1"/>
              </a:buClr>
            </a:pPr>
            <a:r>
              <a:rPr lang="en-US" sz="2800" dirty="0"/>
              <a:t>Ammonia-N (</a:t>
            </a:r>
            <a:r>
              <a:rPr lang="en-US" sz="2800" b="1" dirty="0"/>
              <a:t>NH</a:t>
            </a:r>
            <a:r>
              <a:rPr lang="en-US" sz="2800" b="1" baseline="-25000" dirty="0"/>
              <a:t>3</a:t>
            </a:r>
            <a:r>
              <a:rPr lang="en-US" sz="2800" b="1" dirty="0"/>
              <a:t>-N</a:t>
            </a:r>
            <a:r>
              <a:rPr lang="en-US" sz="2800" dirty="0"/>
              <a:t>)</a:t>
            </a:r>
          </a:p>
          <a:p>
            <a:pPr>
              <a:buClr>
                <a:schemeClr val="tx1"/>
              </a:buClr>
            </a:pPr>
            <a:r>
              <a:rPr lang="en-US" sz="2800" dirty="0"/>
              <a:t>Nitrate-N (</a:t>
            </a:r>
            <a:r>
              <a:rPr lang="en-US" sz="2800" b="1" dirty="0"/>
              <a:t>NO</a:t>
            </a:r>
            <a:r>
              <a:rPr lang="en-US" sz="2800" b="1" baseline="-25000" dirty="0"/>
              <a:t>3</a:t>
            </a:r>
            <a:r>
              <a:rPr lang="en-US" sz="2800" b="1" baseline="30000" dirty="0"/>
              <a:t>-</a:t>
            </a:r>
            <a:r>
              <a:rPr lang="en-US" sz="2800" b="1" dirty="0"/>
              <a:t>, NO</a:t>
            </a:r>
            <a:r>
              <a:rPr lang="en-US" sz="2800" b="1" baseline="-25000" dirty="0"/>
              <a:t>3</a:t>
            </a:r>
            <a:r>
              <a:rPr lang="en-US" sz="2800" b="1" dirty="0"/>
              <a:t>-N</a:t>
            </a:r>
            <a:r>
              <a:rPr lang="en-US" sz="2800" dirty="0"/>
              <a:t>)</a:t>
            </a:r>
          </a:p>
          <a:p>
            <a:pPr>
              <a:buClr>
                <a:schemeClr val="tx1"/>
              </a:buClr>
            </a:pPr>
            <a:r>
              <a:rPr lang="en-US" sz="2800" dirty="0"/>
              <a:t>Urea-N [</a:t>
            </a:r>
            <a:r>
              <a:rPr lang="en-US" sz="2800" b="1" dirty="0"/>
              <a:t>CO(NH</a:t>
            </a:r>
            <a:r>
              <a:rPr lang="en-US" sz="2800" b="1" baseline="-25000" dirty="0"/>
              <a:t>2</a:t>
            </a:r>
            <a:r>
              <a:rPr lang="en-US" sz="2800" b="1" dirty="0"/>
              <a:t>)</a:t>
            </a:r>
            <a:r>
              <a:rPr lang="en-US" sz="2800" b="1" baseline="-25000" dirty="0"/>
              <a:t>2</a:t>
            </a:r>
            <a:r>
              <a:rPr lang="en-US" sz="2800" dirty="0"/>
              <a:t>]</a:t>
            </a:r>
          </a:p>
          <a:p>
            <a:pPr>
              <a:buClr>
                <a:schemeClr val="tx1"/>
              </a:buClr>
            </a:pPr>
            <a:endParaRPr lang="en-US" sz="1200" dirty="0"/>
          </a:p>
          <a:p>
            <a:pPr>
              <a:buClr>
                <a:schemeClr val="tx1"/>
              </a:buClr>
            </a:pPr>
            <a:endParaRPr lang="en-US" sz="2800" b="1" dirty="0"/>
          </a:p>
          <a:p>
            <a:pPr>
              <a:buClr>
                <a:schemeClr val="tx1"/>
              </a:buClr>
            </a:pPr>
            <a:r>
              <a:rPr lang="en-US" sz="2800" b="1" dirty="0"/>
              <a:t>Plants take up NH</a:t>
            </a:r>
            <a:r>
              <a:rPr lang="en-US" sz="2800" b="1" baseline="-25000" dirty="0"/>
              <a:t>4</a:t>
            </a:r>
            <a:r>
              <a:rPr lang="en-US" sz="2800" b="1" dirty="0"/>
              <a:t>-N and NO</a:t>
            </a:r>
            <a:r>
              <a:rPr lang="en-US" sz="2800" b="1" baseline="-25000" dirty="0"/>
              <a:t>3</a:t>
            </a:r>
            <a:r>
              <a:rPr lang="en-US" sz="2800" b="1" dirty="0"/>
              <a:t>-N through the roots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8425" y="1962150"/>
            <a:ext cx="1828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+mn-lt"/>
              </a:rPr>
              <a:t>inorganic or mineral forms of N</a:t>
            </a:r>
          </a:p>
        </p:txBody>
      </p:sp>
      <p:sp>
        <p:nvSpPr>
          <p:cNvPr id="5" name="Right Brace 4"/>
          <p:cNvSpPr/>
          <p:nvPr/>
        </p:nvSpPr>
        <p:spPr>
          <a:xfrm>
            <a:off x="5715000" y="1905000"/>
            <a:ext cx="838200" cy="1981200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6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Organic nitrogen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Organic-N refers to N bound to C as a result of biological activity </a:t>
            </a:r>
          </a:p>
          <a:p>
            <a:r>
              <a:rPr lang="en-US" sz="3200" dirty="0"/>
              <a:t>Organic-N must be ‘mineralized’ to NH</a:t>
            </a:r>
            <a:r>
              <a:rPr lang="en-US" sz="3200" baseline="-25000" dirty="0"/>
              <a:t>4</a:t>
            </a:r>
            <a:r>
              <a:rPr lang="en-US" sz="3200" dirty="0"/>
              <a:t>-N to become plant available (microorganisms)</a:t>
            </a:r>
          </a:p>
        </p:txBody>
      </p:sp>
    </p:spTree>
    <p:extLst>
      <p:ext uri="{BB962C8B-B14F-4D97-AF65-F5344CB8AC3E}">
        <p14:creationId xmlns:p14="http://schemas.microsoft.com/office/powerpoint/2010/main" val="17727913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Organic Nitrogen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Mineralization</a:t>
            </a:r>
            <a:r>
              <a:rPr lang="en-US" sz="2800" dirty="0"/>
              <a:t> – conversion of organic-N to inorganic-N by microorganisms</a:t>
            </a:r>
          </a:p>
          <a:p>
            <a:pPr lvl="1"/>
            <a:r>
              <a:rPr lang="en-US" sz="2400" dirty="0"/>
              <a:t>Soil, residue, manure, and </a:t>
            </a:r>
            <a:r>
              <a:rPr lang="en-US" sz="2400" dirty="0" err="1"/>
              <a:t>biosolids</a:t>
            </a:r>
            <a:r>
              <a:rPr lang="en-US" sz="2400" dirty="0"/>
              <a:t> organic-N become available to the crop because of this reaction</a:t>
            </a:r>
          </a:p>
          <a:p>
            <a:r>
              <a:rPr lang="en-US" sz="2800" b="1" dirty="0"/>
              <a:t>Immobilization</a:t>
            </a:r>
            <a:r>
              <a:rPr lang="en-US" sz="2800" dirty="0"/>
              <a:t> – reverse of mineralization, inorganic-N becomes organic-N by microbial activity </a:t>
            </a:r>
          </a:p>
          <a:p>
            <a:pPr lvl="1"/>
            <a:r>
              <a:rPr lang="en-US" sz="2400" dirty="0"/>
              <a:t>N deficiency because N unavailable to the crop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Ammonium Nitrogen reaction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Nitrification</a:t>
            </a:r>
            <a:r>
              <a:rPr lang="en-US" sz="3200" dirty="0"/>
              <a:t>  – conversion of  NH</a:t>
            </a:r>
            <a:r>
              <a:rPr lang="en-US" sz="3200" baseline="-25000" dirty="0"/>
              <a:t>4</a:t>
            </a:r>
            <a:r>
              <a:rPr lang="en-US" sz="3200" dirty="0"/>
              <a:t>-N to NO</a:t>
            </a:r>
            <a:r>
              <a:rPr lang="en-US" sz="3200" baseline="-25000" dirty="0"/>
              <a:t>3</a:t>
            </a:r>
            <a:r>
              <a:rPr lang="en-US" sz="3200" dirty="0"/>
              <a:t>-N by bacteria</a:t>
            </a:r>
          </a:p>
        </p:txBody>
      </p:sp>
      <p:sp>
        <p:nvSpPr>
          <p:cNvPr id="4" name="Rectangle 3"/>
          <p:cNvSpPr/>
          <p:nvPr/>
        </p:nvSpPr>
        <p:spPr>
          <a:xfrm>
            <a:off x="591191" y="3124200"/>
            <a:ext cx="15424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</a:t>
            </a:r>
            <a:r>
              <a:rPr lang="en-US" sz="5400" b="1" baseline="-25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  <a:r>
              <a:rPr lang="en-US" sz="5400" b="1" baseline="30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+</a:t>
            </a:r>
          </a:p>
        </p:txBody>
      </p:sp>
      <p:sp>
        <p:nvSpPr>
          <p:cNvPr id="5" name="Rectangle 4"/>
          <p:cNvSpPr/>
          <p:nvPr/>
        </p:nvSpPr>
        <p:spPr>
          <a:xfrm>
            <a:off x="3972845" y="3124200"/>
            <a:ext cx="1484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</a:t>
            </a:r>
            <a:r>
              <a:rPr lang="en-US" sz="5400" b="1" baseline="-25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r>
              <a:rPr lang="en-US" sz="5400" b="1" baseline="30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</a:t>
            </a:r>
          </a:p>
        </p:txBody>
      </p:sp>
      <p:sp>
        <p:nvSpPr>
          <p:cNvPr id="6" name="Rectangle 5"/>
          <p:cNvSpPr/>
          <p:nvPr/>
        </p:nvSpPr>
        <p:spPr>
          <a:xfrm>
            <a:off x="7354498" y="3124200"/>
            <a:ext cx="1484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</a:t>
            </a:r>
            <a:r>
              <a:rPr lang="en-US" sz="5400" b="1" baseline="-25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r>
              <a:rPr lang="en-US" sz="5400" b="1" baseline="30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209800" y="3383612"/>
            <a:ext cx="1676400" cy="457200"/>
            <a:chOff x="2209800" y="3383612"/>
            <a:chExt cx="1676400" cy="457200"/>
          </a:xfrm>
        </p:grpSpPr>
        <p:sp>
          <p:nvSpPr>
            <p:cNvPr id="8" name="Right Arrow 7"/>
            <p:cNvSpPr/>
            <p:nvPr/>
          </p:nvSpPr>
          <p:spPr>
            <a:xfrm>
              <a:off x="2209800" y="3383612"/>
              <a:ext cx="1676400" cy="45720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48277" y="3422439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>
                  <a:solidFill>
                    <a:schemeClr val="accent6"/>
                  </a:solidFill>
                </a:rPr>
                <a:t>Nitrosomonas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62600" y="3392665"/>
            <a:ext cx="1676400" cy="457200"/>
            <a:chOff x="5562600" y="3392665"/>
            <a:chExt cx="1676400" cy="457200"/>
          </a:xfrm>
        </p:grpSpPr>
        <p:sp>
          <p:nvSpPr>
            <p:cNvPr id="11" name="Right Arrow 10"/>
            <p:cNvSpPr/>
            <p:nvPr/>
          </p:nvSpPr>
          <p:spPr>
            <a:xfrm>
              <a:off x="5562600" y="3392665"/>
              <a:ext cx="1676400" cy="45720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76449" y="3432653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>
                  <a:solidFill>
                    <a:schemeClr val="accent6"/>
                  </a:solidFill>
                </a:rPr>
                <a:t>Nitrobacter</a:t>
              </a:r>
              <a:endParaRPr lang="en-US" b="1" i="1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0311" y="4047530"/>
            <a:ext cx="2206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entury Gothic" pitchFamily="34" charset="0"/>
              </a:rPr>
              <a:t>Ammonium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71870" y="4047530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entury Gothic" pitchFamily="34" charset="0"/>
              </a:rPr>
              <a:t>Nitrite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33544" y="4047530"/>
            <a:ext cx="1353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entury Gothic" pitchFamily="34" charset="0"/>
              </a:rPr>
              <a:t>Nitrate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3" grpId="0"/>
      <p:bldP spid="14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Straight Connector 62"/>
          <p:cNvCxnSpPr/>
          <p:nvPr/>
        </p:nvCxnSpPr>
        <p:spPr>
          <a:xfrm>
            <a:off x="0" y="2514600"/>
            <a:ext cx="9144000" cy="0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04800" y="304800"/>
            <a:ext cx="76200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Ammonium </a:t>
            </a:r>
            <a:r>
              <a:rPr lang="en-US" sz="3000" u="sng" dirty="0"/>
              <a:t>less</a:t>
            </a:r>
            <a:r>
              <a:rPr lang="en-US" sz="3000" dirty="0"/>
              <a:t> likely to be lost from the soil than nitrate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600" y="1752600"/>
            <a:ext cx="3657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Ammonium (NH</a:t>
            </a:r>
            <a:r>
              <a:rPr lang="en-US" baseline="-25000" dirty="0"/>
              <a:t>4</a:t>
            </a:r>
            <a:r>
              <a:rPr lang="en-US" baseline="30000" dirty="0"/>
              <a:t>+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343400" y="1752600"/>
            <a:ext cx="3657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Nitrate (NO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  <a:r>
              <a:rPr lang="en-US" dirty="0"/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714023" y="2514600"/>
            <a:ext cx="1676400" cy="3210818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5400000" scaled="0"/>
          </a:gra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4023" y="2514600"/>
            <a:ext cx="16764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- - - - - - - - - - - -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4023" y="2743200"/>
            <a:ext cx="16764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- - - - - - - - - - - -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4023" y="2971800"/>
            <a:ext cx="16764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- - - - - - - - - - - -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4023" y="3200400"/>
            <a:ext cx="16764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- - - - - - - -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838200" y="2438400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</a:rPr>
              <a:t>+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2011680" y="2438400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</a:rPr>
              <a:t>+</a:t>
            </a: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1325880" y="2682240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</a:rPr>
              <a:t>+</a:t>
            </a: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1630680" y="2926080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</a:rPr>
              <a:t>+</a:t>
            </a: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1935480" y="3154680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</a:rPr>
              <a:t>+</a:t>
            </a: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1219200" y="3002280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</a:rPr>
              <a:t>+</a:t>
            </a: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3840480" y="1913598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</a:rPr>
              <a:t>+</a:t>
            </a:r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6736080" y="1913598"/>
            <a:ext cx="274320" cy="2743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white"/>
                </a:solidFill>
              </a:rPr>
              <a:t>-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495800" y="2514600"/>
            <a:ext cx="1676400" cy="3210818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5400000" scaled="0"/>
          </a:gra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95800" y="2514600"/>
            <a:ext cx="16764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- - - - - - - - - - - -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95800" y="2743200"/>
            <a:ext cx="16764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- - - - - - - - - - - -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95800" y="2971800"/>
            <a:ext cx="16764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- - - - - - - - - - - -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495800" y="3200400"/>
            <a:ext cx="16764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- - - - - - - -</a:t>
            </a:r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4872608" y="4191000"/>
            <a:ext cx="274320" cy="2743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white"/>
                </a:solidFill>
              </a:rPr>
              <a:t>-</a:t>
            </a: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5471160" y="4871519"/>
            <a:ext cx="274320" cy="2743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white"/>
                </a:solidFill>
              </a:rPr>
              <a:t>-</a:t>
            </a: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5745480" y="4465320"/>
            <a:ext cx="274320" cy="2743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white"/>
                </a:solidFill>
              </a:rPr>
              <a:t>-</a:t>
            </a:r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5181600" y="4597199"/>
            <a:ext cx="274320" cy="2743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white"/>
                </a:solidFill>
              </a:rPr>
              <a:t>-</a:t>
            </a:r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4657749" y="4739640"/>
            <a:ext cx="274320" cy="2743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white"/>
                </a:solidFill>
              </a:rPr>
              <a:t>-</a:t>
            </a: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4735448" y="5273040"/>
            <a:ext cx="274320" cy="2743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white"/>
                </a:solidFill>
              </a:rPr>
              <a:t>-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476872" y="2580382"/>
            <a:ext cx="1771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1F497D"/>
                </a:solidFill>
                <a:latin typeface="Calibri"/>
              </a:rPr>
              <a:t>Immobile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764479" y="5818340"/>
            <a:ext cx="1653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Leaching</a:t>
            </a:r>
          </a:p>
        </p:txBody>
      </p:sp>
      <p:sp>
        <p:nvSpPr>
          <p:cNvPr id="69" name="Down Arrow 68"/>
          <p:cNvSpPr/>
          <p:nvPr/>
        </p:nvSpPr>
        <p:spPr>
          <a:xfrm>
            <a:off x="6400800" y="2667000"/>
            <a:ext cx="381000" cy="2971800"/>
          </a:xfrm>
          <a:prstGeom prst="downArrow">
            <a:avLst/>
          </a:prstGeom>
          <a:gradFill>
            <a:gsLst>
              <a:gs pos="44000">
                <a:schemeClr val="accent2">
                  <a:lumMod val="20000"/>
                  <a:lumOff val="80000"/>
                </a:schemeClr>
              </a:gs>
              <a:gs pos="18000">
                <a:schemeClr val="accent2">
                  <a:lumMod val="75000"/>
                </a:schemeClr>
              </a:gs>
              <a:gs pos="7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19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37851" y="228600"/>
            <a:ext cx="8260672" cy="1039427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Environmental concerns </a:t>
            </a:r>
            <a:br>
              <a:rPr lang="en-US" sz="3200" dirty="0"/>
            </a:br>
            <a:r>
              <a:rPr lang="en-US" sz="3200" dirty="0"/>
              <a:t>related to Phosphorus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4343400" cy="2133600"/>
          </a:xfrm>
        </p:spPr>
        <p:txBody>
          <a:bodyPr>
            <a:noAutofit/>
          </a:bodyPr>
          <a:lstStyle/>
          <a:p>
            <a:r>
              <a:rPr lang="en-US" dirty="0"/>
              <a:t>Bioavailable phosphorus (P) in surface fresh water may cause eutrophication</a:t>
            </a:r>
            <a:endParaRPr lang="en-US" sz="1600" dirty="0"/>
          </a:p>
        </p:txBody>
      </p:sp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4438062" cy="274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image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00600" y="1752599"/>
            <a:ext cx="3733800" cy="473102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 rot="-5400000">
            <a:off x="6433067" y="3930133"/>
            <a:ext cx="47243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Image taken from the NSTA website: http://www.agnr.umd.edu/users/agron/nutrient/Factshee/Phosphorus/Eutrop.html</a:t>
            </a:r>
          </a:p>
        </p:txBody>
      </p:sp>
    </p:spTree>
    <p:extLst>
      <p:ext uri="{BB962C8B-B14F-4D97-AF65-F5344CB8AC3E}">
        <p14:creationId xmlns:p14="http://schemas.microsoft.com/office/powerpoint/2010/main" val="28244880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"/>
          <p:cNvSpPr>
            <a:spLocks noChangeAspect="1" noEditPoints="1" noChangeArrowheads="1"/>
          </p:cNvSpPr>
          <p:nvPr/>
        </p:nvSpPr>
        <p:spPr bwMode="auto">
          <a:xfrm>
            <a:off x="4648200" y="3114675"/>
            <a:ext cx="4114800" cy="18383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entury Gothic" pitchFamily="34" charset="0"/>
              </a:rPr>
              <a:t>Bacterial conversion of nitrate N to gaseous forms of N that may be lost to the atmosphere</a:t>
            </a:r>
          </a:p>
          <a:p>
            <a:pPr algn="ctr">
              <a:buFontTx/>
              <a:buNone/>
            </a:pPr>
            <a:endParaRPr lang="en-US" sz="2000" dirty="0">
              <a:solidFill>
                <a:schemeClr val="bg1"/>
              </a:solidFill>
              <a:latin typeface="Century Gothic" pitchFamily="34" charset="0"/>
            </a:endParaRPr>
          </a:p>
          <a:p>
            <a:pPr algn="ctr">
              <a:buFontTx/>
              <a:buNone/>
            </a:pPr>
            <a:r>
              <a:rPr lang="en-US" sz="3600" dirty="0">
                <a:solidFill>
                  <a:schemeClr val="bg1"/>
                </a:solidFill>
                <a:latin typeface="Century Gothic" pitchFamily="34" charset="0"/>
              </a:rPr>
              <a:t>NO</a:t>
            </a:r>
            <a:r>
              <a:rPr lang="en-US" sz="3600" baseline="-25000" dirty="0">
                <a:solidFill>
                  <a:schemeClr val="bg1"/>
                </a:solidFill>
                <a:latin typeface="Century Gothic" pitchFamily="34" charset="0"/>
              </a:rPr>
              <a:t>3</a:t>
            </a:r>
            <a:r>
              <a:rPr lang="en-US" sz="3600" baseline="30000" dirty="0">
                <a:solidFill>
                  <a:schemeClr val="bg1"/>
                </a:solidFill>
                <a:latin typeface="Century Gothic" pitchFamily="34" charset="0"/>
              </a:rPr>
              <a:t>-</a:t>
            </a:r>
            <a:r>
              <a:rPr lang="en-US" sz="36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Century Gothic" pitchFamily="34" charset="0"/>
                <a:cs typeface="Times New Roman" pitchFamily="18" charset="0"/>
              </a:rPr>
              <a:t>→    </a:t>
            </a:r>
            <a:r>
              <a:rPr lang="en-US" sz="3600" dirty="0">
                <a:solidFill>
                  <a:schemeClr val="bg1"/>
                </a:solidFill>
                <a:latin typeface="Century Gothic" pitchFamily="34" charset="0"/>
              </a:rPr>
              <a:t>NO</a:t>
            </a:r>
            <a:r>
              <a:rPr lang="en-US" sz="3600" baseline="-25000" dirty="0">
                <a:solidFill>
                  <a:schemeClr val="bg1"/>
                </a:solidFill>
                <a:latin typeface="Century Gothic" pitchFamily="34" charset="0"/>
              </a:rPr>
              <a:t>2</a:t>
            </a:r>
            <a:r>
              <a:rPr lang="en-US" sz="3600" baseline="30000" dirty="0">
                <a:solidFill>
                  <a:schemeClr val="bg1"/>
                </a:solidFill>
                <a:latin typeface="Century Gothic" pitchFamily="34" charset="0"/>
              </a:rPr>
              <a:t>-</a:t>
            </a:r>
            <a:r>
              <a:rPr lang="en-US" sz="36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Century Gothic" pitchFamily="34" charset="0"/>
                <a:cs typeface="Times New Roman" pitchFamily="18" charset="0"/>
              </a:rPr>
              <a:t>→    </a:t>
            </a:r>
            <a:r>
              <a:rPr lang="en-US" sz="3600" dirty="0">
                <a:solidFill>
                  <a:srgbClr val="C00000"/>
                </a:solidFill>
                <a:latin typeface="Century Gothic" pitchFamily="34" charset="0"/>
                <a:cs typeface="Times New Roman" pitchFamily="18" charset="0"/>
              </a:rPr>
              <a:t>NO → N</a:t>
            </a:r>
            <a:r>
              <a:rPr lang="en-US" sz="3600" baseline="-25000" dirty="0">
                <a:solidFill>
                  <a:srgbClr val="C00000"/>
                </a:solidFill>
                <a:latin typeface="Century Gothic" pitchFamily="34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srgbClr val="C00000"/>
                </a:solidFill>
                <a:latin typeface="Century Gothic" pitchFamily="34" charset="0"/>
                <a:cs typeface="Times New Roman" pitchFamily="18" charset="0"/>
              </a:rPr>
              <a:t>O → N</a:t>
            </a:r>
            <a:r>
              <a:rPr lang="en-US" sz="3600" baseline="-25000" dirty="0">
                <a:solidFill>
                  <a:srgbClr val="C00000"/>
                </a:solidFill>
                <a:latin typeface="Century Gothic" pitchFamily="34" charset="0"/>
                <a:cs typeface="Times New Roman" pitchFamily="18" charset="0"/>
              </a:rPr>
              <a:t>2</a:t>
            </a:r>
          </a:p>
          <a:p>
            <a:pPr algn="ctr">
              <a:buFontTx/>
              <a:buNone/>
            </a:pPr>
            <a:endParaRPr lang="en-US" sz="4800" baseline="-25000" dirty="0">
              <a:solidFill>
                <a:schemeClr val="bg1"/>
              </a:solidFill>
              <a:latin typeface="Century Gothic" pitchFamily="34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Century Gothic" pitchFamily="34" charset="0"/>
                <a:cs typeface="Times New Roman" pitchFamily="18" charset="0"/>
              </a:rPr>
              <a:t>Occurs in waterlogged soils (low oxygen) and with an available source of carbon for the microbes</a:t>
            </a:r>
            <a:endParaRPr lang="en-US" sz="3200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Denitrification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Anhydrous ammonia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486400" cy="4373563"/>
          </a:xfrm>
        </p:spPr>
        <p:txBody>
          <a:bodyPr>
            <a:normAutofit/>
          </a:bodyPr>
          <a:lstStyle/>
          <a:p>
            <a:r>
              <a:rPr lang="en-US" b="1" dirty="0"/>
              <a:t>82 – 0 – 0</a:t>
            </a:r>
          </a:p>
          <a:p>
            <a:r>
              <a:rPr lang="en-US" dirty="0"/>
              <a:t>Liquid under pressure that turns into a gas when applied to the soil</a:t>
            </a:r>
          </a:p>
          <a:p>
            <a:r>
              <a:rPr lang="en-US" b="1" dirty="0"/>
              <a:t>Slowest of common commercial N fertilizers to convert to nitrate-N</a:t>
            </a:r>
            <a:r>
              <a:rPr lang="en-US" dirty="0"/>
              <a:t>, therefore least likely to be lost via leaching and denitrification</a:t>
            </a:r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9775" y="2057400"/>
            <a:ext cx="3048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4899818"/>
            <a:ext cx="8382000" cy="1348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Fertilizer of choice for early winter application especially with a nitrification inhibitor (although N loss may still occur in the spring)</a:t>
            </a:r>
          </a:p>
        </p:txBody>
      </p:sp>
    </p:spTree>
    <p:extLst>
      <p:ext uri="{BB962C8B-B14F-4D97-AF65-F5344CB8AC3E}">
        <p14:creationId xmlns:p14="http://schemas.microsoft.com/office/powerpoint/2010/main" val="32625907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51" y="152400"/>
            <a:ext cx="8260672" cy="1039427"/>
          </a:xfrm>
        </p:spPr>
        <p:txBody>
          <a:bodyPr>
            <a:normAutofit/>
          </a:bodyPr>
          <a:lstStyle/>
          <a:p>
            <a:r>
              <a:rPr lang="en-US" sz="4400" dirty="0"/>
              <a:t>Urea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5410200" cy="2895600"/>
          </a:xfrm>
        </p:spPr>
        <p:txBody>
          <a:bodyPr>
            <a:noAutofit/>
          </a:bodyPr>
          <a:lstStyle/>
          <a:p>
            <a:r>
              <a:rPr lang="en-US" sz="2800" b="1" dirty="0"/>
              <a:t>46 – 0 – 0 </a:t>
            </a:r>
          </a:p>
          <a:p>
            <a:r>
              <a:rPr lang="en-US" sz="2800" dirty="0"/>
              <a:t>Often applied as a granular but also a component of liquid N (urea-ammonium nitrate) and foliar fertilizers</a:t>
            </a:r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1239248"/>
            <a:ext cx="3225928" cy="203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3276600"/>
            <a:ext cx="8636128" cy="320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Ammonia volatilization </a:t>
            </a:r>
            <a:r>
              <a:rPr lang="en-US" sz="2800" dirty="0"/>
              <a:t>is a concern with surface-applied urea especially in no-till</a:t>
            </a:r>
          </a:p>
          <a:p>
            <a:r>
              <a:rPr lang="en-US" sz="2800" dirty="0"/>
              <a:t>Rapid conversion to ammonium and then nitrate with warm conditions</a:t>
            </a:r>
          </a:p>
          <a:p>
            <a:r>
              <a:rPr lang="en-US" sz="2800" dirty="0"/>
              <a:t>Urea is leachable and significant losses can occur with high rainfall shortly after application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386185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0700" y="2295381"/>
            <a:ext cx="5562600" cy="3724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61950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/>
              <a:t>Urea hydrolysis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0" y="5983069"/>
            <a:ext cx="7962900" cy="646331"/>
          </a:xfr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Urease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inhibitor delays hydrolysis</a:t>
            </a:r>
          </a:p>
        </p:txBody>
      </p:sp>
      <p:sp>
        <p:nvSpPr>
          <p:cNvPr id="244740" name="AutoShape 4"/>
          <p:cNvSpPr>
            <a:spLocks noChangeArrowheads="1"/>
          </p:cNvSpPr>
          <p:nvPr/>
        </p:nvSpPr>
        <p:spPr bwMode="auto">
          <a:xfrm>
            <a:off x="3651392" y="4594225"/>
            <a:ext cx="1827213" cy="892175"/>
          </a:xfrm>
          <a:prstGeom prst="flowChartAlternateProcess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dirty="0">
                <a:latin typeface="Tahoma" pitchFamily="34" charset="0"/>
              </a:rPr>
              <a:t>Ammonia-N</a:t>
            </a:r>
            <a:br>
              <a:rPr lang="en-US" sz="2400" dirty="0">
                <a:latin typeface="Tahoma" pitchFamily="34" charset="0"/>
              </a:rPr>
            </a:br>
            <a:r>
              <a:rPr lang="en-US" sz="2400" dirty="0">
                <a:latin typeface="Tahoma" pitchFamily="34" charset="0"/>
              </a:rPr>
              <a:t>NH</a:t>
            </a:r>
            <a:r>
              <a:rPr lang="en-US" sz="2400" baseline="-25000" dirty="0">
                <a:latin typeface="Tahoma" pitchFamily="34" charset="0"/>
              </a:rPr>
              <a:t>3</a:t>
            </a:r>
            <a:endParaRPr lang="en-US" sz="2400" dirty="0">
              <a:latin typeface="Tahoma" pitchFamily="34" charset="0"/>
            </a:endParaRPr>
          </a:p>
        </p:txBody>
      </p:sp>
      <p:sp>
        <p:nvSpPr>
          <p:cNvPr id="244741" name="AutoShape 5"/>
          <p:cNvSpPr>
            <a:spLocks noChangeArrowheads="1"/>
          </p:cNvSpPr>
          <p:nvPr/>
        </p:nvSpPr>
        <p:spPr bwMode="auto">
          <a:xfrm>
            <a:off x="401780" y="4792662"/>
            <a:ext cx="1169987" cy="498475"/>
          </a:xfrm>
          <a:prstGeom prst="flowChartAlternateProcess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dirty="0">
                <a:latin typeface="Tahoma" pitchFamily="34" charset="0"/>
              </a:rPr>
              <a:t>Urea-N</a:t>
            </a:r>
          </a:p>
        </p:txBody>
      </p:sp>
      <p:cxnSp>
        <p:nvCxnSpPr>
          <p:cNvPr id="244742" name="AutoShape 6"/>
          <p:cNvCxnSpPr>
            <a:cxnSpLocks noChangeShapeType="1"/>
            <a:stCxn id="244741" idx="3"/>
            <a:endCxn id="244740" idx="1"/>
          </p:cNvCxnSpPr>
          <p:nvPr/>
        </p:nvCxnSpPr>
        <p:spPr bwMode="auto">
          <a:xfrm flipV="1">
            <a:off x="1571767" y="5040313"/>
            <a:ext cx="2079625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244743" name="Text Box 7"/>
          <p:cNvSpPr txBox="1">
            <a:spLocks noChangeArrowheads="1"/>
          </p:cNvSpPr>
          <p:nvPr/>
        </p:nvSpPr>
        <p:spPr bwMode="auto">
          <a:xfrm>
            <a:off x="2033730" y="4778375"/>
            <a:ext cx="968375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 dirty="0" err="1">
                <a:solidFill>
                  <a:srgbClr val="0033CC"/>
                </a:solidFill>
                <a:latin typeface="Tahoma" pitchFamily="34" charset="0"/>
              </a:rPr>
              <a:t>Urease</a:t>
            </a:r>
            <a:r>
              <a:rPr lang="en-US" sz="1400" b="1" dirty="0">
                <a:solidFill>
                  <a:srgbClr val="0033CC"/>
                </a:solidFill>
                <a:latin typeface="Tahoma" pitchFamily="34" charset="0"/>
              </a:rPr>
              <a:t> </a:t>
            </a:r>
            <a:br>
              <a:rPr lang="en-US" sz="1400" b="1" dirty="0">
                <a:solidFill>
                  <a:srgbClr val="0033CC"/>
                </a:solidFill>
                <a:latin typeface="Tahoma" pitchFamily="34" charset="0"/>
              </a:rPr>
            </a:br>
            <a:r>
              <a:rPr lang="en-US" sz="1400" b="1" dirty="0">
                <a:solidFill>
                  <a:srgbClr val="0033CC"/>
                </a:solidFill>
                <a:latin typeface="Tahoma" pitchFamily="34" charset="0"/>
              </a:rPr>
              <a:t>enzymes</a:t>
            </a:r>
          </a:p>
        </p:txBody>
      </p:sp>
      <p:sp>
        <p:nvSpPr>
          <p:cNvPr id="244745" name="AutoShape 9"/>
          <p:cNvSpPr>
            <a:spLocks noChangeArrowheads="1"/>
          </p:cNvSpPr>
          <p:nvPr/>
        </p:nvSpPr>
        <p:spPr bwMode="auto">
          <a:xfrm>
            <a:off x="6718442" y="4594225"/>
            <a:ext cx="2092325" cy="892175"/>
          </a:xfrm>
          <a:prstGeom prst="flowChartAlternateProcess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dirty="0">
                <a:latin typeface="Tahoma" pitchFamily="34" charset="0"/>
              </a:rPr>
              <a:t>Ammonium-N</a:t>
            </a:r>
            <a:br>
              <a:rPr lang="en-US" sz="2400" dirty="0">
                <a:latin typeface="Tahoma" pitchFamily="34" charset="0"/>
              </a:rPr>
            </a:br>
            <a:r>
              <a:rPr lang="en-US" sz="2400" dirty="0">
                <a:latin typeface="Tahoma" pitchFamily="34" charset="0"/>
              </a:rPr>
              <a:t>NH</a:t>
            </a:r>
            <a:r>
              <a:rPr lang="en-US" sz="2400" baseline="-25000" dirty="0">
                <a:latin typeface="Tahoma" pitchFamily="34" charset="0"/>
              </a:rPr>
              <a:t>4</a:t>
            </a:r>
            <a:r>
              <a:rPr lang="en-US" sz="2400" baseline="30000" dirty="0">
                <a:latin typeface="Tahoma" pitchFamily="34" charset="0"/>
              </a:rPr>
              <a:t>+</a:t>
            </a:r>
          </a:p>
        </p:txBody>
      </p:sp>
      <p:cxnSp>
        <p:nvCxnSpPr>
          <p:cNvPr id="244746" name="AutoShape 10"/>
          <p:cNvCxnSpPr>
            <a:cxnSpLocks noChangeShapeType="1"/>
            <a:stCxn id="244740" idx="3"/>
            <a:endCxn id="244745" idx="1"/>
          </p:cNvCxnSpPr>
          <p:nvPr/>
        </p:nvCxnSpPr>
        <p:spPr bwMode="auto">
          <a:xfrm>
            <a:off x="5478605" y="5040313"/>
            <a:ext cx="1239837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244747" name="Text Box 11"/>
          <p:cNvSpPr txBox="1">
            <a:spLocks noChangeArrowheads="1"/>
          </p:cNvSpPr>
          <p:nvPr/>
        </p:nvSpPr>
        <p:spPr bwMode="auto">
          <a:xfrm>
            <a:off x="5645292" y="4783137"/>
            <a:ext cx="9064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0033CC"/>
                </a:solidFill>
                <a:latin typeface="Tahoma" pitchFamily="34" charset="0"/>
              </a:rPr>
              <a:t>Soil</a:t>
            </a:r>
            <a:br>
              <a:rPr lang="en-US" sz="1400" b="1">
                <a:solidFill>
                  <a:srgbClr val="0033CC"/>
                </a:solidFill>
                <a:latin typeface="Tahoma" pitchFamily="34" charset="0"/>
              </a:rPr>
            </a:br>
            <a:r>
              <a:rPr lang="en-US" sz="1400" b="1">
                <a:solidFill>
                  <a:srgbClr val="0033CC"/>
                </a:solidFill>
                <a:latin typeface="Tahoma" pitchFamily="34" charset="0"/>
              </a:rPr>
              <a:t>solution</a:t>
            </a:r>
          </a:p>
        </p:txBody>
      </p:sp>
      <p:sp>
        <p:nvSpPr>
          <p:cNvPr id="11" name="&quot;No&quot; Symbol 10"/>
          <p:cNvSpPr/>
          <p:nvPr/>
        </p:nvSpPr>
        <p:spPr>
          <a:xfrm>
            <a:off x="2057400" y="4572000"/>
            <a:ext cx="914400" cy="914400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200400" y="1600200"/>
            <a:ext cx="2743200" cy="1225550"/>
            <a:chOff x="3200400" y="1600200"/>
            <a:chExt cx="2743200" cy="1225550"/>
          </a:xfrm>
        </p:grpSpPr>
        <p:sp>
          <p:nvSpPr>
            <p:cNvPr id="15" name="Cloud"/>
            <p:cNvSpPr>
              <a:spLocks noChangeAspect="1" noEditPoints="1" noChangeArrowheads="1"/>
            </p:cNvSpPr>
            <p:nvPr/>
          </p:nvSpPr>
          <p:spPr bwMode="auto">
            <a:xfrm>
              <a:off x="3200400" y="1600200"/>
              <a:ext cx="2743200" cy="1225550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 baseline="-250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05553" y="1981200"/>
              <a:ext cx="7328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ahoma" pitchFamily="34" charset="0"/>
                  <a:cs typeface="Tahoma" pitchFamily="34" charset="0"/>
                </a:rPr>
                <a:t>NH</a:t>
              </a:r>
              <a:r>
                <a:rPr lang="en-US" baseline="-25000" dirty="0">
                  <a:latin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 rot="5400000" flipH="1" flipV="1">
            <a:off x="3581400" y="3581400"/>
            <a:ext cx="1981200" cy="1588"/>
          </a:xfrm>
          <a:prstGeom prst="straightConnector1">
            <a:avLst/>
          </a:prstGeom>
          <a:ln w="63500">
            <a:solidFill>
              <a:srgbClr val="CC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491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44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9" grpId="0" build="p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Ammonium nitrate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373563"/>
          </a:xfrm>
        </p:spPr>
        <p:txBody>
          <a:bodyPr>
            <a:noAutofit/>
          </a:bodyPr>
          <a:lstStyle/>
          <a:p>
            <a:r>
              <a:rPr lang="en-US" sz="2800" b="1" dirty="0"/>
              <a:t>34 – 0 – 0 </a:t>
            </a:r>
          </a:p>
          <a:p>
            <a:r>
              <a:rPr lang="en-US" sz="2800" dirty="0"/>
              <a:t>Not widely available in granular form due to explosiveness</a:t>
            </a:r>
          </a:p>
          <a:p>
            <a:r>
              <a:rPr lang="en-US" sz="2800" dirty="0"/>
              <a:t>Component of liquid N (urea-ammonium nitrate)</a:t>
            </a:r>
          </a:p>
          <a:p>
            <a:r>
              <a:rPr lang="en-US" sz="2800" dirty="0"/>
              <a:t>50% NH</a:t>
            </a:r>
            <a:r>
              <a:rPr lang="en-US" sz="2800" baseline="-25000" dirty="0"/>
              <a:t>4</a:t>
            </a:r>
            <a:r>
              <a:rPr lang="en-US" sz="2800" dirty="0"/>
              <a:t>-N and 50% NO</a:t>
            </a:r>
            <a:r>
              <a:rPr lang="en-US" sz="2800" baseline="-25000" dirty="0"/>
              <a:t>3</a:t>
            </a:r>
            <a:r>
              <a:rPr lang="en-US" sz="2800" dirty="0"/>
              <a:t>-N</a:t>
            </a:r>
          </a:p>
          <a:p>
            <a:r>
              <a:rPr lang="en-US" sz="2800" dirty="0"/>
              <a:t>Rapid conversion of NH</a:t>
            </a:r>
            <a:r>
              <a:rPr lang="en-US" sz="2800" baseline="-25000" dirty="0"/>
              <a:t>4</a:t>
            </a:r>
            <a:r>
              <a:rPr lang="en-US" sz="2800" dirty="0"/>
              <a:t>-N to NO</a:t>
            </a:r>
            <a:r>
              <a:rPr lang="en-US" sz="2800" baseline="-25000" dirty="0"/>
              <a:t>3</a:t>
            </a:r>
            <a:r>
              <a:rPr lang="en-US" sz="2800" dirty="0"/>
              <a:t>-N with warm conditions and 50% NO</a:t>
            </a:r>
            <a:r>
              <a:rPr lang="en-US" sz="2800" baseline="-25000" dirty="0"/>
              <a:t>3</a:t>
            </a:r>
            <a:r>
              <a:rPr lang="en-US" sz="2800" dirty="0"/>
              <a:t>-N at application result in high potential for leaching and denitrification</a:t>
            </a:r>
          </a:p>
        </p:txBody>
      </p:sp>
    </p:spTree>
    <p:extLst>
      <p:ext uri="{BB962C8B-B14F-4D97-AF65-F5344CB8AC3E}">
        <p14:creationId xmlns:p14="http://schemas.microsoft.com/office/powerpoint/2010/main" val="19729135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Nitrogen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28 – 0 – 0 (up to 32 – 0 – 0)</a:t>
            </a:r>
          </a:p>
          <a:p>
            <a:r>
              <a:rPr lang="en-US" sz="2800" dirty="0"/>
              <a:t>Two components are urea and ammonium nitrate with ½ the N from each source (50% urea-N, 25% NH</a:t>
            </a:r>
            <a:r>
              <a:rPr lang="en-US" sz="2800" baseline="-25000" dirty="0"/>
              <a:t>4</a:t>
            </a:r>
            <a:r>
              <a:rPr lang="en-US" sz="2800" dirty="0"/>
              <a:t>-N, and 25% NO</a:t>
            </a:r>
            <a:r>
              <a:rPr lang="en-US" sz="2800" baseline="-25000" dirty="0"/>
              <a:t>3</a:t>
            </a:r>
            <a:r>
              <a:rPr lang="en-US" sz="2800" dirty="0"/>
              <a:t>-N)</a:t>
            </a:r>
          </a:p>
        </p:txBody>
      </p:sp>
      <p:pic>
        <p:nvPicPr>
          <p:cNvPr id="6" name="Picture 3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0112" y="3657600"/>
            <a:ext cx="4205288" cy="302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3632993"/>
            <a:ext cx="4419600" cy="2186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Both NH</a:t>
            </a:r>
            <a:r>
              <a:rPr lang="en-US" sz="2800" baseline="-25000" dirty="0"/>
              <a:t>3</a:t>
            </a:r>
            <a:r>
              <a:rPr lang="en-US" sz="2800" dirty="0"/>
              <a:t> volatilization and NO</a:t>
            </a:r>
            <a:r>
              <a:rPr lang="en-US" sz="2800" baseline="-25000" dirty="0"/>
              <a:t>3</a:t>
            </a:r>
            <a:r>
              <a:rPr lang="en-US" sz="2800" dirty="0"/>
              <a:t>-N leaching are concerns</a:t>
            </a:r>
          </a:p>
        </p:txBody>
      </p:sp>
    </p:spTree>
    <p:extLst>
      <p:ext uri="{BB962C8B-B14F-4D97-AF65-F5344CB8AC3E}">
        <p14:creationId xmlns:p14="http://schemas.microsoft.com/office/powerpoint/2010/main" val="30478303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51" y="216877"/>
            <a:ext cx="8260672" cy="1039427"/>
          </a:xfrm>
        </p:spPr>
        <p:txBody>
          <a:bodyPr>
            <a:normAutofit/>
          </a:bodyPr>
          <a:lstStyle/>
          <a:p>
            <a:r>
              <a:rPr lang="en-US" sz="3600" dirty="0"/>
              <a:t>Nitrification inhibitors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4373563"/>
          </a:xfrm>
        </p:spPr>
        <p:txBody>
          <a:bodyPr>
            <a:normAutofit/>
          </a:bodyPr>
          <a:lstStyle/>
          <a:p>
            <a:r>
              <a:rPr lang="en-US" sz="3200" dirty="0"/>
              <a:t>Nitrification inhibitors are chemicals that can be added to fertilizer or manure that delay and slow down conversion of NH</a:t>
            </a:r>
            <a:r>
              <a:rPr lang="en-US" sz="3200" baseline="-25000" dirty="0"/>
              <a:t>4</a:t>
            </a:r>
            <a:r>
              <a:rPr lang="en-US" sz="3200" dirty="0"/>
              <a:t>-N to NO</a:t>
            </a:r>
            <a:r>
              <a:rPr lang="en-US" sz="3200" baseline="-25000" dirty="0"/>
              <a:t>3</a:t>
            </a:r>
            <a:r>
              <a:rPr lang="en-US" sz="3200" dirty="0"/>
              <a:t>-N </a:t>
            </a:r>
          </a:p>
          <a:p>
            <a:pPr lvl="1"/>
            <a:r>
              <a:rPr lang="en-US" sz="2800" dirty="0"/>
              <a:t>Nitrapyrin (N-Serve, Instinct)</a:t>
            </a:r>
          </a:p>
          <a:p>
            <a:pPr lvl="1"/>
            <a:r>
              <a:rPr lang="en-US" sz="2800" dirty="0"/>
              <a:t>Dicyandiamide (</a:t>
            </a:r>
            <a:r>
              <a:rPr lang="en-US" sz="2800" dirty="0" err="1"/>
              <a:t>SuperU</a:t>
            </a:r>
            <a:r>
              <a:rPr lang="en-US" sz="2800" dirty="0"/>
              <a:t>, </a:t>
            </a:r>
            <a:r>
              <a:rPr lang="en-US" sz="2800" dirty="0" err="1"/>
              <a:t>Agrotain</a:t>
            </a:r>
            <a:r>
              <a:rPr lang="en-US" sz="2800" dirty="0"/>
              <a:t> Plus)</a:t>
            </a:r>
          </a:p>
        </p:txBody>
      </p:sp>
      <p:sp>
        <p:nvSpPr>
          <p:cNvPr id="4" name="Rectangle 3"/>
          <p:cNvSpPr/>
          <p:nvPr/>
        </p:nvSpPr>
        <p:spPr>
          <a:xfrm>
            <a:off x="591191" y="4634805"/>
            <a:ext cx="15424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</a:t>
            </a:r>
            <a:r>
              <a:rPr lang="en-US" sz="5400" b="1" baseline="-25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  <a:r>
              <a:rPr lang="en-US" sz="5400" b="1" baseline="30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+</a:t>
            </a:r>
          </a:p>
        </p:txBody>
      </p:sp>
      <p:sp>
        <p:nvSpPr>
          <p:cNvPr id="5" name="Rectangle 4"/>
          <p:cNvSpPr/>
          <p:nvPr/>
        </p:nvSpPr>
        <p:spPr>
          <a:xfrm>
            <a:off x="3972845" y="4634805"/>
            <a:ext cx="1484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</a:t>
            </a:r>
            <a:r>
              <a:rPr lang="en-US" sz="5400" b="1" baseline="-25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r>
              <a:rPr lang="en-US" sz="5400" b="1" baseline="30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</a:t>
            </a:r>
          </a:p>
        </p:txBody>
      </p:sp>
      <p:sp>
        <p:nvSpPr>
          <p:cNvPr id="6" name="Rectangle 5"/>
          <p:cNvSpPr/>
          <p:nvPr/>
        </p:nvSpPr>
        <p:spPr>
          <a:xfrm>
            <a:off x="7354498" y="4634805"/>
            <a:ext cx="1484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</a:t>
            </a:r>
            <a:r>
              <a:rPr lang="en-US" sz="5400" b="1" baseline="-25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r>
              <a:rPr lang="en-US" sz="5400" b="1" baseline="30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</a:t>
            </a:r>
          </a:p>
        </p:txBody>
      </p:sp>
      <p:grpSp>
        <p:nvGrpSpPr>
          <p:cNvPr id="7" name="Group 16"/>
          <p:cNvGrpSpPr/>
          <p:nvPr/>
        </p:nvGrpSpPr>
        <p:grpSpPr>
          <a:xfrm>
            <a:off x="2209800" y="4894217"/>
            <a:ext cx="1676400" cy="457200"/>
            <a:chOff x="2209800" y="2353147"/>
            <a:chExt cx="1676400" cy="457200"/>
          </a:xfrm>
        </p:grpSpPr>
        <p:sp>
          <p:nvSpPr>
            <p:cNvPr id="8" name="Right Arrow 7"/>
            <p:cNvSpPr/>
            <p:nvPr/>
          </p:nvSpPr>
          <p:spPr>
            <a:xfrm>
              <a:off x="2209800" y="2353147"/>
              <a:ext cx="1676400" cy="45720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48277" y="2391974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>
                  <a:solidFill>
                    <a:schemeClr val="accent6"/>
                  </a:solidFill>
                </a:rPr>
                <a:t>Nitrosomonas</a:t>
              </a:r>
            </a:p>
          </p:txBody>
        </p:sp>
      </p:grpSp>
      <p:grpSp>
        <p:nvGrpSpPr>
          <p:cNvPr id="10" name="Group 16"/>
          <p:cNvGrpSpPr/>
          <p:nvPr/>
        </p:nvGrpSpPr>
        <p:grpSpPr>
          <a:xfrm>
            <a:off x="5562600" y="4903270"/>
            <a:ext cx="1676400" cy="457200"/>
            <a:chOff x="5562600" y="4903270"/>
            <a:chExt cx="1676400" cy="457200"/>
          </a:xfrm>
        </p:grpSpPr>
        <p:sp>
          <p:nvSpPr>
            <p:cNvPr id="11" name="Right Arrow 10"/>
            <p:cNvSpPr/>
            <p:nvPr/>
          </p:nvSpPr>
          <p:spPr>
            <a:xfrm>
              <a:off x="5562600" y="4903270"/>
              <a:ext cx="1676400" cy="45720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76449" y="4943258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>
                  <a:solidFill>
                    <a:schemeClr val="accent6"/>
                  </a:solidFill>
                </a:rPr>
                <a:t>Nitrobacter</a:t>
              </a:r>
              <a:endParaRPr lang="en-US" b="1" i="1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1000" y="5558135"/>
            <a:ext cx="2206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n-lt"/>
              </a:rPr>
              <a:t>Ammonium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92559" y="5558135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n-lt"/>
              </a:rPr>
              <a:t>Nitrite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54233" y="5558135"/>
            <a:ext cx="1353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n-lt"/>
              </a:rPr>
              <a:t>Nitrate</a:t>
            </a:r>
          </a:p>
        </p:txBody>
      </p:sp>
      <p:sp>
        <p:nvSpPr>
          <p:cNvPr id="16" name="&quot;No&quot; Symbol 15"/>
          <p:cNvSpPr/>
          <p:nvPr/>
        </p:nvSpPr>
        <p:spPr>
          <a:xfrm>
            <a:off x="2514600" y="4648200"/>
            <a:ext cx="914400" cy="9144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61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Control release N fertilizers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79563"/>
            <a:ext cx="5334000" cy="4373563"/>
          </a:xfrm>
        </p:spPr>
        <p:txBody>
          <a:bodyPr>
            <a:normAutofit/>
          </a:bodyPr>
          <a:lstStyle/>
          <a:p>
            <a:r>
              <a:rPr lang="en-US" sz="2800" dirty="0"/>
              <a:t>Polymer coated, or insoluble fertilizer sources that release N slowly over a period of time matching the crop N requirement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34"/>
          <a:stretch>
            <a:fillRect/>
          </a:stretch>
        </p:blipFill>
        <p:spPr bwMode="auto">
          <a:xfrm>
            <a:off x="5867400" y="1828800"/>
            <a:ext cx="3048953" cy="44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898" name="Picture 2" descr="Environmentally Smart Nitrogen, that's ESN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" y="4029074"/>
            <a:ext cx="5381625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0369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8" name="Picture 2" descr="aerial ma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350" y="1981200"/>
            <a:ext cx="3676650" cy="3751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2740" name="Picture 4" descr="fillbag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419600"/>
            <a:ext cx="2590800" cy="194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2741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Phosphorus and potassium fertilizer rec. Soil Test Based</a:t>
            </a:r>
          </a:p>
        </p:txBody>
      </p:sp>
      <p:pic>
        <p:nvPicPr>
          <p:cNvPr id="372742" name="Picture 6" descr="img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2590800"/>
            <a:ext cx="5060950" cy="2082800"/>
          </a:xfrm>
          <a:prstGeom prst="rect">
            <a:avLst/>
          </a:prstGeom>
          <a:solidFill>
            <a:srgbClr val="EAEAEA"/>
          </a:solidFill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Phosphorus and Potassium recommendations</a:t>
            </a:r>
          </a:p>
        </p:txBody>
      </p:sp>
      <p:pic>
        <p:nvPicPr>
          <p:cNvPr id="198661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676401"/>
            <a:ext cx="356660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8854" y="6248401"/>
            <a:ext cx="33982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http://www.ces.purdue.edu/extmedia/AY/AY-9-32.pdf</a:t>
            </a:r>
          </a:p>
        </p:txBody>
      </p:sp>
      <p:pic>
        <p:nvPicPr>
          <p:cNvPr id="198662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1548" y="3078490"/>
            <a:ext cx="4773851" cy="316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98883" y="181838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>
                <a:latin typeface="Book Antiqua" pitchFamily="18" charset="0"/>
              </a:rPr>
              <a:t>Rec’s can be obtained from Purdue Univ.</a:t>
            </a:r>
          </a:p>
        </p:txBody>
      </p:sp>
    </p:spTree>
    <p:extLst>
      <p:ext uri="{BB962C8B-B14F-4D97-AF65-F5344CB8AC3E}">
        <p14:creationId xmlns:p14="http://schemas.microsoft.com/office/powerpoint/2010/main" val="2814189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26128" y="332173"/>
            <a:ext cx="8260672" cy="1039427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Eutrophication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4343400" cy="4495799"/>
          </a:xfrm>
        </p:spPr>
        <p:txBody>
          <a:bodyPr>
            <a:noAutofit/>
          </a:bodyPr>
          <a:lstStyle/>
          <a:p>
            <a:r>
              <a:rPr lang="en-US" sz="2200" dirty="0"/>
              <a:t>Rapid eutrophication is the increased algal growth associated with N and/or P enrichment of surface water </a:t>
            </a:r>
          </a:p>
          <a:p>
            <a:r>
              <a:rPr lang="en-US" sz="2200" dirty="0"/>
              <a:t>Excess algal growth causes death of submerged vegetation resulting in low dissolved oxygen in the water</a:t>
            </a:r>
          </a:p>
          <a:p>
            <a:r>
              <a:rPr lang="en-US" sz="2200" dirty="0"/>
              <a:t>Low oxygen may result in fish kills, odor, reduced utility of the water for recreation and other uses</a:t>
            </a:r>
          </a:p>
        </p:txBody>
      </p:sp>
      <p:pic>
        <p:nvPicPr>
          <p:cNvPr id="7" name="Picture 6" descr="image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00600" y="1524000"/>
            <a:ext cx="3733800" cy="473102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 rot="-5400000">
            <a:off x="6433067" y="3701534"/>
            <a:ext cx="47243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Image taken from the NSTA website: http://www.agnr.umd.edu/users/agron/nutrient/Factshee/Phosphorus/Eutrop.html</a:t>
            </a:r>
          </a:p>
        </p:txBody>
      </p:sp>
    </p:spTree>
    <p:extLst>
      <p:ext uri="{BB962C8B-B14F-4D97-AF65-F5344CB8AC3E}">
        <p14:creationId xmlns:p14="http://schemas.microsoft.com/office/powerpoint/2010/main" val="14619999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2954" y="1600200"/>
            <a:ext cx="311624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Phosphorus fertilizers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5943600" cy="19812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Multi-nutrient fertilizers (N and P)</a:t>
            </a:r>
          </a:p>
          <a:p>
            <a:pPr lvl="1">
              <a:spcAft>
                <a:spcPts val="600"/>
              </a:spcAft>
            </a:pPr>
            <a:r>
              <a:rPr lang="en-US" dirty="0" err="1"/>
              <a:t>monoammonium</a:t>
            </a:r>
            <a:r>
              <a:rPr lang="en-US" dirty="0"/>
              <a:t> phosphate (</a:t>
            </a:r>
            <a:r>
              <a:rPr lang="en-US" b="1" dirty="0"/>
              <a:t>11-52-0</a:t>
            </a:r>
            <a:r>
              <a:rPr lang="en-US" dirty="0"/>
              <a:t>)</a:t>
            </a:r>
          </a:p>
          <a:p>
            <a:pPr lvl="1">
              <a:spcAft>
                <a:spcPts val="600"/>
              </a:spcAft>
            </a:pPr>
            <a:r>
              <a:rPr lang="en-US" dirty="0" err="1"/>
              <a:t>diammonium</a:t>
            </a:r>
            <a:r>
              <a:rPr lang="en-US" dirty="0"/>
              <a:t> phosphate (</a:t>
            </a:r>
            <a:r>
              <a:rPr lang="en-US" b="1" dirty="0"/>
              <a:t>18-46-0</a:t>
            </a:r>
            <a:r>
              <a:rPr lang="en-US" dirty="0"/>
              <a:t>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ammonium polyphosphate (</a:t>
            </a:r>
            <a:r>
              <a:rPr lang="en-US" b="1" dirty="0"/>
              <a:t>10-34-0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3581400"/>
            <a:ext cx="8372474" cy="2743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These are water soluble P fertilizers                                    that readily dissolve in soil and                                     release P and NH</a:t>
            </a:r>
            <a:r>
              <a:rPr lang="en-US" baseline="-25000" dirty="0"/>
              <a:t>4</a:t>
            </a:r>
            <a:r>
              <a:rPr lang="en-US" dirty="0"/>
              <a:t>-N </a:t>
            </a:r>
          </a:p>
          <a:p>
            <a:r>
              <a:rPr lang="en-US" dirty="0"/>
              <a:t>The NH</a:t>
            </a:r>
            <a:r>
              <a:rPr lang="en-US" baseline="-25000" dirty="0"/>
              <a:t>4</a:t>
            </a:r>
            <a:r>
              <a:rPr lang="en-US" dirty="0"/>
              <a:t>-N  rapidly converts to NO</a:t>
            </a:r>
            <a:r>
              <a:rPr lang="en-US" baseline="-25000" dirty="0"/>
              <a:t>3</a:t>
            </a:r>
            <a:r>
              <a:rPr lang="en-US" dirty="0"/>
              <a:t>-N which is subject to leaching/denitrification</a:t>
            </a:r>
          </a:p>
          <a:p>
            <a:r>
              <a:rPr lang="en-US" b="1" dirty="0"/>
              <a:t>When these fertilizers are applied in the winter to frozen ground, both P and N can be lost in runoff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72300" y="3962400"/>
            <a:ext cx="18485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Photo: The Fertilizer Institute</a:t>
            </a:r>
          </a:p>
        </p:txBody>
      </p:sp>
    </p:spTree>
    <p:extLst>
      <p:ext uri="{BB962C8B-B14F-4D97-AF65-F5344CB8AC3E}">
        <p14:creationId xmlns:p14="http://schemas.microsoft.com/office/powerpoint/2010/main" val="19415094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Potassium fertilizers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114800" cy="4373563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2800" b="1" dirty="0"/>
              <a:t>0-0-60 (up to 0-0-62) </a:t>
            </a:r>
            <a:r>
              <a:rPr lang="en-US" sz="2800" dirty="0"/>
              <a:t>is the predominant source of K</a:t>
            </a:r>
          </a:p>
          <a:p>
            <a:r>
              <a:rPr lang="en-US" sz="2400" dirty="0"/>
              <a:t>referred to as potash, </a:t>
            </a:r>
            <a:r>
              <a:rPr lang="en-US" sz="2400" dirty="0" err="1"/>
              <a:t>muriate</a:t>
            </a:r>
            <a:r>
              <a:rPr lang="en-US" sz="2400" dirty="0"/>
              <a:t> of potash, K-C-L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red, pink, or white dependent on ore processing and amount of contaminant iron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70549" y="4560277"/>
            <a:ext cx="4114800" cy="16764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Fertilizer and crop residue K are water soluble and easily available to crops</a:t>
            </a: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3429000" cy="293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-5400000">
            <a:off x="7436114" y="2850887"/>
            <a:ext cx="18485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Photo: The Fertilizer Institute</a:t>
            </a:r>
          </a:p>
        </p:txBody>
      </p:sp>
    </p:spTree>
    <p:extLst>
      <p:ext uri="{BB962C8B-B14F-4D97-AF65-F5344CB8AC3E}">
        <p14:creationId xmlns:p14="http://schemas.microsoft.com/office/powerpoint/2010/main" val="35110362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C:\Current Work\Soil Fertility Crops\PHOTOS\Feeding#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6576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152400"/>
            <a:ext cx="8260672" cy="1039427"/>
          </a:xfrm>
        </p:spPr>
        <p:txBody>
          <a:bodyPr>
            <a:normAutofit/>
          </a:bodyPr>
          <a:lstStyle/>
          <a:p>
            <a:r>
              <a:rPr lang="en-US" sz="3600" dirty="0"/>
              <a:t>Manure nutrients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534400" cy="2087563"/>
          </a:xfrm>
        </p:spPr>
        <p:txBody>
          <a:bodyPr>
            <a:noAutofit/>
          </a:bodyPr>
          <a:lstStyle/>
          <a:p>
            <a:r>
              <a:rPr lang="en-US" sz="2800" b="1" dirty="0"/>
              <a:t>Manure contains N, P, and K as well as all other essential plant nutrients</a:t>
            </a:r>
          </a:p>
          <a:p>
            <a:r>
              <a:rPr lang="en-US" sz="2800" dirty="0"/>
              <a:t>Manure nutrient content is dependent on animal type, bedding, ration, housing, manure collection and handling, season, etc.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3429000"/>
            <a:ext cx="4876800" cy="2590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Manure nutrient availability is dependent on all these factors plus application method and timing, crop, and weather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97430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35653" y="228600"/>
            <a:ext cx="8260672" cy="1039427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Using Manure as a </a:t>
            </a:r>
            <a:br>
              <a:rPr lang="en-US" sz="3600" dirty="0"/>
            </a:br>
            <a:r>
              <a:rPr lang="en-US" sz="3600" dirty="0"/>
              <a:t>Crop Nutrient Source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7908" y="1493837"/>
            <a:ext cx="8610600" cy="47545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/>
              <a:t>The requirements for using manure efficiently are no different than those of commercial fertilizer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Know the nutrient content and availability of the manure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Know the nutrient status of the soil and requirement of the crop to be grown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Apply uniformly at the correct rate and in a timely fashion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7314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35653" y="408372"/>
            <a:ext cx="8260672" cy="1039427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Using Manure as a </a:t>
            </a:r>
            <a:br>
              <a:rPr lang="en-US" sz="3600" dirty="0"/>
            </a:br>
            <a:r>
              <a:rPr lang="en-US" sz="3600" dirty="0"/>
              <a:t>Crop Nutrient Source</a:t>
            </a:r>
            <a:endParaRPr lang="en-US" sz="40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114800"/>
          </a:xfrm>
        </p:spPr>
        <p:txBody>
          <a:bodyPr>
            <a:noAutofit/>
          </a:bodyPr>
          <a:lstStyle/>
          <a:p>
            <a:r>
              <a:rPr lang="en-US" sz="3600" dirty="0"/>
              <a:t>Eliminate, reduce, or supplement with other nutrient sources </a:t>
            </a:r>
          </a:p>
          <a:p>
            <a:r>
              <a:rPr lang="en-US" sz="3600" dirty="0"/>
              <a:t>Incorporate to reduce nutrient loss and nuisance factors</a:t>
            </a:r>
          </a:p>
          <a:p>
            <a:r>
              <a:rPr lang="en-US" sz="3600" dirty="0"/>
              <a:t>Utilize conservation practices to protect water and land resources</a:t>
            </a:r>
          </a:p>
        </p:txBody>
      </p:sp>
    </p:spTree>
    <p:extLst>
      <p:ext uri="{BB962C8B-B14F-4D97-AF65-F5344CB8AC3E}">
        <p14:creationId xmlns:p14="http://schemas.microsoft.com/office/powerpoint/2010/main" val="34531029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26128" y="304800"/>
            <a:ext cx="8260672" cy="1142999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 Know the Nutrient Content of the Manure</a:t>
            </a:r>
            <a:endParaRPr lang="en-US" sz="2800" dirty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1"/>
            <a:ext cx="8229600" cy="1981200"/>
          </a:xfrm>
        </p:spPr>
        <p:txBody>
          <a:bodyPr>
            <a:normAutofit/>
          </a:bodyPr>
          <a:lstStyle/>
          <a:p>
            <a:r>
              <a:rPr lang="en-US" sz="4000" dirty="0"/>
              <a:t>A representative sample and  nutrient analysis is needed to plan applications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" y="3581399"/>
            <a:ext cx="4495800" cy="3126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Request at least N, P, and K and an estimate of N availability</a:t>
            </a:r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3660129"/>
            <a:ext cx="3962400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Manure nitrogen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4906963"/>
          </a:xfrm>
        </p:spPr>
        <p:txBody>
          <a:bodyPr>
            <a:noAutofit/>
          </a:bodyPr>
          <a:lstStyle/>
          <a:p>
            <a:r>
              <a:rPr lang="en-US" sz="3200" dirty="0"/>
              <a:t>Manures typically contain N in the uric acid/urea, NH</a:t>
            </a:r>
            <a:r>
              <a:rPr lang="en-US" sz="3200" baseline="-25000" dirty="0"/>
              <a:t>3</a:t>
            </a:r>
            <a:r>
              <a:rPr lang="en-US" sz="3200" dirty="0"/>
              <a:t>-N, NH</a:t>
            </a:r>
            <a:r>
              <a:rPr lang="en-US" sz="3200" baseline="-25000" dirty="0"/>
              <a:t>4</a:t>
            </a:r>
            <a:r>
              <a:rPr lang="en-US" sz="3200" dirty="0"/>
              <a:t>-N and organic-N forms </a:t>
            </a:r>
          </a:p>
          <a:p>
            <a:r>
              <a:rPr lang="en-US" sz="3200" b="1" dirty="0"/>
              <a:t>Manure composition may range from mostly NH</a:t>
            </a:r>
            <a:r>
              <a:rPr lang="en-US" sz="3200" b="1" baseline="-25000" dirty="0"/>
              <a:t>4</a:t>
            </a:r>
            <a:r>
              <a:rPr lang="en-US" sz="3200" b="1" dirty="0"/>
              <a:t>-N (in liquid fraction) to mostly organic-N (in solid fraction)</a:t>
            </a:r>
          </a:p>
          <a:p>
            <a:r>
              <a:rPr lang="en-US" sz="3200" dirty="0"/>
              <a:t>The inorganic N forms in manure when applied to the soil react like the same forms in fertilizer</a:t>
            </a:r>
          </a:p>
        </p:txBody>
      </p:sp>
    </p:spTree>
    <p:extLst>
      <p:ext uri="{BB962C8B-B14F-4D97-AF65-F5344CB8AC3E}">
        <p14:creationId xmlns:p14="http://schemas.microsoft.com/office/powerpoint/2010/main" val="21450941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877" y="304800"/>
            <a:ext cx="7162800" cy="1039427"/>
          </a:xfrm>
        </p:spPr>
        <p:txBody>
          <a:bodyPr>
            <a:noAutofit/>
          </a:bodyPr>
          <a:lstStyle/>
          <a:p>
            <a:r>
              <a:rPr lang="en-US" sz="3600" dirty="0"/>
              <a:t>Available Nitrogen Content of Manure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Autofit/>
          </a:bodyPr>
          <a:lstStyle/>
          <a:p>
            <a:r>
              <a:rPr lang="en-US" sz="3200" b="1" dirty="0"/>
              <a:t>Available N is</a:t>
            </a:r>
            <a:r>
              <a:rPr lang="en-US" sz="3200" dirty="0"/>
              <a:t> determined from:</a:t>
            </a:r>
          </a:p>
          <a:p>
            <a:pPr lvl="1"/>
            <a:r>
              <a:rPr lang="en-US" sz="2800" dirty="0"/>
              <a:t>Organic-N and NH</a:t>
            </a:r>
            <a:r>
              <a:rPr lang="en-US" sz="2800" baseline="-25000" dirty="0"/>
              <a:t>4</a:t>
            </a:r>
            <a:r>
              <a:rPr lang="en-US" sz="2800" dirty="0"/>
              <a:t>-N content of the manure</a:t>
            </a:r>
          </a:p>
          <a:p>
            <a:r>
              <a:rPr lang="en-US" sz="3200" dirty="0"/>
              <a:t>Estimated mineralization of organic-N to NH</a:t>
            </a:r>
            <a:r>
              <a:rPr lang="en-US" sz="3200" baseline="-25000" dirty="0"/>
              <a:t>4</a:t>
            </a:r>
            <a:r>
              <a:rPr lang="en-US" sz="3200" dirty="0"/>
              <a:t>-N</a:t>
            </a:r>
          </a:p>
          <a:p>
            <a:pPr lvl="1"/>
            <a:r>
              <a:rPr lang="en-US" sz="2800" dirty="0"/>
              <a:t>type of manure (more bedding less N release), season</a:t>
            </a:r>
          </a:p>
          <a:p>
            <a:pPr lvl="1"/>
            <a:r>
              <a:rPr lang="en-US" sz="2800" dirty="0"/>
              <a:t>some calculations estimate organic-N mineralization into the 2</a:t>
            </a:r>
            <a:r>
              <a:rPr lang="en-US" sz="2800" baseline="30000" dirty="0"/>
              <a:t>nd</a:t>
            </a:r>
            <a:r>
              <a:rPr lang="en-US" sz="2800" dirty="0"/>
              <a:t> or more seasons after application</a:t>
            </a:r>
          </a:p>
        </p:txBody>
      </p:sp>
    </p:spTree>
    <p:extLst>
      <p:ext uri="{BB962C8B-B14F-4D97-AF65-F5344CB8AC3E}">
        <p14:creationId xmlns:p14="http://schemas.microsoft.com/office/powerpoint/2010/main" val="24880677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Plant Available Nitrogen Content of Manure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Estimated loss of NH</a:t>
            </a:r>
            <a:r>
              <a:rPr lang="en-US" sz="3600" baseline="-25000" dirty="0"/>
              <a:t>4</a:t>
            </a:r>
            <a:r>
              <a:rPr lang="en-US" sz="3600" dirty="0"/>
              <a:t>-N to the air</a:t>
            </a:r>
          </a:p>
          <a:p>
            <a:pPr lvl="1"/>
            <a:r>
              <a:rPr lang="en-US" sz="3200" dirty="0"/>
              <a:t>NH</a:t>
            </a:r>
            <a:r>
              <a:rPr lang="en-US" sz="3200" baseline="-25000" dirty="0"/>
              <a:t>4</a:t>
            </a:r>
            <a:r>
              <a:rPr lang="en-US" sz="3200" dirty="0"/>
              <a:t>-N/ NH</a:t>
            </a:r>
            <a:r>
              <a:rPr lang="en-US" sz="3200" baseline="-25000" dirty="0"/>
              <a:t>3</a:t>
            </a:r>
            <a:r>
              <a:rPr lang="en-US" sz="3200" dirty="0"/>
              <a:t>-N content, application method, time of year</a:t>
            </a:r>
          </a:p>
          <a:p>
            <a:r>
              <a:rPr lang="en-US" sz="3600" dirty="0"/>
              <a:t>Losses of N related to timing of application and time of the year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467738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050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Indiana estimate of Nitrogen availability</a:t>
            </a:r>
            <a:endParaRPr lang="en-US" sz="2800" dirty="0"/>
          </a:p>
        </p:txBody>
      </p:sp>
      <p:sp>
        <p:nvSpPr>
          <p:cNvPr id="113667" name="Rectangle 2051"/>
          <p:cNvSpPr>
            <a:spLocks noGrp="1" noChangeArrowheads="1"/>
          </p:cNvSpPr>
          <p:nvPr>
            <p:ph idx="1"/>
          </p:nvPr>
        </p:nvSpPr>
        <p:spPr>
          <a:xfrm>
            <a:off x="676275" y="1905000"/>
            <a:ext cx="7772400" cy="411480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Adjusts availability based on:</a:t>
            </a:r>
          </a:p>
          <a:p>
            <a:pPr lvl="1"/>
            <a:r>
              <a:rPr lang="en-US" sz="3200" dirty="0"/>
              <a:t>Liquid, solid (poultry or other), or irrigated</a:t>
            </a:r>
          </a:p>
          <a:p>
            <a:pPr lvl="1"/>
            <a:r>
              <a:rPr lang="en-US" sz="3200" dirty="0"/>
              <a:t>Ammonium and organic N</a:t>
            </a:r>
          </a:p>
          <a:p>
            <a:pPr lvl="1"/>
            <a:r>
              <a:rPr lang="en-US" sz="3200" dirty="0"/>
              <a:t>Injected, incorporated or </a:t>
            </a:r>
            <a:r>
              <a:rPr lang="en-US" sz="3200" dirty="0" err="1"/>
              <a:t>unicorporated</a:t>
            </a:r>
            <a:endParaRPr lang="en-US" sz="3200" dirty="0"/>
          </a:p>
          <a:p>
            <a:pPr lvl="1"/>
            <a:r>
              <a:rPr lang="en-US" sz="3200" dirty="0"/>
              <a:t>Northern or southern Indiana, month of the year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7884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Pathways for Nutrient loss </a:t>
            </a:r>
            <a:br>
              <a:rPr lang="en-US" dirty="0"/>
            </a:br>
            <a:r>
              <a:rPr lang="en-US" dirty="0"/>
              <a:t>from farm fields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b="1" dirty="0"/>
              <a:t>Erosion</a:t>
            </a:r>
          </a:p>
          <a:p>
            <a:pPr lvl="1"/>
            <a:r>
              <a:rPr lang="en-US" sz="3000" dirty="0"/>
              <a:t>Loss of nutrients attached to soil particles or fertilizers (water or wind)</a:t>
            </a:r>
          </a:p>
          <a:p>
            <a:r>
              <a:rPr lang="en-US" sz="3600" b="1" dirty="0"/>
              <a:t>Runoff</a:t>
            </a:r>
          </a:p>
          <a:p>
            <a:pPr lvl="1"/>
            <a:r>
              <a:rPr lang="en-US" sz="3000" dirty="0"/>
              <a:t>Loss of nutrients dissolved in water</a:t>
            </a:r>
            <a:r>
              <a:rPr lang="en-US" sz="2600" dirty="0"/>
              <a:t> </a:t>
            </a:r>
            <a:endParaRPr lang="en-US" sz="2600" b="1" dirty="0"/>
          </a:p>
          <a:p>
            <a:r>
              <a:rPr lang="en-US" sz="3600" b="1" dirty="0"/>
              <a:t>Leaching</a:t>
            </a:r>
          </a:p>
          <a:p>
            <a:pPr lvl="1"/>
            <a:r>
              <a:rPr lang="en-US" sz="3000" dirty="0"/>
              <a:t>Downward movement of nutrients through soil profile below the root zone and into tile drains or the water table</a:t>
            </a:r>
            <a:endParaRPr lang="en-US" sz="30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6458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6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26097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0" y="386861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PreSidedress</a:t>
            </a:r>
            <a:r>
              <a:rPr lang="en-US" dirty="0"/>
              <a:t> soil nitrate test can be used to improve N management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6908" y="3048000"/>
            <a:ext cx="5025067" cy="293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17316" y="6156422"/>
            <a:ext cx="35242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http://www.agry.purdue.edu/ext/pubs/AY-314-W.pdf</a:t>
            </a:r>
          </a:p>
        </p:txBody>
      </p:sp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087" y="4793534"/>
            <a:ext cx="2517775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38425" y="1771471"/>
            <a:ext cx="3253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  <a:latin typeface="Bookman Old Style" pitchFamily="18" charset="0"/>
              </a:rPr>
              <a:t>Use the PSNT when N availability is uncertain</a:t>
            </a:r>
          </a:p>
        </p:txBody>
      </p:sp>
    </p:spTree>
    <p:extLst>
      <p:ext uri="{BB962C8B-B14F-4D97-AF65-F5344CB8AC3E}">
        <p14:creationId xmlns:p14="http://schemas.microsoft.com/office/powerpoint/2010/main" val="10313329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Manure phosphorus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53000"/>
          </a:xfrm>
        </p:spPr>
        <p:txBody>
          <a:bodyPr>
            <a:noAutofit/>
          </a:bodyPr>
          <a:lstStyle/>
          <a:p>
            <a:r>
              <a:rPr lang="en-US" sz="3200" b="1" dirty="0"/>
              <a:t>Manures contain both organic and inorganic P</a:t>
            </a:r>
          </a:p>
          <a:p>
            <a:r>
              <a:rPr lang="en-US" sz="3200" dirty="0"/>
              <a:t>Organic P must be mineralized to be plant available</a:t>
            </a:r>
          </a:p>
          <a:p>
            <a:r>
              <a:rPr lang="en-US" sz="3200" dirty="0"/>
              <a:t>Inorganic P sources must dissolve to become available</a:t>
            </a:r>
          </a:p>
          <a:p>
            <a:r>
              <a:rPr lang="en-US" sz="3200" dirty="0"/>
              <a:t>Availability of P in manure is usually estimated to be similar to commercial fertilizer sources of P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Manure phosphorus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373563"/>
          </a:xfrm>
        </p:spPr>
        <p:txBody>
          <a:bodyPr>
            <a:noAutofit/>
          </a:bodyPr>
          <a:lstStyle/>
          <a:p>
            <a:r>
              <a:rPr lang="en-US" sz="3200" b="1" dirty="0"/>
              <a:t>Typically manures have more P than needed </a:t>
            </a:r>
            <a:r>
              <a:rPr lang="en-US" sz="3200" dirty="0"/>
              <a:t>when manures are used to supply most of the crop requirement for N then 3 to 5 times more P than is needed may be added to the soil</a:t>
            </a:r>
          </a:p>
          <a:p>
            <a:r>
              <a:rPr lang="en-US" sz="3200" b="1" dirty="0"/>
              <a:t>To avoid overloading P on soils use manure at lower rates and supplement with N or apply manure every 2 or 3 years</a:t>
            </a:r>
          </a:p>
        </p:txBody>
      </p:sp>
    </p:spTree>
    <p:extLst>
      <p:ext uri="{BB962C8B-B14F-4D97-AF65-F5344CB8AC3E}">
        <p14:creationId xmlns:p14="http://schemas.microsoft.com/office/powerpoint/2010/main" val="17702722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Whole%20Corn%20Grain%20crop%20%200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50" t="16667" r="10938" b="12500"/>
          <a:stretch>
            <a:fillRect/>
          </a:stretch>
        </p:blipFill>
        <p:spPr bwMode="auto">
          <a:xfrm>
            <a:off x="977900" y="136525"/>
            <a:ext cx="7162800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4572000" y="2085975"/>
            <a:ext cx="1524000" cy="4419600"/>
          </a:xfrm>
          <a:prstGeom prst="rect">
            <a:avLst/>
          </a:prstGeom>
          <a:noFill/>
          <a:ln w="508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06500" y="748605"/>
            <a:ext cx="67056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CROP REMOVAL OF P</a:t>
            </a:r>
            <a:r>
              <a:rPr lang="en-US" b="1" baseline="-250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2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O</a:t>
            </a:r>
            <a:r>
              <a:rPr lang="en-US" b="1" baseline="-250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5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 IS OFTEN MUCH LESS THAN IS APPLIED IN MANURE</a:t>
            </a:r>
          </a:p>
        </p:txBody>
      </p:sp>
    </p:spTree>
    <p:extLst>
      <p:ext uri="{BB962C8B-B14F-4D97-AF65-F5344CB8AC3E}">
        <p14:creationId xmlns:p14="http://schemas.microsoft.com/office/powerpoint/2010/main" val="21169026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37851" y="408372"/>
            <a:ext cx="8260672" cy="1039427"/>
          </a:xfrm>
        </p:spPr>
        <p:txBody>
          <a:bodyPr>
            <a:noAutofit/>
          </a:bodyPr>
          <a:lstStyle/>
          <a:p>
            <a:r>
              <a:rPr lang="en-US" sz="3200" dirty="0"/>
              <a:t>Factors affecting Phosphorus in Runoff and Erosion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29600" cy="4648200"/>
          </a:xfrm>
        </p:spPr>
        <p:txBody>
          <a:bodyPr>
            <a:noAutofit/>
          </a:bodyPr>
          <a:lstStyle/>
          <a:p>
            <a:pPr algn="ctr">
              <a:buFont typeface="Monotype Sorts" pitchFamily="2" charset="2"/>
              <a:buNone/>
            </a:pPr>
            <a:r>
              <a:rPr lang="en-US" sz="2800" b="1" dirty="0"/>
              <a:t>Phosphorus Amount Subject to Loss</a:t>
            </a:r>
            <a:endParaRPr lang="en-US" sz="2800" dirty="0"/>
          </a:p>
          <a:p>
            <a:r>
              <a:rPr lang="en-US" sz="2800" dirty="0"/>
              <a:t>Soil P level of soil surface 1-2”</a:t>
            </a:r>
          </a:p>
          <a:p>
            <a:r>
              <a:rPr lang="en-US" sz="2800" dirty="0"/>
              <a:t>Amount of manure- or fertilizer-P on the soil surface</a:t>
            </a:r>
          </a:p>
          <a:p>
            <a:pPr algn="ctr">
              <a:buFont typeface="Monotype Sorts" pitchFamily="2" charset="2"/>
              <a:buNone/>
            </a:pPr>
            <a:r>
              <a:rPr lang="en-US" sz="2800" b="1" dirty="0"/>
              <a:t>Likelihood of Transport from the Field to Water</a:t>
            </a:r>
            <a:endParaRPr lang="en-US" sz="2800" dirty="0"/>
          </a:p>
          <a:p>
            <a:r>
              <a:rPr lang="en-US" sz="2800" dirty="0"/>
              <a:t>Soil type, slope of land, residue cover</a:t>
            </a:r>
          </a:p>
          <a:p>
            <a:r>
              <a:rPr lang="en-US" sz="2800" dirty="0"/>
              <a:t>Rainfall intensity and duration</a:t>
            </a:r>
          </a:p>
          <a:p>
            <a:r>
              <a:rPr lang="en-US" sz="2800" dirty="0"/>
              <a:t>Distance to water</a:t>
            </a:r>
          </a:p>
          <a:p>
            <a:r>
              <a:rPr lang="en-US" sz="2800" dirty="0"/>
              <a:t>Presence of conservation practices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4314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Manure Potassium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73563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200" b="1" dirty="0"/>
              <a:t>K in manures remains water soluble and is easily returned to the soil</a:t>
            </a:r>
          </a:p>
          <a:p>
            <a:pPr lvl="0">
              <a:defRPr/>
            </a:pPr>
            <a:r>
              <a:rPr lang="en-US" sz="3200" dirty="0"/>
              <a:t>Availability of manure K is considered equivalent to fertilizer K</a:t>
            </a:r>
          </a:p>
          <a:p>
            <a:pPr lvl="0">
              <a:defRPr/>
            </a:pPr>
            <a:r>
              <a:rPr lang="en-US" sz="3200" dirty="0"/>
              <a:t>Manure K is not known  to cause any environmental issues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512595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1435" y="1626250"/>
            <a:ext cx="81984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3366FF"/>
                </a:solidFill>
              </a:rPr>
              <a:t>Rules and Regulating </a:t>
            </a:r>
          </a:p>
          <a:p>
            <a:pPr algn="ctr"/>
            <a:r>
              <a:rPr lang="en-US" sz="7200" b="1" dirty="0">
                <a:solidFill>
                  <a:srgbClr val="3366FF"/>
                </a:solidFill>
              </a:rPr>
              <a:t>      Common Sense</a:t>
            </a:r>
          </a:p>
        </p:txBody>
      </p:sp>
    </p:spTree>
    <p:extLst>
      <p:ext uri="{BB962C8B-B14F-4D97-AF65-F5344CB8AC3E}">
        <p14:creationId xmlns:p14="http://schemas.microsoft.com/office/powerpoint/2010/main" val="7071677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07988"/>
            <a:ext cx="8261350" cy="1039812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Two Agencies to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080375" cy="45259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66FF"/>
                </a:solidFill>
              </a:rPr>
              <a:t>Indiana Department of Environmental Management</a:t>
            </a:r>
          </a:p>
          <a:p>
            <a:pPr lvl="1"/>
            <a:r>
              <a:rPr lang="en-US" b="1" dirty="0">
                <a:solidFill>
                  <a:srgbClr val="3366FF"/>
                </a:solidFill>
              </a:rPr>
              <a:t>CFO/CAFO Plans</a:t>
            </a:r>
          </a:p>
          <a:p>
            <a:pPr lvl="1"/>
            <a:r>
              <a:rPr lang="en-US" b="1" dirty="0">
                <a:solidFill>
                  <a:srgbClr val="3366FF"/>
                </a:solidFill>
              </a:rPr>
              <a:t>All Spills</a:t>
            </a:r>
          </a:p>
          <a:p>
            <a:endParaRPr lang="en-US" b="1" dirty="0">
              <a:solidFill>
                <a:srgbClr val="3366FF"/>
              </a:solidFill>
            </a:endParaRPr>
          </a:p>
          <a:p>
            <a:r>
              <a:rPr lang="en-US" b="1" dirty="0">
                <a:solidFill>
                  <a:srgbClr val="3366FF"/>
                </a:solidFill>
              </a:rPr>
              <a:t>Office of Indiana State Chemist</a:t>
            </a:r>
          </a:p>
          <a:p>
            <a:pPr lvl="1"/>
            <a:r>
              <a:rPr lang="en-US" b="1" dirty="0">
                <a:solidFill>
                  <a:srgbClr val="3366FF"/>
                </a:solidFill>
              </a:rPr>
              <a:t>Certification</a:t>
            </a:r>
          </a:p>
          <a:p>
            <a:pPr lvl="1"/>
            <a:r>
              <a:rPr lang="en-US" b="1" dirty="0">
                <a:solidFill>
                  <a:srgbClr val="3366FF"/>
                </a:solidFill>
              </a:rPr>
              <a:t>Supervise up to 10 people with training</a:t>
            </a:r>
          </a:p>
          <a:p>
            <a:pPr lvl="1"/>
            <a:r>
              <a:rPr lang="en-US" b="1" dirty="0">
                <a:solidFill>
                  <a:srgbClr val="3366FF"/>
                </a:solidFill>
              </a:rPr>
              <a:t>Fertilizer and pesticide Bulk Storage</a:t>
            </a:r>
          </a:p>
        </p:txBody>
      </p:sp>
    </p:spTree>
    <p:extLst>
      <p:ext uri="{BB962C8B-B14F-4D97-AF65-F5344CB8AC3E}">
        <p14:creationId xmlns:p14="http://schemas.microsoft.com/office/powerpoint/2010/main" val="34121285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d's cow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7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74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260" y="38102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hog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8487" y="6109713"/>
            <a:ext cx="8788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66FF"/>
                </a:solidFill>
              </a:rPr>
              <a:t>Biosecurity, Pathogens, Infectious Diseases</a:t>
            </a:r>
          </a:p>
        </p:txBody>
      </p:sp>
    </p:spTree>
    <p:extLst>
      <p:ext uri="{BB962C8B-B14F-4D97-AF65-F5344CB8AC3E}">
        <p14:creationId xmlns:p14="http://schemas.microsoft.com/office/powerpoint/2010/main" val="3049695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Soil properties affecting nutrient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Cation exchange capacity (CEC)</a:t>
            </a:r>
          </a:p>
          <a:p>
            <a:r>
              <a:rPr lang="en-US" sz="2800" dirty="0"/>
              <a:t>Soil organic matter</a:t>
            </a:r>
          </a:p>
          <a:p>
            <a:r>
              <a:rPr lang="en-US" sz="2800" dirty="0"/>
              <a:t>Soil texture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316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974" b="25641"/>
          <a:stretch/>
        </p:blipFill>
        <p:spPr>
          <a:xfrm>
            <a:off x="0" y="0"/>
            <a:ext cx="9141199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889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0.jpe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0" t="1747" r="3099" b="190"/>
          <a:stretch/>
        </p:blipFill>
        <p:spPr>
          <a:xfrm>
            <a:off x="-43843" y="457200"/>
            <a:ext cx="9254929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74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10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043"/>
          <a:stretch/>
        </p:blipFill>
        <p:spPr>
          <a:xfrm>
            <a:off x="76200" y="762000"/>
            <a:ext cx="979714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812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2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955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n pictures 9-18-09 11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844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3 copy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8800" y="2474893"/>
            <a:ext cx="2840530" cy="954107"/>
          </a:xfrm>
          <a:prstGeom prst="rect">
            <a:avLst/>
          </a:prstGeom>
          <a:solidFill>
            <a:srgbClr val="FFFFFF">
              <a:alpha val="3882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Locked site gauge</a:t>
            </a:r>
          </a:p>
        </p:txBody>
      </p:sp>
    </p:spTree>
    <p:extLst>
      <p:ext uri="{BB962C8B-B14F-4D97-AF65-F5344CB8AC3E}">
        <p14:creationId xmlns:p14="http://schemas.microsoft.com/office/powerpoint/2010/main" val="27420154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290" name="Picture 2" descr="6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4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752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351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37" b="31166"/>
          <a:stretch/>
        </p:blipFill>
        <p:spPr>
          <a:xfrm>
            <a:off x="0" y="304800"/>
            <a:ext cx="9144000" cy="609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7000" y="2057400"/>
            <a:ext cx="4577709" cy="646331"/>
          </a:xfrm>
          <a:prstGeom prst="rect">
            <a:avLst/>
          </a:prstGeom>
          <a:solidFill>
            <a:srgbClr val="FFFFFF">
              <a:alpha val="16863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66FF"/>
                </a:solidFill>
              </a:rPr>
              <a:t>12 tons undivided</a:t>
            </a:r>
          </a:p>
        </p:txBody>
      </p:sp>
    </p:spTree>
    <p:extLst>
      <p:ext uri="{BB962C8B-B14F-4D97-AF65-F5344CB8AC3E}">
        <p14:creationId xmlns:p14="http://schemas.microsoft.com/office/powerpoint/2010/main" val="22832238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260" y="38102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stockpile00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656070"/>
            <a:ext cx="8382000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72 hours without cover</a:t>
            </a:r>
          </a:p>
          <a:p>
            <a:r>
              <a:rPr lang="en-US" sz="3200" b="1" dirty="0"/>
              <a:t>Flat ground vs. slope</a:t>
            </a:r>
          </a:p>
          <a:p>
            <a:r>
              <a:rPr lang="en-US" sz="3200" b="1" dirty="0"/>
              <a:t>Runoff and fish kills</a:t>
            </a:r>
          </a:p>
          <a:p>
            <a:r>
              <a:rPr lang="en-US" sz="3200" b="1" dirty="0"/>
              <a:t>300 feet from surface water, drainage inlets (risers in field) or water wells</a:t>
            </a:r>
          </a:p>
          <a:p>
            <a:r>
              <a:rPr lang="en-US" sz="3200" b="1" dirty="0"/>
              <a:t>Cannot place in standing water, a waterway or floodway</a:t>
            </a:r>
          </a:p>
        </p:txBody>
      </p:sp>
    </p:spTree>
    <p:extLst>
      <p:ext uri="{BB962C8B-B14F-4D97-AF65-F5344CB8AC3E}">
        <p14:creationId xmlns:p14="http://schemas.microsoft.com/office/powerpoint/2010/main" val="11583746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260" y="38102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stockpile00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810232"/>
            <a:ext cx="91440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72 hours without cover</a:t>
            </a:r>
          </a:p>
          <a:p>
            <a:r>
              <a:rPr lang="en-US" sz="3200" b="1" dirty="0"/>
              <a:t> After 3 days, </a:t>
            </a:r>
          </a:p>
          <a:p>
            <a:r>
              <a:rPr lang="en-US" sz="3200" b="1" dirty="0"/>
              <a:t>	manure: cover or berm up to 90 days</a:t>
            </a:r>
          </a:p>
          <a:p>
            <a:r>
              <a:rPr lang="en-US" sz="3200" b="1" dirty="0"/>
              <a:t>	fertilizer: cover up to 30 days or move to 			building</a:t>
            </a:r>
          </a:p>
        </p:txBody>
      </p:sp>
    </p:spTree>
    <p:extLst>
      <p:ext uri="{BB962C8B-B14F-4D97-AF65-F5344CB8AC3E}">
        <p14:creationId xmlns:p14="http://schemas.microsoft.com/office/powerpoint/2010/main" val="2949942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Cation Exchange Capacity</a:t>
            </a:r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20" b="31"/>
          <a:stretch>
            <a:fillRect/>
          </a:stretch>
        </p:blipFill>
        <p:spPr bwMode="auto">
          <a:xfrm>
            <a:off x="76200" y="1981200"/>
            <a:ext cx="8991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 rot="20918890">
            <a:off x="7494364" y="5830966"/>
            <a:ext cx="12822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Trebuchet MS" pitchFamily="34" charset="0"/>
              </a:rPr>
              <a:t>Cl</a:t>
            </a:r>
            <a:r>
              <a:rPr lang="en-US" sz="1600" baseline="30000" dirty="0">
                <a:latin typeface="Trebuchet MS" pitchFamily="34" charset="0"/>
              </a:rPr>
              <a:t>-</a:t>
            </a:r>
          </a:p>
          <a:p>
            <a:pPr algn="ctr"/>
            <a:r>
              <a:rPr lang="en-US" sz="1600" dirty="0">
                <a:latin typeface="Trebuchet MS" pitchFamily="34" charset="0"/>
              </a:rPr>
              <a:t>CHLORIDE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ockpile0002.JPG">
            <a:extLst>
              <a:ext uri="{FF2B5EF4-FFF2-40B4-BE49-F238E27FC236}">
                <a16:creationId xmlns:a16="http://schemas.microsoft.com/office/drawing/2014/main" id="{71CB6484-6B02-41B7-902B-337037DBAD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9100" y="2743200"/>
            <a:ext cx="8305800" cy="37933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/>
              <a:t>Manure (Organic) Staging Restrictions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defRPr/>
            </a:pPr>
            <a:r>
              <a:rPr lang="en-US" sz="3200" b="1" dirty="0"/>
              <a:t>100 feet from property line or public road.</a:t>
            </a:r>
          </a:p>
          <a:p>
            <a:pPr fontAlgn="auto"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ct val="105000"/>
              <a:defRPr/>
            </a:pPr>
            <a:r>
              <a:rPr lang="en-US" sz="3200" b="1" dirty="0"/>
              <a:t>400 feet from residential buildings.</a:t>
            </a:r>
          </a:p>
          <a:p>
            <a:pPr fontAlgn="auto"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ct val="105000"/>
              <a:defRPr/>
            </a:pPr>
            <a:r>
              <a:rPr lang="en-US" sz="3200" b="1" dirty="0"/>
              <a:t>Manure cannot be staged on the side of a hill.</a:t>
            </a:r>
          </a:p>
          <a:p>
            <a:pPr fontAlgn="auto"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ct val="105000"/>
              <a:defRPr/>
            </a:pPr>
            <a:r>
              <a:rPr lang="en-US" sz="3200" b="1" dirty="0"/>
              <a:t>Applied within 90 days.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defRPr/>
            </a:pPr>
            <a:endParaRPr lang="en-US" sz="1800" i="1" dirty="0">
              <a:latin typeface="+mn-lt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"/>
              <a:defRPr/>
            </a:pP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spd="slow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260" y="38102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grassfilter_SB-fixed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80890" cy="663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387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260" y="38102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PPP-68 pg 10 fert spreader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204" y="0"/>
            <a:ext cx="9290204" cy="626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25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260" y="38102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manure spreader-tab 3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084" y="-233961"/>
            <a:ext cx="5981823" cy="53093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0157" y="5288340"/>
            <a:ext cx="41198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Application Conditions</a:t>
            </a:r>
          </a:p>
          <a:p>
            <a:r>
              <a:rPr lang="en-US" sz="3200" b="1" dirty="0">
                <a:solidFill>
                  <a:srgbClr val="000090"/>
                </a:solidFill>
              </a:rPr>
              <a:t>Site Awareness</a:t>
            </a:r>
          </a:p>
          <a:p>
            <a:r>
              <a:rPr lang="en-US" sz="3200" b="1" dirty="0">
                <a:solidFill>
                  <a:srgbClr val="000090"/>
                </a:solidFill>
              </a:rPr>
              <a:t>Being a Good Neighbor</a:t>
            </a:r>
          </a:p>
        </p:txBody>
      </p:sp>
    </p:spTree>
    <p:extLst>
      <p:ext uri="{BB962C8B-B14F-4D97-AF65-F5344CB8AC3E}">
        <p14:creationId xmlns:p14="http://schemas.microsoft.com/office/powerpoint/2010/main" val="21343126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260" y="38102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IMG_373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48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260" y="38102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57.tif Edit copy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4815" y="0"/>
            <a:ext cx="103647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4179564"/>
            <a:ext cx="2924075" cy="1384995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0"/>
                </a:solidFill>
              </a:rPr>
              <a:t>In field or collect</a:t>
            </a:r>
          </a:p>
          <a:p>
            <a:r>
              <a:rPr lang="en-US" sz="2800" b="1" dirty="0">
                <a:solidFill>
                  <a:srgbClr val="000090"/>
                </a:solidFill>
              </a:rPr>
              <a:t>Level ground</a:t>
            </a:r>
          </a:p>
          <a:p>
            <a:r>
              <a:rPr lang="en-US" sz="2800" b="1" dirty="0">
                <a:solidFill>
                  <a:srgbClr val="000090"/>
                </a:solidFill>
              </a:rPr>
              <a:t>Stable ground</a:t>
            </a:r>
          </a:p>
        </p:txBody>
      </p:sp>
    </p:spTree>
    <p:extLst>
      <p:ext uri="{BB962C8B-B14F-4D97-AF65-F5344CB8AC3E}">
        <p14:creationId xmlns:p14="http://schemas.microsoft.com/office/powerpoint/2010/main" val="332548014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260" y="38102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Apply Anhydrous tank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85742"/>
            <a:ext cx="9144000" cy="933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3216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260" y="38102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mansprdPPP688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9540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_013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953" y="1102657"/>
            <a:ext cx="6470560" cy="4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8483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T0000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134" y="1554172"/>
            <a:ext cx="6693404" cy="394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442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5CADA68B6DC24EA1420EC0585F4E46" ma:contentTypeVersion="0" ma:contentTypeDescription="Create a new document." ma:contentTypeScope="" ma:versionID="7c3fbdcc9b068f26bf7197efab5091b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E39A29-123B-43CE-9FED-A54CC66542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80E2F7F-651E-4B57-8C81-550899B86D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6992E8-98CB-442C-A46E-F08B3A88B7C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10368</TotalTime>
  <Words>4338</Words>
  <Application>Microsoft Office PowerPoint</Application>
  <PresentationFormat>On-screen Show (4:3)</PresentationFormat>
  <Paragraphs>598</Paragraphs>
  <Slides>111</Slides>
  <Notes>38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111</vt:i4>
      </vt:variant>
    </vt:vector>
  </HeadingPairs>
  <TitlesOfParts>
    <vt:vector size="126" baseType="lpstr">
      <vt:lpstr>Arial</vt:lpstr>
      <vt:lpstr>Arial Rounded MT Bold</vt:lpstr>
      <vt:lpstr>Book Antiqua</vt:lpstr>
      <vt:lpstr>Bookman Old Style</vt:lpstr>
      <vt:lpstr>Calibri</vt:lpstr>
      <vt:lpstr>Century Gothic</vt:lpstr>
      <vt:lpstr>Monotype Sorts</vt:lpstr>
      <vt:lpstr>Tahoma</vt:lpstr>
      <vt:lpstr>Times</vt:lpstr>
      <vt:lpstr>Times New Roman</vt:lpstr>
      <vt:lpstr>Trebuchet MS</vt:lpstr>
      <vt:lpstr>Wingdings 3</vt:lpstr>
      <vt:lpstr>Apothecary</vt:lpstr>
      <vt:lpstr>Microsoft ClipArt Gallery</vt:lpstr>
      <vt:lpstr>Clip</vt:lpstr>
      <vt:lpstr>Category 14 Agricultural Fertilizer Certification Training</vt:lpstr>
      <vt:lpstr>Fertilizer and manure provide Essential crop nutrients</vt:lpstr>
      <vt:lpstr>Environmental concerns related to crop nutrients</vt:lpstr>
      <vt:lpstr>Nitrogen impacts water  beyond Indiana </vt:lpstr>
      <vt:lpstr>Environmental concerns  related to Phosphorus</vt:lpstr>
      <vt:lpstr>Eutrophication</vt:lpstr>
      <vt:lpstr>Pathways for Nutrient loss  from farm fields</vt:lpstr>
      <vt:lpstr>Soil properties affecting nutrient loss</vt:lpstr>
      <vt:lpstr>Cation Exchange Capacity</vt:lpstr>
      <vt:lpstr>Ammonium less likely to be lEACHED from the soil than nitrate</vt:lpstr>
      <vt:lpstr>Soil Organic Matter</vt:lpstr>
      <vt:lpstr>Soil texture</vt:lpstr>
      <vt:lpstr>Soil Texture</vt:lpstr>
      <vt:lpstr>Factors affecting runoff/Erosion</vt:lpstr>
      <vt:lpstr>Factors affecting runoff/Erosion</vt:lpstr>
      <vt:lpstr>Setbacks are used to protect property  and water</vt:lpstr>
      <vt:lpstr>Components of an environmentally sound fertilizer material plan</vt:lpstr>
      <vt:lpstr>Right Rate</vt:lpstr>
      <vt:lpstr>Right Timing</vt:lpstr>
      <vt:lpstr>Consider Weather and soil conditions when making applications</vt:lpstr>
      <vt:lpstr>Right Placement</vt:lpstr>
      <vt:lpstr>Fertilizer applications - Injection</vt:lpstr>
      <vt:lpstr>Fertilizer applications - broadcast</vt:lpstr>
      <vt:lpstr>PowerPoint Presentation</vt:lpstr>
      <vt:lpstr>Right Source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Nitrogen use by plants</vt:lpstr>
      <vt:lpstr>Nitrogen recommendations CAN BE obtained from Purdue univ.</vt:lpstr>
      <vt:lpstr>The Nitrogen Cycle</vt:lpstr>
      <vt:lpstr>Nitrogen cycle</vt:lpstr>
      <vt:lpstr>Common forms of nitrogen and their chemical symbols</vt:lpstr>
      <vt:lpstr>Organic nitrogen</vt:lpstr>
      <vt:lpstr>Organic Nitrogen reactions</vt:lpstr>
      <vt:lpstr>Ammonium Nitrogen reaction</vt:lpstr>
      <vt:lpstr>Ammonium less likely to be lost from the soil than nitrate</vt:lpstr>
      <vt:lpstr>Denitrification</vt:lpstr>
      <vt:lpstr>Anhydrous ammonia</vt:lpstr>
      <vt:lpstr>Urea</vt:lpstr>
      <vt:lpstr>Urea hydrolysis</vt:lpstr>
      <vt:lpstr>Ammonium nitrate</vt:lpstr>
      <vt:lpstr>Nitrogen solutions</vt:lpstr>
      <vt:lpstr>Nitrification inhibitors</vt:lpstr>
      <vt:lpstr>Control release N fertilizers</vt:lpstr>
      <vt:lpstr>Phosphorus and potassium fertilizer rec. Soil Test Based</vt:lpstr>
      <vt:lpstr>Phosphorus and Potassium recommendations</vt:lpstr>
      <vt:lpstr>Phosphorus fertilizers</vt:lpstr>
      <vt:lpstr>Potassium fertilizers</vt:lpstr>
      <vt:lpstr>Manure nutrients</vt:lpstr>
      <vt:lpstr>Using Manure as a  Crop Nutrient Source</vt:lpstr>
      <vt:lpstr>Using Manure as a  Crop Nutrient Source</vt:lpstr>
      <vt:lpstr> Know the Nutrient Content of the Manure</vt:lpstr>
      <vt:lpstr>Manure nitrogen</vt:lpstr>
      <vt:lpstr>Available Nitrogen Content of Manure</vt:lpstr>
      <vt:lpstr>Plant Available Nitrogen Content of Manure</vt:lpstr>
      <vt:lpstr>Indiana estimate of Nitrogen availability</vt:lpstr>
      <vt:lpstr>PreSidedress soil nitrate test can be used to improve N management</vt:lpstr>
      <vt:lpstr>Manure phosphorus</vt:lpstr>
      <vt:lpstr>Manure phosphorus</vt:lpstr>
      <vt:lpstr>PowerPoint Presentation</vt:lpstr>
      <vt:lpstr>Factors affecting Phosphorus in Runoff and Erosion</vt:lpstr>
      <vt:lpstr>Manure Potassium</vt:lpstr>
      <vt:lpstr>PowerPoint Presentation</vt:lpstr>
      <vt:lpstr>Two Agencies to Know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Costs of using poultry litter</dc:title>
  <dc:creator>James J. Camberato</dc:creator>
  <cp:lastModifiedBy>Janssen, Cheri L.</cp:lastModifiedBy>
  <cp:revision>281</cp:revision>
  <cp:lastPrinted>1998-11-20T15:25:22Z</cp:lastPrinted>
  <dcterms:created xsi:type="dcterms:W3CDTF">1998-01-07T22:35:28Z</dcterms:created>
  <dcterms:modified xsi:type="dcterms:W3CDTF">2024-02-07T16:25:11Z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0x010100785CADA68B6DC24EA1420EC0585F4E46</vt:lpwstr>
  </property>
</Properties>
</file>