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notesMasterIdLst>
    <p:notesMasterId r:id="rId33"/>
  </p:notesMasterIdLst>
  <p:sldIdLst>
    <p:sldId id="257" r:id="rId4"/>
    <p:sldId id="258" r:id="rId5"/>
    <p:sldId id="303" r:id="rId6"/>
    <p:sldId id="261" r:id="rId7"/>
    <p:sldId id="269" r:id="rId8"/>
    <p:sldId id="276" r:id="rId9"/>
    <p:sldId id="341" r:id="rId10"/>
    <p:sldId id="270" r:id="rId11"/>
    <p:sldId id="264" r:id="rId12"/>
    <p:sldId id="271" r:id="rId13"/>
    <p:sldId id="272" r:id="rId14"/>
    <p:sldId id="338" r:id="rId15"/>
    <p:sldId id="339" r:id="rId16"/>
    <p:sldId id="299" r:id="rId17"/>
    <p:sldId id="278" r:id="rId18"/>
    <p:sldId id="298" r:id="rId19"/>
    <p:sldId id="274" r:id="rId20"/>
    <p:sldId id="281" r:id="rId21"/>
    <p:sldId id="282" r:id="rId22"/>
    <p:sldId id="301" r:id="rId23"/>
    <p:sldId id="302" r:id="rId24"/>
    <p:sldId id="292" r:id="rId25"/>
    <p:sldId id="293" r:id="rId26"/>
    <p:sldId id="280" r:id="rId27"/>
    <p:sldId id="342" r:id="rId28"/>
    <p:sldId id="304" r:id="rId29"/>
    <p:sldId id="284" r:id="rId30"/>
    <p:sldId id="286" r:id="rId31"/>
    <p:sldId id="29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59"/>
    <a:srgbClr val="FFD0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59224" autoAdjust="0"/>
  </p:normalViewPr>
  <p:slideViewPr>
    <p:cSldViewPr snapToGrid="0">
      <p:cViewPr varScale="1">
        <p:scale>
          <a:sx n="57" d="100"/>
          <a:sy n="57" d="100"/>
        </p:scale>
        <p:origin x="25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5651C5-3938-4ADE-BEC0-ED05F73EC50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0086F4B-E8C9-413F-BF98-A504437EEF1C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Ag-use pesticides used on non-agricultural plants</a:t>
          </a:r>
        </a:p>
      </dgm:t>
    </dgm:pt>
    <dgm:pt modelId="{FFF2E5B9-C503-45A3-A695-2E792717B7A6}" type="parTrans" cxnId="{61BA06A9-2C1B-4003-807C-AA28240AD65C}">
      <dgm:prSet/>
      <dgm:spPr/>
      <dgm:t>
        <a:bodyPr/>
        <a:lstStyle/>
        <a:p>
          <a:endParaRPr lang="en-US"/>
        </a:p>
      </dgm:t>
    </dgm:pt>
    <dgm:pt modelId="{C2FB5386-EC9A-46DC-8654-1EE6C9B4A889}" type="sibTrans" cxnId="{61BA06A9-2C1B-4003-807C-AA28240AD65C}">
      <dgm:prSet/>
      <dgm:spPr/>
      <dgm:t>
        <a:bodyPr/>
        <a:lstStyle/>
        <a:p>
          <a:endParaRPr lang="en-US"/>
        </a:p>
      </dgm:t>
    </dgm:pt>
    <dgm:pt modelId="{4481E70D-955B-4887-B02F-7F883E1487A8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Ag-use pesticides that are attractants or repellents in traps</a:t>
          </a:r>
        </a:p>
      </dgm:t>
    </dgm:pt>
    <dgm:pt modelId="{31FCC075-82BB-423F-B27F-2031C22140B9}" type="parTrans" cxnId="{A1DC83EE-E3F4-4E21-9D67-58283A8E93E2}">
      <dgm:prSet/>
      <dgm:spPr/>
      <dgm:t>
        <a:bodyPr/>
        <a:lstStyle/>
        <a:p>
          <a:endParaRPr lang="en-US"/>
        </a:p>
      </dgm:t>
    </dgm:pt>
    <dgm:pt modelId="{2B2911AC-B1E7-4A8E-B462-9ADC6DF6B7D6}" type="sibTrans" cxnId="{A1DC83EE-E3F4-4E21-9D67-58283A8E93E2}">
      <dgm:prSet/>
      <dgm:spPr/>
      <dgm:t>
        <a:bodyPr/>
        <a:lstStyle/>
        <a:p>
          <a:endParaRPr lang="en-US"/>
        </a:p>
      </dgm:t>
    </dgm:pt>
    <dgm:pt modelId="{03FDFEFD-F3CC-4022-A872-AA4D8DF554D1}">
      <dgm:prSet/>
      <dgm:spPr/>
      <dgm:t>
        <a:bodyPr/>
        <a:lstStyle/>
        <a:p>
          <a:r>
            <a:rPr lang="en-US" b="1" dirty="0">
              <a:solidFill>
                <a:schemeClr val="accent5">
                  <a:lumMod val="75000"/>
                </a:schemeClr>
              </a:solidFill>
            </a:rPr>
            <a:t>Ag-use pesticides that are used post-harvest</a:t>
          </a:r>
        </a:p>
      </dgm:t>
    </dgm:pt>
    <dgm:pt modelId="{43210C67-169B-470E-A197-D05B6E71B59E}" type="parTrans" cxnId="{E3E5ACF1-6827-4651-A727-4AF73D5DBE59}">
      <dgm:prSet/>
      <dgm:spPr/>
      <dgm:t>
        <a:bodyPr/>
        <a:lstStyle/>
        <a:p>
          <a:endParaRPr lang="en-US"/>
        </a:p>
      </dgm:t>
    </dgm:pt>
    <dgm:pt modelId="{57A8B4D2-DC6B-401C-A1C1-91782BA511E2}" type="sibTrans" cxnId="{E3E5ACF1-6827-4651-A727-4AF73D5DBE59}">
      <dgm:prSet/>
      <dgm:spPr/>
      <dgm:t>
        <a:bodyPr/>
        <a:lstStyle/>
        <a:p>
          <a:endParaRPr lang="en-US"/>
        </a:p>
      </dgm:t>
    </dgm:pt>
    <dgm:pt modelId="{467215D9-C410-41DE-9BE8-0DB068161C2C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Pasture/rangeland where forage will not be harvested</a:t>
          </a:r>
        </a:p>
      </dgm:t>
    </dgm:pt>
    <dgm:pt modelId="{A04FE89A-EDC1-4605-894D-F8C5F10CED83}" type="parTrans" cxnId="{B98061CB-2535-4D86-A240-F67C774A4606}">
      <dgm:prSet/>
      <dgm:spPr/>
      <dgm:t>
        <a:bodyPr/>
        <a:lstStyle/>
        <a:p>
          <a:endParaRPr lang="en-US"/>
        </a:p>
      </dgm:t>
    </dgm:pt>
    <dgm:pt modelId="{4B12AC85-0EF2-47CD-8174-649D527A1081}" type="sibTrans" cxnId="{B98061CB-2535-4D86-A240-F67C774A4606}">
      <dgm:prSet/>
      <dgm:spPr/>
      <dgm:t>
        <a:bodyPr/>
        <a:lstStyle/>
        <a:p>
          <a:endParaRPr lang="en-US"/>
        </a:p>
      </dgm:t>
    </dgm:pt>
    <dgm:pt modelId="{6576A092-C85D-4AAB-830C-F299CE1CF26F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Ag-use pesticides that are used to protect structures, livestock, or weeds in non-crop areas.</a:t>
          </a:r>
        </a:p>
      </dgm:t>
    </dgm:pt>
    <dgm:pt modelId="{4D5A1DD3-4475-485A-A8A6-DE9A435F9C4B}" type="parTrans" cxnId="{7C96F8EA-BF90-4B70-927D-DCD015681E33}">
      <dgm:prSet/>
      <dgm:spPr/>
      <dgm:t>
        <a:bodyPr/>
        <a:lstStyle/>
        <a:p>
          <a:endParaRPr lang="en-US"/>
        </a:p>
      </dgm:t>
    </dgm:pt>
    <dgm:pt modelId="{DA41FDAE-AFC1-414A-A4A2-5B15632D637D}" type="sibTrans" cxnId="{7C96F8EA-BF90-4B70-927D-DCD015681E33}">
      <dgm:prSet/>
      <dgm:spPr/>
      <dgm:t>
        <a:bodyPr/>
        <a:lstStyle/>
        <a:p>
          <a:endParaRPr lang="en-US"/>
        </a:p>
      </dgm:t>
    </dgm:pt>
    <dgm:pt modelId="{97161A89-B257-4110-A528-DD7FA0CE74B0}" type="pres">
      <dgm:prSet presAssocID="{2E5651C5-3938-4ADE-BEC0-ED05F73EC509}" presName="diagram" presStyleCnt="0">
        <dgm:presLayoutVars>
          <dgm:dir/>
          <dgm:resizeHandles val="exact"/>
        </dgm:presLayoutVars>
      </dgm:prSet>
      <dgm:spPr/>
    </dgm:pt>
    <dgm:pt modelId="{D4C21581-D9F1-467F-B41E-6956C78D21D7}" type="pres">
      <dgm:prSet presAssocID="{E0086F4B-E8C9-413F-BF98-A504437EEF1C}" presName="node" presStyleLbl="node1" presStyleIdx="0" presStyleCnt="5">
        <dgm:presLayoutVars>
          <dgm:bulletEnabled val="1"/>
        </dgm:presLayoutVars>
      </dgm:prSet>
      <dgm:spPr/>
    </dgm:pt>
    <dgm:pt modelId="{D9CCF566-9AB6-4D75-A8E7-8A4816CE5167}" type="pres">
      <dgm:prSet presAssocID="{C2FB5386-EC9A-46DC-8654-1EE6C9B4A889}" presName="sibTrans" presStyleCnt="0"/>
      <dgm:spPr/>
    </dgm:pt>
    <dgm:pt modelId="{264B849D-C404-4CBD-A1EB-4D5AAE17014F}" type="pres">
      <dgm:prSet presAssocID="{4481E70D-955B-4887-B02F-7F883E1487A8}" presName="node" presStyleLbl="node1" presStyleIdx="1" presStyleCnt="5">
        <dgm:presLayoutVars>
          <dgm:bulletEnabled val="1"/>
        </dgm:presLayoutVars>
      </dgm:prSet>
      <dgm:spPr/>
    </dgm:pt>
    <dgm:pt modelId="{659A22E0-BF5E-4AD5-8B4A-037C679785F5}" type="pres">
      <dgm:prSet presAssocID="{2B2911AC-B1E7-4A8E-B462-9ADC6DF6B7D6}" presName="sibTrans" presStyleCnt="0"/>
      <dgm:spPr/>
    </dgm:pt>
    <dgm:pt modelId="{A86E965B-CC90-4FFA-8453-98F87B2AE62F}" type="pres">
      <dgm:prSet presAssocID="{03FDFEFD-F3CC-4022-A872-AA4D8DF554D1}" presName="node" presStyleLbl="node1" presStyleIdx="2" presStyleCnt="5">
        <dgm:presLayoutVars>
          <dgm:bulletEnabled val="1"/>
        </dgm:presLayoutVars>
      </dgm:prSet>
      <dgm:spPr/>
    </dgm:pt>
    <dgm:pt modelId="{779B1DAD-31DF-4EA7-82E3-4AC5DC2DEFE4}" type="pres">
      <dgm:prSet presAssocID="{57A8B4D2-DC6B-401C-A1C1-91782BA511E2}" presName="sibTrans" presStyleCnt="0"/>
      <dgm:spPr/>
    </dgm:pt>
    <dgm:pt modelId="{76F2D9B4-B99C-4DA2-8174-393F099945E7}" type="pres">
      <dgm:prSet presAssocID="{467215D9-C410-41DE-9BE8-0DB068161C2C}" presName="node" presStyleLbl="node1" presStyleIdx="3" presStyleCnt="5">
        <dgm:presLayoutVars>
          <dgm:bulletEnabled val="1"/>
        </dgm:presLayoutVars>
      </dgm:prSet>
      <dgm:spPr/>
    </dgm:pt>
    <dgm:pt modelId="{2FE3B47F-4F8D-4CB7-A75F-4F97CEF3A1C4}" type="pres">
      <dgm:prSet presAssocID="{4B12AC85-0EF2-47CD-8174-649D527A1081}" presName="sibTrans" presStyleCnt="0"/>
      <dgm:spPr/>
    </dgm:pt>
    <dgm:pt modelId="{AA052CB4-E6BF-4DAA-AD29-01F6D4638A65}" type="pres">
      <dgm:prSet presAssocID="{6576A092-C85D-4AAB-830C-F299CE1CF26F}" presName="node" presStyleLbl="node1" presStyleIdx="4" presStyleCnt="5" custLinFactNeighborX="1426">
        <dgm:presLayoutVars>
          <dgm:bulletEnabled val="1"/>
        </dgm:presLayoutVars>
      </dgm:prSet>
      <dgm:spPr/>
    </dgm:pt>
  </dgm:ptLst>
  <dgm:cxnLst>
    <dgm:cxn modelId="{293CDA0C-A71D-43C1-8A99-4037E1A79C9B}" type="presOf" srcId="{2E5651C5-3938-4ADE-BEC0-ED05F73EC509}" destId="{97161A89-B257-4110-A528-DD7FA0CE74B0}" srcOrd="0" destOrd="0" presId="urn:microsoft.com/office/officeart/2005/8/layout/default"/>
    <dgm:cxn modelId="{EBDC6B5C-A450-4660-A74E-34749DEAFA0F}" type="presOf" srcId="{E0086F4B-E8C9-413F-BF98-A504437EEF1C}" destId="{D4C21581-D9F1-467F-B41E-6956C78D21D7}" srcOrd="0" destOrd="0" presId="urn:microsoft.com/office/officeart/2005/8/layout/default"/>
    <dgm:cxn modelId="{5B4E4569-2428-439D-9FD6-343091CFBFA9}" type="presOf" srcId="{6576A092-C85D-4AAB-830C-F299CE1CF26F}" destId="{AA052CB4-E6BF-4DAA-AD29-01F6D4638A65}" srcOrd="0" destOrd="0" presId="urn:microsoft.com/office/officeart/2005/8/layout/default"/>
    <dgm:cxn modelId="{384E03A7-BBEB-424B-8CC4-2EFE715BB681}" type="presOf" srcId="{467215D9-C410-41DE-9BE8-0DB068161C2C}" destId="{76F2D9B4-B99C-4DA2-8174-393F099945E7}" srcOrd="0" destOrd="0" presId="urn:microsoft.com/office/officeart/2005/8/layout/default"/>
    <dgm:cxn modelId="{61BA06A9-2C1B-4003-807C-AA28240AD65C}" srcId="{2E5651C5-3938-4ADE-BEC0-ED05F73EC509}" destId="{E0086F4B-E8C9-413F-BF98-A504437EEF1C}" srcOrd="0" destOrd="0" parTransId="{FFF2E5B9-C503-45A3-A695-2E792717B7A6}" sibTransId="{C2FB5386-EC9A-46DC-8654-1EE6C9B4A889}"/>
    <dgm:cxn modelId="{BFFC3BC1-04FF-4F67-808B-8B81AB85B768}" type="presOf" srcId="{03FDFEFD-F3CC-4022-A872-AA4D8DF554D1}" destId="{A86E965B-CC90-4FFA-8453-98F87B2AE62F}" srcOrd="0" destOrd="0" presId="urn:microsoft.com/office/officeart/2005/8/layout/default"/>
    <dgm:cxn modelId="{B98061CB-2535-4D86-A240-F67C774A4606}" srcId="{2E5651C5-3938-4ADE-BEC0-ED05F73EC509}" destId="{467215D9-C410-41DE-9BE8-0DB068161C2C}" srcOrd="3" destOrd="0" parTransId="{A04FE89A-EDC1-4605-894D-F8C5F10CED83}" sibTransId="{4B12AC85-0EF2-47CD-8174-649D527A1081}"/>
    <dgm:cxn modelId="{7C96F8EA-BF90-4B70-927D-DCD015681E33}" srcId="{2E5651C5-3938-4ADE-BEC0-ED05F73EC509}" destId="{6576A092-C85D-4AAB-830C-F299CE1CF26F}" srcOrd="4" destOrd="0" parTransId="{4D5A1DD3-4475-485A-A8A6-DE9A435F9C4B}" sibTransId="{DA41FDAE-AFC1-414A-A4A2-5B15632D637D}"/>
    <dgm:cxn modelId="{A1DC83EE-E3F4-4E21-9D67-58283A8E93E2}" srcId="{2E5651C5-3938-4ADE-BEC0-ED05F73EC509}" destId="{4481E70D-955B-4887-B02F-7F883E1487A8}" srcOrd="1" destOrd="0" parTransId="{31FCC075-82BB-423F-B27F-2031C22140B9}" sibTransId="{2B2911AC-B1E7-4A8E-B462-9ADC6DF6B7D6}"/>
    <dgm:cxn modelId="{E3E5ACF1-6827-4651-A727-4AF73D5DBE59}" srcId="{2E5651C5-3938-4ADE-BEC0-ED05F73EC509}" destId="{03FDFEFD-F3CC-4022-A872-AA4D8DF554D1}" srcOrd="2" destOrd="0" parTransId="{43210C67-169B-470E-A197-D05B6E71B59E}" sibTransId="{57A8B4D2-DC6B-401C-A1C1-91782BA511E2}"/>
    <dgm:cxn modelId="{A9D9EAF2-9EC8-4CAD-B6C4-96E1F98D4D69}" type="presOf" srcId="{4481E70D-955B-4887-B02F-7F883E1487A8}" destId="{264B849D-C404-4CBD-A1EB-4D5AAE17014F}" srcOrd="0" destOrd="0" presId="urn:microsoft.com/office/officeart/2005/8/layout/default"/>
    <dgm:cxn modelId="{7701CBDB-41FC-4072-8021-56630BED6BDD}" type="presParOf" srcId="{97161A89-B257-4110-A528-DD7FA0CE74B0}" destId="{D4C21581-D9F1-467F-B41E-6956C78D21D7}" srcOrd="0" destOrd="0" presId="urn:microsoft.com/office/officeart/2005/8/layout/default"/>
    <dgm:cxn modelId="{99ACBBE5-5FF0-4BF8-8F5B-130165CE70D4}" type="presParOf" srcId="{97161A89-B257-4110-A528-DD7FA0CE74B0}" destId="{D9CCF566-9AB6-4D75-A8E7-8A4816CE5167}" srcOrd="1" destOrd="0" presId="urn:microsoft.com/office/officeart/2005/8/layout/default"/>
    <dgm:cxn modelId="{BD39888C-B5A7-4027-81F1-8EA43C974ED6}" type="presParOf" srcId="{97161A89-B257-4110-A528-DD7FA0CE74B0}" destId="{264B849D-C404-4CBD-A1EB-4D5AAE17014F}" srcOrd="2" destOrd="0" presId="urn:microsoft.com/office/officeart/2005/8/layout/default"/>
    <dgm:cxn modelId="{D6027FAA-7C05-410A-8C34-ACCCD3AF92FB}" type="presParOf" srcId="{97161A89-B257-4110-A528-DD7FA0CE74B0}" destId="{659A22E0-BF5E-4AD5-8B4A-037C679785F5}" srcOrd="3" destOrd="0" presId="urn:microsoft.com/office/officeart/2005/8/layout/default"/>
    <dgm:cxn modelId="{B6ADD7E1-8369-4CBA-8960-8982A6003E52}" type="presParOf" srcId="{97161A89-B257-4110-A528-DD7FA0CE74B0}" destId="{A86E965B-CC90-4FFA-8453-98F87B2AE62F}" srcOrd="4" destOrd="0" presId="urn:microsoft.com/office/officeart/2005/8/layout/default"/>
    <dgm:cxn modelId="{E961FFDC-5D1E-48BB-8D3E-A3D30F9F5B72}" type="presParOf" srcId="{97161A89-B257-4110-A528-DD7FA0CE74B0}" destId="{779B1DAD-31DF-4EA7-82E3-4AC5DC2DEFE4}" srcOrd="5" destOrd="0" presId="urn:microsoft.com/office/officeart/2005/8/layout/default"/>
    <dgm:cxn modelId="{98044379-62B6-4E5F-BB04-56BC55B6D6DB}" type="presParOf" srcId="{97161A89-B257-4110-A528-DD7FA0CE74B0}" destId="{76F2D9B4-B99C-4DA2-8174-393F099945E7}" srcOrd="6" destOrd="0" presId="urn:microsoft.com/office/officeart/2005/8/layout/default"/>
    <dgm:cxn modelId="{E5398060-1292-4A18-95C0-3711A46E81C5}" type="presParOf" srcId="{97161A89-B257-4110-A528-DD7FA0CE74B0}" destId="{2FE3B47F-4F8D-4CB7-A75F-4F97CEF3A1C4}" srcOrd="7" destOrd="0" presId="urn:microsoft.com/office/officeart/2005/8/layout/default"/>
    <dgm:cxn modelId="{52BD4593-DC12-40B5-AC15-518D8F0057AA}" type="presParOf" srcId="{97161A89-B257-4110-A528-DD7FA0CE74B0}" destId="{AA052CB4-E6BF-4DAA-AD29-01F6D4638A6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21581-D9F1-467F-B41E-6956C78D21D7}">
      <dsp:nvSpPr>
        <dsp:cNvPr id="0" name=""/>
        <dsp:cNvSpPr/>
      </dsp:nvSpPr>
      <dsp:spPr>
        <a:xfrm>
          <a:off x="0" y="93057"/>
          <a:ext cx="3005666" cy="18033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Ag-use pesticides used on non-agricultural plants</a:t>
          </a:r>
        </a:p>
      </dsp:txBody>
      <dsp:txXfrm>
        <a:off x="0" y="93057"/>
        <a:ext cx="3005666" cy="1803399"/>
      </dsp:txXfrm>
    </dsp:sp>
    <dsp:sp modelId="{264B849D-C404-4CBD-A1EB-4D5AAE17014F}">
      <dsp:nvSpPr>
        <dsp:cNvPr id="0" name=""/>
        <dsp:cNvSpPr/>
      </dsp:nvSpPr>
      <dsp:spPr>
        <a:xfrm>
          <a:off x="3306233" y="93057"/>
          <a:ext cx="3005666" cy="180339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Ag-use pesticides that are attractants or repellents in traps</a:t>
          </a:r>
        </a:p>
      </dsp:txBody>
      <dsp:txXfrm>
        <a:off x="3306233" y="93057"/>
        <a:ext cx="3005666" cy="1803399"/>
      </dsp:txXfrm>
    </dsp:sp>
    <dsp:sp modelId="{A86E965B-CC90-4FFA-8453-98F87B2AE62F}">
      <dsp:nvSpPr>
        <dsp:cNvPr id="0" name=""/>
        <dsp:cNvSpPr/>
      </dsp:nvSpPr>
      <dsp:spPr>
        <a:xfrm>
          <a:off x="6612466" y="93057"/>
          <a:ext cx="3005666" cy="18033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accent5">
                  <a:lumMod val="75000"/>
                </a:schemeClr>
              </a:solidFill>
            </a:rPr>
            <a:t>Ag-use pesticides that are used post-harvest</a:t>
          </a:r>
        </a:p>
      </dsp:txBody>
      <dsp:txXfrm>
        <a:off x="6612466" y="93057"/>
        <a:ext cx="3005666" cy="1803399"/>
      </dsp:txXfrm>
    </dsp:sp>
    <dsp:sp modelId="{76F2D9B4-B99C-4DA2-8174-393F099945E7}">
      <dsp:nvSpPr>
        <dsp:cNvPr id="0" name=""/>
        <dsp:cNvSpPr/>
      </dsp:nvSpPr>
      <dsp:spPr>
        <a:xfrm>
          <a:off x="1653116" y="2197024"/>
          <a:ext cx="3005666" cy="18033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Pasture/rangeland where forage will not be harvested</a:t>
          </a:r>
        </a:p>
      </dsp:txBody>
      <dsp:txXfrm>
        <a:off x="1653116" y="2197024"/>
        <a:ext cx="3005666" cy="1803399"/>
      </dsp:txXfrm>
    </dsp:sp>
    <dsp:sp modelId="{AA052CB4-E6BF-4DAA-AD29-01F6D4638A65}">
      <dsp:nvSpPr>
        <dsp:cNvPr id="0" name=""/>
        <dsp:cNvSpPr/>
      </dsp:nvSpPr>
      <dsp:spPr>
        <a:xfrm>
          <a:off x="5002210" y="2197024"/>
          <a:ext cx="3005666" cy="180339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Ag-use pesticides that are used to protect structures, livestock, or weeds in non-crop areas.</a:t>
          </a:r>
        </a:p>
      </dsp:txBody>
      <dsp:txXfrm>
        <a:off x="5002210" y="2197024"/>
        <a:ext cx="3005666" cy="1803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84F0E-99E2-4F8E-B0CD-C015C9442980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470FC-A27B-4691-B2A0-65264D5E6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866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470FC-A27B-4691-B2A0-65264D5E65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65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F5885-675D-40EC-8572-B5EA080099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81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F5885-675D-40EC-8572-B5EA080099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779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No. The produce has been harvested.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8AEA90-0F5D-F744-AE06-9C0B85DBF1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737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No.  If they are merely transporting, WPS does not apply.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470FC-A27B-4691-B2A0-65264D5E65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13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If more than 50 % of an LLC or other corporation type is owned by immediate family members, they are eligible for the exemption.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     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i="1">
              <a:solidFill>
                <a:srgbClr val="000000"/>
              </a:solidFill>
              <a:effectLst/>
              <a:latin typeface="Aptos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The </a:t>
            </a:r>
            <a:r>
              <a:rPr lang="en-US" sz="1800" i="1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exemption allowed in the WPS applies only to the owners and their immediate family members on any agricultural establishment where a majority of the establishment is owned by one or more members of the same immediate family. A “majority of the establishment” means that more than 50% of the equity in the establishment is owned by one or more members of the same immediate family as defined above.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470FC-A27B-4691-B2A0-65264D5E65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95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Required to get a medical evaluation prior to use of respirator.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470FC-A27B-4691-B2A0-65264D5E65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17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470FC-A27B-4691-B2A0-65264D5E651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26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470FC-A27B-4691-B2A0-65264D5E651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82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470FC-A27B-4691-B2A0-65264D5E651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387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470FC-A27B-4691-B2A0-65264D5E651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94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470FC-A27B-4691-B2A0-65264D5E65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589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470FC-A27B-4691-B2A0-65264D5E651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47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F5885-675D-40EC-8572-B5EA080099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16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F5885-675D-40EC-8572-B5EA080099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575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pesticides are labeled for Ag uses as well as non-ag uses.  Such as, a herbicide that is for weed control in crops, might also be labeled for use on residential turf.</a:t>
            </a:r>
          </a:p>
          <a:p>
            <a:r>
              <a:rPr lang="en-US" dirty="0"/>
              <a:t>The residential turf use does not require WPS compliance.</a:t>
            </a:r>
          </a:p>
          <a:p>
            <a:endParaRPr lang="en-US" dirty="0"/>
          </a:p>
          <a:p>
            <a:r>
              <a:rPr lang="en-US" dirty="0"/>
              <a:t>Pesticides that are used post harvest, such a grain bin insecticides are also exempt from the WPS requirements.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F5885-675D-40EC-8572-B5EA080099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755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470FC-A27B-4691-B2A0-65264D5E65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24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470FC-A27B-4691-B2A0-65264D5E65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37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Someone who has been in a treated area and generally performing a hand labor task.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F5885-675D-40EC-8572-B5EA080099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160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470FC-A27B-4691-B2A0-65264D5E65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38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02" name="Group 2">
            <a:extLst>
              <a:ext uri="{FF2B5EF4-FFF2-40B4-BE49-F238E27FC236}">
                <a16:creationId xmlns:a16="http://schemas.microsoft.com/office/drawing/2014/main" id="{AB0460C3-A0A0-C9BF-A9CC-CECA20134AC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128003" name="Freeform 3">
              <a:extLst>
                <a:ext uri="{FF2B5EF4-FFF2-40B4-BE49-F238E27FC236}">
                  <a16:creationId xmlns:a16="http://schemas.microsoft.com/office/drawing/2014/main" id="{F6B1A62C-0438-F9D3-EF97-418B84B2C2E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04" name="Freeform 4">
              <a:extLst>
                <a:ext uri="{FF2B5EF4-FFF2-40B4-BE49-F238E27FC236}">
                  <a16:creationId xmlns:a16="http://schemas.microsoft.com/office/drawing/2014/main" id="{BC7319AA-9761-6F9C-14B1-0FE5262A9E3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05" name="Freeform 5">
              <a:extLst>
                <a:ext uri="{FF2B5EF4-FFF2-40B4-BE49-F238E27FC236}">
                  <a16:creationId xmlns:a16="http://schemas.microsoft.com/office/drawing/2014/main" id="{12D48109-1BC6-ED47-7449-4592C194CDF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06" name="Freeform 6">
              <a:extLst>
                <a:ext uri="{FF2B5EF4-FFF2-40B4-BE49-F238E27FC236}">
                  <a16:creationId xmlns:a16="http://schemas.microsoft.com/office/drawing/2014/main" id="{4049652D-7A3B-923F-409C-841EE67D3F6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07" name="Freeform 7">
              <a:extLst>
                <a:ext uri="{FF2B5EF4-FFF2-40B4-BE49-F238E27FC236}">
                  <a16:creationId xmlns:a16="http://schemas.microsoft.com/office/drawing/2014/main" id="{D62119EC-3B94-B926-84C1-C260AA58A63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08" name="Freeform 8">
              <a:extLst>
                <a:ext uri="{FF2B5EF4-FFF2-40B4-BE49-F238E27FC236}">
                  <a16:creationId xmlns:a16="http://schemas.microsoft.com/office/drawing/2014/main" id="{5A8FA3A4-50EE-A79E-82B5-AB85C1A4F78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09" name="Freeform 9">
              <a:extLst>
                <a:ext uri="{FF2B5EF4-FFF2-40B4-BE49-F238E27FC236}">
                  <a16:creationId xmlns:a16="http://schemas.microsoft.com/office/drawing/2014/main" id="{951DEF93-60FD-4132-CEF7-A2E29E40DDF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0" name="Freeform 10">
              <a:extLst>
                <a:ext uri="{FF2B5EF4-FFF2-40B4-BE49-F238E27FC236}">
                  <a16:creationId xmlns:a16="http://schemas.microsoft.com/office/drawing/2014/main" id="{E0BFA3F5-ED18-5F09-B786-48BB8E9A078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1" name="Freeform 11">
              <a:extLst>
                <a:ext uri="{FF2B5EF4-FFF2-40B4-BE49-F238E27FC236}">
                  <a16:creationId xmlns:a16="http://schemas.microsoft.com/office/drawing/2014/main" id="{05AC6F84-ACAF-535E-F38D-BACD43C7D59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2" name="Rectangle 12">
              <a:extLst>
                <a:ext uri="{FF2B5EF4-FFF2-40B4-BE49-F238E27FC236}">
                  <a16:creationId xmlns:a16="http://schemas.microsoft.com/office/drawing/2014/main" id="{35E6C5AF-7796-0BCA-E8BE-2DCBF9572C5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3" name="Rectangle 13">
              <a:extLst>
                <a:ext uri="{FF2B5EF4-FFF2-40B4-BE49-F238E27FC236}">
                  <a16:creationId xmlns:a16="http://schemas.microsoft.com/office/drawing/2014/main" id="{5B9A58A6-ABDE-4FCB-3772-741CAE4AF5D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4" name="Freeform 14">
              <a:extLst>
                <a:ext uri="{FF2B5EF4-FFF2-40B4-BE49-F238E27FC236}">
                  <a16:creationId xmlns:a16="http://schemas.microsoft.com/office/drawing/2014/main" id="{E56E9941-4063-E1B4-BB88-0BD294D6CD2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5" name="Freeform 15">
              <a:extLst>
                <a:ext uri="{FF2B5EF4-FFF2-40B4-BE49-F238E27FC236}">
                  <a16:creationId xmlns:a16="http://schemas.microsoft.com/office/drawing/2014/main" id="{8409AF74-0534-ACCC-FE34-615E4EBB7FF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6" name="Freeform 16">
              <a:extLst>
                <a:ext uri="{FF2B5EF4-FFF2-40B4-BE49-F238E27FC236}">
                  <a16:creationId xmlns:a16="http://schemas.microsoft.com/office/drawing/2014/main" id="{C353F5A7-B6B2-4811-1000-574A2BF2E88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7" name="Freeform 17">
              <a:extLst>
                <a:ext uri="{FF2B5EF4-FFF2-40B4-BE49-F238E27FC236}">
                  <a16:creationId xmlns:a16="http://schemas.microsoft.com/office/drawing/2014/main" id="{7E8C91AB-6EA1-84C1-C824-951272604AA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8" name="Freeform 18">
              <a:extLst>
                <a:ext uri="{FF2B5EF4-FFF2-40B4-BE49-F238E27FC236}">
                  <a16:creationId xmlns:a16="http://schemas.microsoft.com/office/drawing/2014/main" id="{DA354C76-771D-B982-2D10-95F07F22DDE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9" name="Freeform 19">
              <a:extLst>
                <a:ext uri="{FF2B5EF4-FFF2-40B4-BE49-F238E27FC236}">
                  <a16:creationId xmlns:a16="http://schemas.microsoft.com/office/drawing/2014/main" id="{D8C2D916-091D-1339-92A7-5FAC63F2BF7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20" name="Freeform 20">
              <a:extLst>
                <a:ext uri="{FF2B5EF4-FFF2-40B4-BE49-F238E27FC236}">
                  <a16:creationId xmlns:a16="http://schemas.microsoft.com/office/drawing/2014/main" id="{5B724FB4-E4BA-E5CC-F4F8-9EACCA0C2B7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28021" name="Rectangle 21">
            <a:extLst>
              <a:ext uri="{FF2B5EF4-FFF2-40B4-BE49-F238E27FC236}">
                <a16:creationId xmlns:a16="http://schemas.microsoft.com/office/drawing/2014/main" id="{19D22F69-7D2D-9D32-3B68-7A1CCFFF2C73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828801"/>
            <a:ext cx="103632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28022" name="Rectangle 22">
            <a:extLst>
              <a:ext uri="{FF2B5EF4-FFF2-40B4-BE49-F238E27FC236}">
                <a16:creationId xmlns:a16="http://schemas.microsoft.com/office/drawing/2014/main" id="{478DCDE3-3A7B-030C-035E-5D6754314E9F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28023" name="Rectangle 23">
            <a:extLst>
              <a:ext uri="{FF2B5EF4-FFF2-40B4-BE49-F238E27FC236}">
                <a16:creationId xmlns:a16="http://schemas.microsoft.com/office/drawing/2014/main" id="{114D9633-FE50-0371-01FB-75CDD503403A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28024" name="Rectangle 24">
            <a:extLst>
              <a:ext uri="{FF2B5EF4-FFF2-40B4-BE49-F238E27FC236}">
                <a16:creationId xmlns:a16="http://schemas.microsoft.com/office/drawing/2014/main" id="{7FEEAF48-4B71-D473-4B10-641C62ACBE5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28025" name="Rectangle 25">
            <a:extLst>
              <a:ext uri="{FF2B5EF4-FFF2-40B4-BE49-F238E27FC236}">
                <a16:creationId xmlns:a16="http://schemas.microsoft.com/office/drawing/2014/main" id="{C94B99B1-E282-2620-0DC0-A29ACBF9B5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12F32DE-7B82-45F2-9156-361CAA8292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3878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753DE-4C8C-1A8C-1495-3AF681C4F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CCD905-0FBA-7BBA-6A84-FA5FEB0A8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AE70A-4697-57AA-28D0-8BE1C34C1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6AC28-5601-4B06-E514-B33DD2248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A1CFB-230B-EFA0-0DFA-6966EAB06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CFF72C-7853-41A2-A3B5-E15D130901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74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103C2D-2B06-A45F-DFA7-3CCE5936EB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2C7D8-D67E-4B18-8313-5984E61F74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A009A-9A3B-1859-382A-2A91017D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19737-C07D-1CD2-EAAF-008D47641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733DE-4279-1D78-22AB-54777E48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3BDD-2E91-4B38-A07B-67B925A0B8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3298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02" name="Group 2">
            <a:extLst>
              <a:ext uri="{FF2B5EF4-FFF2-40B4-BE49-F238E27FC236}">
                <a16:creationId xmlns:a16="http://schemas.microsoft.com/office/drawing/2014/main" id="{A34E3D4B-9755-9AEC-B6A1-88B51430373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128003" name="Freeform 3">
              <a:extLst>
                <a:ext uri="{FF2B5EF4-FFF2-40B4-BE49-F238E27FC236}">
                  <a16:creationId xmlns:a16="http://schemas.microsoft.com/office/drawing/2014/main" id="{008810C7-49E4-EF94-09FF-7627AF8EC2C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04" name="Freeform 4">
              <a:extLst>
                <a:ext uri="{FF2B5EF4-FFF2-40B4-BE49-F238E27FC236}">
                  <a16:creationId xmlns:a16="http://schemas.microsoft.com/office/drawing/2014/main" id="{965B73F2-EFF4-6998-F4B6-B860687D0EF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05" name="Freeform 5">
              <a:extLst>
                <a:ext uri="{FF2B5EF4-FFF2-40B4-BE49-F238E27FC236}">
                  <a16:creationId xmlns:a16="http://schemas.microsoft.com/office/drawing/2014/main" id="{84D5D427-7FF7-FE9F-DEE4-9AC67A9675D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06" name="Freeform 6">
              <a:extLst>
                <a:ext uri="{FF2B5EF4-FFF2-40B4-BE49-F238E27FC236}">
                  <a16:creationId xmlns:a16="http://schemas.microsoft.com/office/drawing/2014/main" id="{D3A8D47F-09AA-CF74-3BE2-5A66BF8A845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07" name="Freeform 7">
              <a:extLst>
                <a:ext uri="{FF2B5EF4-FFF2-40B4-BE49-F238E27FC236}">
                  <a16:creationId xmlns:a16="http://schemas.microsoft.com/office/drawing/2014/main" id="{CF2DD239-7CD7-2E50-674A-B03CA3134DA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08" name="Freeform 8">
              <a:extLst>
                <a:ext uri="{FF2B5EF4-FFF2-40B4-BE49-F238E27FC236}">
                  <a16:creationId xmlns:a16="http://schemas.microsoft.com/office/drawing/2014/main" id="{531CB2FE-CBFF-BAA2-34FD-92A66A74D3F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09" name="Freeform 9">
              <a:extLst>
                <a:ext uri="{FF2B5EF4-FFF2-40B4-BE49-F238E27FC236}">
                  <a16:creationId xmlns:a16="http://schemas.microsoft.com/office/drawing/2014/main" id="{7B42DA4C-521B-F970-5AAC-1E226365B7F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0" name="Freeform 10">
              <a:extLst>
                <a:ext uri="{FF2B5EF4-FFF2-40B4-BE49-F238E27FC236}">
                  <a16:creationId xmlns:a16="http://schemas.microsoft.com/office/drawing/2014/main" id="{C3B222E3-2F42-86A1-7B1F-26E8D3E36C7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1" name="Freeform 11">
              <a:extLst>
                <a:ext uri="{FF2B5EF4-FFF2-40B4-BE49-F238E27FC236}">
                  <a16:creationId xmlns:a16="http://schemas.microsoft.com/office/drawing/2014/main" id="{0B5D9ACF-8062-C78F-7333-77AE712B075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2" name="Rectangle 12">
              <a:extLst>
                <a:ext uri="{FF2B5EF4-FFF2-40B4-BE49-F238E27FC236}">
                  <a16:creationId xmlns:a16="http://schemas.microsoft.com/office/drawing/2014/main" id="{A34A14A6-3970-D102-9D5C-8DC38895FF0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3" name="Rectangle 13">
              <a:extLst>
                <a:ext uri="{FF2B5EF4-FFF2-40B4-BE49-F238E27FC236}">
                  <a16:creationId xmlns:a16="http://schemas.microsoft.com/office/drawing/2014/main" id="{FA30CB71-AC79-C82A-7547-128F0E2A5EF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4" name="Freeform 14">
              <a:extLst>
                <a:ext uri="{FF2B5EF4-FFF2-40B4-BE49-F238E27FC236}">
                  <a16:creationId xmlns:a16="http://schemas.microsoft.com/office/drawing/2014/main" id="{7FA5D301-5407-3E3F-0CCD-16A1AC6B019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5" name="Freeform 15">
              <a:extLst>
                <a:ext uri="{FF2B5EF4-FFF2-40B4-BE49-F238E27FC236}">
                  <a16:creationId xmlns:a16="http://schemas.microsoft.com/office/drawing/2014/main" id="{8C13A148-63FC-7CDA-A05C-071D8D68C0E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6" name="Freeform 16">
              <a:extLst>
                <a:ext uri="{FF2B5EF4-FFF2-40B4-BE49-F238E27FC236}">
                  <a16:creationId xmlns:a16="http://schemas.microsoft.com/office/drawing/2014/main" id="{DF95D3E2-8D88-01AD-C61B-1127ED9458A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7" name="Freeform 17">
              <a:extLst>
                <a:ext uri="{FF2B5EF4-FFF2-40B4-BE49-F238E27FC236}">
                  <a16:creationId xmlns:a16="http://schemas.microsoft.com/office/drawing/2014/main" id="{356A9394-E49F-B72A-2EC3-B5CFE8B2EA8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8" name="Freeform 18">
              <a:extLst>
                <a:ext uri="{FF2B5EF4-FFF2-40B4-BE49-F238E27FC236}">
                  <a16:creationId xmlns:a16="http://schemas.microsoft.com/office/drawing/2014/main" id="{12B146C8-DAF6-80BF-27E6-0E0B979122D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9" name="Freeform 19">
              <a:extLst>
                <a:ext uri="{FF2B5EF4-FFF2-40B4-BE49-F238E27FC236}">
                  <a16:creationId xmlns:a16="http://schemas.microsoft.com/office/drawing/2014/main" id="{2E637BAE-FC76-9CF3-B0EC-EF55F8FCC15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20" name="Freeform 20">
              <a:extLst>
                <a:ext uri="{FF2B5EF4-FFF2-40B4-BE49-F238E27FC236}">
                  <a16:creationId xmlns:a16="http://schemas.microsoft.com/office/drawing/2014/main" id="{CA867F97-A31A-18A4-C018-42C09897FE4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28021" name="Rectangle 21">
            <a:extLst>
              <a:ext uri="{FF2B5EF4-FFF2-40B4-BE49-F238E27FC236}">
                <a16:creationId xmlns:a16="http://schemas.microsoft.com/office/drawing/2014/main" id="{FA0FC1BC-F853-5E73-B156-CF04FEF93B18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828801"/>
            <a:ext cx="103632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28022" name="Rectangle 22">
            <a:extLst>
              <a:ext uri="{FF2B5EF4-FFF2-40B4-BE49-F238E27FC236}">
                <a16:creationId xmlns:a16="http://schemas.microsoft.com/office/drawing/2014/main" id="{0983C767-173F-1592-A889-DA3E5E7E2047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28023" name="Rectangle 23">
            <a:extLst>
              <a:ext uri="{FF2B5EF4-FFF2-40B4-BE49-F238E27FC236}">
                <a16:creationId xmlns:a16="http://schemas.microsoft.com/office/drawing/2014/main" id="{75945F97-F0AE-BE55-1355-0E8F483FACB9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28024" name="Rectangle 24">
            <a:extLst>
              <a:ext uri="{FF2B5EF4-FFF2-40B4-BE49-F238E27FC236}">
                <a16:creationId xmlns:a16="http://schemas.microsoft.com/office/drawing/2014/main" id="{06588E46-53DB-B4CE-2CC5-85EB608060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28025" name="Rectangle 25">
            <a:extLst>
              <a:ext uri="{FF2B5EF4-FFF2-40B4-BE49-F238E27FC236}">
                <a16:creationId xmlns:a16="http://schemas.microsoft.com/office/drawing/2014/main" id="{7FC0A596-F0F0-EA68-2638-E445FC71C24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3AAA07B-D854-45D1-AEC5-1B11A8AE93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9330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C7B5-C9C0-4F4C-6DF1-E29706A85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487BC-C0E2-7214-7663-BCDEFF737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725E4-9EA9-B50E-CED9-9DE3CA125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ACE34-6D7E-0960-C725-4A976F707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F37D3-CE64-43DB-4FCF-4D39939E8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1CE1A-BBA2-4648-814B-BE79C46BE8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5928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1F362-86BE-E494-9DCA-A54F254D0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B44F73-3AFD-DBFE-8ACA-4E7F41E65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D385C-2109-14E2-A193-048010231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81B4C-C38C-6228-AAE7-8FD78EA13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E0CD9-CC98-AFAE-EF95-451E8E68A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E7C491-AA3E-4A3B-A98F-8BBF9037CE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333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1DF10-D2F4-C06E-B825-673C200E0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B8C6E-7EF7-EBAA-A2D1-8425013EB2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0F19D-6703-6AFC-4FE5-3EDD86021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BD1833-F537-776E-08C3-767504861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6E0FF4-84CD-9A8E-529E-5EB506A93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9BD6E6-8A17-C2EA-C81F-C5F192BDB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7D5351-5F9A-48AA-B1C4-A72B425537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0826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C2705-3C57-6A54-AD18-A66DEDCF7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A7477-5990-4899-5AFA-0D5B702B3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0022B3-BAEB-249A-8705-E1D31649D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939D55-C07F-FD37-628D-72207522B4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32D81D-8D7D-1D23-D9D2-EC1DA49F53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7250D6-EFBB-3AB2-8FC9-E7A585FF2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D56D53-D4B8-0813-3E55-4C556F078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C7DC30-8DA6-99ED-7C96-571B639E6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82A193-5E2F-4CF0-A51E-774AFD7560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4272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2A0F7-3623-30E7-9754-820FC0F88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74A548-BB31-4496-5625-93680E216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1F8A65-AAF0-7B3D-A2D8-3AD067617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085BDE-B0BE-D3BB-954C-2C79EC742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2B320A-4FBD-478B-B78E-6ABB1F13F6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428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D5DAF3-A39D-AA2C-B29D-D70B31D7F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494109-FFA8-AE45-4E38-D46C1B385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DE3E2-E228-547A-2068-E88A2552D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12B78A-5F61-4B7C-9239-08E8A5E337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1631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31355-57B5-514E-6E6B-7A67F7946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2E807-AE6D-50DC-EECA-70E395557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AAB1D-CB16-856B-F8C6-4732F5BEDC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80A04-78DF-5ADF-ED0D-F5AF99109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CC77D0-CF8B-1D38-8662-8ED6D9E5E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9DE23-C3F3-23F5-74DA-2276CCC9D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17E2C-05FD-4ED5-BCF6-0DDA4F0048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6709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30CEE-54CA-81D5-A5F5-78D979533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4E88E-9D7F-2D85-B9DB-88176805C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A0577-84DF-B14C-9666-F0AFB0E68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A0E28-0D39-F3BC-E01D-3204A9D4E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8243E-6163-1B7F-3C50-93E595CE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05D72C-400F-4662-A1D7-9A8EDB99C7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5417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DD105-0B05-E513-1FF0-B415D244D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9BD604-AD4E-CC5A-16DA-CC5E381F1C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FCFAD-919D-9289-F98F-0F0727AEC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DC3A9-FD9A-22C1-2774-F0FBC41BA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E2E5F-3A5E-F45E-5AA4-2B87E733E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064EF-38B4-4EF5-E393-F2926C6EE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ADA27-AE03-4E02-895E-EE0C567C35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615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7B682-3CE8-3B40-AA94-E2CBEF8E2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A95741-2960-88E0-7DDF-AF5C6F05F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2772-7609-B9FE-3137-2114E60AF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B2888-C427-9F5A-BAD9-B6BCC3D8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12968-7048-555A-8E1C-A5EAEF82B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52AFD7-9325-495A-B723-98E8378645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596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D49B5D-C86D-60BF-FB0D-96F6BED145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570BCB-2B22-AD9B-E58E-5284222238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7FCBD-8062-DCD4-A738-2C3386790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8F9F7-CB61-82AF-0760-16635E530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50BCB-8583-00D3-3916-93AEC57F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431170-2E09-4864-AC33-362FDE8190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337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02" name="Group 2">
            <a:extLst>
              <a:ext uri="{FF2B5EF4-FFF2-40B4-BE49-F238E27FC236}">
                <a16:creationId xmlns:a16="http://schemas.microsoft.com/office/drawing/2014/main" id="{9FD0AAC3-7353-5893-F4A2-B4350DD4A6D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128003" name="Freeform 3">
              <a:extLst>
                <a:ext uri="{FF2B5EF4-FFF2-40B4-BE49-F238E27FC236}">
                  <a16:creationId xmlns:a16="http://schemas.microsoft.com/office/drawing/2014/main" id="{59AC809A-BD16-3468-3C6D-82C32FCC3A7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04" name="Freeform 4">
              <a:extLst>
                <a:ext uri="{FF2B5EF4-FFF2-40B4-BE49-F238E27FC236}">
                  <a16:creationId xmlns:a16="http://schemas.microsoft.com/office/drawing/2014/main" id="{B65B54D7-CA7C-8BA6-6187-55460A6A663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05" name="Freeform 5">
              <a:extLst>
                <a:ext uri="{FF2B5EF4-FFF2-40B4-BE49-F238E27FC236}">
                  <a16:creationId xmlns:a16="http://schemas.microsoft.com/office/drawing/2014/main" id="{85263087-CB9D-3050-CCD9-062DA1AF7D3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06" name="Freeform 6">
              <a:extLst>
                <a:ext uri="{FF2B5EF4-FFF2-40B4-BE49-F238E27FC236}">
                  <a16:creationId xmlns:a16="http://schemas.microsoft.com/office/drawing/2014/main" id="{9797A9AB-D693-D5D1-912F-9E2E24D9811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07" name="Freeform 7">
              <a:extLst>
                <a:ext uri="{FF2B5EF4-FFF2-40B4-BE49-F238E27FC236}">
                  <a16:creationId xmlns:a16="http://schemas.microsoft.com/office/drawing/2014/main" id="{3B8F4753-50F2-249B-C98A-A6CD5D5E910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08" name="Freeform 8">
              <a:extLst>
                <a:ext uri="{FF2B5EF4-FFF2-40B4-BE49-F238E27FC236}">
                  <a16:creationId xmlns:a16="http://schemas.microsoft.com/office/drawing/2014/main" id="{19AB4006-B3D4-0CD3-1EB0-2BC01B67CC3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09" name="Freeform 9">
              <a:extLst>
                <a:ext uri="{FF2B5EF4-FFF2-40B4-BE49-F238E27FC236}">
                  <a16:creationId xmlns:a16="http://schemas.microsoft.com/office/drawing/2014/main" id="{FEB9046B-940C-446B-74F9-449789D5ADB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0" name="Freeform 10">
              <a:extLst>
                <a:ext uri="{FF2B5EF4-FFF2-40B4-BE49-F238E27FC236}">
                  <a16:creationId xmlns:a16="http://schemas.microsoft.com/office/drawing/2014/main" id="{2D70AE8C-1755-8622-51E4-40F217004F2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1" name="Freeform 11">
              <a:extLst>
                <a:ext uri="{FF2B5EF4-FFF2-40B4-BE49-F238E27FC236}">
                  <a16:creationId xmlns:a16="http://schemas.microsoft.com/office/drawing/2014/main" id="{B248445E-3EEE-6B74-0A15-619CBFF8E23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2" name="Rectangle 12">
              <a:extLst>
                <a:ext uri="{FF2B5EF4-FFF2-40B4-BE49-F238E27FC236}">
                  <a16:creationId xmlns:a16="http://schemas.microsoft.com/office/drawing/2014/main" id="{7A722533-820C-7834-84E6-D16EF92B656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3" name="Rectangle 13">
              <a:extLst>
                <a:ext uri="{FF2B5EF4-FFF2-40B4-BE49-F238E27FC236}">
                  <a16:creationId xmlns:a16="http://schemas.microsoft.com/office/drawing/2014/main" id="{800C028F-75A3-7DF3-0FD7-1AE2345CA7B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4" name="Freeform 14">
              <a:extLst>
                <a:ext uri="{FF2B5EF4-FFF2-40B4-BE49-F238E27FC236}">
                  <a16:creationId xmlns:a16="http://schemas.microsoft.com/office/drawing/2014/main" id="{7269C2C1-51C1-3FCA-1BA6-20ED17B44C2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5" name="Freeform 15">
              <a:extLst>
                <a:ext uri="{FF2B5EF4-FFF2-40B4-BE49-F238E27FC236}">
                  <a16:creationId xmlns:a16="http://schemas.microsoft.com/office/drawing/2014/main" id="{0FFBEFEB-53E9-9F91-3322-8A829C74E7D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6" name="Freeform 16">
              <a:extLst>
                <a:ext uri="{FF2B5EF4-FFF2-40B4-BE49-F238E27FC236}">
                  <a16:creationId xmlns:a16="http://schemas.microsoft.com/office/drawing/2014/main" id="{2728EE29-527B-1C37-65BE-3E2600F4B51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7" name="Freeform 17">
              <a:extLst>
                <a:ext uri="{FF2B5EF4-FFF2-40B4-BE49-F238E27FC236}">
                  <a16:creationId xmlns:a16="http://schemas.microsoft.com/office/drawing/2014/main" id="{056BF7B9-2B7A-EE02-96BE-C82EB31BE58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8" name="Freeform 18">
              <a:extLst>
                <a:ext uri="{FF2B5EF4-FFF2-40B4-BE49-F238E27FC236}">
                  <a16:creationId xmlns:a16="http://schemas.microsoft.com/office/drawing/2014/main" id="{2B713B21-C333-A11A-48E1-D39BB981D74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9" name="Freeform 19">
              <a:extLst>
                <a:ext uri="{FF2B5EF4-FFF2-40B4-BE49-F238E27FC236}">
                  <a16:creationId xmlns:a16="http://schemas.microsoft.com/office/drawing/2014/main" id="{B581E538-3C8A-A6BF-642B-924B8FBF26D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20" name="Freeform 20">
              <a:extLst>
                <a:ext uri="{FF2B5EF4-FFF2-40B4-BE49-F238E27FC236}">
                  <a16:creationId xmlns:a16="http://schemas.microsoft.com/office/drawing/2014/main" id="{16F28815-E074-DF76-46D2-C2764C605D9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28021" name="Rectangle 21">
            <a:extLst>
              <a:ext uri="{FF2B5EF4-FFF2-40B4-BE49-F238E27FC236}">
                <a16:creationId xmlns:a16="http://schemas.microsoft.com/office/drawing/2014/main" id="{6F5965A2-A06A-C9C1-355E-240249941100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828801"/>
            <a:ext cx="103632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28022" name="Rectangle 22">
            <a:extLst>
              <a:ext uri="{FF2B5EF4-FFF2-40B4-BE49-F238E27FC236}">
                <a16:creationId xmlns:a16="http://schemas.microsoft.com/office/drawing/2014/main" id="{7705DD1C-8EAA-F5E5-01D4-DB77A0A442E2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28023" name="Rectangle 23">
            <a:extLst>
              <a:ext uri="{FF2B5EF4-FFF2-40B4-BE49-F238E27FC236}">
                <a16:creationId xmlns:a16="http://schemas.microsoft.com/office/drawing/2014/main" id="{19DB963F-2476-39B9-B056-C748AD41EF74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28024" name="Rectangle 24">
            <a:extLst>
              <a:ext uri="{FF2B5EF4-FFF2-40B4-BE49-F238E27FC236}">
                <a16:creationId xmlns:a16="http://schemas.microsoft.com/office/drawing/2014/main" id="{2C099384-113E-5950-C701-6F3C0030232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28025" name="Rectangle 25">
            <a:extLst>
              <a:ext uri="{FF2B5EF4-FFF2-40B4-BE49-F238E27FC236}">
                <a16:creationId xmlns:a16="http://schemas.microsoft.com/office/drawing/2014/main" id="{E12F0086-6CF5-658F-3D88-C6C8E86C7FB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AAC5D30-C97D-4FD2-9953-48FAF2B8BF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49066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5ADC0-5AD2-7044-2C6A-66632B40C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838BF-CBA3-2B64-CC0D-584B77609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A4E8A-88B9-C165-59EA-506E2C2FF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F2E71-CDD7-88F1-BF11-981CBDC58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23AC4-F709-2ACC-A38A-09075A56C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B00E7C-DC49-4203-8FE7-EECE98C193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1781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10589-112D-6882-44EF-27F939650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D9246-1B86-A226-F2B0-B020EFD7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AC278-5F7B-A61C-9654-3A98AC97A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C6186-79E0-FFB7-A2A9-2344F9532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004BE-AD74-4D1D-AF2E-084051C6B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9257A-C8C1-4781-A692-514B24F210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35369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08399-F704-F675-1927-9FAF62929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B0076-F505-8D15-4DFA-DC2151103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A1B1B-9E77-4E39-1263-1235D6FFF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95B83E-60C8-944C-EE94-CEA5E6F20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1D6BDF-B9EE-07E4-8901-468713383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3C20E2-729A-E542-C0D2-88EFBA84B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BC669-7B78-4D4F-B0BE-EF47A24113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124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46456-27A5-1C09-C99B-82DCBFA37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0FC722-7C72-09A5-F7A7-051E917E6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AE9D0-1956-35D2-2F61-77B56FE0D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361BF5-03CC-379C-FEC2-8E08BA25C2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70B20-0A9A-468C-197D-C9BC46DE98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AAB344-736B-A86D-913D-22335D45C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D32474-DA6B-B677-A216-E4250A38F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B90487-69F9-31AC-A11F-0D0AD4FC9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DAD420-5697-4302-AC73-C70B0682B8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1472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3F5EA-8F69-E786-0F41-8398C1C74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2994DC-B709-93E5-2DA8-B3E913EAC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F4B295-72A3-6EAB-B743-0CCC6698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391E0D-47D2-D860-5A96-25A437AB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E01013-4C52-433D-BC28-93ECE7A31C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580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06EE4F-4529-60D0-3D75-E94A996B8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C11B41-46C2-21A6-31C1-81807B89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C7F69-F196-D57C-2E1E-B12D6FFE7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34896-B29A-463F-8AEB-E45B955315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9956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DE4A2-5229-AF80-2456-94356EC8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884168-A2B1-F864-E8F5-8E90C6547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85664-7CC3-7B90-5EDD-5BFAA5E8C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86BD9-014C-ADDE-7E0E-8E3FD142B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728B6-7113-4836-0D88-83B0B4B4E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2C5454-A53D-477C-9A3F-E018C7C253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87988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6C165-FA54-B2AC-0158-E054AE36A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FF12B-6549-3DCB-FC16-2F17D57DD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8F3FBA-1EE5-1A9F-17B5-6B859289B7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42AF68-ED7D-3790-3126-B05F4A614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3AAA1-7117-08CF-58BA-06FE741DC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F83068-1D92-B6D7-FFAD-92DD0C7C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DDAC58-E072-458B-A0B1-301C6B2296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0559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A5954-CD98-E289-0C54-2242DCDBF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B6FF2A-CA91-0246-6BFE-C0150BB0AC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CD12D7-92D2-42E0-8837-95CEE216E0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2859F6-411E-477E-4840-9B65626B5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9F53C-B9E0-F2BD-134B-010E41A22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AD617-28EA-1A39-24E9-B5C333D95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272F55-4772-4F11-9395-93B29A8C2A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57257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C0DF7-E20A-C074-D291-8A31D7FDC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623E4C-E3B6-D8E0-1123-2918E30831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814E8-E112-A481-A9AA-BBB5DDA1B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6DB16-A869-FB18-6873-371EE820B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6A1E2-6003-2226-9EE1-32EEF82B4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7AAC37-026B-4D74-B1CD-05DDEC193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84768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728885-57FE-FA28-28F0-21D1602BEA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6A43B0-FE7B-C352-822A-863E5445F9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C2E6E-595A-8027-F6C1-13C833ABE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77C8A-55AF-FEAF-7846-C1FBEAE40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C9A38-593F-A808-831F-E51FB508A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360A5-47A0-4B7D-AFB0-DB386BD849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7828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F1CC2-EDF0-5A96-3773-5AC9EB35E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14A9A-FA34-F1C1-6917-33820F359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FB286-58A7-6EF6-4DF8-58D66C17B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E2B75B-842E-E95B-0776-16D4BB166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22A85-B214-E4B4-0595-098E0ED36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65521D-E830-ADB3-C79F-5C1C36F22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C382EB-31D5-46A7-BB31-BF70373BD5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93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15AAD-609C-C3E5-3D03-72E76DB37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3D92C8-9270-AAF6-4E2C-9883C2A47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84CCE-5CE2-C3FB-C97E-5C7F52279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4E432B-CA92-FC36-0793-FE59AE4F95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74B884-B787-74E8-EB70-8E0EAF7BFE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ADEF2A-04BC-110B-E5EC-60A702A2D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396D84-2136-3B91-7B91-409134800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CAEC09-40CD-7D47-6452-8121BBB98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125E9-F2BB-45CC-9B69-8B99900EC3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9481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D51FD-3F6E-C444-FC3C-E7896D02C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BAEDC7-C98A-522D-932C-7F74A0EF6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42A5DA-660F-6891-E651-E307F0D7D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4EF22-6DC8-493E-E1E0-264FDF453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12A24-1FE1-4C6B-B39D-0DD5B99515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324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AF144F-69E6-1A81-1F25-D62B68E17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D70890-D4FF-298D-3357-24AC02AAD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53BB2-9E16-FC9B-2C20-4718EFD6C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050BE-5882-48B3-BF3B-ED30BFB061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368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FB4C7-2476-97A1-EA49-A6BBD4F8B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3E5A2-294E-20B5-952D-8F5CAE5F7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EB037-8B6D-A011-B3A1-2C9759272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75BEEC-F5D1-61BC-2C87-36EAAC9EC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4588DA-6038-69FE-AE71-09E2DB4B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D6948-CCD4-C712-7FE9-26335BCCD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A5A5D1-CBD8-4BB9-A104-734E9F2C09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9240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160AF-9052-2D10-A446-038FA144B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D6F054-81A3-3763-3849-C79D84AF5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E8D0F-D991-44AC-8631-EE716DAA3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C6C6E-9B3B-BF08-2592-11B7231AE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E6CA2A-5881-4B76-5C5B-8D07ABC2A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4630-405D-F756-FD34-1FA2C10CD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BD5D86-6799-4662-8E75-CD5B94A71D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869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78" name="Group 2">
            <a:extLst>
              <a:ext uri="{FF2B5EF4-FFF2-40B4-BE49-F238E27FC236}">
                <a16:creationId xmlns:a16="http://schemas.microsoft.com/office/drawing/2014/main" id="{6DED89E0-A674-6C3D-4E8D-5C6AA801619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126979" name="Freeform 3">
              <a:extLst>
                <a:ext uri="{FF2B5EF4-FFF2-40B4-BE49-F238E27FC236}">
                  <a16:creationId xmlns:a16="http://schemas.microsoft.com/office/drawing/2014/main" id="{37810179-8834-E829-AA2D-0A554A4C00F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0" name="Freeform 4">
              <a:extLst>
                <a:ext uri="{FF2B5EF4-FFF2-40B4-BE49-F238E27FC236}">
                  <a16:creationId xmlns:a16="http://schemas.microsoft.com/office/drawing/2014/main" id="{1B1033AC-98BF-F3AD-E421-39F1C8A136D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1" name="Freeform 5">
              <a:extLst>
                <a:ext uri="{FF2B5EF4-FFF2-40B4-BE49-F238E27FC236}">
                  <a16:creationId xmlns:a16="http://schemas.microsoft.com/office/drawing/2014/main" id="{76F9B32D-B7CC-6EC5-BADC-5E65C8FBEE4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2" name="Freeform 6">
              <a:extLst>
                <a:ext uri="{FF2B5EF4-FFF2-40B4-BE49-F238E27FC236}">
                  <a16:creationId xmlns:a16="http://schemas.microsoft.com/office/drawing/2014/main" id="{FC0C0468-C986-9F1C-5817-5DB3D7F3505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3" name="Freeform 7">
              <a:extLst>
                <a:ext uri="{FF2B5EF4-FFF2-40B4-BE49-F238E27FC236}">
                  <a16:creationId xmlns:a16="http://schemas.microsoft.com/office/drawing/2014/main" id="{C6B18DBC-1EDA-1403-6886-1BF66C41A51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4" name="Freeform 8">
              <a:extLst>
                <a:ext uri="{FF2B5EF4-FFF2-40B4-BE49-F238E27FC236}">
                  <a16:creationId xmlns:a16="http://schemas.microsoft.com/office/drawing/2014/main" id="{22506302-C0DD-678F-6B36-A96EC685A08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5" name="Freeform 9">
              <a:extLst>
                <a:ext uri="{FF2B5EF4-FFF2-40B4-BE49-F238E27FC236}">
                  <a16:creationId xmlns:a16="http://schemas.microsoft.com/office/drawing/2014/main" id="{59D6B31A-DFAB-12F5-4078-B1352589A72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6" name="Freeform 10">
              <a:extLst>
                <a:ext uri="{FF2B5EF4-FFF2-40B4-BE49-F238E27FC236}">
                  <a16:creationId xmlns:a16="http://schemas.microsoft.com/office/drawing/2014/main" id="{997D7C19-B422-CF34-9347-8E8370AF9B8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7" name="Freeform 11">
              <a:extLst>
                <a:ext uri="{FF2B5EF4-FFF2-40B4-BE49-F238E27FC236}">
                  <a16:creationId xmlns:a16="http://schemas.microsoft.com/office/drawing/2014/main" id="{7B8BB90B-CDDA-3144-5185-6BC9094ADFA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8" name="Rectangle 12">
              <a:extLst>
                <a:ext uri="{FF2B5EF4-FFF2-40B4-BE49-F238E27FC236}">
                  <a16:creationId xmlns:a16="http://schemas.microsoft.com/office/drawing/2014/main" id="{8AB6E248-CC1A-4853-FB61-015C2D40CDC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9" name="Rectangle 13">
              <a:extLst>
                <a:ext uri="{FF2B5EF4-FFF2-40B4-BE49-F238E27FC236}">
                  <a16:creationId xmlns:a16="http://schemas.microsoft.com/office/drawing/2014/main" id="{1BAB4F49-1785-6A69-7D24-07C7BBB3A78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90" name="Freeform 14">
              <a:extLst>
                <a:ext uri="{FF2B5EF4-FFF2-40B4-BE49-F238E27FC236}">
                  <a16:creationId xmlns:a16="http://schemas.microsoft.com/office/drawing/2014/main" id="{D9641240-964C-D7F9-989A-A9F6414C760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91" name="Freeform 15">
              <a:extLst>
                <a:ext uri="{FF2B5EF4-FFF2-40B4-BE49-F238E27FC236}">
                  <a16:creationId xmlns:a16="http://schemas.microsoft.com/office/drawing/2014/main" id="{72F0391E-4FCF-976A-B7AF-3A67668A2C1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92" name="Freeform 16">
              <a:extLst>
                <a:ext uri="{FF2B5EF4-FFF2-40B4-BE49-F238E27FC236}">
                  <a16:creationId xmlns:a16="http://schemas.microsoft.com/office/drawing/2014/main" id="{3988464A-FA29-FEB7-02C4-66C152F8C77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93" name="Freeform 17">
              <a:extLst>
                <a:ext uri="{FF2B5EF4-FFF2-40B4-BE49-F238E27FC236}">
                  <a16:creationId xmlns:a16="http://schemas.microsoft.com/office/drawing/2014/main" id="{F30A93ED-09A2-02B4-4478-CD715BC0A2C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94" name="Freeform 18">
              <a:extLst>
                <a:ext uri="{FF2B5EF4-FFF2-40B4-BE49-F238E27FC236}">
                  <a16:creationId xmlns:a16="http://schemas.microsoft.com/office/drawing/2014/main" id="{D17E13FB-82F9-5ABA-4D84-C77DADC6195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95" name="Freeform 19">
              <a:extLst>
                <a:ext uri="{FF2B5EF4-FFF2-40B4-BE49-F238E27FC236}">
                  <a16:creationId xmlns:a16="http://schemas.microsoft.com/office/drawing/2014/main" id="{844DCD3B-0A1C-EE8E-ED74-D5B670A8700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96" name="Freeform 20">
              <a:extLst>
                <a:ext uri="{FF2B5EF4-FFF2-40B4-BE49-F238E27FC236}">
                  <a16:creationId xmlns:a16="http://schemas.microsoft.com/office/drawing/2014/main" id="{8CCE5A99-EE68-3929-8E83-DA404B9C8AC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26997" name="Rectangle 21">
            <a:extLst>
              <a:ext uri="{FF2B5EF4-FFF2-40B4-BE49-F238E27FC236}">
                <a16:creationId xmlns:a16="http://schemas.microsoft.com/office/drawing/2014/main" id="{7FBCABA6-EF6C-7840-7F7E-05D9121C62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6998" name="Rectangle 22">
            <a:extLst>
              <a:ext uri="{FF2B5EF4-FFF2-40B4-BE49-F238E27FC236}">
                <a16:creationId xmlns:a16="http://schemas.microsoft.com/office/drawing/2014/main" id="{C49004B4-8FD3-F167-994B-75C3D60D45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6999" name="Rectangle 23">
            <a:extLst>
              <a:ext uri="{FF2B5EF4-FFF2-40B4-BE49-F238E27FC236}">
                <a16:creationId xmlns:a16="http://schemas.microsoft.com/office/drawing/2014/main" id="{1F1201E8-E37B-5F0F-3EAD-6AEA03BC72A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127000" name="Rectangle 24">
            <a:extLst>
              <a:ext uri="{FF2B5EF4-FFF2-40B4-BE49-F238E27FC236}">
                <a16:creationId xmlns:a16="http://schemas.microsoft.com/office/drawing/2014/main" id="{9CE61C28-071C-746C-0553-2B447A41117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127001" name="Rectangle 25">
            <a:extLst>
              <a:ext uri="{FF2B5EF4-FFF2-40B4-BE49-F238E27FC236}">
                <a16:creationId xmlns:a16="http://schemas.microsoft.com/office/drawing/2014/main" id="{3B5B1A6A-38FD-2550-BA05-E2C61CA99DB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D7E59ECF-2EAD-4B2B-AB82-FAA597D92B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430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78" name="Group 2">
            <a:extLst>
              <a:ext uri="{FF2B5EF4-FFF2-40B4-BE49-F238E27FC236}">
                <a16:creationId xmlns:a16="http://schemas.microsoft.com/office/drawing/2014/main" id="{CADEF220-DBE2-442E-CF8B-D0FDA13C450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126979" name="Freeform 3">
              <a:extLst>
                <a:ext uri="{FF2B5EF4-FFF2-40B4-BE49-F238E27FC236}">
                  <a16:creationId xmlns:a16="http://schemas.microsoft.com/office/drawing/2014/main" id="{B723C66A-6134-EC46-51A9-0327529CFDD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0" name="Freeform 4">
              <a:extLst>
                <a:ext uri="{FF2B5EF4-FFF2-40B4-BE49-F238E27FC236}">
                  <a16:creationId xmlns:a16="http://schemas.microsoft.com/office/drawing/2014/main" id="{EA232F6D-E8F2-C50A-9944-2B952974D20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1" name="Freeform 5">
              <a:extLst>
                <a:ext uri="{FF2B5EF4-FFF2-40B4-BE49-F238E27FC236}">
                  <a16:creationId xmlns:a16="http://schemas.microsoft.com/office/drawing/2014/main" id="{D1737CD8-9E0F-9AAC-CAF9-9B876B55CB1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2" name="Freeform 6">
              <a:extLst>
                <a:ext uri="{FF2B5EF4-FFF2-40B4-BE49-F238E27FC236}">
                  <a16:creationId xmlns:a16="http://schemas.microsoft.com/office/drawing/2014/main" id="{FABB1E50-C68D-C13A-6CE9-0B8E6131566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3" name="Freeform 7">
              <a:extLst>
                <a:ext uri="{FF2B5EF4-FFF2-40B4-BE49-F238E27FC236}">
                  <a16:creationId xmlns:a16="http://schemas.microsoft.com/office/drawing/2014/main" id="{5A587229-ADC4-0639-064F-7C395996D25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4" name="Freeform 8">
              <a:extLst>
                <a:ext uri="{FF2B5EF4-FFF2-40B4-BE49-F238E27FC236}">
                  <a16:creationId xmlns:a16="http://schemas.microsoft.com/office/drawing/2014/main" id="{22A98D3B-E874-892C-E942-D448E8C819B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5" name="Freeform 9">
              <a:extLst>
                <a:ext uri="{FF2B5EF4-FFF2-40B4-BE49-F238E27FC236}">
                  <a16:creationId xmlns:a16="http://schemas.microsoft.com/office/drawing/2014/main" id="{8C238B7E-3203-D9A0-94FC-EB85CEC9520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6" name="Freeform 10">
              <a:extLst>
                <a:ext uri="{FF2B5EF4-FFF2-40B4-BE49-F238E27FC236}">
                  <a16:creationId xmlns:a16="http://schemas.microsoft.com/office/drawing/2014/main" id="{3F7D3184-B176-054D-9171-62AA1B05464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7" name="Freeform 11">
              <a:extLst>
                <a:ext uri="{FF2B5EF4-FFF2-40B4-BE49-F238E27FC236}">
                  <a16:creationId xmlns:a16="http://schemas.microsoft.com/office/drawing/2014/main" id="{DF90C5B4-02EF-AC50-A86B-53030F95527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8" name="Rectangle 12">
              <a:extLst>
                <a:ext uri="{FF2B5EF4-FFF2-40B4-BE49-F238E27FC236}">
                  <a16:creationId xmlns:a16="http://schemas.microsoft.com/office/drawing/2014/main" id="{0560928F-1C21-B876-57E6-6A13FDE9747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9" name="Rectangle 13">
              <a:extLst>
                <a:ext uri="{FF2B5EF4-FFF2-40B4-BE49-F238E27FC236}">
                  <a16:creationId xmlns:a16="http://schemas.microsoft.com/office/drawing/2014/main" id="{00773181-3F45-9E0C-D9A8-01C11035854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90" name="Freeform 14">
              <a:extLst>
                <a:ext uri="{FF2B5EF4-FFF2-40B4-BE49-F238E27FC236}">
                  <a16:creationId xmlns:a16="http://schemas.microsoft.com/office/drawing/2014/main" id="{1024C753-19A9-C094-A195-C7D3CBE3578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91" name="Freeform 15">
              <a:extLst>
                <a:ext uri="{FF2B5EF4-FFF2-40B4-BE49-F238E27FC236}">
                  <a16:creationId xmlns:a16="http://schemas.microsoft.com/office/drawing/2014/main" id="{99C48F62-B817-7A95-D1FA-F8C0AA10F5F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92" name="Freeform 16">
              <a:extLst>
                <a:ext uri="{FF2B5EF4-FFF2-40B4-BE49-F238E27FC236}">
                  <a16:creationId xmlns:a16="http://schemas.microsoft.com/office/drawing/2014/main" id="{67D1EC35-0C2A-7BBA-1C80-5BF078DE0E1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93" name="Freeform 17">
              <a:extLst>
                <a:ext uri="{FF2B5EF4-FFF2-40B4-BE49-F238E27FC236}">
                  <a16:creationId xmlns:a16="http://schemas.microsoft.com/office/drawing/2014/main" id="{17E72D56-26BF-7594-CB81-BD0957EBD95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94" name="Freeform 18">
              <a:extLst>
                <a:ext uri="{FF2B5EF4-FFF2-40B4-BE49-F238E27FC236}">
                  <a16:creationId xmlns:a16="http://schemas.microsoft.com/office/drawing/2014/main" id="{5ACDB82E-78A2-B1C4-DCB5-CF60789335D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95" name="Freeform 19">
              <a:extLst>
                <a:ext uri="{FF2B5EF4-FFF2-40B4-BE49-F238E27FC236}">
                  <a16:creationId xmlns:a16="http://schemas.microsoft.com/office/drawing/2014/main" id="{6769261E-5900-4EF9-6439-B385076AB61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96" name="Freeform 20">
              <a:extLst>
                <a:ext uri="{FF2B5EF4-FFF2-40B4-BE49-F238E27FC236}">
                  <a16:creationId xmlns:a16="http://schemas.microsoft.com/office/drawing/2014/main" id="{756FFAF5-69E4-4DA0-3456-D865A04369A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26997" name="Rectangle 21">
            <a:extLst>
              <a:ext uri="{FF2B5EF4-FFF2-40B4-BE49-F238E27FC236}">
                <a16:creationId xmlns:a16="http://schemas.microsoft.com/office/drawing/2014/main" id="{D689A11C-B072-FB7F-4F89-B5EFB1B309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6998" name="Rectangle 22">
            <a:extLst>
              <a:ext uri="{FF2B5EF4-FFF2-40B4-BE49-F238E27FC236}">
                <a16:creationId xmlns:a16="http://schemas.microsoft.com/office/drawing/2014/main" id="{169E8AC1-9870-B078-007B-CE2E2CA27D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6999" name="Rectangle 23">
            <a:extLst>
              <a:ext uri="{FF2B5EF4-FFF2-40B4-BE49-F238E27FC236}">
                <a16:creationId xmlns:a16="http://schemas.microsoft.com/office/drawing/2014/main" id="{C186B560-1A72-39B9-6575-B8CCB8C086C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127000" name="Rectangle 24">
            <a:extLst>
              <a:ext uri="{FF2B5EF4-FFF2-40B4-BE49-F238E27FC236}">
                <a16:creationId xmlns:a16="http://schemas.microsoft.com/office/drawing/2014/main" id="{E008CB51-0B66-1AFE-E528-B731BFCF24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127001" name="Rectangle 25">
            <a:extLst>
              <a:ext uri="{FF2B5EF4-FFF2-40B4-BE49-F238E27FC236}">
                <a16:creationId xmlns:a16="http://schemas.microsoft.com/office/drawing/2014/main" id="{39C5EBCC-A726-1C0C-DF08-79D4CC14032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CF7C5E92-72CD-4BC7-9DC1-CE8B42BED9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077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78" name="Group 2">
            <a:extLst>
              <a:ext uri="{FF2B5EF4-FFF2-40B4-BE49-F238E27FC236}">
                <a16:creationId xmlns:a16="http://schemas.microsoft.com/office/drawing/2014/main" id="{D64E39DF-416D-E6C4-5BE5-92E16B87FD3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126979" name="Freeform 3">
              <a:extLst>
                <a:ext uri="{FF2B5EF4-FFF2-40B4-BE49-F238E27FC236}">
                  <a16:creationId xmlns:a16="http://schemas.microsoft.com/office/drawing/2014/main" id="{F6FDF7FE-745F-8BDF-8BE4-8D8A4CF8612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0" name="Freeform 4">
              <a:extLst>
                <a:ext uri="{FF2B5EF4-FFF2-40B4-BE49-F238E27FC236}">
                  <a16:creationId xmlns:a16="http://schemas.microsoft.com/office/drawing/2014/main" id="{A681253B-3F28-EDA8-2E89-6277A3D607F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1" name="Freeform 5">
              <a:extLst>
                <a:ext uri="{FF2B5EF4-FFF2-40B4-BE49-F238E27FC236}">
                  <a16:creationId xmlns:a16="http://schemas.microsoft.com/office/drawing/2014/main" id="{2A7D3B17-3264-A6C2-E340-EAC11AC059C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2" name="Freeform 6">
              <a:extLst>
                <a:ext uri="{FF2B5EF4-FFF2-40B4-BE49-F238E27FC236}">
                  <a16:creationId xmlns:a16="http://schemas.microsoft.com/office/drawing/2014/main" id="{49C17074-3B66-C6F4-5518-6929AC6F91D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3" name="Freeform 7">
              <a:extLst>
                <a:ext uri="{FF2B5EF4-FFF2-40B4-BE49-F238E27FC236}">
                  <a16:creationId xmlns:a16="http://schemas.microsoft.com/office/drawing/2014/main" id="{3B706C78-9F60-7CEC-52AD-2580E2E842C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4" name="Freeform 8">
              <a:extLst>
                <a:ext uri="{FF2B5EF4-FFF2-40B4-BE49-F238E27FC236}">
                  <a16:creationId xmlns:a16="http://schemas.microsoft.com/office/drawing/2014/main" id="{8B2F3E73-2626-EF65-22B5-A7D2CFE225B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5" name="Freeform 9">
              <a:extLst>
                <a:ext uri="{FF2B5EF4-FFF2-40B4-BE49-F238E27FC236}">
                  <a16:creationId xmlns:a16="http://schemas.microsoft.com/office/drawing/2014/main" id="{38A668C5-4899-0760-0DBA-818DDB2BC34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6" name="Freeform 10">
              <a:extLst>
                <a:ext uri="{FF2B5EF4-FFF2-40B4-BE49-F238E27FC236}">
                  <a16:creationId xmlns:a16="http://schemas.microsoft.com/office/drawing/2014/main" id="{3445F5B5-C22D-A3F2-DE47-280355A47E8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7" name="Freeform 11">
              <a:extLst>
                <a:ext uri="{FF2B5EF4-FFF2-40B4-BE49-F238E27FC236}">
                  <a16:creationId xmlns:a16="http://schemas.microsoft.com/office/drawing/2014/main" id="{AFE931C4-5DA0-8737-FE5E-F1BB6F771D5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8" name="Rectangle 12">
              <a:extLst>
                <a:ext uri="{FF2B5EF4-FFF2-40B4-BE49-F238E27FC236}">
                  <a16:creationId xmlns:a16="http://schemas.microsoft.com/office/drawing/2014/main" id="{30129B2B-83FC-B371-BE14-A8B1C9F898D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9" name="Rectangle 13">
              <a:extLst>
                <a:ext uri="{FF2B5EF4-FFF2-40B4-BE49-F238E27FC236}">
                  <a16:creationId xmlns:a16="http://schemas.microsoft.com/office/drawing/2014/main" id="{7F6CBA1A-1ED2-51F9-DE3B-11604E8CBB8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90" name="Freeform 14">
              <a:extLst>
                <a:ext uri="{FF2B5EF4-FFF2-40B4-BE49-F238E27FC236}">
                  <a16:creationId xmlns:a16="http://schemas.microsoft.com/office/drawing/2014/main" id="{59C5B390-AC05-0A5C-7E46-DA3308DF9D1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91" name="Freeform 15">
              <a:extLst>
                <a:ext uri="{FF2B5EF4-FFF2-40B4-BE49-F238E27FC236}">
                  <a16:creationId xmlns:a16="http://schemas.microsoft.com/office/drawing/2014/main" id="{12EF4A57-95B1-309A-0B4D-471F41EDFCF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92" name="Freeform 16">
              <a:extLst>
                <a:ext uri="{FF2B5EF4-FFF2-40B4-BE49-F238E27FC236}">
                  <a16:creationId xmlns:a16="http://schemas.microsoft.com/office/drawing/2014/main" id="{3A8693E7-1D2B-892C-8800-51542EF8EA3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93" name="Freeform 17">
              <a:extLst>
                <a:ext uri="{FF2B5EF4-FFF2-40B4-BE49-F238E27FC236}">
                  <a16:creationId xmlns:a16="http://schemas.microsoft.com/office/drawing/2014/main" id="{AC5B02A6-496A-0C33-EF42-0DB6A513B38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94" name="Freeform 18">
              <a:extLst>
                <a:ext uri="{FF2B5EF4-FFF2-40B4-BE49-F238E27FC236}">
                  <a16:creationId xmlns:a16="http://schemas.microsoft.com/office/drawing/2014/main" id="{58D83ECA-6C29-8FC6-DE00-D3FDA7454E0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95" name="Freeform 19">
              <a:extLst>
                <a:ext uri="{FF2B5EF4-FFF2-40B4-BE49-F238E27FC236}">
                  <a16:creationId xmlns:a16="http://schemas.microsoft.com/office/drawing/2014/main" id="{B22BA2AB-03A6-BFF0-07FF-6F2E38DCA07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96" name="Freeform 20">
              <a:extLst>
                <a:ext uri="{FF2B5EF4-FFF2-40B4-BE49-F238E27FC236}">
                  <a16:creationId xmlns:a16="http://schemas.microsoft.com/office/drawing/2014/main" id="{6C15FCE2-44D5-7C80-B7E5-63F30C8B386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26997" name="Rectangle 21">
            <a:extLst>
              <a:ext uri="{FF2B5EF4-FFF2-40B4-BE49-F238E27FC236}">
                <a16:creationId xmlns:a16="http://schemas.microsoft.com/office/drawing/2014/main" id="{3B01FBE5-DDF7-ECBE-A474-43EF36EF42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6998" name="Rectangle 22">
            <a:extLst>
              <a:ext uri="{FF2B5EF4-FFF2-40B4-BE49-F238E27FC236}">
                <a16:creationId xmlns:a16="http://schemas.microsoft.com/office/drawing/2014/main" id="{F22C00B7-D571-9526-EB37-4E6731530F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6999" name="Rectangle 23">
            <a:extLst>
              <a:ext uri="{FF2B5EF4-FFF2-40B4-BE49-F238E27FC236}">
                <a16:creationId xmlns:a16="http://schemas.microsoft.com/office/drawing/2014/main" id="{A06706AD-565D-B5CD-7612-6FB86DCCD25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127000" name="Rectangle 24">
            <a:extLst>
              <a:ext uri="{FF2B5EF4-FFF2-40B4-BE49-F238E27FC236}">
                <a16:creationId xmlns:a16="http://schemas.microsoft.com/office/drawing/2014/main" id="{CFCDF070-E192-646D-19DA-E69F02DAB7F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127001" name="Rectangle 25">
            <a:extLst>
              <a:ext uri="{FF2B5EF4-FFF2-40B4-BE49-F238E27FC236}">
                <a16:creationId xmlns:a16="http://schemas.microsoft.com/office/drawing/2014/main" id="{1F8B3868-3FB2-CBC9-FA00-2839BA4BE44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050E8DF5-5575-4A19-BBC3-7F167D309F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2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esticideresources.org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5214033" y="1266958"/>
            <a:ext cx="6248624" cy="452845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6100" b="1"/>
              <a:t>Understanding the Revised Worker Protection Standard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049867" y="1266957"/>
            <a:ext cx="4519766" cy="4528457"/>
          </a:xfrm>
        </p:spPr>
        <p:txBody>
          <a:bodyPr anchor="ctr">
            <a:normAutofit/>
          </a:bodyPr>
          <a:lstStyle/>
          <a:p>
            <a:pPr algn="r">
              <a:defRPr/>
            </a:pPr>
            <a:endParaRPr lang="en-US" sz="4000" b="1" dirty="0"/>
          </a:p>
          <a:p>
            <a:pPr algn="r">
              <a:defRPr/>
            </a:pPr>
            <a:r>
              <a:rPr lang="en-US" sz="4000" b="1" dirty="0"/>
              <a:t>What Ag employers and others need to know</a:t>
            </a:r>
          </a:p>
        </p:txBody>
      </p:sp>
    </p:spTree>
    <p:extLst>
      <p:ext uri="{BB962C8B-B14F-4D97-AF65-F5344CB8AC3E}">
        <p14:creationId xmlns:p14="http://schemas.microsoft.com/office/powerpoint/2010/main" val="2953158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a ‘handler’?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253068" y="1686028"/>
            <a:ext cx="9008532" cy="4436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600" b="1" dirty="0"/>
              <a:t>Mixing, loading, helping to apply, or applying pesticides</a:t>
            </a:r>
          </a:p>
          <a:p>
            <a:pPr>
              <a:buClr>
                <a:schemeClr val="accent5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600" b="1" dirty="0"/>
              <a:t>Disposing of pesticides</a:t>
            </a:r>
          </a:p>
          <a:p>
            <a:pPr>
              <a:buClr>
                <a:schemeClr val="accent5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600" b="1" dirty="0"/>
              <a:t>Handling open containers of pesticides </a:t>
            </a:r>
          </a:p>
          <a:p>
            <a:pPr>
              <a:buClr>
                <a:schemeClr val="accent5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600" b="1" dirty="0"/>
              <a:t>Cleaning, adjusting, handling, or repairing equipment that may have pesticide residues</a:t>
            </a:r>
          </a:p>
        </p:txBody>
      </p:sp>
    </p:spTree>
    <p:extLst>
      <p:ext uri="{BB962C8B-B14F-4D97-AF65-F5344CB8AC3E}">
        <p14:creationId xmlns:p14="http://schemas.microsoft.com/office/powerpoint/2010/main" val="143216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a ‘handler’?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49868" y="1686028"/>
            <a:ext cx="10532532" cy="4436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lnSpc>
                <a:spcPct val="100000"/>
              </a:lnSpc>
              <a:buClr>
                <a:schemeClr val="accent5">
                  <a:lumMod val="25000"/>
                </a:schemeClr>
              </a:buClr>
              <a:buFont typeface="Wingdings" panose="05000000000000000000" pitchFamily="2" charset="2"/>
              <a:buChar char="§"/>
              <a:tabLst/>
              <a:defRPr/>
            </a:pPr>
            <a:r>
              <a:rPr lang="en-US" sz="3600" b="1" dirty="0"/>
              <a:t>Anyone who enters an enclosed space after it was treated and before ventilation criteria have been met</a:t>
            </a:r>
          </a:p>
          <a:p>
            <a:pPr marR="0" lvl="0" fontAlgn="auto">
              <a:lnSpc>
                <a:spcPct val="100000"/>
              </a:lnSpc>
              <a:buClr>
                <a:schemeClr val="accent5">
                  <a:lumMod val="25000"/>
                </a:schemeClr>
              </a:buClr>
              <a:buFont typeface="Wingdings" panose="05000000000000000000" pitchFamily="2" charset="2"/>
              <a:buChar char="§"/>
              <a:tabLst/>
              <a:defRPr/>
            </a:pPr>
            <a:r>
              <a:rPr lang="en-US" sz="3600" b="1" dirty="0"/>
              <a:t>Entering a treated area outdoors after application of a soil fumigant before aeration</a:t>
            </a:r>
          </a:p>
          <a:p>
            <a:pPr marR="0" lvl="0" fontAlgn="auto">
              <a:lnSpc>
                <a:spcPct val="100000"/>
              </a:lnSpc>
              <a:buClr>
                <a:schemeClr val="accent5">
                  <a:lumMod val="25000"/>
                </a:schemeClr>
              </a:buClr>
              <a:buFont typeface="Wingdings" panose="05000000000000000000" pitchFamily="2" charset="2"/>
              <a:buChar char="§"/>
              <a:tabLst/>
              <a:defRPr/>
            </a:pPr>
            <a:r>
              <a:rPr lang="en-US" sz="3600" b="1" dirty="0"/>
              <a:t>Performing tasks as a crop advisor during a pesticide application or REI</a:t>
            </a:r>
          </a:p>
        </p:txBody>
      </p:sp>
    </p:spTree>
    <p:extLst>
      <p:ext uri="{BB962C8B-B14F-4D97-AF65-F5344CB8AC3E}">
        <p14:creationId xmlns:p14="http://schemas.microsoft.com/office/powerpoint/2010/main" val="445514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188BB3-6056-0948-8672-4B64EAC04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8758"/>
            <a:ext cx="12192000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495EF2-3AAF-7343-96BD-5A48316E80B0}"/>
              </a:ext>
            </a:extLst>
          </p:cNvPr>
          <p:cNvSpPr txBox="1"/>
          <p:nvPr/>
        </p:nvSpPr>
        <p:spPr>
          <a:xfrm>
            <a:off x="101600" y="100676"/>
            <a:ext cx="1150112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Does the WPS apply to workers in your farm stand?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158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760091-2CDE-3745-B964-A81E4CDCB66C}"/>
              </a:ext>
            </a:extLst>
          </p:cNvPr>
          <p:cNvSpPr txBox="1"/>
          <p:nvPr/>
        </p:nvSpPr>
        <p:spPr>
          <a:xfrm>
            <a:off x="366294" y="2302455"/>
            <a:ext cx="4506495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Does WPS apply to employees who transport pesticides?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3F7226-3E80-9444-A941-1FFF5AAC88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r="25728"/>
          <a:stretch/>
        </p:blipFill>
        <p:spPr>
          <a:xfrm>
            <a:off x="5053264" y="495631"/>
            <a:ext cx="6509084" cy="586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40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BEED7999-F004-9B6D-6046-6E75B825AD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Who is responsible for compliance?</a:t>
            </a:r>
          </a:p>
        </p:txBody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4B607365-B7EA-F886-AF07-7F6AC0DC34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4400" dirty="0"/>
              <a:t>The agricultural employer</a:t>
            </a:r>
          </a:p>
          <a:p>
            <a:pPr marL="0" indent="0">
              <a:buNone/>
            </a:pPr>
            <a:endParaRPr lang="en-US" altLang="en-US" sz="4400" dirty="0"/>
          </a:p>
          <a:p>
            <a:pPr marL="457200" lvl="1" indent="0">
              <a:buNone/>
            </a:pPr>
            <a:r>
              <a:rPr lang="en-US" altLang="en-US" sz="4400" b="1" u="sng" dirty="0"/>
              <a:t>Not</a:t>
            </a:r>
            <a:r>
              <a:rPr lang="en-US" altLang="en-US" sz="4400" b="1" dirty="0"/>
              <a:t> the certified applicator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6C52E77D-50E3-57A1-B941-3B0831DFA5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Exempt from some portions</a:t>
            </a:r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E5D7A6DB-9C74-90E0-1F6F-931A13398A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b="1" dirty="0"/>
              <a:t>Owners and members of immediate family</a:t>
            </a:r>
          </a:p>
          <a:p>
            <a:pPr lvl="1"/>
            <a:r>
              <a:rPr lang="en-US" altLang="en-US" dirty="0"/>
              <a:t>Spouse</a:t>
            </a:r>
          </a:p>
          <a:p>
            <a:pPr lvl="1"/>
            <a:r>
              <a:rPr lang="en-US" altLang="en-US" dirty="0"/>
              <a:t>Children </a:t>
            </a:r>
          </a:p>
          <a:p>
            <a:pPr lvl="1"/>
            <a:r>
              <a:rPr lang="en-US" altLang="en-US" dirty="0"/>
              <a:t>Stepchildren</a:t>
            </a:r>
          </a:p>
          <a:p>
            <a:pPr lvl="1"/>
            <a:r>
              <a:rPr lang="en-US" altLang="en-US" dirty="0"/>
              <a:t>Foster children</a:t>
            </a:r>
          </a:p>
          <a:p>
            <a:pPr lvl="1"/>
            <a:r>
              <a:rPr lang="en-US" altLang="en-US" dirty="0"/>
              <a:t>Grandparents</a:t>
            </a:r>
          </a:p>
          <a:p>
            <a:pPr lvl="1"/>
            <a:r>
              <a:rPr lang="en-US" altLang="en-US" dirty="0"/>
              <a:t>Grandchildren</a:t>
            </a:r>
          </a:p>
          <a:p>
            <a:pPr lvl="1"/>
            <a:r>
              <a:rPr lang="en-US" altLang="en-US" dirty="0"/>
              <a:t>In-laws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341B7355-73ED-B07C-EFD3-136565B21A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Exempt from which portions?</a:t>
            </a:r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9F42A5BD-DB23-6300-1142-FDC41DBF83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dirty="0"/>
              <a:t>Pesticide safety training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dirty="0"/>
              <a:t>Notice of applications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dirty="0"/>
              <a:t>Posting and SDS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dirty="0"/>
              <a:t>Emergency assistance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dirty="0"/>
              <a:t>Minimum age</a:t>
            </a:r>
            <a:r>
              <a:rPr lang="en-US" altLang="en-US" b="1" dirty="0">
                <a:solidFill>
                  <a:srgbClr val="FF0000"/>
                </a:solidFill>
              </a:rPr>
              <a:t>* (must be 18, a Private Applicator or Fully Certified to use Restricted Use Pesticides)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endParaRPr lang="en-US" altLang="en-US" dirty="0"/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dirty="0"/>
              <a:t>Still must follow ALL label requirements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F07641AC-F707-1711-2F87-F8A6049345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WPS in a nutshell</a:t>
            </a: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F8AE7284-842C-3026-ED4B-AC86D7BADA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dirty="0"/>
              <a:t>Pesticide safety training for employees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dirty="0"/>
              <a:t>Pesticide safety, application, hazard info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dirty="0"/>
              <a:t>Notice about applications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dirty="0"/>
              <a:t>Respirator fit testing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dirty="0"/>
              <a:t>Decontamination supplies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dirty="0"/>
              <a:t>Emergency assistance</a:t>
            </a:r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BF7B3CDA-FFE7-D91E-95F8-B400AAF583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Pesticide safety training</a:t>
            </a:r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844DC25E-90C9-BEFB-9FC1-A31F72A405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dirty="0"/>
              <a:t>Workers must be trained before entering treated area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dirty="0"/>
              <a:t>Handlers must be trained before performing any handling task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b="1" dirty="0"/>
              <a:t>Trained yearly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b="1" dirty="0"/>
              <a:t>Employer must keep record of training</a:t>
            </a:r>
          </a:p>
          <a:p>
            <a:pPr lvl="1"/>
            <a:r>
              <a:rPr lang="en-US" altLang="en-US" sz="3200" b="1" dirty="0"/>
              <a:t>Two years</a:t>
            </a:r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03D8DBA7-88FC-A628-873D-90D02B664F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Who can conduct training?</a:t>
            </a:r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44DB6B24-257E-12A0-049A-1DB5A34F0A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4000" dirty="0"/>
              <a:t>Certified pesticide applicators</a:t>
            </a:r>
          </a:p>
          <a:p>
            <a:pPr lvl="1">
              <a:buClr>
                <a:schemeClr val="accent5">
                  <a:lumMod val="25000"/>
                </a:schemeClr>
              </a:buClr>
            </a:pPr>
            <a:r>
              <a:rPr lang="en-US" altLang="en-US" sz="3600" dirty="0"/>
              <a:t>Commercial or private applicators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4000" dirty="0"/>
              <a:t>Graduates of Train the Trainer courses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4000" dirty="0"/>
              <a:t>Designated trainers </a:t>
            </a:r>
            <a:r>
              <a:rPr lang="en-US" altLang="en-US" dirty="0"/>
              <a:t>(extension educators)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n-US" dirty="0"/>
              <a:t>Overview only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 lnSpcReduction="10000"/>
          </a:bodyPr>
          <a:lstStyle/>
          <a:p>
            <a:pPr>
              <a:buClr>
                <a:schemeClr val="accent5">
                  <a:lumMod val="10000"/>
                </a:schemeClr>
              </a:buClr>
              <a:defRPr/>
            </a:pPr>
            <a:r>
              <a:rPr lang="en-US" sz="2800" b="1" dirty="0"/>
              <a:t>This presentation is an overview only and does not fully address all the requirements of the Worker Protection Standard (WPS).</a:t>
            </a:r>
          </a:p>
          <a:p>
            <a:pPr>
              <a:buClr>
                <a:schemeClr val="accent5">
                  <a:lumMod val="10000"/>
                </a:schemeClr>
              </a:buClr>
              <a:defRPr/>
            </a:pPr>
            <a:endParaRPr lang="en-US" sz="2800" b="1" dirty="0"/>
          </a:p>
          <a:p>
            <a:pPr>
              <a:buClr>
                <a:schemeClr val="accent5">
                  <a:lumMod val="10000"/>
                </a:schemeClr>
              </a:buClr>
              <a:defRPr/>
            </a:pPr>
            <a:r>
              <a:rPr lang="en-US" sz="2800" b="1" dirty="0"/>
              <a:t>Details on total compliance can be found in US EPA’s How to Comply Manual which can be downloaded free from the EPA website and the Pesticide Education Resources Website:</a:t>
            </a:r>
          </a:p>
          <a:p>
            <a:pPr>
              <a:buClr>
                <a:schemeClr val="accent5">
                  <a:lumMod val="10000"/>
                </a:schemeClr>
              </a:buClr>
              <a:defRPr/>
            </a:pPr>
            <a:r>
              <a:rPr lang="en-US" sz="2800" b="1" dirty="0"/>
              <a:t> https://pesticideresources.org/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45392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8B278F34-055B-5BB1-4B12-BBCFD9FD2B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28600"/>
            <a:ext cx="8229600" cy="1143000"/>
          </a:xfrm>
        </p:spPr>
        <p:txBody>
          <a:bodyPr/>
          <a:lstStyle/>
          <a:p>
            <a:r>
              <a:rPr lang="en-US" altLang="en-US"/>
              <a:t>What does training involve?</a:t>
            </a:r>
          </a:p>
        </p:txBody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2A5E96E4-B21B-FF02-0BAD-4AA452308D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b="1" dirty="0"/>
              <a:t>Present with EPA approved materials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b="1" dirty="0"/>
              <a:t>Trainer present entire time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b="1" dirty="0"/>
              <a:t>No distractions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b="1" dirty="0"/>
              <a:t>New content (2018)</a:t>
            </a:r>
            <a:endParaRPr lang="en-US" altLang="en-US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ED73E439-570D-7351-94AC-60ED6741D7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Safety, application &amp; hazard info</a:t>
            </a:r>
          </a:p>
        </p:txBody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2CCAC3A4-03E2-D4E4-5A63-859609E711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dirty="0"/>
              <a:t>Must be displayed if app within 30 days and workers or handlers are present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dirty="0"/>
              <a:t>Information about applications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dirty="0"/>
              <a:t>Emergency information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b="1" dirty="0"/>
              <a:t>SDS (was MSDS)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dirty="0"/>
              <a:t>Pesticide safety poster</a:t>
            </a:r>
          </a:p>
          <a:p>
            <a:pPr lvl="1">
              <a:buClr>
                <a:schemeClr val="accent5">
                  <a:lumMod val="25000"/>
                </a:schemeClr>
              </a:buClr>
            </a:pPr>
            <a:r>
              <a:rPr lang="en-US" altLang="en-US" sz="3200" b="1" dirty="0"/>
              <a:t>New content required 2018</a:t>
            </a:r>
            <a:endParaRPr lang="en-US" altLang="en-US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86606A26-5A74-3B7F-2EBB-628CE2710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48AC6A6A-945C-B8F0-FA2F-250621F36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1860" name="Picture 4">
            <a:extLst>
              <a:ext uri="{FF2B5EF4-FFF2-40B4-BE49-F238E27FC236}">
                <a16:creationId xmlns:a16="http://schemas.microsoft.com/office/drawing/2014/main" id="{E867801D-C1EA-69E8-2C5B-7A53372F7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6667" l="7969" r="90000">
                        <a14:foregroundMark x1="30781" y1="12708" x2="30781" y2="12708"/>
                        <a14:foregroundMark x1="30000" y1="22500" x2="30000" y2="22500"/>
                        <a14:foregroundMark x1="30625" y1="28958" x2="31875" y2="43958"/>
                        <a14:foregroundMark x1="12969" y1="41250" x2="21250" y2="40625"/>
                        <a14:foregroundMark x1="21250" y1="40625" x2="28438" y2="42292"/>
                        <a14:foregroundMark x1="12188" y1="7917" x2="34844" y2="5000"/>
                        <a14:foregroundMark x1="34844" y1="5000" x2="53594" y2="8542"/>
                        <a14:foregroundMark x1="53594" y1="8542" x2="61250" y2="7083"/>
                        <a14:foregroundMark x1="61250" y1="7083" x2="73594" y2="10000"/>
                        <a14:foregroundMark x1="73594" y1="10000" x2="82344" y2="6667"/>
                        <a14:foregroundMark x1="10625" y1="38750" x2="11250" y2="56250"/>
                        <a14:foregroundMark x1="11250" y1="56250" x2="8906" y2="64583"/>
                        <a14:foregroundMark x1="8906" y1="64583" x2="18281" y2="59167"/>
                        <a14:foregroundMark x1="18281" y1="59167" x2="26406" y2="48333"/>
                        <a14:foregroundMark x1="26406" y1="48333" x2="29688" y2="46250"/>
                        <a14:foregroundMark x1="20625" y1="64375" x2="10000" y2="83125"/>
                        <a14:foregroundMark x1="10000" y1="83125" x2="7969" y2="91667"/>
                        <a14:foregroundMark x1="7969" y1="96667" x2="43125" y2="93333"/>
                        <a14:backgroundMark x1="5469" y1="4167" x2="5469" y2="4167"/>
                        <a14:backgroundMark x1="5781" y1="5000" x2="6094" y2="5833"/>
                        <a14:backgroundMark x1="36719" y1="4375" x2="36719" y2="4375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33" y="-292100"/>
            <a:ext cx="9584267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0C1BCB6A-F41B-BD4C-F0EA-AF3C365000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C64E832A-E571-7C7F-5994-7DB43D2783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2884" name="Picture 4">
            <a:extLst>
              <a:ext uri="{FF2B5EF4-FFF2-40B4-BE49-F238E27FC236}">
                <a16:creationId xmlns:a16="http://schemas.microsoft.com/office/drawing/2014/main" id="{8EE074C6-BE72-68DA-15F4-8B578D39AB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677"/>
          <a:stretch/>
        </p:blipFill>
        <p:spPr bwMode="auto">
          <a:xfrm>
            <a:off x="379593" y="277813"/>
            <a:ext cx="11432814" cy="637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2172681B-7C01-BDC8-2F71-5C5D315277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Application info</a:t>
            </a:r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E408D470-FDFF-D4E9-83FC-B7612FB502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dirty="0"/>
              <a:t>Location and description of treated area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dirty="0"/>
              <a:t>Product name, EPA Reg.#, active ingredient(s)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dirty="0"/>
              <a:t>Restricted Entry Interval (REI)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dirty="0"/>
              <a:t>Description of treated area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dirty="0"/>
              <a:t>Time and date of application</a:t>
            </a:r>
          </a:p>
          <a:p>
            <a:pPr lvl="1">
              <a:buClr>
                <a:schemeClr val="accent5">
                  <a:lumMod val="25000"/>
                </a:schemeClr>
              </a:buClr>
            </a:pPr>
            <a:r>
              <a:rPr lang="en-US" altLang="en-US" sz="3200" b="1" dirty="0"/>
              <a:t>Start and end times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b="1" dirty="0"/>
              <a:t>Keep records for two years</a:t>
            </a:r>
            <a:endParaRPr lang="en-US" altLang="en-US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D3C7E94C-E809-E14F-D237-F68E3DB258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Notice about applications</a:t>
            </a:r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68903ADF-5511-90E0-BF7F-2069E7D27A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dirty="0"/>
              <a:t>Verbally warn workers and post warning signs if required by the label </a:t>
            </a:r>
          </a:p>
          <a:p>
            <a:pPr lvl="1">
              <a:buClr>
                <a:schemeClr val="accent5">
                  <a:lumMod val="25000"/>
                </a:schemeClr>
              </a:buClr>
            </a:pPr>
            <a:r>
              <a:rPr lang="en-US" altLang="en-US" sz="3200" dirty="0"/>
              <a:t>All danger poison products 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dirty="0"/>
              <a:t>Otherwise post warning signs if the REI is &gt;</a:t>
            </a:r>
          </a:p>
          <a:p>
            <a:pPr lvl="1"/>
            <a:r>
              <a:rPr lang="en-US" altLang="en-US" sz="3200" b="1" dirty="0"/>
              <a:t>4 hours for enclosed space (greenhouse)</a:t>
            </a:r>
          </a:p>
          <a:p>
            <a:pPr lvl="1"/>
            <a:r>
              <a:rPr lang="en-US" altLang="en-US" sz="3200" b="1" dirty="0"/>
              <a:t>48 hours for outdoor production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D989DBEF-209F-A0E2-6809-77020C679C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Respirator requirements</a:t>
            </a:r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D40CF1E3-2AB8-02BD-FC49-1BBB5E0510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dirty="0"/>
              <a:t>When a respirator is required by the label employers must provide prior to use</a:t>
            </a:r>
          </a:p>
          <a:p>
            <a:pPr lvl="1"/>
            <a:r>
              <a:rPr lang="en-US" altLang="en-US" sz="3200" b="1" dirty="0"/>
              <a:t>Medical evaluation</a:t>
            </a:r>
          </a:p>
          <a:p>
            <a:pPr lvl="1"/>
            <a:r>
              <a:rPr lang="en-US" altLang="en-US" sz="3200" b="1" dirty="0"/>
              <a:t>Respirator training</a:t>
            </a:r>
          </a:p>
          <a:p>
            <a:pPr lvl="1"/>
            <a:r>
              <a:rPr lang="en-US" altLang="en-US" sz="3200" b="1" dirty="0"/>
              <a:t>Fit testing</a:t>
            </a:r>
          </a:p>
          <a:p>
            <a:pPr lvl="1"/>
            <a:r>
              <a:rPr lang="en-US" altLang="en-US" sz="3200" b="1" dirty="0"/>
              <a:t>Keep records of above for two years</a:t>
            </a:r>
            <a:endParaRPr lang="en-US" altLang="en-US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111A0B1A-C09B-F347-2470-77BB124D2F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Decontamination supplies</a:t>
            </a:r>
            <a:endParaRPr lang="en-US" altLang="en-US" b="0"/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5ACDDF8E-8489-3B8D-1587-9ABB727EC1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dirty="0"/>
              <a:t>Within ¼ mile of worksite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dirty="0"/>
              <a:t>Water – 1 gallon per worker, </a:t>
            </a:r>
            <a:r>
              <a:rPr lang="en-US" altLang="en-US" sz="3600" b="1" dirty="0"/>
              <a:t>3 per handler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dirty="0"/>
              <a:t>If protective eyewear required for handlers</a:t>
            </a:r>
          </a:p>
          <a:p>
            <a:pPr lvl="1">
              <a:buClr>
                <a:schemeClr val="accent5">
                  <a:lumMod val="25000"/>
                </a:schemeClr>
              </a:buClr>
            </a:pPr>
            <a:r>
              <a:rPr lang="en-US" altLang="en-US" sz="3200" dirty="0"/>
              <a:t>1 pint immediately available</a:t>
            </a:r>
          </a:p>
          <a:p>
            <a:pPr lvl="1">
              <a:buClr>
                <a:schemeClr val="accent5">
                  <a:lumMod val="25000"/>
                </a:schemeClr>
              </a:buClr>
            </a:pPr>
            <a:r>
              <a:rPr lang="en-US" altLang="en-US" sz="3200" b="1" dirty="0"/>
              <a:t>Extra 3 gallons for eye flush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dirty="0"/>
              <a:t>Plenty of soap and single use paper towels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dirty="0"/>
              <a:t>Change of clothes for handlers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01A9FC62-FC03-016E-6176-BCBAC4FCFC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Emergency assistance </a:t>
            </a: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C62D601-44D5-40A5-5330-F89AB116F2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dirty="0"/>
              <a:t>Transport </a:t>
            </a:r>
            <a:r>
              <a:rPr lang="en-US" altLang="en-US" sz="3600" b="1" dirty="0"/>
              <a:t>promptly</a:t>
            </a:r>
            <a:r>
              <a:rPr lang="en-US" altLang="en-US" sz="3600" dirty="0"/>
              <a:t> to medical facility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3600" b="1" dirty="0"/>
              <a:t>Promptly</a:t>
            </a:r>
            <a:r>
              <a:rPr lang="en-US" altLang="en-US" sz="3600" dirty="0"/>
              <a:t> provide to medical personnel</a:t>
            </a:r>
          </a:p>
          <a:p>
            <a:pPr lvl="1"/>
            <a:r>
              <a:rPr lang="en-US" altLang="en-US" sz="3200" dirty="0"/>
              <a:t>Product name, EPA Reg.#, active ingredients</a:t>
            </a:r>
          </a:p>
          <a:p>
            <a:pPr lvl="1"/>
            <a:r>
              <a:rPr lang="en-US" altLang="en-US" sz="3200" dirty="0"/>
              <a:t>How pesticide was being used</a:t>
            </a:r>
          </a:p>
          <a:p>
            <a:pPr lvl="1"/>
            <a:r>
              <a:rPr lang="en-US" altLang="en-US" sz="3200" dirty="0"/>
              <a:t>Circumstances of exposure</a:t>
            </a:r>
          </a:p>
          <a:p>
            <a:pPr lvl="1"/>
            <a:r>
              <a:rPr lang="en-US" altLang="en-US" sz="3200" b="1" dirty="0"/>
              <a:t>SDS</a:t>
            </a:r>
            <a:endParaRPr lang="en-US" altLang="en-US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20820FF5-7DCB-7B7E-A9D9-678DC53CF4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Help is available </a:t>
            </a:r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4C1848DB-B8B6-AB0F-D56B-E68B295DC8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/>
              <a:t>Joe Becovitz – (765)494-1589—regulator</a:t>
            </a:r>
          </a:p>
          <a:p>
            <a:pPr marL="457200" lvl="1" indent="0">
              <a:buNone/>
            </a:pPr>
            <a:r>
              <a:rPr lang="en-US" altLang="en-US" dirty="0"/>
              <a:t>becovitz@purdue.edu</a:t>
            </a:r>
          </a:p>
          <a:p>
            <a:pPr marL="0" indent="0">
              <a:buNone/>
            </a:pPr>
            <a:r>
              <a:rPr lang="en-US" altLang="en-US" dirty="0"/>
              <a:t>Fred Whitford – (765)494-1284—extension</a:t>
            </a:r>
          </a:p>
          <a:p>
            <a:pPr marL="457200" lvl="1" indent="0">
              <a:buNone/>
            </a:pPr>
            <a:r>
              <a:rPr lang="en-US" altLang="en-US" dirty="0"/>
              <a:t>fwhitford@purdue.edu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Resources:</a:t>
            </a:r>
          </a:p>
          <a:p>
            <a:pPr marL="0" indent="0">
              <a:buNone/>
            </a:pPr>
            <a:r>
              <a:rPr lang="en-US" altLang="en-US" dirty="0"/>
              <a:t>         </a:t>
            </a:r>
            <a:r>
              <a:rPr lang="en-US" altLang="en-US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https://pesticideresources.org/</a:t>
            </a:r>
            <a:endParaRPr lang="en-US" altLang="en-US" b="1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WPS applies to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5200" y="1168400"/>
            <a:ext cx="4557059" cy="5286188"/>
          </a:xfrm>
        </p:spPr>
        <p:txBody>
          <a:bodyPr>
            <a:noAutofit/>
          </a:bodyPr>
          <a:lstStyle/>
          <a:p>
            <a:pPr>
              <a:buClr>
                <a:schemeClr val="accent5">
                  <a:lumMod val="25000"/>
                </a:schemeClr>
              </a:buClr>
            </a:pPr>
            <a:r>
              <a:rPr lang="en-US" b="1" dirty="0"/>
              <a:t>Farms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b="1" dirty="0"/>
              <a:t>Production forestry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b="1" dirty="0"/>
              <a:t>Sod farms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b="1" dirty="0"/>
              <a:t>Orchards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b="1" dirty="0"/>
              <a:t>Christmas trees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b="1" dirty="0"/>
              <a:t>Nurseries/greenhouses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b="1" dirty="0"/>
              <a:t>Rangeland where forage is harvested (growing plants)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4008" y="1784237"/>
            <a:ext cx="5793805" cy="4670351"/>
          </a:xfrm>
        </p:spPr>
        <p:txBody>
          <a:bodyPr>
            <a:noAutofit/>
          </a:bodyPr>
          <a:lstStyle/>
          <a:p>
            <a:pPr>
              <a:buClr>
                <a:schemeClr val="accent5">
                  <a:lumMod val="25000"/>
                </a:schemeClr>
              </a:buClr>
            </a:pPr>
            <a:r>
              <a:rPr lang="en-US" dirty="0"/>
              <a:t>Organic pesticides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dirty="0"/>
              <a:t>Restricted-use pesticides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dirty="0"/>
              <a:t>General-use pesticides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dirty="0"/>
              <a:t>Herbicides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dirty="0"/>
              <a:t>Fungicides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dirty="0"/>
              <a:t>Insecticides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944562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Does the WPS Apply?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39196"/>
            <a:ext cx="10538652" cy="941425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25000"/>
                </a:schemeClr>
              </a:buClr>
            </a:pPr>
            <a:r>
              <a:rPr lang="en-US" sz="2800" dirty="0"/>
              <a:t>Agricultural establishments where ag pesticides are used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999003"/>
            <a:ext cx="10538652" cy="460499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EEB6248-6C9B-46F3-B41D-EA7BD22FB7E1}"/>
              </a:ext>
            </a:extLst>
          </p:cNvPr>
          <p:cNvSpPr/>
          <p:nvPr/>
        </p:nvSpPr>
        <p:spPr bwMode="auto">
          <a:xfrm>
            <a:off x="4064000" y="2980267"/>
            <a:ext cx="3183467" cy="321733"/>
          </a:xfrm>
          <a:prstGeom prst="roundRect">
            <a:avLst/>
          </a:prstGeom>
          <a:solidFill>
            <a:srgbClr val="FFFF59">
              <a:alpha val="3490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20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Does NOT apply to: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2C221CE-2A9A-FEF3-6873-55295C8CBC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0195022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6350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57" name="Rectangle 104456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4453" name="Picture 104452" descr="Three combines harvesting wheat">
            <a:extLst>
              <a:ext uri="{FF2B5EF4-FFF2-40B4-BE49-F238E27FC236}">
                <a16:creationId xmlns:a16="http://schemas.microsoft.com/office/drawing/2014/main" id="{603B20BE-9565-8C08-FBA0-B6F8C0774F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0" r="-1" b="-1"/>
          <a:stretch/>
        </p:blipFill>
        <p:spPr>
          <a:xfrm>
            <a:off x="20" y="10"/>
            <a:ext cx="8046700" cy="6857990"/>
          </a:xfrm>
          <a:prstGeom prst="rect">
            <a:avLst/>
          </a:prstGeom>
        </p:spPr>
      </p:pic>
      <p:sp>
        <p:nvSpPr>
          <p:cNvPr id="104459" name="Freeform: Shape 104458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04461" name="Freeform: Shape 104460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4463" name="Freeform: Shape 104462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B7D9E43F-AB90-7AD2-8DD3-FC7E3B6557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28763" y="0"/>
            <a:ext cx="3633746" cy="1588422"/>
          </a:xfrm>
        </p:spPr>
        <p:txBody>
          <a:bodyPr anchor="b">
            <a:normAutofit/>
          </a:bodyPr>
          <a:lstStyle/>
          <a:p>
            <a:r>
              <a:rPr lang="en-US" altLang="en-US" sz="3600" dirty="0"/>
              <a:t>Who does the WPS protect?</a:t>
            </a:r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2D479658-7400-ACE1-60FC-9EB3734777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76820" y="1711408"/>
            <a:ext cx="4714875" cy="3435184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2800" b="1" dirty="0"/>
              <a:t>Workers (in treated area within 30 days of app)</a:t>
            </a:r>
          </a:p>
          <a:p>
            <a:pPr lvl="1"/>
            <a:r>
              <a:rPr lang="en-US" altLang="en-US" b="1" dirty="0"/>
              <a:t>Weeding</a:t>
            </a:r>
          </a:p>
          <a:p>
            <a:pPr lvl="1"/>
            <a:r>
              <a:rPr lang="en-US" altLang="en-US" b="1" dirty="0"/>
              <a:t>Harvesting </a:t>
            </a:r>
          </a:p>
          <a:p>
            <a:pPr lvl="1"/>
            <a:r>
              <a:rPr lang="en-US" altLang="en-US" b="1" dirty="0"/>
              <a:t>Watering</a:t>
            </a:r>
          </a:p>
          <a:p>
            <a:pPr>
              <a:buClr>
                <a:schemeClr val="accent5">
                  <a:lumMod val="25000"/>
                </a:schemeClr>
              </a:buClr>
            </a:pPr>
            <a:r>
              <a:rPr lang="en-US" altLang="en-US" sz="2800" b="1" dirty="0"/>
              <a:t>Handlers – mixing, loading or applying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29" name="Rectangle 13312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33125" name="Picture 133124" descr="Plants in a field">
            <a:extLst>
              <a:ext uri="{FF2B5EF4-FFF2-40B4-BE49-F238E27FC236}">
                <a16:creationId xmlns:a16="http://schemas.microsoft.com/office/drawing/2014/main" id="{B52B77AC-CC14-9BCE-A614-4B5957EB77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82" b="-1"/>
          <a:stretch/>
        </p:blipFill>
        <p:spPr>
          <a:xfrm>
            <a:off x="20" y="10"/>
            <a:ext cx="9601180" cy="6857990"/>
          </a:xfrm>
          <a:prstGeom prst="rect">
            <a:avLst/>
          </a:prstGeom>
        </p:spPr>
      </p:pic>
      <p:sp>
        <p:nvSpPr>
          <p:cNvPr id="133131" name="Freeform: Shape 13313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33133" name="Freeform: Shape 133132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33135" name="Freeform: Shape 13313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7818D8CE-4201-4698-11F1-1F1417C3E3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30209" y="148130"/>
            <a:ext cx="3633746" cy="158842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600" dirty="0"/>
              <a:t>Who is responsible for compliance?</a:t>
            </a:r>
          </a:p>
        </p:txBody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02A3F729-363D-7C64-4CAD-164B5EB31A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48226" y="1884672"/>
            <a:ext cx="5070738" cy="40675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600" b="1" dirty="0">
                <a:solidFill>
                  <a:schemeClr val="accent4"/>
                </a:solidFill>
              </a:rPr>
              <a:t>The </a:t>
            </a:r>
            <a:br>
              <a:rPr lang="en-US" altLang="en-US" sz="3600" b="1" dirty="0">
                <a:solidFill>
                  <a:schemeClr val="accent4"/>
                </a:solidFill>
              </a:rPr>
            </a:br>
            <a:r>
              <a:rPr lang="en-US" altLang="en-US" sz="3600" b="1" dirty="0">
                <a:solidFill>
                  <a:schemeClr val="accent4"/>
                </a:solidFill>
              </a:rPr>
              <a:t>agricultural employer</a:t>
            </a:r>
            <a:endParaRPr lang="en-US" altLang="en-US" sz="3600" dirty="0">
              <a:solidFill>
                <a:schemeClr val="accent4"/>
              </a:solidFill>
            </a:endParaRPr>
          </a:p>
          <a:p>
            <a:endParaRPr lang="en-US" altLang="en-US" sz="3600" dirty="0">
              <a:solidFill>
                <a:schemeClr val="accent4"/>
              </a:solidFill>
            </a:endParaRPr>
          </a:p>
          <a:p>
            <a:pPr marL="457200" lvl="1" indent="0" algn="ctr">
              <a:buNone/>
            </a:pPr>
            <a:r>
              <a:rPr lang="en-US" altLang="en-US" sz="3600" b="1" u="sng" dirty="0">
                <a:solidFill>
                  <a:schemeClr val="accent4"/>
                </a:solidFill>
              </a:rPr>
              <a:t>Not</a:t>
            </a:r>
            <a:r>
              <a:rPr lang="en-US" altLang="en-US" sz="3600" b="1" dirty="0">
                <a:solidFill>
                  <a:schemeClr val="accent4"/>
                </a:solidFill>
              </a:rPr>
              <a:t> the certified applicator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a ‘worker’?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77334" y="1647371"/>
            <a:ext cx="10600266" cy="4862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>
                  <a:lumMod val="25000"/>
                </a:schemeClr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Any person, including a self-employed person, who is employed and performs activities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directly relating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the production of agricultural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on an agricultural establishment.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>
                  <a:lumMod val="25000"/>
                </a:schemeClr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>
                  <a:lumMod val="25000"/>
                </a:schemeClr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person is a “worker” under the WPS if they work in areas that were treated with a WPS-labeled pesticide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within the last 30 days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or where a restricted-entry interval was in effect in the last 30 days</a:t>
            </a:r>
          </a:p>
        </p:txBody>
      </p:sp>
    </p:spTree>
    <p:extLst>
      <p:ext uri="{BB962C8B-B14F-4D97-AF65-F5344CB8AC3E}">
        <p14:creationId xmlns:p14="http://schemas.microsoft.com/office/powerpoint/2010/main" val="1251234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78" y="487628"/>
            <a:ext cx="7025023" cy="58827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29770547"/>
      </p:ext>
    </p:extLst>
  </p:cSld>
  <p:clrMapOvr>
    <a:masterClrMapping/>
  </p:clrMapOvr>
</p:sld>
</file>

<file path=ppt/theme/theme1.xml><?xml version="1.0" encoding="utf-8"?>
<a:theme xmlns:a="http://schemas.openxmlformats.org/drawingml/2006/main" name="Maple">
  <a:themeElements>
    <a:clrScheme name="Maple 3">
      <a:dk1>
        <a:srgbClr val="000000"/>
      </a:dk1>
      <a:lt1>
        <a:srgbClr val="FFFFCC"/>
      </a:lt1>
      <a:dk2>
        <a:srgbClr val="A26D18"/>
      </a:dk2>
      <a:lt2>
        <a:srgbClr val="F9D793"/>
      </a:lt2>
      <a:accent1>
        <a:srgbClr val="FFD05B"/>
      </a:accent1>
      <a:accent2>
        <a:srgbClr val="FEE1A8"/>
      </a:accent2>
      <a:accent3>
        <a:srgbClr val="FFFFE2"/>
      </a:accent3>
      <a:accent4>
        <a:srgbClr val="000000"/>
      </a:accent4>
      <a:accent5>
        <a:srgbClr val="FFE4B5"/>
      </a:accent5>
      <a:accent6>
        <a:srgbClr val="E6CC98"/>
      </a:accent6>
      <a:hlink>
        <a:srgbClr val="FF0000"/>
      </a:hlink>
      <a:folHlink>
        <a:srgbClr val="CC66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aple">
  <a:themeElements>
    <a:clrScheme name="Maple 3">
      <a:dk1>
        <a:srgbClr val="000000"/>
      </a:dk1>
      <a:lt1>
        <a:srgbClr val="FFFFCC"/>
      </a:lt1>
      <a:dk2>
        <a:srgbClr val="A26D18"/>
      </a:dk2>
      <a:lt2>
        <a:srgbClr val="F9D793"/>
      </a:lt2>
      <a:accent1>
        <a:srgbClr val="FFD05B"/>
      </a:accent1>
      <a:accent2>
        <a:srgbClr val="FEE1A8"/>
      </a:accent2>
      <a:accent3>
        <a:srgbClr val="FFFFE2"/>
      </a:accent3>
      <a:accent4>
        <a:srgbClr val="000000"/>
      </a:accent4>
      <a:accent5>
        <a:srgbClr val="FFE4B5"/>
      </a:accent5>
      <a:accent6>
        <a:srgbClr val="E6CC98"/>
      </a:accent6>
      <a:hlink>
        <a:srgbClr val="FF0000"/>
      </a:hlink>
      <a:folHlink>
        <a:srgbClr val="CC66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Maple">
  <a:themeElements>
    <a:clrScheme name="Maple 3">
      <a:dk1>
        <a:srgbClr val="000000"/>
      </a:dk1>
      <a:lt1>
        <a:srgbClr val="FFFFCC"/>
      </a:lt1>
      <a:dk2>
        <a:srgbClr val="A26D18"/>
      </a:dk2>
      <a:lt2>
        <a:srgbClr val="F9D793"/>
      </a:lt2>
      <a:accent1>
        <a:srgbClr val="FFD05B"/>
      </a:accent1>
      <a:accent2>
        <a:srgbClr val="FEE1A8"/>
      </a:accent2>
      <a:accent3>
        <a:srgbClr val="FFFFE2"/>
      </a:accent3>
      <a:accent4>
        <a:srgbClr val="000000"/>
      </a:accent4>
      <a:accent5>
        <a:srgbClr val="FFE4B5"/>
      </a:accent5>
      <a:accent6>
        <a:srgbClr val="E6CC98"/>
      </a:accent6>
      <a:hlink>
        <a:srgbClr val="FF0000"/>
      </a:hlink>
      <a:folHlink>
        <a:srgbClr val="CC66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</TotalTime>
  <Words>1071</Words>
  <Application>Microsoft Office PowerPoint</Application>
  <PresentationFormat>Widescreen</PresentationFormat>
  <Paragraphs>202</Paragraphs>
  <Slides>29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Meiryo</vt:lpstr>
      <vt:lpstr>Aptos</vt:lpstr>
      <vt:lpstr>Arial</vt:lpstr>
      <vt:lpstr>Calibri</vt:lpstr>
      <vt:lpstr>Times New Roman</vt:lpstr>
      <vt:lpstr>Trebuchet MS</vt:lpstr>
      <vt:lpstr>Wingdings</vt:lpstr>
      <vt:lpstr>Maple</vt:lpstr>
      <vt:lpstr>1_Maple</vt:lpstr>
      <vt:lpstr>2_Maple</vt:lpstr>
      <vt:lpstr>Understanding the Revised Worker Protection Standard</vt:lpstr>
      <vt:lpstr>Overview only</vt:lpstr>
      <vt:lpstr>The WPS applies to…</vt:lpstr>
      <vt:lpstr>When Does the WPS Apply?</vt:lpstr>
      <vt:lpstr>Does NOT apply to:</vt:lpstr>
      <vt:lpstr>Who does the WPS protect?</vt:lpstr>
      <vt:lpstr>Who is responsible for compliance?</vt:lpstr>
      <vt:lpstr>Who is a ‘worker’?</vt:lpstr>
      <vt:lpstr>PowerPoint Presentation</vt:lpstr>
      <vt:lpstr>Who is a ‘handler’?</vt:lpstr>
      <vt:lpstr>Who is a ‘handler’?</vt:lpstr>
      <vt:lpstr>PowerPoint Presentation</vt:lpstr>
      <vt:lpstr>PowerPoint Presentation</vt:lpstr>
      <vt:lpstr>Who is responsible for compliance?</vt:lpstr>
      <vt:lpstr>Exempt from some portions</vt:lpstr>
      <vt:lpstr>Exempt from which portions?</vt:lpstr>
      <vt:lpstr>WPS in a nutshell</vt:lpstr>
      <vt:lpstr>Pesticide safety training</vt:lpstr>
      <vt:lpstr>Who can conduct training?</vt:lpstr>
      <vt:lpstr>What does training involve?</vt:lpstr>
      <vt:lpstr>Safety, application &amp; hazard info</vt:lpstr>
      <vt:lpstr>PowerPoint Presentation</vt:lpstr>
      <vt:lpstr>PowerPoint Presentation</vt:lpstr>
      <vt:lpstr>Application info</vt:lpstr>
      <vt:lpstr>Notice about applications</vt:lpstr>
      <vt:lpstr>Respirator requirements</vt:lpstr>
      <vt:lpstr>Decontamination supplies</vt:lpstr>
      <vt:lpstr>Emergency assistance </vt:lpstr>
      <vt:lpstr>Help is available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Reed, Leo A</dc:creator>
  <cp:lastModifiedBy>Janssen, Cheri L.</cp:lastModifiedBy>
  <cp:revision>12</cp:revision>
  <dcterms:created xsi:type="dcterms:W3CDTF">2023-06-27T13:29:41Z</dcterms:created>
  <dcterms:modified xsi:type="dcterms:W3CDTF">2024-01-05T16:31:09Z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44bd30-2ed7-4c9d-9d12-46200872a97b_Enabled">
    <vt:lpwstr>true</vt:lpwstr>
  </property>
  <property fmtid="{D5CDD505-2E9C-101B-9397-08002B2CF9AE}" pid="3" name="MSIP_Label_4044bd30-2ed7-4c9d-9d12-46200872a97b_SetDate">
    <vt:lpwstr>2023-06-27T13:29:41Z</vt:lpwstr>
  </property>
  <property fmtid="{D5CDD505-2E9C-101B-9397-08002B2CF9AE}" pid="4" name="MSIP_Label_4044bd30-2ed7-4c9d-9d12-46200872a97b_Method">
    <vt:lpwstr>Standard</vt:lpwstr>
  </property>
  <property fmtid="{D5CDD505-2E9C-101B-9397-08002B2CF9AE}" pid="5" name="MSIP_Label_4044bd30-2ed7-4c9d-9d12-46200872a97b_Name">
    <vt:lpwstr>defa4170-0d19-0005-0004-bc88714345d2</vt:lpwstr>
  </property>
  <property fmtid="{D5CDD505-2E9C-101B-9397-08002B2CF9AE}" pid="6" name="MSIP_Label_4044bd30-2ed7-4c9d-9d12-46200872a97b_SiteId">
    <vt:lpwstr>4130bd39-7c53-419c-b1e5-8758d6d63f21</vt:lpwstr>
  </property>
  <property fmtid="{D5CDD505-2E9C-101B-9397-08002B2CF9AE}" pid="7" name="MSIP_Label_4044bd30-2ed7-4c9d-9d12-46200872a97b_ActionId">
    <vt:lpwstr>0060ca1e-9c3d-4c9f-ad61-6727af72efbd</vt:lpwstr>
  </property>
  <property fmtid="{D5CDD505-2E9C-101B-9397-08002B2CF9AE}" pid="8" name="MSIP_Label_4044bd30-2ed7-4c9d-9d12-46200872a97b_ContentBits">
    <vt:lpwstr>0</vt:lpwstr>
  </property>
</Properties>
</file>