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9"/>
  </p:notesMasterIdLst>
  <p:sldIdLst>
    <p:sldId id="257" r:id="rId3"/>
    <p:sldId id="258" r:id="rId4"/>
    <p:sldId id="259" r:id="rId5"/>
    <p:sldId id="262" r:id="rId6"/>
    <p:sldId id="263" r:id="rId7"/>
    <p:sldId id="303" r:id="rId8"/>
    <p:sldId id="304" r:id="rId9"/>
    <p:sldId id="305" r:id="rId10"/>
    <p:sldId id="308" r:id="rId11"/>
    <p:sldId id="261" r:id="rId12"/>
    <p:sldId id="306" r:id="rId13"/>
    <p:sldId id="307" r:id="rId14"/>
    <p:sldId id="309" r:id="rId15"/>
    <p:sldId id="269" r:id="rId16"/>
    <p:sldId id="256" r:id="rId17"/>
    <p:sldId id="270" r:id="rId18"/>
    <p:sldId id="260" r:id="rId19"/>
    <p:sldId id="264" r:id="rId20"/>
    <p:sldId id="265" r:id="rId21"/>
    <p:sldId id="267" r:id="rId22"/>
    <p:sldId id="272" r:id="rId23"/>
    <p:sldId id="271" r:id="rId24"/>
    <p:sldId id="286" r:id="rId25"/>
    <p:sldId id="299" r:id="rId26"/>
    <p:sldId id="276" r:id="rId27"/>
    <p:sldId id="277" r:id="rId28"/>
    <p:sldId id="278" r:id="rId29"/>
    <p:sldId id="279" r:id="rId30"/>
    <p:sldId id="287" r:id="rId31"/>
    <p:sldId id="288" r:id="rId32"/>
    <p:sldId id="289" r:id="rId33"/>
    <p:sldId id="290" r:id="rId34"/>
    <p:sldId id="291" r:id="rId35"/>
    <p:sldId id="311" r:id="rId36"/>
    <p:sldId id="313" r:id="rId37"/>
    <p:sldId id="284" r:id="rId38"/>
    <p:sldId id="312" r:id="rId39"/>
    <p:sldId id="300" r:id="rId40"/>
    <p:sldId id="301" r:id="rId41"/>
    <p:sldId id="282" r:id="rId42"/>
    <p:sldId id="296" r:id="rId43"/>
    <p:sldId id="283" r:id="rId44"/>
    <p:sldId id="310" r:id="rId45"/>
    <p:sldId id="266" r:id="rId46"/>
    <p:sldId id="295" r:id="rId47"/>
    <p:sldId id="28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600"/>
    <a:srgbClr val="D1F1FC"/>
    <a:srgbClr val="D2A86E"/>
    <a:srgbClr val="B1810B"/>
    <a:srgbClr val="E4B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3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hnTernest\Desktop\Grad%20School\Purdue\Research\JTernest_PCA_MultipleReg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Flower Visitation by Pollinator Group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74-45E0-A5DF-790379165965}"/>
              </c:ext>
            </c:extLst>
          </c:dPt>
          <c:dPt>
            <c:idx val="1"/>
            <c:bubble3D val="0"/>
            <c:explosion val="7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74-45E0-A5DF-7903791659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574-45E0-A5DF-790379165965}"/>
              </c:ext>
            </c:extLst>
          </c:dPt>
          <c:dPt>
            <c:idx val="3"/>
            <c:bubble3D val="0"/>
            <c:explosion val="12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574-45E0-A5DF-79037916596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574-45E0-A5DF-79037916596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574-45E0-A5DF-79037916596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574-45E0-A5DF-79037916596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574-45E0-A5DF-790379165965}"/>
                </c:ext>
              </c:extLst>
            </c:dLbl>
            <c:dLbl>
              <c:idx val="1"/>
              <c:layout>
                <c:manualLayout>
                  <c:x val="-7.46685108749160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74-45E0-A5DF-790379165965}"/>
                </c:ext>
              </c:extLst>
            </c:dLbl>
            <c:dLbl>
              <c:idx val="2"/>
              <c:layout>
                <c:manualLayout>
                  <c:x val="-2.5600165364642901E-3"/>
                  <c:y val="8.71060357090544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Two Spotted Longhorn Bee</a:t>
                    </a:r>
                  </a:p>
                  <a:p>
                    <a:pPr>
                      <a:defRPr sz="2400">
                        <a:solidFill>
                          <a:schemeClr val="accent1"/>
                        </a:solidFill>
                      </a:defRPr>
                    </a:pPr>
                    <a:r>
                      <a:rPr lang="en-US" sz="240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(</a:t>
                    </a:r>
                    <a:r>
                      <a:rPr lang="en-US" sz="2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M.</a:t>
                    </a:r>
                    <a:r>
                      <a:rPr lang="en-US" sz="2400" i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 </a:t>
                    </a:r>
                    <a:r>
                      <a:rPr lang="en-US" sz="2400" i="1" baseline="0" dirty="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bimaculatus</a:t>
                    </a:r>
                    <a:r>
                      <a: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)</a:t>
                    </a:r>
                    <a:r>
                      <a:rPr lang="en-US" sz="24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
</a:t>
                    </a:r>
                    <a:fld id="{B960453C-5F91-E14A-B4D1-9367ECE1928D}" type="PERCENTAGE">
                      <a:rPr lang="en-US" sz="24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>
                        <a:defRPr sz="24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24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63343599915099"/>
                      <c:h val="0.2893372914884980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574-45E0-A5DF-79037916596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4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3574-45E0-A5DF-790379165965}"/>
                </c:ext>
              </c:extLst>
            </c:dLbl>
            <c:dLbl>
              <c:idx val="4"/>
              <c:layout>
                <c:manualLayout>
                  <c:x val="-6.8027210884353706E-2"/>
                  <c:y val="3.84615384615384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574-45E0-A5DF-790379165965}"/>
                </c:ext>
              </c:extLst>
            </c:dLbl>
            <c:dLbl>
              <c:idx val="5"/>
              <c:layout>
                <c:manualLayout>
                  <c:x val="-0.110779649581406"/>
                  <c:y val="5.154246270634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322425247449"/>
                      <c:h val="0.131404370299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3574-45E0-A5DF-790379165965}"/>
                </c:ext>
              </c:extLst>
            </c:dLbl>
            <c:dLbl>
              <c:idx val="6"/>
              <c:layout>
                <c:manualLayout>
                  <c:x val="0.25292168149311001"/>
                  <c:y val="6.04395604395603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574-45E0-A5DF-7903791659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JTernest_PCA_MultipleRegr!$A$35:$A$41</c:f>
              <c:strCache>
                <c:ptCount val="7"/>
                <c:pt idx="0">
                  <c:v>Sweat Bees</c:v>
                </c:pt>
                <c:pt idx="1">
                  <c:v>Honeybees</c:v>
                </c:pt>
                <c:pt idx="2">
                  <c:v>M. bimaculatus</c:v>
                </c:pt>
                <c:pt idx="3">
                  <c:v>Bumblebees</c:v>
                </c:pt>
                <c:pt idx="4">
                  <c:v>Syrphid Flies</c:v>
                </c:pt>
                <c:pt idx="5">
                  <c:v>Other Non-Bees</c:v>
                </c:pt>
                <c:pt idx="6">
                  <c:v>Other Bees</c:v>
                </c:pt>
              </c:strCache>
            </c:strRef>
          </c:cat>
          <c:val>
            <c:numRef>
              <c:f>JTernest_PCA_MultipleRegr!$B$35:$B$41</c:f>
              <c:numCache>
                <c:formatCode>General</c:formatCode>
                <c:ptCount val="7"/>
                <c:pt idx="0">
                  <c:v>504</c:v>
                </c:pt>
                <c:pt idx="1">
                  <c:v>350</c:v>
                </c:pt>
                <c:pt idx="2">
                  <c:v>84</c:v>
                </c:pt>
                <c:pt idx="3">
                  <c:v>58</c:v>
                </c:pt>
                <c:pt idx="4">
                  <c:v>133</c:v>
                </c:pt>
                <c:pt idx="5">
                  <c:v>100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574-45E0-A5DF-790379165965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Untreated seed</c:v>
                </c:pt>
              </c:strCache>
            </c:strRef>
          </c:tx>
          <c:spPr>
            <a:solidFill>
              <a:srgbClr val="FCDE00"/>
            </a:solidFill>
            <a:ln w="12691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Sheet1!$A$2:$A$4</c:f>
              <c:strCache>
                <c:ptCount val="3"/>
                <c:pt idx="0">
                  <c:v>TPAC</c:v>
                </c:pt>
                <c:pt idx="1">
                  <c:v>DPAC</c:v>
                </c:pt>
                <c:pt idx="2">
                  <c:v>PPAC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222</c:v>
                </c:pt>
                <c:pt idx="1">
                  <c:v>172</c:v>
                </c:pt>
                <c:pt idx="2">
                  <c:v>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FD-4D61-83A6-2F03D20C02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Poncho 250</c:v>
                </c:pt>
              </c:strCache>
            </c:strRef>
          </c:tx>
          <c:spPr>
            <a:solidFill>
              <a:srgbClr val="CC6BC2"/>
            </a:solidFill>
            <a:ln w="12691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Sheet1!$A$2:$A$4</c:f>
              <c:strCache>
                <c:ptCount val="3"/>
                <c:pt idx="0">
                  <c:v>TPAC</c:v>
                </c:pt>
                <c:pt idx="1">
                  <c:v>DPAC</c:v>
                </c:pt>
                <c:pt idx="2">
                  <c:v>PPAC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214</c:v>
                </c:pt>
                <c:pt idx="1">
                  <c:v>169</c:v>
                </c:pt>
                <c:pt idx="2">
                  <c:v>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FD-4D61-83A6-2F03D20C023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Poncho 1250</c:v>
                </c:pt>
              </c:strCache>
            </c:strRef>
          </c:tx>
          <c:spPr>
            <a:solidFill>
              <a:srgbClr val="6815E0"/>
            </a:solidFill>
            <a:ln w="12691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Sheet1!$A$2:$A$4</c:f>
              <c:strCache>
                <c:ptCount val="3"/>
                <c:pt idx="0">
                  <c:v>TPAC</c:v>
                </c:pt>
                <c:pt idx="1">
                  <c:v>DPAC</c:v>
                </c:pt>
                <c:pt idx="2">
                  <c:v>PPAC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222</c:v>
                </c:pt>
                <c:pt idx="1">
                  <c:v>185</c:v>
                </c:pt>
                <c:pt idx="2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FD-4D61-83A6-2F03D20C02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1632952"/>
        <c:axId val="1822060360"/>
      </c:barChart>
      <c:catAx>
        <c:axId val="1821632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="1" i="0">
                <a:latin typeface="Century"/>
              </a:defRPr>
            </a:pPr>
            <a:endParaRPr lang="en-US"/>
          </a:p>
        </c:txPr>
        <c:crossAx val="1822060360"/>
        <c:crosses val="autoZero"/>
        <c:auto val="1"/>
        <c:lblAlgn val="ctr"/>
        <c:lblOffset val="100"/>
        <c:noMultiLvlLbl val="0"/>
      </c:catAx>
      <c:valAx>
        <c:axId val="1822060360"/>
        <c:scaling>
          <c:orientation val="minMax"/>
        </c:scaling>
        <c:delete val="0"/>
        <c:axPos val="l"/>
        <c:majorGridlines>
          <c:spPr>
            <a:ln w="3173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="1" i="0">
                <a:latin typeface="Century"/>
              </a:defRPr>
            </a:pPr>
            <a:endParaRPr lang="en-US"/>
          </a:p>
        </c:txPr>
        <c:crossAx val="1821632952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Untreated seed</c:v>
                </c:pt>
              </c:strCache>
            </c:strRef>
          </c:tx>
          <c:spPr>
            <a:solidFill>
              <a:srgbClr val="FCDE00"/>
            </a:solidFill>
            <a:ln w="12691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fixedVal"/>
            <c:noEndCap val="0"/>
            <c:val val="3"/>
          </c:errBars>
          <c:cat>
            <c:strRef>
              <c:f>Sheet1!$A$2:$A$3</c:f>
              <c:strCache>
                <c:ptCount val="2"/>
                <c:pt idx="0">
                  <c:v>TPAC</c:v>
                </c:pt>
                <c:pt idx="1">
                  <c:v>PPAC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208</c:v>
                </c:pt>
                <c:pt idx="1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14-4895-8738-CF20ECDA38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Poncho 250</c:v>
                </c:pt>
              </c:strCache>
            </c:strRef>
          </c:tx>
          <c:spPr>
            <a:solidFill>
              <a:srgbClr val="CC6BC2"/>
            </a:solidFill>
            <a:ln w="12691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fixedVal"/>
            <c:noEndCap val="0"/>
            <c:val val="3"/>
          </c:errBars>
          <c:cat>
            <c:strRef>
              <c:f>Sheet1!$A$2:$A$3</c:f>
              <c:strCache>
                <c:ptCount val="2"/>
                <c:pt idx="0">
                  <c:v>TPAC</c:v>
                </c:pt>
                <c:pt idx="1">
                  <c:v>PPAC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209</c:v>
                </c:pt>
                <c:pt idx="1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14-4895-8738-CF20ECDA38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Poncho 1250</c:v>
                </c:pt>
              </c:strCache>
            </c:strRef>
          </c:tx>
          <c:spPr>
            <a:solidFill>
              <a:srgbClr val="6815E0"/>
            </a:solidFill>
            <a:ln w="12691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fixedVal"/>
            <c:noEndCap val="0"/>
            <c:val val="5.2"/>
          </c:errBars>
          <c:cat>
            <c:strRef>
              <c:f>Sheet1!$A$2:$A$3</c:f>
              <c:strCache>
                <c:ptCount val="2"/>
                <c:pt idx="0">
                  <c:v>TPAC</c:v>
                </c:pt>
                <c:pt idx="1">
                  <c:v>PPAC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210</c:v>
                </c:pt>
                <c:pt idx="1">
                  <c:v>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14-4895-8738-CF20ECDA38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1632952"/>
        <c:axId val="1822060360"/>
      </c:barChart>
      <c:catAx>
        <c:axId val="1821632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="1" i="0">
                <a:latin typeface="Century"/>
              </a:defRPr>
            </a:pPr>
            <a:endParaRPr lang="en-US"/>
          </a:p>
        </c:txPr>
        <c:crossAx val="1822060360"/>
        <c:crosses val="autoZero"/>
        <c:auto val="1"/>
        <c:lblAlgn val="ctr"/>
        <c:lblOffset val="100"/>
        <c:noMultiLvlLbl val="0"/>
      </c:catAx>
      <c:valAx>
        <c:axId val="1822060360"/>
        <c:scaling>
          <c:orientation val="minMax"/>
          <c:max val="250"/>
          <c:min val="0"/>
        </c:scaling>
        <c:delete val="1"/>
        <c:axPos val="l"/>
        <c:majorGridlines>
          <c:spPr>
            <a:ln w="3173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1821632952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6A1D6-3FD6-452A-90A2-F653CD369F10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1DFBB-2156-4860-B773-A2FBEF80B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8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of you grow watermelon? Pumpkins? Pickling</a:t>
            </a:r>
            <a:r>
              <a:rPr lang="en-US" baseline="0" dirty="0"/>
              <a:t> cucumbers? Corn? Soybean?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1DFBB-2156-4860-B773-A2FBEF80B0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46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synergies between these factors,</a:t>
            </a:r>
            <a:r>
              <a:rPr lang="en-US" baseline="0" dirty="0"/>
              <a:t> acting together and in different ways, sometimes at the same time, leading to bee declines. There is no ONE ANSWER to what is killing the bees.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1DFBB-2156-4860-B773-A2FBEF80B0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86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Exposure from planter dust of seed-treated corn. On the left, planter dust not drifting outside the field, right illustrates dust drifting up to 90m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1DFBB-2156-4860-B773-A2FBEF80B0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85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Aphids and sooty mold, cucumber beetles, squash bugs, downy</a:t>
            </a:r>
            <a:r>
              <a:rPr lang="en-US" baseline="0" dirty="0"/>
              <a:t> mildew, </a:t>
            </a:r>
            <a:r>
              <a:rPr lang="en-US" dirty="0" err="1"/>
              <a:t>phytophthora</a:t>
            </a:r>
            <a:r>
              <a:rPr lang="en-US" dirty="0"/>
              <a:t> fruit rot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1DFBB-2156-4860-B773-A2FBEF80B0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23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Amongst our collaborators, no one using treated seeds in watermelon. Some</a:t>
            </a:r>
            <a:r>
              <a:rPr lang="en-US" baseline="0" dirty="0"/>
              <a:t> of you apply a </a:t>
            </a:r>
            <a:r>
              <a:rPr lang="en-US" baseline="0" dirty="0" err="1"/>
              <a:t>neonic</a:t>
            </a:r>
            <a:r>
              <a:rPr lang="en-US" baseline="0" dirty="0"/>
              <a:t> at transplant, some of you avoid </a:t>
            </a:r>
            <a:r>
              <a:rPr lang="en-US" baseline="0" dirty="0" err="1"/>
              <a:t>neonics</a:t>
            </a:r>
            <a:r>
              <a:rPr lang="en-US" baseline="0" dirty="0"/>
              <a:t> all together and rely on </a:t>
            </a:r>
            <a:r>
              <a:rPr lang="en-US" baseline="0" dirty="0" err="1"/>
              <a:t>pyrethroids</a:t>
            </a:r>
            <a:r>
              <a:rPr lang="en-US" baseline="0" dirty="0"/>
              <a:t>. One of our participants is an organic grower.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1DFBB-2156-4860-B773-A2FBEF80B0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17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1DFBB-2156-4860-B773-A2FBEF80B0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83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Evaluate the effectiveness of seed treatment in field corn, across three different years at various locations in Indiana. Compared</a:t>
            </a:r>
            <a:r>
              <a:rPr lang="en-US" baseline="0" dirty="0"/>
              <a:t> naked seed to </a:t>
            </a:r>
            <a:r>
              <a:rPr lang="en-US" baseline="0" dirty="0" err="1"/>
              <a:t>clothianidin</a:t>
            </a:r>
            <a:r>
              <a:rPr lang="en-US" baseline="0" dirty="0"/>
              <a:t> low and high rate.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1DFBB-2156-4860-B773-A2FBEF80B05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90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synergies between these factors,</a:t>
            </a:r>
            <a:r>
              <a:rPr lang="en-US" baseline="0" dirty="0"/>
              <a:t> acting together and in different ways, sometimes at the same time, leading to bee declines. There is no ONE ANSWER to what is killing the bees.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1DFBB-2156-4860-B773-A2FBEF80B05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0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an established threshold for over winter survival, if hives are below that weight they are not likely to survive.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1DFBB-2156-4860-B773-A2FBEF80B05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01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8520-9810-4DA2-A6D6-DEAD598486B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E227-F53B-43AE-A18D-14B0DC3B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95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8520-9810-4DA2-A6D6-DEAD598486B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E227-F53B-43AE-A18D-14B0DC3B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0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8520-9810-4DA2-A6D6-DEAD598486B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E227-F53B-43AE-A18D-14B0DC3B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00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881375"/>
            <a:ext cx="12323632" cy="1752983"/>
          </a:xfrm>
          <a:prstGeom prst="rect">
            <a:avLst/>
          </a:prstGeom>
          <a:solidFill>
            <a:srgbClr val="B181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19B2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63502" y="2947848"/>
            <a:ext cx="11012737" cy="1556763"/>
          </a:xfrm>
        </p:spPr>
        <p:txBody>
          <a:bodyPr>
            <a:noAutofit/>
          </a:bodyPr>
          <a:lstStyle>
            <a:lvl1pPr marL="0">
              <a:lnSpc>
                <a:spcPts val="6600"/>
              </a:lnSpc>
              <a:spcBef>
                <a:spcPts val="600"/>
              </a:spcBef>
              <a:defRPr sz="6600" baseline="0"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INSERT PRESENTATION TITLE IN THIS SPACE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63975" y="4911804"/>
            <a:ext cx="6105864" cy="45771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B181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Presenter name(s)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565372" y="5369523"/>
            <a:ext cx="6104467" cy="296863"/>
          </a:xfrm>
        </p:spPr>
        <p:txBody>
          <a:bodyPr>
            <a:noAutofit/>
          </a:bodyPr>
          <a:lstStyle>
            <a:lvl1pPr>
              <a:defRPr sz="1600" i="1">
                <a:solidFill>
                  <a:srgbClr val="B181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title(s)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563975" y="5730673"/>
            <a:ext cx="3729567" cy="449262"/>
          </a:xfrm>
        </p:spPr>
        <p:txBody>
          <a:bodyPr>
            <a:normAutofit/>
          </a:bodyPr>
          <a:lstStyle>
            <a:lvl1pPr>
              <a:defRPr sz="1600" b="1" baseline="0">
                <a:solidFill>
                  <a:srgbClr val="B181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1838441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877C-3DA9-4EA9-AE69-36C27B92118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150-BFD3-49B9-AD9D-14EB5672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58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877C-3DA9-4EA9-AE69-36C27B92118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150-BFD3-49B9-AD9D-14EB5672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64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877C-3DA9-4EA9-AE69-36C27B92118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150-BFD3-49B9-AD9D-14EB5672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37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877C-3DA9-4EA9-AE69-36C27B92118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150-BFD3-49B9-AD9D-14EB5672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08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877C-3DA9-4EA9-AE69-36C27B92118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150-BFD3-49B9-AD9D-14EB5672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85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877C-3DA9-4EA9-AE69-36C27B92118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150-BFD3-49B9-AD9D-14EB5672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12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877C-3DA9-4EA9-AE69-36C27B92118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150-BFD3-49B9-AD9D-14EB5672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8520-9810-4DA2-A6D6-DEAD598486B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E227-F53B-43AE-A18D-14B0DC3B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51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877C-3DA9-4EA9-AE69-36C27B92118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150-BFD3-49B9-AD9D-14EB5672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21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877C-3DA9-4EA9-AE69-36C27B92118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150-BFD3-49B9-AD9D-14EB5672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3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877C-3DA9-4EA9-AE69-36C27B92118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150-BFD3-49B9-AD9D-14EB5672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21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877C-3DA9-4EA9-AE69-36C27B92118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9150-BFD3-49B9-AD9D-14EB5672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9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8520-9810-4DA2-A6D6-DEAD598486B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E227-F53B-43AE-A18D-14B0DC3B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3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8520-9810-4DA2-A6D6-DEAD598486B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E227-F53B-43AE-A18D-14B0DC3B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9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8520-9810-4DA2-A6D6-DEAD598486B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E227-F53B-43AE-A18D-14B0DC3B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9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8520-9810-4DA2-A6D6-DEAD598486B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E227-F53B-43AE-A18D-14B0DC3B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6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8520-9810-4DA2-A6D6-DEAD598486B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E227-F53B-43AE-A18D-14B0DC3B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4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8520-9810-4DA2-A6D6-DEAD598486B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E227-F53B-43AE-A18D-14B0DC3B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9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8520-9810-4DA2-A6D6-DEAD598486B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E227-F53B-43AE-A18D-14B0DC3B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96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C8520-9810-4DA2-A6D6-DEAD598486BD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E227-F53B-43AE-A18D-14B0DC3B4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5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1877C-3DA9-4EA9-AE69-36C27B92118B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79150-BFD3-49B9-AD9D-14EB56721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4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image" Target="../media/image33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microsoft.com/office/2007/relationships/hdphoto" Target="../media/hdphoto1.wdp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4.pn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18" Type="http://schemas.microsoft.com/office/2007/relationships/hdphoto" Target="../media/hdphoto7.wdp"/><Relationship Id="rId3" Type="http://schemas.openxmlformats.org/officeDocument/2006/relationships/image" Target="../media/image60.jpeg"/><Relationship Id="rId7" Type="http://schemas.microsoft.com/office/2007/relationships/hdphoto" Target="../media/hdphoto3.wdp"/><Relationship Id="rId12" Type="http://schemas.openxmlformats.org/officeDocument/2006/relationships/image" Target="../media/image69.tiff"/><Relationship Id="rId17" Type="http://schemas.openxmlformats.org/officeDocument/2006/relationships/image" Target="../media/image73.png"/><Relationship Id="rId2" Type="http://schemas.openxmlformats.org/officeDocument/2006/relationships/image" Target="../media/image59.jpeg"/><Relationship Id="rId16" Type="http://schemas.openxmlformats.org/officeDocument/2006/relationships/image" Target="../media/image72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microsoft.com/office/2007/relationships/hdphoto" Target="../media/hdphoto5.wdp"/><Relationship Id="rId5" Type="http://schemas.openxmlformats.org/officeDocument/2006/relationships/image" Target="../media/image65.jpeg"/><Relationship Id="rId15" Type="http://schemas.microsoft.com/office/2007/relationships/hdphoto" Target="../media/hdphoto6.wdp"/><Relationship Id="rId10" Type="http://schemas.openxmlformats.org/officeDocument/2006/relationships/image" Target="../media/image68.png"/><Relationship Id="rId19" Type="http://schemas.openxmlformats.org/officeDocument/2006/relationships/image" Target="../media/image74.png"/><Relationship Id="rId4" Type="http://schemas.openxmlformats.org/officeDocument/2006/relationships/image" Target="../media/image61.jpeg"/><Relationship Id="rId9" Type="http://schemas.microsoft.com/office/2007/relationships/hdphoto" Target="../media/hdphoto4.wdp"/><Relationship Id="rId1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.xml"/><Relationship Id="rId5" Type="http://schemas.openxmlformats.org/officeDocument/2006/relationships/image" Target="../media/image96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hyperlink" Target="mailto:lingwell@purdue.edu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61" y="2853478"/>
            <a:ext cx="12192462" cy="183490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462" y="2947848"/>
            <a:ext cx="12192461" cy="1556763"/>
          </a:xfrm>
          <a:solidFill>
            <a:srgbClr val="FFA600"/>
          </a:solidFill>
        </p:spPr>
        <p:txBody>
          <a:bodyPr/>
          <a:lstStyle/>
          <a:p>
            <a:pPr indent="0" algn="ctr">
              <a:buNone/>
            </a:pPr>
            <a:r>
              <a:rPr lang="en-US" dirty="0">
                <a:latin typeface="Garamond" panose="02020404030301010803" pitchFamily="18" charset="0"/>
              </a:rPr>
              <a:t>Reducing pollinator exposure to pesticides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C8D80C-5BF6-4F8A-A48E-E5BF3508CD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28" y="0"/>
            <a:ext cx="4369724" cy="12297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C6EDC0-14C1-4007-9688-4A95BBA2A74D}"/>
              </a:ext>
            </a:extLst>
          </p:cNvPr>
          <p:cNvSpPr/>
          <p:nvPr/>
        </p:nvSpPr>
        <p:spPr>
          <a:xfrm>
            <a:off x="0" y="0"/>
            <a:ext cx="241069" cy="1122218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4044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Krupke et al. 2017 </a:t>
            </a:r>
            <a:r>
              <a:rPr lang="en-US" sz="2400" i="1" dirty="0"/>
              <a:t>J. Appl. Ecol.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Pollination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105275" cy="4351338"/>
          </a:xfrm>
        </p:spPr>
        <p:txBody>
          <a:bodyPr/>
          <a:lstStyle/>
          <a:p>
            <a:r>
              <a:rPr lang="en-US" dirty="0"/>
              <a:t>Risks in Indiana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3981B32-997F-4C40-9AD6-DAAE44612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741" y="0"/>
            <a:ext cx="5432323" cy="685800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22744C-F398-40E9-B2B3-522876C5C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200" y="2528592"/>
            <a:ext cx="5447067" cy="29454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701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17305" cy="68697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C1AFD8-2709-4F14-B6F8-E087265F0652}"/>
              </a:ext>
            </a:extLst>
          </p:cNvPr>
          <p:cNvSpPr/>
          <p:nvPr/>
        </p:nvSpPr>
        <p:spPr>
          <a:xfrm>
            <a:off x="2326105" y="-224589"/>
            <a:ext cx="2967790" cy="23100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A3A845-5BC2-44EE-BC2E-77283E067D0E}"/>
              </a:ext>
            </a:extLst>
          </p:cNvPr>
          <p:cNvSpPr/>
          <p:nvPr/>
        </p:nvSpPr>
        <p:spPr>
          <a:xfrm>
            <a:off x="7018421" y="0"/>
            <a:ext cx="1499937" cy="6817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6F320C-E3B3-45E3-A209-EE4E359A720D}"/>
              </a:ext>
            </a:extLst>
          </p:cNvPr>
          <p:cNvSpPr/>
          <p:nvPr/>
        </p:nvSpPr>
        <p:spPr>
          <a:xfrm>
            <a:off x="7322358" y="322218"/>
            <a:ext cx="2967790" cy="23100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55F6DE-37FF-442E-9763-57548BECA2D5}"/>
              </a:ext>
            </a:extLst>
          </p:cNvPr>
          <p:cNvSpPr/>
          <p:nvPr/>
        </p:nvSpPr>
        <p:spPr>
          <a:xfrm>
            <a:off x="-577516" y="5694948"/>
            <a:ext cx="3144253" cy="2594810"/>
          </a:xfrm>
          <a:prstGeom prst="roundRect">
            <a:avLst/>
          </a:prstGeom>
          <a:solidFill>
            <a:srgbClr val="D2A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0EFFCF-3E94-4192-BEB8-8F1D1FFF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304" y="0"/>
            <a:ext cx="4074695" cy="501015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7200" dirty="0"/>
              <a:t>3. Runoff from surface water</a:t>
            </a:r>
          </a:p>
        </p:txBody>
      </p:sp>
    </p:spTree>
    <p:extLst>
      <p:ext uri="{BB962C8B-B14F-4D97-AF65-F5344CB8AC3E}">
        <p14:creationId xmlns:p14="http://schemas.microsoft.com/office/powerpoint/2010/main" val="1882499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042"/>
            <a:ext cx="11924647" cy="68579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C59358F-1D10-4DDC-9073-CCA66EA8E59C}"/>
              </a:ext>
            </a:extLst>
          </p:cNvPr>
          <p:cNvSpPr/>
          <p:nvPr/>
        </p:nvSpPr>
        <p:spPr>
          <a:xfrm>
            <a:off x="6280483" y="1815736"/>
            <a:ext cx="5664216" cy="50372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0DCBB0-D9BF-44EC-9368-2A925C5AC956}"/>
              </a:ext>
            </a:extLst>
          </p:cNvPr>
          <p:cNvSpPr/>
          <p:nvPr/>
        </p:nvSpPr>
        <p:spPr>
          <a:xfrm>
            <a:off x="6260431" y="2402304"/>
            <a:ext cx="753979" cy="20533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22A636-DEC0-4B5C-8892-EE2505722E51}"/>
              </a:ext>
            </a:extLst>
          </p:cNvPr>
          <p:cNvSpPr/>
          <p:nvPr/>
        </p:nvSpPr>
        <p:spPr>
          <a:xfrm rot="4289967">
            <a:off x="8383944" y="272649"/>
            <a:ext cx="753979" cy="355143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8567A7-6B7F-4DB5-9066-A7819187E2D1}"/>
              </a:ext>
            </a:extLst>
          </p:cNvPr>
          <p:cNvSpPr/>
          <p:nvPr/>
        </p:nvSpPr>
        <p:spPr>
          <a:xfrm>
            <a:off x="6096000" y="2402304"/>
            <a:ext cx="2582779" cy="4455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14D688-1824-4E6C-AAAC-35B7A6C291F1}"/>
              </a:ext>
            </a:extLst>
          </p:cNvPr>
          <p:cNvSpPr txBox="1">
            <a:spLocks/>
          </p:cNvSpPr>
          <p:nvPr/>
        </p:nvSpPr>
        <p:spPr>
          <a:xfrm>
            <a:off x="5721407" y="3679153"/>
            <a:ext cx="6537158" cy="27432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dirty="0"/>
              <a:t>5. Uptake in guttation fluid (drinking water)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4AFA85-E5BF-4CBB-BF7C-4AA847C92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1" y="1620722"/>
            <a:ext cx="5486399" cy="2053389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6000" dirty="0"/>
              <a:t>4. Uptake in pollen &amp; nectar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F99B05-4AC7-4A84-97B8-86DABF35ED4A}"/>
              </a:ext>
            </a:extLst>
          </p:cNvPr>
          <p:cNvSpPr/>
          <p:nvPr/>
        </p:nvSpPr>
        <p:spPr>
          <a:xfrm>
            <a:off x="-1363579" y="2149642"/>
            <a:ext cx="3962400" cy="2306051"/>
          </a:xfrm>
          <a:prstGeom prst="ellipse">
            <a:avLst/>
          </a:prstGeom>
          <a:solidFill>
            <a:srgbClr val="D1F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72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019" y="753978"/>
            <a:ext cx="5832981" cy="5646821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AAB9A6A-6666-4899-A020-0DA6A6CF41AF}"/>
              </a:ext>
            </a:extLst>
          </p:cNvPr>
          <p:cNvSpPr/>
          <p:nvPr/>
        </p:nvSpPr>
        <p:spPr>
          <a:xfrm>
            <a:off x="0" y="176463"/>
            <a:ext cx="2342147" cy="17806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6CE81-83C8-41EB-B3CB-D7FAC18CB540}"/>
              </a:ext>
            </a:extLst>
          </p:cNvPr>
          <p:cNvSpPr txBox="1"/>
          <p:nvPr/>
        </p:nvSpPr>
        <p:spPr>
          <a:xfrm>
            <a:off x="0" y="0"/>
            <a:ext cx="3368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Social Bees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75BF0A-C63E-4E7F-AF20-A980819EAA39}"/>
              </a:ext>
            </a:extLst>
          </p:cNvPr>
          <p:cNvSpPr txBox="1"/>
          <p:nvPr/>
        </p:nvSpPr>
        <p:spPr>
          <a:xfrm>
            <a:off x="8406063" y="0"/>
            <a:ext cx="3785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Solitary Bees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4F78A-9951-4E1E-8F84-B89376B94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062" y="923330"/>
            <a:ext cx="3785937" cy="2939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A9642-7EDE-426E-861B-832D19D8F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337" y="2735177"/>
            <a:ext cx="2952793" cy="2939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8E72B8-67CE-4125-BE58-EFA0BC8667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751" y="4243165"/>
            <a:ext cx="3590510" cy="261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5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6BF07-5CDD-42A6-AADC-80E0326E5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697" y="2199027"/>
            <a:ext cx="8268607" cy="2459947"/>
          </a:xfrm>
          <a:solidFill>
            <a:schemeClr val="accent5">
              <a:lumMod val="60000"/>
              <a:lumOff val="40000"/>
              <a:alpha val="76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Conserving pollinators in specialty crops requires a </a:t>
            </a:r>
            <a:r>
              <a:rPr lang="en-US" u="sng" dirty="0"/>
              <a:t>systems approach; </a:t>
            </a:r>
            <a:r>
              <a:rPr lang="en-US" dirty="0"/>
              <a:t>foraging radius beyond the crop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4E7E4-25DA-479C-98C1-EB28D5BFC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81" r="100000">
                        <a14:foregroundMark x1="46910" y1="19165" x2="46910" y2="19165"/>
                        <a14:foregroundMark x1="50281" y1="14742" x2="50281" y2="14742"/>
                        <a14:foregroundMark x1="55618" y1="10811" x2="55618" y2="10811"/>
                        <a14:foregroundMark x1="59551" y1="9337" x2="59551" y2="9337"/>
                        <a14:foregroundMark x1="20787" y1="13022" x2="20787" y2="13022"/>
                        <a14:foregroundMark x1="20506" y1="16216" x2="20506" y2="16216"/>
                        <a14:foregroundMark x1="17697" y1="6880" x2="17697" y2="6880"/>
                        <a14:foregroundMark x1="19944" y1="1229" x2="19944" y2="1229"/>
                        <a14:foregroundMark x1="18258" y1="3440" x2="18258" y2="3440"/>
                        <a14:foregroundMark x1="72191" y1="28747" x2="72191" y2="28747"/>
                        <a14:foregroundMark x1="73876" y1="24570" x2="73876" y2="24570"/>
                        <a14:foregroundMark x1="73315" y1="27273" x2="73315" y2="27273"/>
                        <a14:foregroundMark x1="80337" y1="21376" x2="80337" y2="21376"/>
                        <a14:foregroundMark x1="82584" y1="17690" x2="82584" y2="17690"/>
                        <a14:foregroundMark x1="53652" y1="20885" x2="53652" y2="20885"/>
                        <a14:foregroundMark x1="58989" y1="22359" x2="58989" y2="22359"/>
                        <a14:foregroundMark x1="69101" y1="23833" x2="69101" y2="23833"/>
                        <a14:foregroundMark x1="31180" y1="15479" x2="31180" y2="15479"/>
                        <a14:foregroundMark x1="37079" y1="16462" x2="37079" y2="16462"/>
                        <a14:foregroundMark x1="25281" y1="13268" x2="25281" y2="13268"/>
                        <a14:foregroundMark x1="28933" y1="14742" x2="28933" y2="14742"/>
                        <a14:foregroundMark x1="46067" y1="80835" x2="46067" y2="80835"/>
                        <a14:foregroundMark x1="47191" y1="86241" x2="47191" y2="86241"/>
                        <a14:foregroundMark x1="46910" y1="90418" x2="46910" y2="90418"/>
                        <a14:foregroundMark x1="54213" y1="89926" x2="54213" y2="89926"/>
                        <a14:foregroundMark x1="66292" y1="90418" x2="66292" y2="90418"/>
                        <a14:foregroundMark x1="56461" y1="81818" x2="56461" y2="81818"/>
                        <a14:foregroundMark x1="55337" y1="73710" x2="55337" y2="73710"/>
                        <a14:foregroundMark x1="39045" y1="83784" x2="39045" y2="83784"/>
                        <a14:foregroundMark x1="31461" y1="80098" x2="31461" y2="80098"/>
                        <a14:foregroundMark x1="44101" y1="77150" x2="44101" y2="77150"/>
                        <a14:foregroundMark x1="58989" y1="32924" x2="58989" y2="32924"/>
                        <a14:foregroundMark x1="54213" y1="38575" x2="54213" y2="38575"/>
                        <a14:foregroundMark x1="57303" y1="40295" x2="57303" y2="40295"/>
                        <a14:foregroundMark x1="93539" y1="44717" x2="93539" y2="44717"/>
                        <a14:foregroundMark x1="87360" y1="52334" x2="87360" y2="52334"/>
                        <a14:foregroundMark x1="78652" y1="59705" x2="78652" y2="59705"/>
                        <a14:foregroundMark x1="93258" y1="60442" x2="93258" y2="60442"/>
                        <a14:backgroundMark x1="44101" y1="77396" x2="44101" y2="77396"/>
                        <a14:backgroundMark x1="54213" y1="42752" x2="54213" y2="42752"/>
                        <a14:backgroundMark x1="54775" y1="43980" x2="54775" y2="4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050" y="5015949"/>
            <a:ext cx="1484530" cy="169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4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97" y="207111"/>
            <a:ext cx="1613103" cy="2179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570" y="207111"/>
            <a:ext cx="1606875" cy="2179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206" y="3608536"/>
            <a:ext cx="1613103" cy="2179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97" y="3608537"/>
            <a:ext cx="1611495" cy="21798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320" y="3608537"/>
            <a:ext cx="1622389" cy="2179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9626" y="207111"/>
            <a:ext cx="1614485" cy="21798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6221" y="207111"/>
            <a:ext cx="1622374" cy="21798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3145" y="3608537"/>
            <a:ext cx="1603953" cy="21798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2229" y="207110"/>
            <a:ext cx="1620783" cy="2179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2383" y="207110"/>
            <a:ext cx="1622374" cy="2179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9295" y="3608537"/>
            <a:ext cx="1622389" cy="21798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6417" y="3608536"/>
            <a:ext cx="1617741" cy="2179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81" r="100000">
                        <a14:foregroundMark x1="46910" y1="19165" x2="46910" y2="19165"/>
                        <a14:foregroundMark x1="50281" y1="14742" x2="50281" y2="14742"/>
                        <a14:foregroundMark x1="55618" y1="10811" x2="55618" y2="10811"/>
                        <a14:foregroundMark x1="59551" y1="9337" x2="59551" y2="9337"/>
                        <a14:foregroundMark x1="20787" y1="13022" x2="20787" y2="13022"/>
                        <a14:foregroundMark x1="20506" y1="16216" x2="20506" y2="16216"/>
                        <a14:foregroundMark x1="17697" y1="6880" x2="17697" y2="6880"/>
                        <a14:foregroundMark x1="19944" y1="1229" x2="19944" y2="1229"/>
                        <a14:foregroundMark x1="18258" y1="3440" x2="18258" y2="3440"/>
                        <a14:foregroundMark x1="72191" y1="28747" x2="72191" y2="28747"/>
                        <a14:foregroundMark x1="73876" y1="24570" x2="73876" y2="24570"/>
                        <a14:foregroundMark x1="73315" y1="27273" x2="73315" y2="27273"/>
                        <a14:foregroundMark x1="80337" y1="21376" x2="80337" y2="21376"/>
                        <a14:foregroundMark x1="82584" y1="17690" x2="82584" y2="17690"/>
                        <a14:foregroundMark x1="53652" y1="20885" x2="53652" y2="20885"/>
                        <a14:foregroundMark x1="58989" y1="22359" x2="58989" y2="22359"/>
                        <a14:foregroundMark x1="69101" y1="23833" x2="69101" y2="23833"/>
                        <a14:foregroundMark x1="31180" y1="15479" x2="31180" y2="15479"/>
                        <a14:foregroundMark x1="37079" y1="16462" x2="37079" y2="16462"/>
                        <a14:foregroundMark x1="25281" y1="13268" x2="25281" y2="13268"/>
                        <a14:foregroundMark x1="28933" y1="14742" x2="28933" y2="14742"/>
                        <a14:foregroundMark x1="46067" y1="80835" x2="46067" y2="80835"/>
                        <a14:foregroundMark x1="47191" y1="86241" x2="47191" y2="86241"/>
                        <a14:foregroundMark x1="46910" y1="90418" x2="46910" y2="90418"/>
                        <a14:foregroundMark x1="54213" y1="89926" x2="54213" y2="89926"/>
                        <a14:foregroundMark x1="66292" y1="90418" x2="66292" y2="90418"/>
                        <a14:foregroundMark x1="56461" y1="81818" x2="56461" y2="81818"/>
                        <a14:foregroundMark x1="55337" y1="73710" x2="55337" y2="73710"/>
                        <a14:foregroundMark x1="39045" y1="83784" x2="39045" y2="83784"/>
                        <a14:foregroundMark x1="31461" y1="80098" x2="31461" y2="80098"/>
                        <a14:foregroundMark x1="44101" y1="77150" x2="44101" y2="77150"/>
                        <a14:foregroundMark x1="58989" y1="32924" x2="58989" y2="32924"/>
                        <a14:foregroundMark x1="54213" y1="38575" x2="54213" y2="38575"/>
                        <a14:foregroundMark x1="57303" y1="40295" x2="57303" y2="40295"/>
                        <a14:foregroundMark x1="93539" y1="44717" x2="93539" y2="44717"/>
                        <a14:foregroundMark x1="87360" y1="52334" x2="87360" y2="52334"/>
                        <a14:foregroundMark x1="78652" y1="59705" x2="78652" y2="59705"/>
                        <a14:foregroundMark x1="93258" y1="60442" x2="93258" y2="60442"/>
                        <a14:backgroundMark x1="44101" y1="77396" x2="44101" y2="77396"/>
                        <a14:backgroundMark x1="54213" y1="42752" x2="54213" y2="42752"/>
                        <a14:backgroundMark x1="54775" y1="43980" x2="54775" y2="4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150" y="5054049"/>
            <a:ext cx="1484530" cy="16921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42" y="2448524"/>
            <a:ext cx="2628900" cy="9013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402" y="2448480"/>
            <a:ext cx="1098512" cy="10985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73425" y="2479959"/>
            <a:ext cx="2757608" cy="9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98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24BA282-435C-4C94-AFCC-9E61D649D5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686" y="3237614"/>
            <a:ext cx="4627431" cy="36203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DA66DF1-21D6-48E4-80D4-7A5FCFED8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4585" y="1"/>
            <a:ext cx="4033408" cy="3433353"/>
          </a:xfr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E46EC3-954B-427C-B235-643A2EE7F7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04127" y="1704129"/>
            <a:ext cx="6857999" cy="3449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761" y="3433352"/>
            <a:ext cx="4579713" cy="3434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7993" y="-16873"/>
            <a:ext cx="46863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33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Pest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63" y="1812242"/>
            <a:ext cx="6450608" cy="4351338"/>
          </a:xfrm>
        </p:spPr>
        <p:txBody>
          <a:bodyPr>
            <a:normAutofit/>
          </a:bodyPr>
          <a:lstStyle/>
          <a:p>
            <a:r>
              <a:rPr lang="en-US" sz="3200" dirty="0"/>
              <a:t>Focus our efforts on cucumber beetles</a:t>
            </a:r>
          </a:p>
          <a:p>
            <a:pPr lvl="1"/>
            <a:r>
              <a:rPr lang="en-US" sz="3200" dirty="0"/>
              <a:t>5 beetles per plant, threshold in watermelon</a:t>
            </a:r>
          </a:p>
          <a:p>
            <a:r>
              <a:rPr lang="en-US" sz="3200" dirty="0"/>
              <a:t>Reduce inputs, secondary pest outbreaks</a:t>
            </a:r>
          </a:p>
          <a:p>
            <a:r>
              <a:rPr lang="en-US" sz="3200" dirty="0"/>
              <a:t>Minimize exposure of pollinators to insecticides in cucurbit crops</a:t>
            </a:r>
          </a:p>
          <a:p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217" y="1954921"/>
            <a:ext cx="4410836" cy="406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00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Approach: Observational &amp; Experimental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84576" cy="4351338"/>
          </a:xfrm>
        </p:spPr>
        <p:txBody>
          <a:bodyPr>
            <a:noAutofit/>
          </a:bodyPr>
          <a:lstStyle/>
          <a:p>
            <a:r>
              <a:rPr lang="en-US" sz="3200" dirty="0"/>
              <a:t>Observational (On-Farm)</a:t>
            </a:r>
          </a:p>
          <a:p>
            <a:pPr lvl="1"/>
            <a:r>
              <a:rPr lang="en-US" sz="2800" dirty="0"/>
              <a:t>In-field observations and measurements</a:t>
            </a:r>
          </a:p>
          <a:p>
            <a:pPr lvl="1"/>
            <a:r>
              <a:rPr lang="en-US" sz="2800" dirty="0"/>
              <a:t>Variation in management practices</a:t>
            </a:r>
          </a:p>
          <a:p>
            <a:r>
              <a:rPr lang="en-US" sz="3200" dirty="0"/>
              <a:t>Experimental (Research Farm)</a:t>
            </a:r>
          </a:p>
          <a:p>
            <a:pPr lvl="1"/>
            <a:r>
              <a:rPr lang="en-US" sz="2800" dirty="0"/>
              <a:t>In-field observations and measurements</a:t>
            </a:r>
          </a:p>
          <a:p>
            <a:pPr lvl="1"/>
            <a:r>
              <a:rPr lang="en-US" sz="2800" dirty="0"/>
              <a:t>Control over inputs and management practices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64188" y="1549247"/>
            <a:ext cx="2805082" cy="2103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9270" y="2057286"/>
            <a:ext cx="1910562" cy="373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44124" y="3856175"/>
            <a:ext cx="2139732" cy="172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On-Farm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4324" y="1825625"/>
            <a:ext cx="3809441" cy="4351338"/>
          </a:xfrm>
        </p:spPr>
        <p:txBody>
          <a:bodyPr/>
          <a:lstStyle/>
          <a:p>
            <a:r>
              <a:rPr lang="en-US" dirty="0"/>
              <a:t>Michigan</a:t>
            </a:r>
          </a:p>
          <a:p>
            <a:pPr lvl="1"/>
            <a:r>
              <a:rPr lang="en-US" dirty="0"/>
              <a:t>31 commercial pickling cucumber fields</a:t>
            </a:r>
          </a:p>
          <a:p>
            <a:r>
              <a:rPr lang="en-US" dirty="0"/>
              <a:t>Ohio</a:t>
            </a:r>
          </a:p>
          <a:p>
            <a:pPr lvl="1"/>
            <a:r>
              <a:rPr lang="en-US" dirty="0"/>
              <a:t>30 commercial pumpkin fields</a:t>
            </a:r>
          </a:p>
          <a:p>
            <a:r>
              <a:rPr lang="en-US" dirty="0"/>
              <a:t>Indiana</a:t>
            </a:r>
          </a:p>
          <a:p>
            <a:pPr lvl="1"/>
            <a:r>
              <a:rPr lang="en-US" dirty="0"/>
              <a:t>30 commercial watermelon fields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6" y="1505127"/>
            <a:ext cx="3901778" cy="4548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765" y="2712541"/>
            <a:ext cx="3984935" cy="298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0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>
            <a:off x="846663" y="1456267"/>
            <a:ext cx="105071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Pollination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199" y="1549247"/>
            <a:ext cx="7183061" cy="4338055"/>
          </a:xfrm>
        </p:spPr>
        <p:txBody>
          <a:bodyPr>
            <a:normAutofit/>
          </a:bodyPr>
          <a:lstStyle/>
          <a:p>
            <a:r>
              <a:rPr lang="en-US" sz="3200" dirty="0"/>
              <a:t>Crucial for fruit set in many agricultural crops</a:t>
            </a:r>
          </a:p>
          <a:p>
            <a:r>
              <a:rPr lang="en-US" sz="3200" dirty="0"/>
              <a:t>500-1000 grains of pollen for effective fertilization of watermelon</a:t>
            </a:r>
          </a:p>
          <a:p>
            <a:r>
              <a:rPr lang="en-US" sz="3200" dirty="0"/>
              <a:t>10-20+ visits by pollinators for fruit set</a:t>
            </a:r>
          </a:p>
          <a:p>
            <a:r>
              <a:rPr lang="en-US" sz="3200" dirty="0"/>
              <a:t>Increased visitation of pollinators leads to better fertilization and fruit set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1261" y="1504011"/>
            <a:ext cx="2190750" cy="45358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9846" y="1504011"/>
            <a:ext cx="1884054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58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171450" y="2190751"/>
            <a:ext cx="11887200" cy="76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93251"/>
            <a:ext cx="2799384" cy="1871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888" y="193251"/>
            <a:ext cx="2507688" cy="1871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502" y="193251"/>
            <a:ext cx="2673623" cy="1871536"/>
          </a:xfrm>
          <a:prstGeom prst="rect">
            <a:avLst/>
          </a:prstGeom>
        </p:spPr>
      </p:pic>
      <p:pic>
        <p:nvPicPr>
          <p:cNvPr id="12" name="Picture 2" descr="Image result for treated cucumber see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1680" y="3075509"/>
            <a:ext cx="957378" cy="96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200" y="2392788"/>
            <a:ext cx="1998337" cy="505327"/>
          </a:xfrm>
          <a:prstGeom prst="rect">
            <a:avLst/>
          </a:prstGeom>
        </p:spPr>
      </p:pic>
      <p:pic>
        <p:nvPicPr>
          <p:cNvPr id="14" name="Picture 2" descr="Image result for treated cucumber see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030" y="3142733"/>
            <a:ext cx="957378" cy="96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550" y="2460012"/>
            <a:ext cx="1998337" cy="5053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1200" y="4812186"/>
            <a:ext cx="1975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foliar insecticides</a:t>
            </a:r>
          </a:p>
          <a:p>
            <a:r>
              <a:rPr lang="en-US" dirty="0"/>
              <a:t>+ foliar fungicides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73914" y="4812186"/>
            <a:ext cx="1843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foliar fungicides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6475" y="4133031"/>
            <a:ext cx="155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thiamethoxam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19883" y="4169314"/>
            <a:ext cx="155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thiamethoxam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633291" y="4502363"/>
            <a:ext cx="1975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foliar insecticides</a:t>
            </a:r>
          </a:p>
          <a:p>
            <a:r>
              <a:rPr lang="en-US" dirty="0"/>
              <a:t>+ foliar </a:t>
            </a:r>
            <a:r>
              <a:rPr lang="en-US" dirty="0" err="1"/>
              <a:t>miticides</a:t>
            </a:r>
            <a:endParaRPr lang="en-US" dirty="0"/>
          </a:p>
          <a:p>
            <a:r>
              <a:rPr lang="en-US" dirty="0"/>
              <a:t>+ foliar fungicides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44983" y="2676870"/>
            <a:ext cx="1551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acetamiprid</a:t>
            </a:r>
            <a:endParaRPr lang="en-US" dirty="0"/>
          </a:p>
          <a:p>
            <a:r>
              <a:rPr lang="en-US" dirty="0" err="1"/>
              <a:t>imidacloprid</a:t>
            </a:r>
            <a:endParaRPr lang="en-US" dirty="0"/>
          </a:p>
          <a:p>
            <a:r>
              <a:rPr lang="en-US" dirty="0" err="1"/>
              <a:t>thiamethoxam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15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171450" y="2190751"/>
            <a:ext cx="11887200" cy="76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93251"/>
            <a:ext cx="2799384" cy="1871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888" y="193251"/>
            <a:ext cx="2507688" cy="1871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502" y="193251"/>
            <a:ext cx="2673623" cy="1871536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171450" y="2489341"/>
            <a:ext cx="3409950" cy="33792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Protection from seed treatment ~35 days</a:t>
            </a:r>
          </a:p>
          <a:p>
            <a:r>
              <a:rPr lang="en-US" dirty="0"/>
              <a:t>1-4 additional foliar applications, no difference in beetle counts</a:t>
            </a:r>
            <a:endParaRPr lang="en-GB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410075" y="2489340"/>
            <a:ext cx="3409950" cy="19979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Only 4 beetles found across 2 years</a:t>
            </a:r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800134" y="2489340"/>
            <a:ext cx="3409950" cy="25112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Beetle counts never exceeded threshold (5/plant avg.)</a:t>
            </a:r>
          </a:p>
          <a:p>
            <a:r>
              <a:rPr lang="en-US" dirty="0"/>
              <a:t>Includes organic production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12" b="90362" l="8180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156" t="17683" r="8125" b="13829"/>
          <a:stretch/>
        </p:blipFill>
        <p:spPr>
          <a:xfrm flipH="1">
            <a:off x="6961809" y="4178952"/>
            <a:ext cx="1838325" cy="162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171450" y="2190751"/>
            <a:ext cx="11887200" cy="76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93251"/>
            <a:ext cx="2799384" cy="1871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888" y="193251"/>
            <a:ext cx="2507688" cy="1871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502" y="193251"/>
            <a:ext cx="2673623" cy="1871536"/>
          </a:xfrm>
          <a:prstGeom prst="rect">
            <a:avLst/>
          </a:prstGeom>
        </p:spPr>
      </p:pic>
      <p:pic>
        <p:nvPicPr>
          <p:cNvPr id="20" name="Picture 19" descr="C:\Users\T.Wood\Documents\IMG_1911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8706" y="2359930"/>
            <a:ext cx="1934125" cy="1417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4371975" y="3870466"/>
            <a:ext cx="3409950" cy="19979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Honey bees make up 98% of all visits</a:t>
            </a:r>
          </a:p>
          <a:p>
            <a:r>
              <a:rPr lang="en-US" sz="2000" dirty="0"/>
              <a:t>Bumble bees (1%) and other wild bees (1%) make up the rest</a:t>
            </a:r>
            <a:endParaRPr lang="en-GB" sz="2000" dirty="0"/>
          </a:p>
        </p:txBody>
      </p:sp>
      <p:pic>
        <p:nvPicPr>
          <p:cNvPr id="22" name="Picture 3" descr="C:\Users\Keng-LouJames\Desktop\Pamphlet\Pepo_pru_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190252" y="2342238"/>
            <a:ext cx="974700" cy="12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Keng-LouJames\Desktop\37064437981_0c5bafb25d_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7802" y="4656125"/>
            <a:ext cx="1299600" cy="9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Keng-LouJames\Desktop\26820620980_ea6272d5ed_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190253" y="3412440"/>
            <a:ext cx="974700" cy="129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48428F-CDA8-44D2-9485-14FE84C2C04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4133" y="2295857"/>
            <a:ext cx="1556491" cy="13923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7BB83C-353C-4889-B6DD-EBF2A66FAE1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36852">
            <a:off x="8622815" y="2469752"/>
            <a:ext cx="1223105" cy="8692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AC6319-8415-436E-ADB4-05B6F534AA5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23" b="94231" l="6683" r="99045">
                        <a14:foregroundMark x1="34368" y1="0" x2="21241" y2="11813"/>
                        <a14:foregroundMark x1="40095" y1="0" x2="53222" y2="5495"/>
                        <a14:foregroundMark x1="53461" y1="5769" x2="55847" y2="28846"/>
                        <a14:foregroundMark x1="55847" y1="28846" x2="78759" y2="28297"/>
                        <a14:foregroundMark x1="78759" y1="28297" x2="96181" y2="39560"/>
                        <a14:foregroundMark x1="96181" y1="39560" x2="99284" y2="63736"/>
                        <a14:foregroundMark x1="99284" y1="63736" x2="74463" y2="79945"/>
                        <a14:foregroundMark x1="55370" y1="6868" x2="33174" y2="1099"/>
                        <a14:foregroundMark x1="33174" y1="1099" x2="21241" y2="17582"/>
                        <a14:foregroundMark x1="21241" y1="17582" x2="16229" y2="38462"/>
                        <a14:foregroundMark x1="16229" y1="38462" x2="4057" y2="55769"/>
                        <a14:foregroundMark x1="4057" y1="55769" x2="6683" y2="78297"/>
                        <a14:foregroundMark x1="6683" y1="78297" x2="14797" y2="83516"/>
                        <a14:foregroundMark x1="53938" y1="7418" x2="34129" y2="2198"/>
                        <a14:foregroundMark x1="34129" y1="2198" x2="23628" y2="8791"/>
                        <a14:foregroundMark x1="17661" y1="88736" x2="34129" y2="99176"/>
                        <a14:foregroundMark x1="34129" y1="99176" x2="43914" y2="99725"/>
                        <a14:foregroundMark x1="71838" y1="94505" x2="55131" y2="99725"/>
                        <a14:foregroundMark x1="72076" y1="94505" x2="56325" y2="81593"/>
                        <a14:foregroundMark x1="56325" y1="81593" x2="54893" y2="77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3313" y="4549591"/>
            <a:ext cx="1743075" cy="15108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B2E58D-37C0-465E-9626-8973FDFC924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03522" flipH="1">
            <a:off x="9626335" y="3832850"/>
            <a:ext cx="1747010" cy="8687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2C34CA-6627-43DD-91DA-D4F5E7A93A3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61" b="8993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85983" y="3221701"/>
            <a:ext cx="1252614" cy="17470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CABB911-0311-488D-9E83-E789A0FE81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7143" r="92857">
                        <a14:foregroundMark x1="46429" y1="22222" x2="50000" y2="6667"/>
                        <a14:foregroundMark x1="55952" y1="31111" x2="67857" y2="11111"/>
                        <a14:foregroundMark x1="35714" y1="42222" x2="8333" y2="55556"/>
                        <a14:foregroundMark x1="34524" y1="36667" x2="7143" y2="34444"/>
                        <a14:foregroundMark x1="29762" y1="30000" x2="36905" y2="21111"/>
                        <a14:foregroundMark x1="73810" y1="52222" x2="57143" y2="33333"/>
                        <a14:foregroundMark x1="76190" y1="33333" x2="77381" y2="47778"/>
                        <a14:foregroundMark x1="73810" y1="32222" x2="92857" y2="40000"/>
                        <a14:backgroundMark x1="22619" y1="41111" x2="22619" y2="41111"/>
                        <a14:backgroundMark x1="27381" y1="41111" x2="27381" y2="41111"/>
                        <a14:backgroundMark x1="30952" y1="40000" x2="30952" y2="40000"/>
                        <a14:backgroundMark x1="29762" y1="45556" x2="29762" y2="45556"/>
                        <a14:backgroundMark x1="26190" y1="44444" x2="26190" y2="44444"/>
                        <a14:backgroundMark x1="21429" y1="51111" x2="21429" y2="51111"/>
                        <a14:backgroundMark x1="15476" y1="52222" x2="15476" y2="52222"/>
                        <a14:backgroundMark x1="17857" y1="52222" x2="17857" y2="52222"/>
                        <a14:backgroundMark x1="20238" y1="51111" x2="20238" y2="51111"/>
                        <a14:backgroundMark x1="9524" y1="55556" x2="9524" y2="55556"/>
                        <a14:backgroundMark x1="59524" y1="75556" x2="59524" y2="75556"/>
                        <a14:backgroundMark x1="79762" y1="57778" x2="79762" y2="57778"/>
                        <a14:backgroundMark x1="71429" y1="16667" x2="71429" y2="16667"/>
                        <a14:backgroundMark x1="57143" y1="12222" x2="57143" y2="12222"/>
                        <a14:backgroundMark x1="69048" y1="25556" x2="69048" y2="25556"/>
                        <a14:backgroundMark x1="65476" y1="20000" x2="65476" y2="20000"/>
                        <a14:backgroundMark x1="65476" y1="16667" x2="65476" y2="16667"/>
                        <a14:backgroundMark x1="65476" y1="11111" x2="65476" y2="11111"/>
                        <a14:backgroundMark x1="66667" y1="14444" x2="67857" y2="15556"/>
                        <a14:backgroundMark x1="75000" y1="31111" x2="75000" y2="31111"/>
                        <a14:backgroundMark x1="72619" y1="31111" x2="72619" y2="31111"/>
                        <a14:backgroundMark x1="53571" y1="21111" x2="53571" y2="21111"/>
                        <a14:backgroundMark x1="53571" y1="26667" x2="53571" y2="26667"/>
                        <a14:backgroundMark x1="57143" y1="23333" x2="57143" y2="23333"/>
                        <a14:backgroundMark x1="57143" y1="25556" x2="57143" y2="25556"/>
                        <a14:backgroundMark x1="54762" y1="27778" x2="54762" y2="27778"/>
                        <a14:backgroundMark x1="60714" y1="24444" x2="60714" y2="24444"/>
                        <a14:backgroundMark x1="52381" y1="14444" x2="52381" y2="14444"/>
                        <a14:backgroundMark x1="50000" y1="10000" x2="50000" y2="10000"/>
                        <a14:backgroundMark x1="17857" y1="38889" x2="17857" y2="38889"/>
                        <a14:backgroundMark x1="14286" y1="35556" x2="14286" y2="35556"/>
                        <a14:backgroundMark x1="8333" y1="33333" x2="8333" y2="33333"/>
                        <a14:backgroundMark x1="32143" y1="43333" x2="32143" y2="43333"/>
                        <a14:backgroundMark x1="27381" y1="45556" x2="27381" y2="4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36230">
            <a:off x="9266466" y="4989916"/>
            <a:ext cx="863720" cy="925415"/>
          </a:xfrm>
          <a:prstGeom prst="rect">
            <a:avLst/>
          </a:prstGeom>
        </p:spPr>
      </p:pic>
      <p:pic>
        <p:nvPicPr>
          <p:cNvPr id="31" name="Picture 2" descr="C:\Users\Keng-LouJames\Desktop\37064437981_0c5bafb25d_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79" y="3999608"/>
            <a:ext cx="1299600" cy="9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68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427878" y="4246834"/>
            <a:ext cx="2918653" cy="2611166"/>
            <a:chOff x="8568128" y="3873810"/>
            <a:chExt cx="3891537" cy="3481554"/>
          </a:xfrm>
        </p:grpSpPr>
        <p:sp>
          <p:nvSpPr>
            <p:cNvPr id="9" name="Hexagon 8"/>
            <p:cNvSpPr/>
            <p:nvPr/>
          </p:nvSpPr>
          <p:spPr>
            <a:xfrm>
              <a:off x="9471643" y="4868541"/>
              <a:ext cx="1153886" cy="994729"/>
            </a:xfrm>
            <a:prstGeom prst="hexagon">
              <a:avLst/>
            </a:prstGeom>
            <a:solidFill>
              <a:srgbClr val="FFD4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5" name="Hexagon 14"/>
            <p:cNvSpPr/>
            <p:nvPr/>
          </p:nvSpPr>
          <p:spPr>
            <a:xfrm>
              <a:off x="8568128" y="5365906"/>
              <a:ext cx="1153886" cy="994729"/>
            </a:xfrm>
            <a:prstGeom prst="hexagon">
              <a:avLst/>
            </a:prstGeom>
            <a:solidFill>
              <a:srgbClr val="B4963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Hexagon 15"/>
            <p:cNvSpPr/>
            <p:nvPr/>
          </p:nvSpPr>
          <p:spPr>
            <a:xfrm>
              <a:off x="10387828" y="6360635"/>
              <a:ext cx="1153886" cy="994729"/>
            </a:xfrm>
            <a:prstGeom prst="hexagon">
              <a:avLst/>
            </a:prstGeom>
            <a:solidFill>
              <a:srgbClr val="B4963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Hexagon 17"/>
            <p:cNvSpPr/>
            <p:nvPr/>
          </p:nvSpPr>
          <p:spPr>
            <a:xfrm>
              <a:off x="10369446" y="5365905"/>
              <a:ext cx="1153886" cy="994729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" name="Hexagon 18"/>
            <p:cNvSpPr/>
            <p:nvPr/>
          </p:nvSpPr>
          <p:spPr>
            <a:xfrm>
              <a:off x="11280792" y="4868540"/>
              <a:ext cx="1153886" cy="994729"/>
            </a:xfrm>
            <a:prstGeom prst="hexagon">
              <a:avLst/>
            </a:prstGeom>
            <a:solidFill>
              <a:srgbClr val="B4963B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0" name="Hexagon 19"/>
            <p:cNvSpPr/>
            <p:nvPr/>
          </p:nvSpPr>
          <p:spPr>
            <a:xfrm>
              <a:off x="8573304" y="6360635"/>
              <a:ext cx="1153886" cy="994729"/>
            </a:xfrm>
            <a:prstGeom prst="hexagon">
              <a:avLst/>
            </a:prstGeom>
            <a:solidFill>
              <a:srgbClr val="FFD4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2" name="Hexagon 21"/>
            <p:cNvSpPr/>
            <p:nvPr/>
          </p:nvSpPr>
          <p:spPr>
            <a:xfrm>
              <a:off x="11305779" y="3873810"/>
              <a:ext cx="1153886" cy="994729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9938926" y="6006958"/>
              <a:ext cx="2051689" cy="707353"/>
              <a:chOff x="2119202" y="3172130"/>
              <a:chExt cx="2051689" cy="707353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2119202" y="3172130"/>
                <a:ext cx="2051689" cy="707353"/>
              </a:xfrm>
              <a:prstGeom prst="rect">
                <a:avLst/>
              </a:prstGeom>
              <a:solidFill>
                <a:srgbClr val="E4BE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0419" y="3219602"/>
                <a:ext cx="2050472" cy="612407"/>
              </a:xfrm>
              <a:prstGeom prst="rect">
                <a:avLst/>
              </a:prstGeom>
            </p:spPr>
          </p:pic>
        </p:grpSp>
      </p:grpSp>
      <p:sp>
        <p:nvSpPr>
          <p:cNvPr id="32" name="Content Placeholder 2"/>
          <p:cNvSpPr txBox="1">
            <a:spLocks/>
          </p:cNvSpPr>
          <p:nvPr/>
        </p:nvSpPr>
        <p:spPr>
          <a:xfrm>
            <a:off x="1822507" y="409287"/>
            <a:ext cx="4395412" cy="1294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>
              <a:latin typeface="Damascus" charset="-78"/>
              <a:ea typeface="Damascus" charset="-78"/>
              <a:cs typeface="Damascus" charset="-78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722341"/>
              </p:ext>
            </p:extLst>
          </p:nvPr>
        </p:nvGraphicFramePr>
        <p:xfrm>
          <a:off x="509894" y="34853"/>
          <a:ext cx="10035020" cy="6371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347" y="0"/>
            <a:ext cx="2434653" cy="17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96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863"/>
            <a:ext cx="11982450" cy="4295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3281" y="6488668"/>
            <a:ext cx="5388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Hopwood et al. 2016. How Neonicotinoids Can Kill Bees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944" y="4711849"/>
            <a:ext cx="10510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Lowest measured residue in cucumber pollen = 0.048 µg per gram of pollen. Consuming 0.10 grams of pollen would expose them to a lethal dose. </a:t>
            </a:r>
          </a:p>
        </p:txBody>
      </p:sp>
    </p:spTree>
    <p:extLst>
      <p:ext uri="{BB962C8B-B14F-4D97-AF65-F5344CB8AC3E}">
        <p14:creationId xmlns:p14="http://schemas.microsoft.com/office/powerpoint/2010/main" val="144582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3937" y="541531"/>
            <a:ext cx="10515600" cy="7733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Honey bee pollen collection</a:t>
            </a:r>
            <a:endParaRPr lang="en-GB" sz="6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669" y="1559870"/>
            <a:ext cx="7228209" cy="440712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751707" y="1771932"/>
            <a:ext cx="2518105" cy="1494854"/>
            <a:chOff x="9378550" y="1317811"/>
            <a:chExt cx="2518105" cy="14948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78550" y="1317811"/>
              <a:ext cx="510010" cy="149485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888560" y="1436795"/>
              <a:ext cx="20080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Sumac</a:t>
              </a:r>
              <a:endParaRPr lang="en-GB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888559" y="1865183"/>
              <a:ext cx="20080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Goldenrod</a:t>
              </a:r>
              <a:endParaRPr lang="en-GB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888559" y="2293571"/>
              <a:ext cx="20080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Corn</a:t>
              </a:r>
              <a:endParaRPr lang="en-GB" sz="20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919630" y="3701211"/>
            <a:ext cx="22630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Cucumber pollen is only 1-2% of the diet</a:t>
            </a:r>
            <a:endParaRPr lang="en-GB" sz="3200" dirty="0"/>
          </a:p>
        </p:txBody>
      </p:sp>
      <p:sp>
        <p:nvSpPr>
          <p:cNvPr id="15" name="Rectangle 14"/>
          <p:cNvSpPr/>
          <p:nvPr/>
        </p:nvSpPr>
        <p:spPr>
          <a:xfrm>
            <a:off x="4730203" y="1597108"/>
            <a:ext cx="2250831" cy="1150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00" y="1512418"/>
            <a:ext cx="6146800" cy="4535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1853" y="1966966"/>
            <a:ext cx="43947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 link to cucumber bloom!</a:t>
            </a:r>
          </a:p>
          <a:p>
            <a:endParaRPr lang="en-US" sz="2800" dirty="0"/>
          </a:p>
          <a:p>
            <a:r>
              <a:rPr lang="en-US" sz="2800" dirty="0"/>
              <a:t>Spike when foraging on corn and goldenrod.</a:t>
            </a:r>
          </a:p>
          <a:p>
            <a:endParaRPr lang="en-US" sz="2800" dirty="0"/>
          </a:p>
          <a:p>
            <a:r>
              <a:rPr lang="en-US" sz="2800" dirty="0"/>
              <a:t>Consuming 1 gram of pollen is lethal dose.</a:t>
            </a:r>
            <a:endParaRPr lang="en-GB" sz="2800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1" b="89683" l="9756" r="89837">
                        <a14:foregroundMark x1="40244" y1="33333" x2="40244" y2="33333"/>
                        <a14:foregroundMark x1="43496" y1="29365" x2="43496" y2="29365"/>
                        <a14:foregroundMark x1="49187" y1="26587" x2="49187" y2="26587"/>
                        <a14:foregroundMark x1="56098" y1="20635" x2="56098" y2="20635"/>
                        <a14:foregroundMark x1="65447" y1="14286" x2="65447" y2="14286"/>
                        <a14:foregroundMark x1="55285" y1="21032" x2="73577" y2="10317"/>
                        <a14:foregroundMark x1="67886" y1="75000" x2="62602" y2="88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481" y="2781300"/>
            <a:ext cx="1022091" cy="1046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Seasonal effect on exposure</a:t>
            </a:r>
          </a:p>
        </p:txBody>
      </p:sp>
    </p:spTree>
    <p:extLst>
      <p:ext uri="{BB962C8B-B14F-4D97-AF65-F5344CB8AC3E}">
        <p14:creationId xmlns:p14="http://schemas.microsoft.com/office/powerpoint/2010/main" val="249337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On-Farm Results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Seed treatment in direct-seeded specialty crops effective, may not be necessary</a:t>
            </a:r>
          </a:p>
          <a:p>
            <a:r>
              <a:rPr lang="en-US" sz="3600" dirty="0"/>
              <a:t>Thiamethoxam residues in pollen/flowers about 25% of leaf tissue</a:t>
            </a:r>
          </a:p>
          <a:p>
            <a:r>
              <a:rPr lang="en-US" sz="3600" dirty="0"/>
              <a:t>Pollinator communities vary depending on crop type</a:t>
            </a:r>
          </a:p>
          <a:p>
            <a:r>
              <a:rPr lang="en-US" sz="3600" dirty="0"/>
              <a:t>Surrounding landscape important for community composition AND exposure risks to insecticides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365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Research Farms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36178" y="1825625"/>
            <a:ext cx="10515600" cy="4351338"/>
          </a:xfrm>
        </p:spPr>
        <p:txBody>
          <a:bodyPr/>
          <a:lstStyle/>
          <a:p>
            <a:r>
              <a:rPr lang="en-US" dirty="0"/>
              <a:t>Controlled Experiments</a:t>
            </a:r>
          </a:p>
          <a:p>
            <a:r>
              <a:rPr lang="en-US" dirty="0"/>
              <a:t>2017-2020</a:t>
            </a:r>
          </a:p>
          <a:p>
            <a:r>
              <a:rPr lang="en-US" dirty="0"/>
              <a:t>Matrix of corn (15 acres)</a:t>
            </a:r>
          </a:p>
          <a:p>
            <a:r>
              <a:rPr lang="en-US" dirty="0"/>
              <a:t>Watermelon focal crop (0.5 acres)</a:t>
            </a:r>
          </a:p>
          <a:p>
            <a:r>
              <a:rPr lang="en-US" dirty="0"/>
              <a:t>We regulate ALL inputs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283" y="0"/>
            <a:ext cx="6129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7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63" y="6195"/>
            <a:ext cx="11479619" cy="68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82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148130" y="1549247"/>
            <a:ext cx="8727336" cy="4280560"/>
            <a:chOff x="595157" y="762675"/>
            <a:chExt cx="10705509" cy="5250809"/>
          </a:xfrm>
        </p:grpSpPr>
        <p:pic>
          <p:nvPicPr>
            <p:cNvPr id="10" name="Picture 9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710" y="762675"/>
              <a:ext cx="1940007" cy="1996231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1863" y="1232653"/>
              <a:ext cx="3016971" cy="2116435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157" y="2626236"/>
              <a:ext cx="3080986" cy="2051387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004" y="4208761"/>
              <a:ext cx="2537139" cy="1667725"/>
            </a:xfrm>
            <a:prstGeom prst="rect">
              <a:avLst/>
            </a:prstGeom>
          </p:spPr>
        </p:pic>
        <p:pic>
          <p:nvPicPr>
            <p:cNvPr id="14" name="Picture 13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3392" y="1010628"/>
              <a:ext cx="2894194" cy="2402765"/>
            </a:xfrm>
            <a:prstGeom prst="rect">
              <a:avLst/>
            </a:prstGeom>
          </p:spPr>
        </p:pic>
        <p:pic>
          <p:nvPicPr>
            <p:cNvPr id="15" name="Picture 14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4502" y="3292486"/>
              <a:ext cx="3230254" cy="2325692"/>
            </a:xfrm>
            <a:prstGeom prst="rect">
              <a:avLst/>
            </a:prstGeom>
          </p:spPr>
        </p:pic>
        <p:pic>
          <p:nvPicPr>
            <p:cNvPr id="16" name="Picture 15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7387" y="3068544"/>
              <a:ext cx="2654936" cy="2823630"/>
            </a:xfrm>
            <a:prstGeom prst="rect">
              <a:avLst/>
            </a:prstGeom>
          </p:spPr>
        </p:pic>
        <p:pic>
          <p:nvPicPr>
            <p:cNvPr id="17" name="Picture 16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4705" y="777746"/>
              <a:ext cx="2575875" cy="2830332"/>
            </a:xfrm>
            <a:prstGeom prst="rect">
              <a:avLst/>
            </a:prstGeom>
          </p:spPr>
        </p:pic>
        <p:pic>
          <p:nvPicPr>
            <p:cNvPr id="18" name="Picture 17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9879" y="3565230"/>
              <a:ext cx="2640787" cy="2448254"/>
            </a:xfrm>
            <a:prstGeom prst="rect">
              <a:avLst/>
            </a:prstGeom>
          </p:spPr>
        </p:pic>
      </p:grpSp>
      <p:sp>
        <p:nvSpPr>
          <p:cNvPr id="19" name="Title 8"/>
          <p:cNvSpPr txBox="1">
            <a:spLocks/>
          </p:cNvSpPr>
          <p:nvPr/>
        </p:nvSpPr>
        <p:spPr>
          <a:xfrm>
            <a:off x="838200" y="73660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Pollination</a:t>
            </a:r>
          </a:p>
        </p:txBody>
      </p:sp>
    </p:spTree>
    <p:extLst>
      <p:ext uri="{BB962C8B-B14F-4D97-AF65-F5344CB8AC3E}">
        <p14:creationId xmlns:p14="http://schemas.microsoft.com/office/powerpoint/2010/main" val="3731871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5674"/>
            <a:ext cx="12192000" cy="5731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968" y="1741222"/>
            <a:ext cx="1802316" cy="874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62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86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272" y="4106125"/>
            <a:ext cx="1484530" cy="1692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22E9725-5ED4-4943-9F6A-FD9161461C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096" y="2505075"/>
            <a:ext cx="5355630" cy="3570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1608B0-3822-44FD-A8A6-E5E2638FB4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6629" y="0"/>
            <a:ext cx="6007061" cy="2505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BBA3F-A56F-42CE-838D-6752910993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0442" y="452436"/>
            <a:ext cx="4238623" cy="3333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019E2-4CBB-4D5D-8D60-168B62280F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938" y="3396288"/>
            <a:ext cx="3333750" cy="26743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3971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055" y="1"/>
            <a:ext cx="924950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578" y="78858"/>
            <a:ext cx="1562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63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766" y="9568"/>
            <a:ext cx="7816076" cy="6848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5" y="195816"/>
            <a:ext cx="1562100" cy="1447800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7886700" y="1828800"/>
            <a:ext cx="342900" cy="3604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8162192" y="4163158"/>
            <a:ext cx="342900" cy="3604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3883269" y="1771650"/>
            <a:ext cx="342900" cy="3604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3250223" y="2917581"/>
            <a:ext cx="342900" cy="3604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/>
              <a:t>Where and when do we use NST?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342" y="1690688"/>
            <a:ext cx="556101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533400" y="5867400"/>
            <a:ext cx="8382000" cy="990600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dirty="0"/>
              <a:t>Published in: Margaret R. Douglas; John F. </a:t>
            </a:r>
            <a:r>
              <a:rPr lang="en-US" altLang="en-US" sz="1000" dirty="0" err="1"/>
              <a:t>Tooker</a:t>
            </a:r>
            <a:r>
              <a:rPr lang="en-US" altLang="en-US" sz="1000" dirty="0"/>
              <a:t>; </a:t>
            </a:r>
            <a:r>
              <a:rPr lang="en-US" altLang="en-US" sz="1000" i="1" dirty="0"/>
              <a:t>Environ. Sci. Technol.</a:t>
            </a:r>
            <a:r>
              <a:rPr lang="en-US" altLang="en-US" sz="1000" dirty="0"/>
              <a:t> </a:t>
            </a:r>
            <a:r>
              <a:rPr lang="en-US" altLang="en-US" sz="1000" b="1" dirty="0"/>
              <a:t> 2015, </a:t>
            </a:r>
            <a:r>
              <a:rPr lang="en-US" altLang="en-US" sz="1000" dirty="0"/>
              <a:t>49, 5088-5097.</a:t>
            </a:r>
          </a:p>
          <a:p>
            <a:r>
              <a:rPr lang="en-US" altLang="en-US" sz="1000" dirty="0"/>
              <a:t>DOI: 10.1021/es506141g</a:t>
            </a:r>
          </a:p>
          <a:p>
            <a:r>
              <a:rPr lang="en-US" altLang="en-US" sz="1000" dirty="0"/>
              <a:t>Copyright © 2015 American Chemical Society</a:t>
            </a:r>
          </a:p>
        </p:txBody>
      </p:sp>
      <p:sp>
        <p:nvSpPr>
          <p:cNvPr id="18" name="Right Brace 17"/>
          <p:cNvSpPr/>
          <p:nvPr/>
        </p:nvSpPr>
        <p:spPr>
          <a:xfrm>
            <a:off x="6631354" y="4026877"/>
            <a:ext cx="232142" cy="905608"/>
          </a:xfrm>
          <a:prstGeom prst="rightBrace">
            <a:avLst>
              <a:gd name="adj1" fmla="val 57570"/>
              <a:gd name="adj2" fmla="val 5388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095392" y="4295015"/>
            <a:ext cx="136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Maize (corn)</a:t>
            </a:r>
          </a:p>
        </p:txBody>
      </p:sp>
      <p:sp>
        <p:nvSpPr>
          <p:cNvPr id="20" name="Right Brace 19"/>
          <p:cNvSpPr/>
          <p:nvPr/>
        </p:nvSpPr>
        <p:spPr>
          <a:xfrm>
            <a:off x="6616702" y="3374754"/>
            <a:ext cx="232142" cy="637470"/>
          </a:xfrm>
          <a:prstGeom prst="rightBrace">
            <a:avLst>
              <a:gd name="adj1" fmla="val 57570"/>
              <a:gd name="adj2" fmla="val 5388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95391" y="3508823"/>
            <a:ext cx="98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Soybean</a:t>
            </a:r>
          </a:p>
        </p:txBody>
      </p:sp>
      <p:sp>
        <p:nvSpPr>
          <p:cNvPr id="22" name="Right Brace 21"/>
          <p:cNvSpPr/>
          <p:nvPr/>
        </p:nvSpPr>
        <p:spPr>
          <a:xfrm>
            <a:off x="6613156" y="2739755"/>
            <a:ext cx="232142" cy="268288"/>
          </a:xfrm>
          <a:prstGeom prst="rightBrace">
            <a:avLst>
              <a:gd name="adj1" fmla="val 24755"/>
              <a:gd name="adj2" fmla="val 5060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975230" y="2737311"/>
            <a:ext cx="362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Vegetable + fruit + orchards + grapes</a:t>
            </a:r>
          </a:p>
        </p:txBody>
      </p:sp>
    </p:spTree>
    <p:extLst>
      <p:ext uri="{BB962C8B-B14F-4D97-AF65-F5344CB8AC3E}">
        <p14:creationId xmlns:p14="http://schemas.microsoft.com/office/powerpoint/2010/main" val="1174149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/>
              <a:t>Where and when do we use NST?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maiz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302" y="1690688"/>
            <a:ext cx="3090130" cy="218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08" y="1831582"/>
            <a:ext cx="6086475" cy="2419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9545" y="3976757"/>
            <a:ext cx="2165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69 studies</a:t>
            </a:r>
          </a:p>
          <a:p>
            <a:r>
              <a:rPr lang="en-US" dirty="0"/>
              <a:t>Indiana</a:t>
            </a:r>
          </a:p>
          <a:p>
            <a:r>
              <a:rPr lang="en-US" dirty="0"/>
              <a:t>15 years (2000-2015)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4" y="5319941"/>
            <a:ext cx="1219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NSTs are no better than other chemistries, should be an elective choice used in rotation.</a:t>
            </a:r>
          </a:p>
        </p:txBody>
      </p:sp>
    </p:spTree>
    <p:extLst>
      <p:ext uri="{BB962C8B-B14F-4D97-AF65-F5344CB8AC3E}">
        <p14:creationId xmlns:p14="http://schemas.microsoft.com/office/powerpoint/2010/main" val="3527073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3AFDD9-FCE2-4A4F-91E0-4AF29B8AB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8" y="161740"/>
            <a:ext cx="12093526" cy="1325563"/>
          </a:xfrm>
        </p:spPr>
        <p:txBody>
          <a:bodyPr>
            <a:noAutofit/>
          </a:bodyPr>
          <a:lstStyle/>
          <a:p>
            <a:r>
              <a:rPr lang="en-US" sz="6000" u="sng" dirty="0"/>
              <a:t>Yields (</a:t>
            </a:r>
            <a:r>
              <a:rPr lang="en-US" sz="6000" u="sng" dirty="0" err="1"/>
              <a:t>bu</a:t>
            </a:r>
            <a:r>
              <a:rPr lang="en-US" sz="6000" u="sng" dirty="0"/>
              <a:t>/acre) do not differ</a:t>
            </a:r>
          </a:p>
        </p:txBody>
      </p:sp>
      <p:graphicFrame>
        <p:nvGraphicFramePr>
          <p:cNvPr id="5" name="Chart 5">
            <a:extLst>
              <a:ext uri="{FF2B5EF4-FFF2-40B4-BE49-F238E27FC236}">
                <a16:creationId xmlns:a16="http://schemas.microsoft.com/office/drawing/2014/main" id="{6578EEFD-9241-4F62-8005-CFA60DCC73AF}"/>
              </a:ext>
            </a:extLst>
          </p:cNvPr>
          <p:cNvGraphicFramePr>
            <a:graphicFrameLocks/>
          </p:cNvGraphicFramePr>
          <p:nvPr/>
        </p:nvGraphicFramePr>
        <p:xfrm>
          <a:off x="0" y="2311400"/>
          <a:ext cx="4395788" cy="454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Worksheet" r:id="rId4" imgW="6210403" imgH="4648323" progId="Excel.Sheet.8">
                  <p:embed/>
                </p:oleObj>
              </mc:Choice>
              <mc:Fallback>
                <p:oleObj name="Worksheet" r:id="rId4" imgW="6210403" imgH="4648323" progId="Excel.Sheet.8">
                  <p:embed/>
                  <p:pic>
                    <p:nvPicPr>
                      <p:cNvPr id="5" name="Chart 5">
                        <a:extLst>
                          <a:ext uri="{FF2B5EF4-FFF2-40B4-BE49-F238E27FC236}">
                            <a16:creationId xmlns:a16="http://schemas.microsoft.com/office/drawing/2014/main" id="{6578EEFD-9241-4F62-8005-CFA60DCC73A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11400"/>
                        <a:ext cx="4395788" cy="454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98ADABE-4BE8-4842-9208-D6E423EC2AC1}"/>
              </a:ext>
            </a:extLst>
          </p:cNvPr>
          <p:cNvSpPr txBox="1"/>
          <p:nvPr/>
        </p:nvSpPr>
        <p:spPr>
          <a:xfrm>
            <a:off x="1519311" y="1693253"/>
            <a:ext cx="113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2012</a:t>
            </a:r>
          </a:p>
        </p:txBody>
      </p:sp>
      <p:graphicFrame>
        <p:nvGraphicFramePr>
          <p:cNvPr id="7" name="Chart 5">
            <a:extLst>
              <a:ext uri="{FF2B5EF4-FFF2-40B4-BE49-F238E27FC236}">
                <a16:creationId xmlns:a16="http://schemas.microsoft.com/office/drawing/2014/main" id="{AC3B6A2D-00CE-4D94-9FAC-61302E3390E0}"/>
              </a:ext>
            </a:extLst>
          </p:cNvPr>
          <p:cNvGraphicFramePr>
            <a:graphicFrameLocks/>
          </p:cNvGraphicFramePr>
          <p:nvPr/>
        </p:nvGraphicFramePr>
        <p:xfrm>
          <a:off x="4335095" y="2339584"/>
          <a:ext cx="4696363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C692A71-0AE5-4D43-9930-C2C0ECAD720E}"/>
              </a:ext>
            </a:extLst>
          </p:cNvPr>
          <p:cNvSpPr txBox="1"/>
          <p:nvPr/>
        </p:nvSpPr>
        <p:spPr>
          <a:xfrm>
            <a:off x="5962358" y="1693253"/>
            <a:ext cx="113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2013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5352D1-00D8-45A5-BBFD-60C58C194FFB}"/>
              </a:ext>
            </a:extLst>
          </p:cNvPr>
          <p:cNvSpPr txBox="1"/>
          <p:nvPr/>
        </p:nvSpPr>
        <p:spPr>
          <a:xfrm>
            <a:off x="10037299" y="1696245"/>
            <a:ext cx="113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2014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17E365-AC22-4139-BEBC-DDA56A1E4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873" y="353767"/>
            <a:ext cx="1219200" cy="923925"/>
          </a:xfrm>
          <a:prstGeom prst="rect">
            <a:avLst/>
          </a:prstGeom>
        </p:spPr>
      </p:pic>
      <p:graphicFrame>
        <p:nvGraphicFramePr>
          <p:cNvPr id="11" name="Chart 5">
            <a:extLst>
              <a:ext uri="{FF2B5EF4-FFF2-40B4-BE49-F238E27FC236}">
                <a16:creationId xmlns:a16="http://schemas.microsoft.com/office/drawing/2014/main" id="{B44DDCCA-550F-4390-B748-00D5F57A4AC5}"/>
              </a:ext>
            </a:extLst>
          </p:cNvPr>
          <p:cNvGraphicFramePr>
            <a:graphicFrameLocks/>
          </p:cNvGraphicFramePr>
          <p:nvPr/>
        </p:nvGraphicFramePr>
        <p:xfrm>
          <a:off x="8885631" y="2337020"/>
          <a:ext cx="3296993" cy="4549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AutoShape 28" descr="Image result for static balloon h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3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  <p:bldGraphic spid="11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/>
              <a:t>Where and when do we use NST?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5070189" cy="3356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269" y="1690688"/>
            <a:ext cx="2628900" cy="1743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922" y="3622431"/>
            <a:ext cx="2165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194 studies</a:t>
            </a:r>
          </a:p>
          <a:p>
            <a:r>
              <a:rPr lang="en-US" dirty="0"/>
              <a:t>14 states</a:t>
            </a:r>
          </a:p>
          <a:p>
            <a:r>
              <a:rPr lang="en-US" dirty="0"/>
              <a:t>11 years (2006-2017)</a:t>
            </a:r>
          </a:p>
        </p:txBody>
      </p:sp>
    </p:spTree>
    <p:extLst>
      <p:ext uri="{BB962C8B-B14F-4D97-AF65-F5344CB8AC3E}">
        <p14:creationId xmlns:p14="http://schemas.microsoft.com/office/powerpoint/2010/main" val="791054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/>
              <a:t>Holistic Approach to </a:t>
            </a:r>
            <a:r>
              <a:rPr lang="en-US" sz="6000" u="sng" dirty="0" err="1"/>
              <a:t>Mgmt</a:t>
            </a:r>
            <a:endParaRPr lang="en-US" sz="60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158FC-04DC-47CD-B746-EA6F575E1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Pollinators forage across the landscape, need a landscape approach to their management</a:t>
            </a:r>
          </a:p>
          <a:p>
            <a:r>
              <a:rPr lang="en-US" sz="4000" dirty="0"/>
              <a:t>Promoting pollinator health and diversity provides economic benefit </a:t>
            </a:r>
          </a:p>
          <a:p>
            <a:pPr lvl="1"/>
            <a:r>
              <a:rPr lang="en-US" sz="3600" dirty="0"/>
              <a:t>Increases in yield</a:t>
            </a:r>
          </a:p>
          <a:p>
            <a:pPr lvl="1"/>
            <a:r>
              <a:rPr lang="en-US" sz="3600" dirty="0"/>
              <a:t>Less reliance on managed pollinators</a:t>
            </a:r>
          </a:p>
        </p:txBody>
      </p:sp>
      <p:pic>
        <p:nvPicPr>
          <p:cNvPr id="9" name="Picture 8" descr="C:\Users\T.Wood\Documents\IMG_1911.JPG">
            <a:extLst>
              <a:ext uri="{FF2B5EF4-FFF2-40B4-BE49-F238E27FC236}">
                <a16:creationId xmlns:a16="http://schemas.microsoft.com/office/drawing/2014/main" id="{E9C44C5E-D9C3-467A-BAC6-0EDB1D2C8955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22504" y="4392792"/>
            <a:ext cx="2261492" cy="1677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Pollinator Declines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875"/>
            <a:ext cx="5634318" cy="27178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Contributing Factors</a:t>
            </a:r>
          </a:p>
          <a:p>
            <a:r>
              <a:rPr lang="en-US" dirty="0"/>
              <a:t>Loss of habitat and land use change</a:t>
            </a:r>
          </a:p>
          <a:p>
            <a:r>
              <a:rPr lang="en-US" dirty="0"/>
              <a:t>Climate change</a:t>
            </a:r>
          </a:p>
          <a:p>
            <a:r>
              <a:rPr lang="en-US" dirty="0"/>
              <a:t>Pathogen spread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450" y="4052679"/>
            <a:ext cx="3163477" cy="1948439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72" y="4052680"/>
            <a:ext cx="3363377" cy="19484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3662" y="4052679"/>
            <a:ext cx="3858263" cy="1948439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557682" y="1522107"/>
            <a:ext cx="5634318" cy="271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u="sng" dirty="0"/>
          </a:p>
          <a:p>
            <a:r>
              <a:rPr lang="en-US" dirty="0" err="1"/>
              <a:t>Varroa</a:t>
            </a:r>
            <a:r>
              <a:rPr lang="en-US" dirty="0"/>
              <a:t> mites</a:t>
            </a:r>
          </a:p>
          <a:p>
            <a:r>
              <a:rPr lang="en-US" dirty="0"/>
              <a:t>Increasing risk from insecticide use</a:t>
            </a:r>
          </a:p>
        </p:txBody>
      </p:sp>
    </p:spTree>
    <p:extLst>
      <p:ext uri="{BB962C8B-B14F-4D97-AF65-F5344CB8AC3E}">
        <p14:creationId xmlns:p14="http://schemas.microsoft.com/office/powerpoint/2010/main" val="1626283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Pollination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Pollinators experiencing global declines</a:t>
            </a:r>
          </a:p>
          <a:p>
            <a:r>
              <a:rPr lang="en-US" dirty="0"/>
              <a:t>Beekeepers suffer from overwintering losses far greater than historically seen</a:t>
            </a:r>
          </a:p>
          <a:p>
            <a:r>
              <a:rPr lang="en-US" dirty="0"/>
              <a:t>Native bees at risk of extinction</a:t>
            </a:r>
          </a:p>
          <a:p>
            <a:pPr lvl="1"/>
            <a:r>
              <a:rPr lang="en-US" dirty="0"/>
              <a:t>Rusty patched bumble bee (</a:t>
            </a:r>
            <a:r>
              <a:rPr lang="en-US" i="1" dirty="0" err="1"/>
              <a:t>Bombus</a:t>
            </a:r>
            <a:r>
              <a:rPr lang="en-US" i="1" dirty="0"/>
              <a:t> </a:t>
            </a:r>
            <a:r>
              <a:rPr lang="en-US" i="1" dirty="0" err="1"/>
              <a:t>affinis</a:t>
            </a:r>
            <a:r>
              <a:rPr lang="en-US" dirty="0"/>
              <a:t>) </a:t>
            </a:r>
          </a:p>
          <a:p>
            <a:pPr marL="457200" lvl="1" indent="0">
              <a:buNone/>
            </a:pPr>
            <a:r>
              <a:rPr lang="en-US" dirty="0"/>
              <a:t>	first endangered bee species in the U.S.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5567" y="2977328"/>
            <a:ext cx="3948233" cy="29583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873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6000" u="sng" dirty="0"/>
              <a:t>Best Management Practices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Implement scouting and threshold-based interventions</a:t>
            </a:r>
          </a:p>
          <a:p>
            <a:r>
              <a:rPr lang="en-US" sz="4400" dirty="0"/>
              <a:t>Choose pesticides carefully</a:t>
            </a:r>
          </a:p>
          <a:p>
            <a:r>
              <a:rPr lang="en-US" sz="4400" dirty="0"/>
              <a:t>Apply late in the day</a:t>
            </a:r>
          </a:p>
          <a:p>
            <a:r>
              <a:rPr lang="en-US" sz="4400" dirty="0"/>
              <a:t>Avoid open flowers</a:t>
            </a:r>
          </a:p>
        </p:txBody>
      </p:sp>
    </p:spTree>
    <p:extLst>
      <p:ext uri="{BB962C8B-B14F-4D97-AF65-F5344CB8AC3E}">
        <p14:creationId xmlns:p14="http://schemas.microsoft.com/office/powerpoint/2010/main" val="117294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158FC-04DC-47CD-B746-EA6F575E1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/>
              <a:t>Share the responsibility of bee care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50A2B8-E7FB-4C64-92E9-074B85E4F59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u="sng"/>
              <a:t>Best Management Practices</a:t>
            </a:r>
            <a:endParaRPr lang="en-GB" sz="6000" u="sng" dirty="0"/>
          </a:p>
        </p:txBody>
      </p:sp>
    </p:spTree>
    <p:extLst>
      <p:ext uri="{BB962C8B-B14F-4D97-AF65-F5344CB8AC3E}">
        <p14:creationId xmlns:p14="http://schemas.microsoft.com/office/powerpoint/2010/main" val="124454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F4BD2-B7E3-4F5F-9473-1CAC59611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Bees forage outside of the target crop</a:t>
            </a:r>
          </a:p>
          <a:p>
            <a:r>
              <a:rPr lang="en-US" sz="4400" dirty="0"/>
              <a:t>Habitat for nesting influences species present in the crop (woody landscape)</a:t>
            </a:r>
          </a:p>
          <a:p>
            <a:r>
              <a:rPr lang="en-US" sz="4400" dirty="0"/>
              <a:t>Pesticide applications in neighboring fields impact pollinators in your specialty crops</a:t>
            </a:r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u="sng"/>
              <a:t>Best Management Practices</a:t>
            </a:r>
            <a:endParaRPr lang="en-GB" sz="6000" u="sng" dirty="0"/>
          </a:p>
        </p:txBody>
      </p:sp>
    </p:spTree>
    <p:extLst>
      <p:ext uri="{BB962C8B-B14F-4D97-AF65-F5344CB8AC3E}">
        <p14:creationId xmlns:p14="http://schemas.microsoft.com/office/powerpoint/2010/main" val="84802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1A2871-B68A-4F5B-83EE-F0284E721436}"/>
              </a:ext>
            </a:extLst>
          </p:cNvPr>
          <p:cNvSpPr/>
          <p:nvPr/>
        </p:nvSpPr>
        <p:spPr>
          <a:xfrm>
            <a:off x="8004" y="58206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36FCD0-8654-44D2-87DC-582636D7DF05}"/>
              </a:ext>
            </a:extLst>
          </p:cNvPr>
          <p:cNvSpPr/>
          <p:nvPr/>
        </p:nvSpPr>
        <p:spPr>
          <a:xfrm>
            <a:off x="-462" y="57277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FDDF0B-0D6E-466F-85FD-DBF9229EC5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2" y="5913661"/>
            <a:ext cx="3334212" cy="9383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07A1BD-C0A8-43C9-A621-41A810F89803}"/>
              </a:ext>
            </a:extLst>
          </p:cNvPr>
          <p:cNvSpPr/>
          <p:nvPr/>
        </p:nvSpPr>
        <p:spPr>
          <a:xfrm>
            <a:off x="0" y="0"/>
            <a:ext cx="241069" cy="1122218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wooden, sitting, brown, table&#10;&#10;Description automatically generated">
            <a:extLst>
              <a:ext uri="{FF2B5EF4-FFF2-40B4-BE49-F238E27FC236}">
                <a16:creationId xmlns:a16="http://schemas.microsoft.com/office/drawing/2014/main" id="{B425C52A-C40D-4837-9C30-1D2FC992C1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40334" y="780836"/>
            <a:ext cx="4645886" cy="4095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13A03E-213C-4C82-B8FC-E1A139D6DB13}"/>
              </a:ext>
            </a:extLst>
          </p:cNvPr>
          <p:cNvSpPr txBox="1"/>
          <p:nvPr/>
        </p:nvSpPr>
        <p:spPr>
          <a:xfrm>
            <a:off x="1177767" y="1690688"/>
            <a:ext cx="409554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4"/>
              </a:rPr>
              <a:t>lingwell@purdue.edu</a:t>
            </a:r>
            <a:endParaRPr lang="en-US" sz="3200" dirty="0"/>
          </a:p>
          <a:p>
            <a:r>
              <a:rPr lang="en-US" sz="3200" dirty="0"/>
              <a:t>765-494-6167</a:t>
            </a:r>
          </a:p>
          <a:p>
            <a:endParaRPr lang="en-US" sz="3200" dirty="0"/>
          </a:p>
          <a:p>
            <a:r>
              <a:rPr lang="en-US" sz="3200" dirty="0"/>
              <a:t>@</a:t>
            </a:r>
            <a:r>
              <a:rPr lang="en-US" sz="3200" dirty="0" err="1"/>
              <a:t>Ingwell_VegIPM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Purdue Fruit &amp; Veg IPM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5E8513-2C73-44B1-B7DA-410D7FF1E5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51" y="3987219"/>
            <a:ext cx="896816" cy="885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5021D3-29EB-4508-B30D-A829B54972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717" y="3087806"/>
            <a:ext cx="811050" cy="712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89B514-DB6A-4D6D-8F44-B7FA23E506FB}"/>
              </a:ext>
            </a:extLst>
          </p:cNvPr>
          <p:cNvSpPr txBox="1"/>
          <p:nvPr/>
        </p:nvSpPr>
        <p:spPr>
          <a:xfrm>
            <a:off x="366717" y="87680"/>
            <a:ext cx="40043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99616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On-Farm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69" y="1517811"/>
            <a:ext cx="10515600" cy="4351338"/>
          </a:xfrm>
        </p:spPr>
        <p:txBody>
          <a:bodyPr/>
          <a:lstStyle/>
          <a:p>
            <a:r>
              <a:rPr lang="en-US" dirty="0"/>
              <a:t>Residue Analysis (30 pesticides, including neonicotinoids)</a:t>
            </a:r>
          </a:p>
          <a:p>
            <a:pPr lvl="1"/>
            <a:r>
              <a:rPr lang="en-US" dirty="0"/>
              <a:t>Soil</a:t>
            </a:r>
          </a:p>
          <a:p>
            <a:pPr lvl="1"/>
            <a:r>
              <a:rPr lang="en-US" dirty="0"/>
              <a:t>Leaf tissue</a:t>
            </a:r>
          </a:p>
          <a:p>
            <a:pPr lvl="1"/>
            <a:r>
              <a:rPr lang="en-US" dirty="0"/>
              <a:t>Pollen/nectar</a:t>
            </a:r>
          </a:p>
          <a:p>
            <a:r>
              <a:rPr lang="en-US" dirty="0"/>
              <a:t>Pollinator Sampling</a:t>
            </a:r>
          </a:p>
          <a:p>
            <a:pPr lvl="1"/>
            <a:r>
              <a:rPr lang="en-US" dirty="0"/>
              <a:t>Pollinator collection and observation</a:t>
            </a:r>
          </a:p>
          <a:p>
            <a:pPr lvl="1"/>
            <a:r>
              <a:rPr lang="en-US" dirty="0"/>
              <a:t>Abundance, richness, pollination events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Pollen traps</a:t>
            </a:r>
          </a:p>
          <a:p>
            <a:r>
              <a:rPr lang="en-US" dirty="0"/>
              <a:t>Pest Sampling</a:t>
            </a:r>
          </a:p>
          <a:p>
            <a:pPr lvl="1"/>
            <a:r>
              <a:rPr lang="en-US" dirty="0"/>
              <a:t>Weekly sampling, visual counts along transects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246" y="2057286"/>
            <a:ext cx="4883072" cy="331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486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/>
              <a:t>Fungicide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158FC-04DC-47CD-B746-EA6F575E1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Interact with insecticides to cause damage</a:t>
            </a:r>
          </a:p>
          <a:p>
            <a:r>
              <a:rPr lang="en-US" sz="4000" dirty="0"/>
              <a:t>Harmful directly by decreasing nutritional quality of bee bread</a:t>
            </a:r>
          </a:p>
          <a:p>
            <a:r>
              <a:rPr lang="en-US" sz="4000" dirty="0"/>
              <a:t>Increase prevalence of parasite </a:t>
            </a:r>
            <a:r>
              <a:rPr lang="en-US" sz="4000" i="1" dirty="0" err="1"/>
              <a:t>Nosema</a:t>
            </a:r>
            <a:r>
              <a:rPr lang="en-US" sz="4000" i="1" dirty="0"/>
              <a:t> </a:t>
            </a:r>
            <a:r>
              <a:rPr lang="en-US" sz="4000" i="1" dirty="0" err="1"/>
              <a:t>ceranae</a:t>
            </a:r>
            <a:endParaRPr lang="en-US" sz="4000" i="1" dirty="0"/>
          </a:p>
          <a:p>
            <a:r>
              <a:rPr lang="en-US" sz="4000" dirty="0"/>
              <a:t>Implicated in range contractions for bumble bee species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3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22" y="181825"/>
            <a:ext cx="1484530" cy="1692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/>
              <a:t>Holistic Approach to </a:t>
            </a:r>
            <a:r>
              <a:rPr lang="en-US" sz="6000" u="sng" dirty="0" err="1"/>
              <a:t>Mgmt</a:t>
            </a:r>
            <a:endParaRPr lang="en-US" sz="60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158FC-04DC-47CD-B746-EA6F575E1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Seed treatments are a tool for pest management</a:t>
            </a:r>
          </a:p>
          <a:p>
            <a:r>
              <a:rPr lang="en-US" sz="4000" dirty="0"/>
              <a:t>Target use where economically important</a:t>
            </a:r>
          </a:p>
          <a:p>
            <a:r>
              <a:rPr lang="en-US" sz="4000" dirty="0"/>
              <a:t>Employ scouting to manage pests, worth the investment!</a:t>
            </a:r>
          </a:p>
        </p:txBody>
      </p:sp>
      <p:pic>
        <p:nvPicPr>
          <p:cNvPr id="9" name="Picture 8" descr="C:\Users\T.Wood\Documents\IMG_1911.JPG">
            <a:extLst>
              <a:ext uri="{FF2B5EF4-FFF2-40B4-BE49-F238E27FC236}">
                <a16:creationId xmlns:a16="http://schemas.microsoft.com/office/drawing/2014/main" id="{E9C44C5E-D9C3-467A-BAC6-0EDB1D2C8955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22504" y="4392792"/>
            <a:ext cx="2261492" cy="1677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6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846663" y="1439333"/>
            <a:ext cx="9330270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1200" y="6284545"/>
            <a:ext cx="852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PEST AND POLLINATOR MANAGEMENT IN CUCURBITS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4" y="6163580"/>
            <a:ext cx="12183995" cy="594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62" y="6070600"/>
            <a:ext cx="12192462" cy="92980"/>
          </a:xfrm>
          <a:prstGeom prst="rect">
            <a:avLst/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Pollinator Declines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875"/>
            <a:ext cx="5634318" cy="27178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Contributing Factors</a:t>
            </a:r>
          </a:p>
          <a:p>
            <a:r>
              <a:rPr lang="en-US" dirty="0"/>
              <a:t>Loss of habitat and land use change</a:t>
            </a:r>
          </a:p>
          <a:p>
            <a:r>
              <a:rPr lang="en-US" dirty="0"/>
              <a:t>Climate change</a:t>
            </a:r>
          </a:p>
          <a:p>
            <a:r>
              <a:rPr lang="en-US" dirty="0"/>
              <a:t>Pathogen spread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450" y="4052679"/>
            <a:ext cx="3163477" cy="1948439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72" y="4052680"/>
            <a:ext cx="3363377" cy="19484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3662" y="4052679"/>
            <a:ext cx="3858263" cy="1948439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557682" y="1522107"/>
            <a:ext cx="5634318" cy="271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u="sng" dirty="0"/>
          </a:p>
          <a:p>
            <a:r>
              <a:rPr lang="en-US" dirty="0" err="1"/>
              <a:t>Varroa</a:t>
            </a:r>
            <a:r>
              <a:rPr lang="en-US" dirty="0"/>
              <a:t> mites</a:t>
            </a:r>
          </a:p>
          <a:p>
            <a:r>
              <a:rPr lang="en-US" b="1" dirty="0"/>
              <a:t>Increasing risk from insecticide use</a:t>
            </a:r>
          </a:p>
        </p:txBody>
      </p:sp>
    </p:spTree>
    <p:extLst>
      <p:ext uri="{BB962C8B-B14F-4D97-AF65-F5344CB8AC3E}">
        <p14:creationId xmlns:p14="http://schemas.microsoft.com/office/powerpoint/2010/main" val="159903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30" y="-1026943"/>
            <a:ext cx="10739140" cy="794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2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48" y="274855"/>
            <a:ext cx="4858444" cy="63082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C444661-328D-4B83-86FF-76D568A82D4E}"/>
              </a:ext>
            </a:extLst>
          </p:cNvPr>
          <p:cNvSpPr/>
          <p:nvPr/>
        </p:nvSpPr>
        <p:spPr>
          <a:xfrm>
            <a:off x="2860810" y="-722671"/>
            <a:ext cx="4114800" cy="36428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CD6CB-2D99-47AD-A749-5A659AA99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148" y="365125"/>
            <a:ext cx="5852652" cy="1325563"/>
          </a:xfrm>
        </p:spPr>
        <p:txBody>
          <a:bodyPr>
            <a:normAutofit/>
          </a:bodyPr>
          <a:lstStyle/>
          <a:p>
            <a:r>
              <a:rPr lang="en-US" sz="6000" dirty="0"/>
              <a:t>1. Static Attraction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0024" y="2644014"/>
            <a:ext cx="2939022" cy="25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27" y="1058779"/>
            <a:ext cx="10695582" cy="579922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E06DFCE-AB14-407A-A402-BD2CEBFB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0" y="0"/>
            <a:ext cx="10695583" cy="1870164"/>
          </a:xfrm>
        </p:spPr>
        <p:txBody>
          <a:bodyPr>
            <a:normAutofit/>
          </a:bodyPr>
          <a:lstStyle/>
          <a:p>
            <a:r>
              <a:rPr lang="en-US" sz="6000" dirty="0"/>
              <a:t>2. Blowing contaminated topsoil</a:t>
            </a:r>
          </a:p>
        </p:txBody>
      </p:sp>
    </p:spTree>
    <p:extLst>
      <p:ext uri="{BB962C8B-B14F-4D97-AF65-F5344CB8AC3E}">
        <p14:creationId xmlns:p14="http://schemas.microsoft.com/office/powerpoint/2010/main" val="815487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697"/>
            <a:ext cx="7876674" cy="683930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FC2426C-2B1F-4844-A7ED-EA856EA1FA17}"/>
              </a:ext>
            </a:extLst>
          </p:cNvPr>
          <p:cNvSpPr/>
          <p:nvPr/>
        </p:nvSpPr>
        <p:spPr>
          <a:xfrm>
            <a:off x="3103475" y="3101491"/>
            <a:ext cx="4122822" cy="381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A43D14-6AC0-4B24-B949-49E10C2EB482}"/>
              </a:ext>
            </a:extLst>
          </p:cNvPr>
          <p:cNvSpPr/>
          <p:nvPr/>
        </p:nvSpPr>
        <p:spPr>
          <a:xfrm>
            <a:off x="4056645" y="3031957"/>
            <a:ext cx="850233" cy="11764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335EAFB-20A4-4FB9-9CA8-C773483562D3}"/>
              </a:ext>
            </a:extLst>
          </p:cNvPr>
          <p:cNvSpPr/>
          <p:nvPr/>
        </p:nvSpPr>
        <p:spPr>
          <a:xfrm>
            <a:off x="4168268" y="4743450"/>
            <a:ext cx="4403750" cy="32545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4B9ED9-20BB-49AD-A144-9A238DE16ED9}"/>
              </a:ext>
            </a:extLst>
          </p:cNvPr>
          <p:cNvSpPr/>
          <p:nvPr/>
        </p:nvSpPr>
        <p:spPr>
          <a:xfrm rot="5400000">
            <a:off x="3334083" y="3479783"/>
            <a:ext cx="491954" cy="11764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FBED87-1388-4838-90E8-04B4AE9D3F41}"/>
              </a:ext>
            </a:extLst>
          </p:cNvPr>
          <p:cNvSpPr/>
          <p:nvPr/>
        </p:nvSpPr>
        <p:spPr>
          <a:xfrm rot="5400000">
            <a:off x="-1300252" y="3968247"/>
            <a:ext cx="2456789" cy="17606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BB6E20-DBF9-4ABB-B3B1-44F10DA60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446" y="1417043"/>
            <a:ext cx="5939401" cy="5582653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7200" dirty="0"/>
              <a:t>6. Deposition on flowering plants</a:t>
            </a:r>
          </a:p>
        </p:txBody>
      </p:sp>
    </p:spTree>
    <p:extLst>
      <p:ext uri="{BB962C8B-B14F-4D97-AF65-F5344CB8AC3E}">
        <p14:creationId xmlns:p14="http://schemas.microsoft.com/office/powerpoint/2010/main" val="2411066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3659</TotalTime>
  <Words>1279</Words>
  <Application>Microsoft Office PowerPoint</Application>
  <PresentationFormat>Widescreen</PresentationFormat>
  <Paragraphs>211</Paragraphs>
  <Slides>46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ＭＳ Ｐゴシック</vt:lpstr>
      <vt:lpstr>Arial</vt:lpstr>
      <vt:lpstr>Calibri</vt:lpstr>
      <vt:lpstr>Calibri Light</vt:lpstr>
      <vt:lpstr>Damascus</vt:lpstr>
      <vt:lpstr>Garamond</vt:lpstr>
      <vt:lpstr>Impact</vt:lpstr>
      <vt:lpstr>Office Theme</vt:lpstr>
      <vt:lpstr>1_Office Theme</vt:lpstr>
      <vt:lpstr>Worksheet</vt:lpstr>
      <vt:lpstr>PowerPoint Presentation</vt:lpstr>
      <vt:lpstr>Pollination</vt:lpstr>
      <vt:lpstr>PowerPoint Presentation</vt:lpstr>
      <vt:lpstr>Pollination</vt:lpstr>
      <vt:lpstr>Pollinator Declines</vt:lpstr>
      <vt:lpstr>PowerPoint Presentation</vt:lpstr>
      <vt:lpstr>1. Static Attraction</vt:lpstr>
      <vt:lpstr>2. Blowing contaminated topsoil</vt:lpstr>
      <vt:lpstr>6. Deposition on flowering plants</vt:lpstr>
      <vt:lpstr>Pollination</vt:lpstr>
      <vt:lpstr>3. Runoff from surface water</vt:lpstr>
      <vt:lpstr>4. Uptake in pollen &amp; nectar</vt:lpstr>
      <vt:lpstr>PowerPoint Presentation</vt:lpstr>
      <vt:lpstr>Conserving pollinators in specialty crops requires a systems approach; foraging radius beyond the crop</vt:lpstr>
      <vt:lpstr>PowerPoint Presentation</vt:lpstr>
      <vt:lpstr>PowerPoint Presentation</vt:lpstr>
      <vt:lpstr>Pest Management</vt:lpstr>
      <vt:lpstr>Approach: Observational &amp; Experimental</vt:lpstr>
      <vt:lpstr>On-Farm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Seasonal effect on exposure</vt:lpstr>
      <vt:lpstr>On-Farm Results</vt:lpstr>
      <vt:lpstr>Research Farms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and when do we use NST?</vt:lpstr>
      <vt:lpstr>Where and when do we use NST?</vt:lpstr>
      <vt:lpstr>Yields (bu/acre) do not differ</vt:lpstr>
      <vt:lpstr>Where and when do we use NST?</vt:lpstr>
      <vt:lpstr>Holistic Approach to Mgmt</vt:lpstr>
      <vt:lpstr>Pollinator Declines</vt:lpstr>
      <vt:lpstr>Best Management Practices</vt:lpstr>
      <vt:lpstr>PowerPoint Presentation</vt:lpstr>
      <vt:lpstr>PowerPoint Presentation</vt:lpstr>
      <vt:lpstr>PowerPoint Presentation</vt:lpstr>
      <vt:lpstr>On-Farm</vt:lpstr>
      <vt:lpstr>Fungicide impacts</vt:lpstr>
      <vt:lpstr>Holistic Approach to Mgmt</vt:lpstr>
    </vt:vector>
  </TitlesOfParts>
  <Company>Purdue University - AgIT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Ingwell, Laura L</dc:creator>
  <cp:lastModifiedBy>Janssen, Cheri L.</cp:lastModifiedBy>
  <cp:revision>72</cp:revision>
  <dcterms:created xsi:type="dcterms:W3CDTF">2019-01-14T17:55:47Z</dcterms:created>
  <dcterms:modified xsi:type="dcterms:W3CDTF">2021-01-28T19:42:07Z</dcterms:modified>
</cp:coreProperties>
</file>