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8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7" r:id="rId4"/>
    <p:sldId id="278" r:id="rId5"/>
    <p:sldId id="279" r:id="rId6"/>
    <p:sldId id="257" r:id="rId7"/>
    <p:sldId id="280" r:id="rId8"/>
    <p:sldId id="281" r:id="rId9"/>
    <p:sldId id="258" r:id="rId10"/>
    <p:sldId id="259" r:id="rId11"/>
    <p:sldId id="265" r:id="rId12"/>
    <p:sldId id="260" r:id="rId13"/>
    <p:sldId id="261" r:id="rId14"/>
    <p:sldId id="262" r:id="rId15"/>
    <p:sldId id="263" r:id="rId16"/>
    <p:sldId id="264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66" r:id="rId26"/>
    <p:sldId id="276" r:id="rId27"/>
    <p:sldId id="282" r:id="rId28"/>
    <p:sldId id="283" r:id="rId29"/>
    <p:sldId id="285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61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9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6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8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0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5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20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61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96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32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7185-EAA4-8546-BA50-A42EE82AF81A}" type="datetimeFigureOut">
              <a:rPr lang="en-US" smtClean="0"/>
              <a:t>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F276-6612-3A4E-BC00-E527D8511E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20316"/>
            <a:ext cx="9144000" cy="1136006"/>
          </a:xfrm>
          <a:prstGeom prst="rect">
            <a:avLst/>
          </a:prstGeom>
          <a:solidFill>
            <a:srgbClr val="E3AE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2031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Purdue food science logo.tif"/>
          <p:cNvPicPr>
            <a:picLocks noChangeAspect="1"/>
          </p:cNvPicPr>
          <p:nvPr userDrawn="1"/>
        </p:nvPicPr>
        <p:blipFill>
          <a:blip r:embed="rId13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740" y="6315376"/>
            <a:ext cx="2136775" cy="552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75000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37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426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cap="all" dirty="0" smtClean="0">
                <a:solidFill>
                  <a:schemeClr val="tx1"/>
                </a:solidFill>
                <a:latin typeface="Impact"/>
                <a:cs typeface="Impact"/>
              </a:rPr>
              <a:t>Post-Harvest Sanitizers for Fruits and Vegetables</a:t>
            </a:r>
            <a:br>
              <a:rPr lang="en-US" cap="all" dirty="0" smtClean="0">
                <a:solidFill>
                  <a:schemeClr val="tx1"/>
                </a:solidFill>
                <a:latin typeface="Impact"/>
                <a:cs typeface="Impact"/>
              </a:rPr>
            </a:br>
            <a:endParaRPr lang="en-US" cap="all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3826" y="6253739"/>
            <a:ext cx="8931244" cy="98450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Amanda Deering, </a:t>
            </a:r>
            <a:r>
              <a:rPr lang="en-US" sz="2400" dirty="0" smtClean="0">
                <a:solidFill>
                  <a:schemeClr val="tx1"/>
                </a:solidFill>
              </a:rPr>
              <a:t>Ph.D. Department </a:t>
            </a:r>
            <a:r>
              <a:rPr lang="en-US" sz="2400" dirty="0" smtClean="0">
                <a:solidFill>
                  <a:schemeClr val="tx1"/>
                </a:solidFill>
              </a:rPr>
              <a:t>of Food Science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Registration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3" y="1600200"/>
            <a:ext cx="8878187" cy="5055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Examples:  EPA Reg. #xxxxxx-yyyy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/>
              <a:t>xxxxxx</a:t>
            </a:r>
            <a:r>
              <a:rPr lang="en-US" dirty="0"/>
              <a:t> = Company I.D</a:t>
            </a:r>
            <a:r>
              <a:rPr lang="en-US" dirty="0" smtClean="0"/>
              <a:t>.             </a:t>
            </a:r>
            <a:r>
              <a:rPr lang="en-US" dirty="0" err="1" smtClean="0"/>
              <a:t>yyyy</a:t>
            </a:r>
            <a:r>
              <a:rPr lang="en-US" dirty="0" smtClean="0"/>
              <a:t> </a:t>
            </a:r>
            <a:r>
              <a:rPr lang="en-US" dirty="0"/>
              <a:t>= Product I.D. </a:t>
            </a:r>
          </a:p>
          <a:p>
            <a:pPr marL="0" indent="0">
              <a:buNone/>
            </a:pPr>
            <a:r>
              <a:rPr lang="en-US" dirty="0" smtClean="0"/>
              <a:t> EPA Reg. #xxxxxx-yyyy-zzzzz</a:t>
            </a:r>
          </a:p>
          <a:p>
            <a:pPr marL="0" indent="0" algn="ctr">
              <a:buNone/>
            </a:pPr>
            <a:r>
              <a:rPr lang="en-US" dirty="0" err="1" smtClean="0"/>
              <a:t>zzzzz</a:t>
            </a:r>
            <a:r>
              <a:rPr lang="en-US" dirty="0" smtClean="0"/>
              <a:t> = Distributor Suffix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field designates that the product is likely a private label and that the true manufacturer’s name has been replaced with the private label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274828" y="2041452"/>
            <a:ext cx="1041991" cy="3296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869172" y="1967023"/>
            <a:ext cx="1116419" cy="40403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071730" y="3092265"/>
            <a:ext cx="1031358" cy="4678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3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Registration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 numbers and information about products can be found on the Pesticide Product Label System (PPLS) website</a:t>
            </a:r>
          </a:p>
          <a:p>
            <a:pPr lvl="1"/>
            <a:r>
              <a:rPr lang="en-US" dirty="0" smtClean="0"/>
              <a:t>Product name</a:t>
            </a:r>
          </a:p>
          <a:p>
            <a:pPr lvl="1"/>
            <a:r>
              <a:rPr lang="en-US" dirty="0" smtClean="0"/>
              <a:t>Company name</a:t>
            </a:r>
          </a:p>
          <a:p>
            <a:pPr lvl="1"/>
            <a:r>
              <a:rPr lang="en-US" dirty="0" smtClean="0"/>
              <a:t>EPA registration number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http://iaspub.epa.gov/apex/pesticides/f?p=PPLS:1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9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Registration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Products that have the same EPA registration number should have the same ingredients</a:t>
            </a:r>
          </a:p>
          <a:p>
            <a:endParaRPr lang="en-US" dirty="0" smtClean="0"/>
          </a:p>
          <a:p>
            <a:r>
              <a:rPr lang="en-US" dirty="0" smtClean="0"/>
              <a:t>The third field may vary as that field are supplemental registrations or private label products derived from the same federal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5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EPA No. 63838-1</a:t>
            </a:r>
          </a:p>
          <a:p>
            <a:r>
              <a:rPr lang="en-US" dirty="0"/>
              <a:t>PERCENT ACTIVE INGREDIENT</a:t>
            </a:r>
          </a:p>
          <a:p>
            <a:pPr lvl="1"/>
            <a:r>
              <a:rPr lang="es-ES_tradnl" dirty="0" smtClean="0"/>
              <a:t>26.5% </a:t>
            </a:r>
            <a:r>
              <a:rPr lang="es-ES_tradnl" dirty="0"/>
              <a:t>Hydrogen P</a:t>
            </a:r>
            <a:r>
              <a:rPr lang="es-ES_tradnl" dirty="0" smtClean="0"/>
              <a:t>eroxide</a:t>
            </a:r>
            <a:endParaRPr lang="es-ES_tradnl" dirty="0"/>
          </a:p>
          <a:p>
            <a:pPr lvl="1"/>
            <a:r>
              <a:rPr lang="en-US" dirty="0" smtClean="0"/>
              <a:t>5.6% </a:t>
            </a:r>
            <a:r>
              <a:rPr lang="en-US" dirty="0"/>
              <a:t>Peroxyacetic </a:t>
            </a:r>
            <a:r>
              <a:rPr lang="en-US" dirty="0" smtClean="0"/>
              <a:t>Acid  (also called peracetic acid)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20 products registered in Indiana with same EPA number and different companies</a:t>
            </a:r>
          </a:p>
          <a:p>
            <a:pPr lvl="1"/>
            <a:r>
              <a:rPr lang="en-US" dirty="0" smtClean="0"/>
              <a:t>Perasan A</a:t>
            </a:r>
          </a:p>
          <a:p>
            <a:pPr lvl="1"/>
            <a:r>
              <a:rPr lang="en-US" dirty="0" smtClean="0"/>
              <a:t>Arkema PAA 6</a:t>
            </a:r>
          </a:p>
          <a:p>
            <a:pPr lvl="1"/>
            <a:r>
              <a:rPr lang="en-US" dirty="0" smtClean="0"/>
              <a:t>Peroxysan RS</a:t>
            </a:r>
          </a:p>
          <a:p>
            <a:pPr lvl="1"/>
            <a:r>
              <a:rPr lang="en-US" dirty="0" smtClean="0"/>
              <a:t>WC-237</a:t>
            </a:r>
          </a:p>
          <a:p>
            <a:pPr lvl="1"/>
            <a:r>
              <a:rPr lang="en-US" dirty="0" smtClean="0"/>
              <a:t>SB-Peracetic Acid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53" y="5319507"/>
            <a:ext cx="3675529" cy="106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5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Products with the Same EPA Number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7591" y="1417638"/>
            <a:ext cx="8229600" cy="4525963"/>
          </a:xfrm>
        </p:spPr>
        <p:txBody>
          <a:bodyPr/>
          <a:lstStyle/>
          <a:p>
            <a:r>
              <a:rPr lang="en-US" dirty="0" smtClean="0"/>
              <a:t>Even though they are the same chemical they may not have a label that states use for fruits and vegetables</a:t>
            </a:r>
          </a:p>
          <a:p>
            <a:r>
              <a:rPr lang="en-US" dirty="0" smtClean="0"/>
              <a:t>Label must give use rates for post-harvest processing of fruits and vegetables and the label must be followed exactly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219" t="20430" r="28276" b="586"/>
          <a:stretch/>
        </p:blipFill>
        <p:spPr>
          <a:xfrm>
            <a:off x="5661299" y="3990355"/>
            <a:ext cx="3482701" cy="286764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1147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Tsunami®100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335" y="1039817"/>
            <a:ext cx="5603358" cy="581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7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label should tell you:</a:t>
            </a:r>
          </a:p>
          <a:p>
            <a:pPr lvl="1"/>
            <a:r>
              <a:rPr lang="en-US" dirty="0" smtClean="0"/>
              <a:t>Concentration for use and how to dilute it</a:t>
            </a:r>
          </a:p>
          <a:p>
            <a:pPr lvl="1"/>
            <a:r>
              <a:rPr lang="en-US" dirty="0" smtClean="0"/>
              <a:t>Contact time</a:t>
            </a:r>
          </a:p>
          <a:p>
            <a:pPr lvl="1"/>
            <a:r>
              <a:rPr lang="en-US" dirty="0" smtClean="0"/>
              <a:t>Possibly what types of organisms the product can kill (</a:t>
            </a:r>
            <a:r>
              <a:rPr lang="en-US" i="1" dirty="0" smtClean="0"/>
              <a:t>Listeria monocytogenes</a:t>
            </a:r>
            <a:r>
              <a:rPr lang="en-US" dirty="0" smtClean="0"/>
              <a:t>, spoilage organisms, etc.)</a:t>
            </a:r>
          </a:p>
          <a:p>
            <a:pPr lvl="1"/>
            <a:r>
              <a:rPr lang="en-US" dirty="0" smtClean="0"/>
              <a:t>If a final rinse of the produce with potable water is needed following contact with the sanitizer</a:t>
            </a:r>
          </a:p>
          <a:p>
            <a:pPr lvl="1"/>
            <a:r>
              <a:rPr lang="en-US" dirty="0" smtClean="0"/>
              <a:t>Disposal of product and containers</a:t>
            </a:r>
          </a:p>
          <a:p>
            <a:pPr lvl="1"/>
            <a:r>
              <a:rPr lang="en-US" dirty="0" smtClean="0"/>
              <a:t>First aid procedures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8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Tsunami®100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1557"/>
            <a:ext cx="9144000" cy="601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2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Tsunami®100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14" y="1682166"/>
            <a:ext cx="8672572" cy="159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3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622"/>
            <a:ext cx="8229600" cy="53218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Example –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Chlorguard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1705" y="32525"/>
            <a:ext cx="5702295" cy="68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pesticide is any substance or mixture of substances intended for:</a:t>
            </a:r>
          </a:p>
          <a:p>
            <a:pPr lvl="1"/>
            <a:r>
              <a:rPr lang="en-US" dirty="0" smtClean="0"/>
              <a:t>preventing</a:t>
            </a:r>
            <a:endParaRPr lang="en-US" dirty="0"/>
          </a:p>
          <a:p>
            <a:pPr lvl="1"/>
            <a:r>
              <a:rPr lang="en-US" dirty="0" smtClean="0"/>
              <a:t>destroying</a:t>
            </a:r>
            <a:endParaRPr lang="en-US" dirty="0"/>
          </a:p>
          <a:p>
            <a:pPr lvl="1"/>
            <a:r>
              <a:rPr lang="en-US" dirty="0" smtClean="0"/>
              <a:t>repelling </a:t>
            </a:r>
            <a:r>
              <a:rPr lang="en-US" dirty="0"/>
              <a:t>or</a:t>
            </a:r>
          </a:p>
          <a:p>
            <a:pPr lvl="1"/>
            <a:r>
              <a:rPr lang="en-US" dirty="0"/>
              <a:t>mitigating any pest.</a:t>
            </a:r>
          </a:p>
          <a:p>
            <a:r>
              <a:rPr lang="en-US" dirty="0"/>
              <a:t>O</a:t>
            </a:r>
            <a:r>
              <a:rPr lang="en-US" dirty="0" smtClean="0"/>
              <a:t>ften </a:t>
            </a:r>
            <a:r>
              <a:rPr lang="en-US" dirty="0"/>
              <a:t>misunderstood to </a:t>
            </a:r>
            <a:r>
              <a:rPr lang="en-US" dirty="0" smtClean="0"/>
              <a:t>refer to </a:t>
            </a:r>
            <a:r>
              <a:rPr lang="en-US" dirty="0"/>
              <a:t>insecticides</a:t>
            </a:r>
            <a:r>
              <a:rPr lang="en-US" dirty="0" smtClean="0"/>
              <a:t>, but also refers </a:t>
            </a:r>
            <a:r>
              <a:rPr lang="en-US" dirty="0"/>
              <a:t>to herbicides, fungicides, and various other substances used to control pests.</a:t>
            </a:r>
          </a:p>
          <a:p>
            <a:r>
              <a:rPr lang="en-US" dirty="0"/>
              <a:t>Under United States law, a pesticide is also any substance or mixture of substances intended for use as a plant regulator, defoliant, or desiccant.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520" y="6135730"/>
            <a:ext cx="146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www.epa.gov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6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18" y="1265275"/>
            <a:ext cx="8565472" cy="34768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– Chlorguard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987749" y="1562986"/>
            <a:ext cx="3019646" cy="329609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 – Chlorguard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04" y="1722475"/>
            <a:ext cx="8948496" cy="26750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5504" y="1605517"/>
            <a:ext cx="2441370" cy="382772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– Chlorguard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069987" cy="26014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38223" y="1417638"/>
            <a:ext cx="4051005" cy="379264"/>
          </a:xfrm>
          <a:prstGeom prst="rect">
            <a:avLst/>
          </a:prstGeom>
          <a:solidFill>
            <a:srgbClr val="FFFF00">
              <a:alpha val="34902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– Chlorguard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58" y="1417638"/>
            <a:ext cx="8983942" cy="293209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58" y="1417638"/>
            <a:ext cx="5358240" cy="496222"/>
          </a:xfrm>
          <a:prstGeom prst="rect">
            <a:avLst/>
          </a:prstGeom>
          <a:solidFill>
            <a:srgbClr val="FFFF00">
              <a:alpha val="3607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– Chlorguard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461" y="1150991"/>
            <a:ext cx="6182592" cy="57070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05785" y="1254642"/>
            <a:ext cx="1052623" cy="265814"/>
          </a:xfrm>
          <a:prstGeom prst="rect">
            <a:avLst/>
          </a:prstGeom>
          <a:solidFill>
            <a:srgbClr val="FFFF00">
              <a:alpha val="34118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Products Can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a product is registered with the EPA it must also be registered in the state that it is used</a:t>
            </a:r>
          </a:p>
          <a:p>
            <a:r>
              <a:rPr lang="en-US" dirty="0" smtClean="0"/>
              <a:t>The product is registered through the Office of the Indiana State Chemist (OISC) and has to be renewed each year</a:t>
            </a:r>
          </a:p>
          <a:p>
            <a:r>
              <a:rPr lang="en-US" dirty="0" smtClean="0"/>
              <a:t>Product registration data is maintained on the National Pesticide Information Retrieval System (NPIRS)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10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Products Can Be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32" y="1417638"/>
            <a:ext cx="8799968" cy="4708525"/>
          </a:xfrm>
        </p:spPr>
        <p:txBody>
          <a:bodyPr/>
          <a:lstStyle/>
          <a:p>
            <a:pPr marL="182880"/>
            <a:r>
              <a:rPr lang="en-US" dirty="0" smtClean="0"/>
              <a:t>Indiana specific registrations can be searched at:  </a:t>
            </a:r>
            <a:r>
              <a:rPr lang="en-US" sz="2000" dirty="0" smtClean="0"/>
              <a:t>http://</a:t>
            </a:r>
            <a:r>
              <a:rPr lang="en-US" sz="2400" dirty="0" smtClean="0"/>
              <a:t>npirspublic.ceris.purdue.edu/state/state_menu.aspx?state=IN</a:t>
            </a:r>
          </a:p>
          <a:p>
            <a:r>
              <a:rPr lang="en-US" dirty="0" smtClean="0"/>
              <a:t>Contact for questions:</a:t>
            </a:r>
          </a:p>
          <a:p>
            <a:pPr lvl="1"/>
            <a:r>
              <a:rPr lang="en-US" dirty="0" smtClean="0"/>
              <a:t>Ed White, OISC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765-494-1587</a:t>
            </a:r>
          </a:p>
          <a:p>
            <a:pPr marL="457200" lvl="1" indent="0">
              <a:buNone/>
            </a:pPr>
            <a:r>
              <a:rPr lang="en-US" dirty="0" smtClean="0"/>
              <a:t>    ewhite@purdue.edu</a:t>
            </a:r>
          </a:p>
        </p:txBody>
      </p:sp>
    </p:spTree>
    <p:extLst>
      <p:ext uri="{BB962C8B-B14F-4D97-AF65-F5344CB8AC3E}">
        <p14:creationId xmlns:p14="http://schemas.microsoft.com/office/powerpoint/2010/main" val="373264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8887"/>
            <a:ext cx="9144000" cy="146729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Approved Sanitizers for </a:t>
            </a:r>
            <a:r>
              <a:rPr lang="en-US" sz="3600" dirty="0" smtClean="0"/>
              <a:t>Fruits </a:t>
            </a:r>
            <a:r>
              <a:rPr lang="en-US" sz="3600" dirty="0" smtClean="0"/>
              <a:t>and Vegetables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approved sanitizer in Indiana has a hard copy of the label on file at the OISC</a:t>
            </a:r>
          </a:p>
          <a:p>
            <a:r>
              <a:rPr lang="en-US" dirty="0" smtClean="0"/>
              <a:t>Searched all labels to determine which ones were approved for post-harvest processing of fruits and vegetables</a:t>
            </a:r>
          </a:p>
          <a:p>
            <a:r>
              <a:rPr lang="en-US" dirty="0" smtClean="0"/>
              <a:t>Scanned the label of approved sanitizers so an electronic version is available</a:t>
            </a:r>
          </a:p>
        </p:txBody>
      </p:sp>
    </p:spTree>
    <p:extLst>
      <p:ext uri="{BB962C8B-B14F-4D97-AF65-F5344CB8AC3E}">
        <p14:creationId xmlns:p14="http://schemas.microsoft.com/office/powerpoint/2010/main" val="274110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13" y="274638"/>
            <a:ext cx="8875058" cy="117465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Approved Sanitizers for Fruits and Vegetables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085" y="1376128"/>
            <a:ext cx="8790915" cy="4750036"/>
          </a:xfrm>
        </p:spPr>
        <p:txBody>
          <a:bodyPr>
            <a:normAutofit/>
          </a:bodyPr>
          <a:lstStyle/>
          <a:p>
            <a:r>
              <a:rPr lang="en-US" dirty="0" smtClean="0"/>
              <a:t>Searched the Pesticide Product Registration database that is through the Illinois Department of Agriculture to determine if products approved in Indiana were approved in Illinois</a:t>
            </a:r>
          </a:p>
          <a:p>
            <a:pPr marL="0" indent="0" algn="ctr">
              <a:buNone/>
            </a:pPr>
            <a:r>
              <a:rPr lang="en-US" sz="2000" dirty="0" smtClean="0"/>
              <a:t>http://</a:t>
            </a:r>
            <a:r>
              <a:rPr lang="en-US" sz="2800" dirty="0" smtClean="0"/>
              <a:t>www.agr.state.il.us/Environment/Pesticide</a:t>
            </a:r>
            <a:r>
              <a:rPr lang="en-US" sz="2800" dirty="0" smtClean="0"/>
              <a:t>/</a:t>
            </a:r>
            <a:br>
              <a:rPr lang="en-US" sz="2800" dirty="0" smtClean="0"/>
            </a:br>
            <a:r>
              <a:rPr lang="en-US" sz="2800" dirty="0" err="1" smtClean="0"/>
              <a:t>productsearch.php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468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13" y="274638"/>
            <a:ext cx="8875058" cy="117465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Approved Sanitizers for Fruits and Vegetables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Handout of approved sanitizers for </a:t>
            </a:r>
            <a:br>
              <a:rPr lang="en-US" dirty="0" smtClean="0"/>
            </a:br>
            <a:r>
              <a:rPr lang="en-US" dirty="0" smtClean="0"/>
              <a:t>post-harvest processing of fruits and vegetables was developed</a:t>
            </a:r>
          </a:p>
          <a:p>
            <a:r>
              <a:rPr lang="en-US" dirty="0" smtClean="0"/>
              <a:t>However, there may be other products approved in Illinois that aren’t in Indiana</a:t>
            </a:r>
          </a:p>
          <a:p>
            <a:r>
              <a:rPr lang="en-US" dirty="0" smtClean="0"/>
              <a:t>Contact:</a:t>
            </a:r>
          </a:p>
          <a:p>
            <a:pPr marL="0" indent="0">
              <a:buNone/>
            </a:pPr>
            <a:r>
              <a:rPr lang="en-US" dirty="0" smtClean="0"/>
              <a:t>			http://www.agr.state.il.us/pesticides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9126" t="-522" r="32118" b="43603"/>
          <a:stretch/>
        </p:blipFill>
        <p:spPr>
          <a:xfrm>
            <a:off x="226665" y="4956309"/>
            <a:ext cx="1180546" cy="1354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Pests are living organisms that occur where they are not wanted or that cause damage to </a:t>
            </a:r>
            <a:r>
              <a:rPr lang="en-US" dirty="0" smtClean="0"/>
              <a:t>crops, </a:t>
            </a:r>
            <a:r>
              <a:rPr lang="en-US" dirty="0"/>
              <a:t>humans or other animals. Examples include:</a:t>
            </a:r>
          </a:p>
          <a:p>
            <a:pPr lvl="1"/>
            <a:r>
              <a:rPr lang="en-US" dirty="0"/>
              <a:t>insects,</a:t>
            </a:r>
          </a:p>
          <a:p>
            <a:pPr lvl="1"/>
            <a:r>
              <a:rPr lang="en-US" dirty="0"/>
              <a:t>mice and other animals,</a:t>
            </a:r>
          </a:p>
          <a:p>
            <a:pPr lvl="1"/>
            <a:r>
              <a:rPr lang="en-US" dirty="0"/>
              <a:t>unwanted plants (weeds),</a:t>
            </a:r>
          </a:p>
          <a:p>
            <a:pPr lvl="1"/>
            <a:r>
              <a:rPr lang="en-US" dirty="0"/>
              <a:t>fungi,</a:t>
            </a:r>
          </a:p>
          <a:p>
            <a:pPr lvl="1"/>
            <a:r>
              <a:rPr lang="en-US" dirty="0"/>
              <a:t>microorganisms such as bacteria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 smtClean="0"/>
              <a:t>viruses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33520" y="5941497"/>
            <a:ext cx="146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www.epa.gov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-261" r="58583" b="261"/>
          <a:stretch/>
        </p:blipFill>
        <p:spPr>
          <a:xfrm>
            <a:off x="6482281" y="2915216"/>
            <a:ext cx="2435054" cy="340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618" y="1323754"/>
            <a:ext cx="8229600" cy="4525963"/>
          </a:xfrm>
        </p:spPr>
        <p:txBody>
          <a:bodyPr/>
          <a:lstStyle/>
          <a:p>
            <a:r>
              <a:rPr lang="en-US" dirty="0" smtClean="0"/>
              <a:t>Acknowledgements:</a:t>
            </a:r>
          </a:p>
          <a:p>
            <a:pPr lvl="1"/>
            <a:r>
              <a:rPr lang="en-US" dirty="0" smtClean="0"/>
              <a:t>Ed White, OISC</a:t>
            </a:r>
          </a:p>
          <a:p>
            <a:pPr lvl="1"/>
            <a:r>
              <a:rPr lang="en-US" dirty="0" smtClean="0"/>
              <a:t>Jennifer Coleman, ISDH</a:t>
            </a:r>
          </a:p>
          <a:p>
            <a:pPr lvl="1"/>
            <a:r>
              <a:rPr lang="en-US" dirty="0" smtClean="0"/>
              <a:t>Yoojung Heo</a:t>
            </a:r>
          </a:p>
          <a:p>
            <a:pPr lvl="1"/>
            <a:r>
              <a:rPr lang="en-US" dirty="0" smtClean="0"/>
              <a:t>Shiyu Cai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661646"/>
            <a:ext cx="386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Contact Info:</a:t>
            </a:r>
          </a:p>
          <a:p>
            <a:r>
              <a:rPr lang="en-US" sz="2400" dirty="0" smtClean="0"/>
              <a:t>Amanda Deering</a:t>
            </a:r>
          </a:p>
          <a:p>
            <a:r>
              <a:rPr lang="en-US" sz="2400" dirty="0" smtClean="0"/>
              <a:t>Department of Food Science</a:t>
            </a:r>
          </a:p>
          <a:p>
            <a:r>
              <a:rPr lang="en-US" sz="2400" dirty="0" smtClean="0"/>
              <a:t>Phone: 765-494-0512</a:t>
            </a:r>
          </a:p>
          <a:p>
            <a:r>
              <a:rPr lang="en-US" sz="2400" dirty="0" smtClean="0"/>
              <a:t>Email: adeering@purude.edu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318" y="2901203"/>
            <a:ext cx="3390900" cy="2400300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873372" y="2315882"/>
            <a:ext cx="1836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Questions?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075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Post-Harvest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549" y="1821675"/>
            <a:ext cx="8442251" cy="4525963"/>
          </a:xfrm>
        </p:spPr>
        <p:txBody>
          <a:bodyPr/>
          <a:lstStyle/>
          <a:p>
            <a:r>
              <a:rPr lang="en-US" dirty="0" smtClean="0"/>
              <a:t>Performed to reduce </a:t>
            </a:r>
            <a:br>
              <a:rPr lang="en-US" dirty="0" smtClean="0"/>
            </a:br>
            <a:r>
              <a:rPr lang="en-US" dirty="0" smtClean="0"/>
              <a:t>bacteria, yeasts, and molds</a:t>
            </a:r>
            <a:br>
              <a:rPr lang="en-US" dirty="0" smtClean="0"/>
            </a:br>
            <a:r>
              <a:rPr lang="en-US" dirty="0" smtClean="0"/>
              <a:t> that may cause spoilage  to </a:t>
            </a:r>
            <a:br>
              <a:rPr lang="en-US" dirty="0" smtClean="0"/>
            </a:br>
            <a:r>
              <a:rPr lang="en-US" dirty="0" smtClean="0"/>
              <a:t>reduce shelf-life of a product</a:t>
            </a:r>
          </a:p>
          <a:p>
            <a:r>
              <a:rPr lang="en-US" dirty="0" smtClean="0"/>
              <a:t>Also, pathogenic bacteria that can cause disease to humans </a:t>
            </a:r>
          </a:p>
          <a:p>
            <a:r>
              <a:rPr lang="en-US" dirty="0" smtClean="0"/>
              <a:t>Cleaning post-harvest water is important to prevent cross-contamination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014" t="1824" r="705" b="19111"/>
          <a:stretch/>
        </p:blipFill>
        <p:spPr>
          <a:xfrm>
            <a:off x="5475769" y="956931"/>
            <a:ext cx="3668231" cy="2587615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231443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Sanitizers Can I Use for </a:t>
            </a:r>
            <a:br>
              <a:rPr lang="en-US" dirty="0" smtClean="0"/>
            </a:br>
            <a:r>
              <a:rPr lang="en-US" dirty="0" smtClean="0"/>
              <a:t>Post-Harvest Processing of Fruits and Vegetables?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400" y="3594100"/>
            <a:ext cx="2489200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6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Registration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products must have an EPA registration number on the label</a:t>
            </a:r>
          </a:p>
          <a:p>
            <a:pPr lvl="1"/>
            <a:r>
              <a:rPr lang="en-US" dirty="0" smtClean="0"/>
              <a:t>This means the product should perform as stated on the label and not pose unreasonable hazards to your health </a:t>
            </a:r>
            <a:r>
              <a:rPr lang="en-US" b="1" u="sng" dirty="0" smtClean="0"/>
              <a:t>IF</a:t>
            </a:r>
            <a:r>
              <a:rPr lang="en-US" dirty="0" smtClean="0"/>
              <a:t> used according to the label on the instructions.</a:t>
            </a:r>
          </a:p>
          <a:p>
            <a:pPr lvl="1"/>
            <a:r>
              <a:rPr lang="en-US" dirty="0" smtClean="0"/>
              <a:t>This should be the first thing you look for when checking to see if a particular product can be used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8590" y="5431772"/>
            <a:ext cx="1854096" cy="1388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7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8945"/>
            <a:ext cx="8229600" cy="1143000"/>
          </a:xfrm>
        </p:spPr>
        <p:txBody>
          <a:bodyPr/>
          <a:lstStyle/>
          <a:p>
            <a:r>
              <a:rPr lang="en-US" dirty="0" smtClean="0"/>
              <a:t>Minimum Risk Pesticides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1946"/>
            <a:ext cx="8229600" cy="48042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List of approximately 30 compounds that do not have to be registered with the EPA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The product must not bear claims either to control or mitigate microorganisms that pose a threat to human health</a:t>
            </a:r>
          </a:p>
          <a:p>
            <a:pPr lvl="1"/>
            <a:r>
              <a:rPr lang="en-US" dirty="0" smtClean="0"/>
              <a:t>The product must contain </a:t>
            </a:r>
            <a:r>
              <a:rPr lang="en-US" u="sng" dirty="0" smtClean="0"/>
              <a:t>ONLY</a:t>
            </a:r>
            <a:r>
              <a:rPr lang="en-US" dirty="0" smtClean="0"/>
              <a:t> active ingredients that are listed in the table (next slide) and inert ingredients that have been classified by EPA as “Inert Ingredients of Minimal Concern”</a:t>
            </a:r>
          </a:p>
          <a:p>
            <a:pPr lvl="1"/>
            <a:r>
              <a:rPr lang="en-US" dirty="0" smtClean="0"/>
              <a:t>The product still needs to be registered for use in Indiana</a:t>
            </a:r>
          </a:p>
        </p:txBody>
      </p:sp>
    </p:spTree>
    <p:extLst>
      <p:ext uri="{BB962C8B-B14F-4D97-AF65-F5344CB8AC3E}">
        <p14:creationId xmlns:p14="http://schemas.microsoft.com/office/powerpoint/2010/main" val="17339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874"/>
            <a:ext cx="8229600" cy="6068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Minimum Risk Pesticides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519994"/>
              </p:ext>
            </p:extLst>
          </p:nvPr>
        </p:nvGraphicFramePr>
        <p:xfrm>
          <a:off x="170121" y="1239636"/>
          <a:ext cx="8516679" cy="549933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238983"/>
                <a:gridCol w="4277696"/>
              </a:tblGrid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Castor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Linseed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Cedar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Malic Acid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Cinnamon and Cinnamon</a:t>
                      </a:r>
                      <a:r>
                        <a:rPr lang="en-US" sz="1600" b="1" baseline="0" dirty="0" smtClean="0"/>
                        <a:t>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Mint and Mint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Citric</a:t>
                      </a:r>
                      <a:r>
                        <a:rPr lang="en-US" sz="1600" b="1" baseline="0" dirty="0" smtClean="0"/>
                        <a:t> Acid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Peppermint and Peppermint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Citronella</a:t>
                      </a:r>
                      <a:r>
                        <a:rPr lang="en-US" sz="1600" b="1" baseline="0" dirty="0" smtClean="0"/>
                        <a:t> and Citronella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2-Phenethyl Propionate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Cloves</a:t>
                      </a:r>
                      <a:r>
                        <a:rPr lang="en-US" sz="1600" b="1" baseline="0" dirty="0" smtClean="0"/>
                        <a:t> and Clove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Potassium Sorbate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Corn Gluten</a:t>
                      </a:r>
                      <a:r>
                        <a:rPr lang="en-US" sz="1600" b="1" baseline="0" dirty="0" smtClean="0"/>
                        <a:t> Meal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Putrescent Whole Egg Solids</a:t>
                      </a:r>
                      <a:endParaRPr lang="en-US" sz="1600" b="1" dirty="0"/>
                    </a:p>
                  </a:txBody>
                  <a:tcPr/>
                </a:tc>
              </a:tr>
              <a:tr h="36765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Corn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Rosemary and</a:t>
                      </a:r>
                      <a:r>
                        <a:rPr lang="en-US" sz="1600" b="1" baseline="0" dirty="0" smtClean="0"/>
                        <a:t> Rosemary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Cottonseed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Sesame and Sesame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Dried Blood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Chloride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Eugenol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Sodium Lauryl Sulfate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Garlic and Garlic</a:t>
                      </a:r>
                      <a:r>
                        <a:rPr lang="en-US" sz="1600" b="1" baseline="0" dirty="0" smtClean="0"/>
                        <a:t>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Soybean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Geraniol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Thyme</a:t>
                      </a:r>
                      <a:r>
                        <a:rPr lang="en-US" sz="1600" b="1" baseline="0" dirty="0" smtClean="0"/>
                        <a:t> and Thyme Oil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Geranium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White Pepper</a:t>
                      </a:r>
                      <a:endParaRPr lang="en-US" sz="1600" b="1" dirty="0"/>
                    </a:p>
                  </a:txBody>
                  <a:tcPr/>
                </a:tc>
              </a:tr>
              <a:tr h="3426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Lauryl</a:t>
                      </a:r>
                      <a:r>
                        <a:rPr lang="en-US" sz="1600" b="1" baseline="0" dirty="0" smtClean="0"/>
                        <a:t> Sulfate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Zinc</a:t>
                      </a:r>
                      <a:r>
                        <a:rPr lang="en-US" sz="1600" b="1" baseline="0" dirty="0" smtClean="0"/>
                        <a:t> Metal Strips</a:t>
                      </a:r>
                      <a:endParaRPr lang="en-US" sz="16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Lemongrass Oil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5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EPA Registration Number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8837"/>
          <a:stretch/>
        </p:blipFill>
        <p:spPr>
          <a:xfrm>
            <a:off x="1" y="1307803"/>
            <a:ext cx="9112102" cy="3710763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4646428" y="4034118"/>
            <a:ext cx="2307265" cy="389026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2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5CADA68B6DC24EA1420EC0585F4E46" ma:contentTypeVersion="0" ma:contentTypeDescription="Create a new document." ma:contentTypeScope="" ma:versionID="7c3fbdcc9b068f26bf7197efab5091b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D1A4CB-1F6A-4880-932F-5AC744C53008}"/>
</file>

<file path=customXml/itemProps2.xml><?xml version="1.0" encoding="utf-8"?>
<ds:datastoreItem xmlns:ds="http://schemas.openxmlformats.org/officeDocument/2006/customXml" ds:itemID="{2FB7E4BA-15F5-4835-AD0B-DA8098295C5B}"/>
</file>

<file path=customXml/itemProps3.xml><?xml version="1.0" encoding="utf-8"?>
<ds:datastoreItem xmlns:ds="http://schemas.openxmlformats.org/officeDocument/2006/customXml" ds:itemID="{A22CD6FC-0A91-4ACD-949C-68E32667430E}"/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910</Words>
  <Application>Microsoft Office PowerPoint</Application>
  <PresentationFormat>On-screen Show (4:3)</PresentationFormat>
  <Paragraphs>151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Impact</vt:lpstr>
      <vt:lpstr>Office Theme</vt:lpstr>
      <vt:lpstr>Post-Harvest Sanitizers for Fruits and Vegetables </vt:lpstr>
      <vt:lpstr>Pesticides</vt:lpstr>
      <vt:lpstr>What is a Pest?</vt:lpstr>
      <vt:lpstr>Post-Harvest Processing</vt:lpstr>
      <vt:lpstr>What Sanitizers Can I Use for  Post-Harvest Processing of Fruits and Vegetables?</vt:lpstr>
      <vt:lpstr>EPA Registration Number</vt:lpstr>
      <vt:lpstr>Minimum Risk Pesticides</vt:lpstr>
      <vt:lpstr>Minimum Risk Pesticides</vt:lpstr>
      <vt:lpstr>EPA Registration Number</vt:lpstr>
      <vt:lpstr>EPA Registration Numbers</vt:lpstr>
      <vt:lpstr>EPA Registration Numbers</vt:lpstr>
      <vt:lpstr>EPA Registration Number</vt:lpstr>
      <vt:lpstr>Examples</vt:lpstr>
      <vt:lpstr>Products with the Same EPA Number</vt:lpstr>
      <vt:lpstr>Example – Tsunami®100</vt:lpstr>
      <vt:lpstr>Product Labels</vt:lpstr>
      <vt:lpstr>Example – Tsunami®100</vt:lpstr>
      <vt:lpstr>Example – Tsunami®100</vt:lpstr>
      <vt:lpstr>Example –  Chlorguard</vt:lpstr>
      <vt:lpstr>Example – Chlorguard</vt:lpstr>
      <vt:lpstr>Example – Chlorguard</vt:lpstr>
      <vt:lpstr>Example – Chlorguard</vt:lpstr>
      <vt:lpstr>Example – Chlorguard</vt:lpstr>
      <vt:lpstr>Example – Chlorguard</vt:lpstr>
      <vt:lpstr>What Products Can Be Used?</vt:lpstr>
      <vt:lpstr>What Products Can Be Used?</vt:lpstr>
      <vt:lpstr>Approved Sanitizers for Fruits and Vegetables</vt:lpstr>
      <vt:lpstr>Approved Sanitizers for Fruits and Vegetables</vt:lpstr>
      <vt:lpstr>Approved Sanitizers for Fruits and Vegetables</vt:lpstr>
      <vt:lpstr>Thank You!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Applicator Recertification Program</dc:title>
  <dc:creator>Amanda Deering</dc:creator>
  <cp:lastModifiedBy>Janssen, Cheri L.</cp:lastModifiedBy>
  <cp:revision>39</cp:revision>
  <dcterms:created xsi:type="dcterms:W3CDTF">2014-12-18T18:35:13Z</dcterms:created>
  <dcterms:modified xsi:type="dcterms:W3CDTF">2015-01-23T21:06:06Z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0x010100785CADA68B6DC24EA1420EC0585F4E46</vt:lpwstr>
  </property>
</Properties>
</file>