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92" r:id="rId4"/>
  </p:sldMasterIdLst>
  <p:notesMasterIdLst>
    <p:notesMasterId r:id="rId36"/>
  </p:notesMasterIdLst>
  <p:handoutMasterIdLst>
    <p:handoutMasterId r:id="rId37"/>
  </p:handoutMasterIdLst>
  <p:sldIdLst>
    <p:sldId id="257" r:id="rId5"/>
    <p:sldId id="258" r:id="rId6"/>
    <p:sldId id="328" r:id="rId7"/>
    <p:sldId id="305" r:id="rId8"/>
    <p:sldId id="306" r:id="rId9"/>
    <p:sldId id="319" r:id="rId10"/>
    <p:sldId id="320" r:id="rId11"/>
    <p:sldId id="268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17" r:id="rId23"/>
    <p:sldId id="298" r:id="rId24"/>
    <p:sldId id="299" r:id="rId25"/>
    <p:sldId id="300" r:id="rId26"/>
    <p:sldId id="322" r:id="rId27"/>
    <p:sldId id="302" r:id="rId28"/>
    <p:sldId id="294" r:id="rId29"/>
    <p:sldId id="288" r:id="rId30"/>
    <p:sldId id="303" r:id="rId31"/>
    <p:sldId id="297" r:id="rId32"/>
    <p:sldId id="304" r:id="rId33"/>
    <p:sldId id="324" r:id="rId34"/>
    <p:sldId id="293" r:id="rId35"/>
  </p:sldIdLst>
  <p:sldSz cx="10287000" cy="6858000" type="35mm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BD4B5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756" y="72"/>
      </p:cViewPr>
      <p:guideLst>
        <p:guide orient="horz" pos="2208"/>
        <p:guide pos="3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2" d="100"/>
          <a:sy n="32" d="100"/>
        </p:scale>
        <p:origin x="-1626" y="-96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BD4F718-C989-4EAB-ADA6-EFBB9F6328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t" anchorCtr="0" compatLnSpc="1">
            <a:prstTxWarp prst="textNoShape">
              <a:avLst/>
            </a:prstTxWarp>
          </a:bodyPr>
          <a:lstStyle>
            <a:lvl1pPr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3CCB36B-38A7-4520-8224-385B2A1079B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t" anchorCtr="0" compatLnSpc="1">
            <a:prstTxWarp prst="textNoShape">
              <a:avLst/>
            </a:prstTxWarp>
          </a:bodyPr>
          <a:lstStyle>
            <a:lvl1pPr algn="r"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A1AAA07E-4A48-4753-BB4C-0C7BB9D192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b" anchorCtr="0" compatLnSpc="1">
            <a:prstTxWarp prst="textNoShape">
              <a:avLst/>
            </a:prstTxWarp>
          </a:bodyPr>
          <a:lstStyle>
            <a:lvl1pPr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268A443B-A754-456C-BC6E-2FDAFEC835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b" anchorCtr="0" compatLnSpc="1">
            <a:prstTxWarp prst="textNoShape">
              <a:avLst/>
            </a:prstTxWarp>
          </a:bodyPr>
          <a:lstStyle>
            <a:lvl1pPr algn="r" defTabSz="950674">
              <a:defRPr sz="1200"/>
            </a:lvl1pPr>
          </a:lstStyle>
          <a:p>
            <a:fld id="{7337FB66-6D4B-4425-9D5D-65B724B9F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D83B78E-ADA5-4CA6-9476-A3C73ACB1D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t" anchorCtr="0" compatLnSpc="1">
            <a:prstTxWarp prst="textNoShape">
              <a:avLst/>
            </a:prstTxWarp>
          </a:bodyPr>
          <a:lstStyle>
            <a:lvl1pPr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DE2166D-AC03-41CD-AE14-E6B4E9953C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t" anchorCtr="0" compatLnSpc="1">
            <a:prstTxWarp prst="textNoShape">
              <a:avLst/>
            </a:prstTxWarp>
          </a:bodyPr>
          <a:lstStyle>
            <a:lvl1pPr algn="r"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D21750E7-3229-4F4B-9FF2-75D1746C059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90588" y="696913"/>
            <a:ext cx="52308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39CB4AD3-0B2F-4C13-8C90-BF396899C0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344" y="4417393"/>
            <a:ext cx="5137714" cy="418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E2D2360B-36D8-429A-A8A8-29A96F3BD3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b" anchorCtr="0" compatLnSpc="1">
            <a:prstTxWarp prst="textNoShape">
              <a:avLst/>
            </a:prstTxWarp>
          </a:bodyPr>
          <a:lstStyle>
            <a:lvl1pPr defTabSz="950674"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8811C24B-1719-4DCB-AADA-1D57DA8914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1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40" tIns="47519" rIns="95040" bIns="47519" numCol="1" anchor="b" anchorCtr="0" compatLnSpc="1">
            <a:prstTxWarp prst="textNoShape">
              <a:avLst/>
            </a:prstTxWarp>
          </a:bodyPr>
          <a:lstStyle>
            <a:lvl1pPr algn="r" defTabSz="950674">
              <a:defRPr sz="1200"/>
            </a:lvl1pPr>
          </a:lstStyle>
          <a:p>
            <a:fld id="{5993A854-BF37-4EA1-ADB5-EE466D5242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A4C8A3-309E-4C79-8A77-14E10F4C0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933B9-CD16-42E2-AB9C-59D0794562A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CABAA3D4-BBBF-4DEC-ABAB-0C59B146D0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49BE50F-7B67-4303-900A-56DC56D2B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72550F-93EC-4896-AF58-3C512E665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72887-C476-46D8-8302-61E560CCB05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9D9DA38A-1B20-469E-B6D7-44FE9A9933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39D3BED-73DF-44A4-925D-2AB068F5FB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3A854-BF37-4EA1-ADB5-EE466D52420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96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Gloves without cloth lining are preferred. If spilled pesticide runs inside the glove, the absorbent cloth would hold the pesticide against skin, prolonging the contact.</a:t>
            </a:r>
          </a:p>
          <a:p>
            <a:r>
              <a:rPr lang="en-US" dirty="0"/>
              <a:t>Most important is that chemical resistant neoprene gloves provide protection while handling, mixing, pesticides.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3A854-BF37-4EA1-ADB5-EE466D52420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356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1B4177-A481-4D66-9D74-87AFBD126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4244E-BA00-43BF-AAE3-80AA02F22A8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D16C6927-2A4F-4C1B-8458-82B8AD90D1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B9296959-EEF2-4DFD-A440-8447563EC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74553F-1C1D-4F90-B981-89FC415039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A789F-7188-4724-85A4-2CE926B5547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EFB30B4-B016-4D67-A8AB-D7BF948816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C7BBBABB-7902-4E9C-A6C1-1C41CA328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BFA4C0-DA7C-4E61-AC23-7C57E5C81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0521C-0869-44F4-B7EF-DF865C7D642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CB156191-1EF9-4212-92B8-3F770CF531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61B531E-4B09-4311-916D-14084F627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81" y="6400800"/>
            <a:ext cx="102843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102843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758952"/>
            <a:ext cx="8486775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168" y="4455621"/>
            <a:ext cx="8486775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9D1E-C504-4B27-A862-565FFC4F2DC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018962" y="4343400"/>
            <a:ext cx="833247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97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6440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81" y="6400800"/>
            <a:ext cx="102843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102843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414780"/>
            <a:ext cx="2218134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414779"/>
            <a:ext cx="6525816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00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5711-F764-4743-A2D1-329F91FD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13" y="4572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BF6D5-C343-46CA-B77F-ADB9685D1F9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19213" y="1981200"/>
            <a:ext cx="4295775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93DF03A-554B-4347-A41A-65A7B3ED3A32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5767388" y="1981200"/>
            <a:ext cx="4295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2E8D6-54AF-4BB0-9586-C9B598FC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9213" y="6265863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31DA3-A999-4712-AA4E-2405197F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66A58-E750-49E9-853B-B3FA32BF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22C2FA4C-08EF-40C7-B956-B3AB5BE93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4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83DD-2903-441D-BC93-C614C8B7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13" y="4572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8902CD19-705C-41D9-A613-1B29F43775C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319213" y="1981200"/>
            <a:ext cx="4295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65859-CC9D-4AA5-B2CE-F8415E96E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7388" y="1981200"/>
            <a:ext cx="4295775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5C6D4-2AE5-4D0C-A3FF-D4BA158A6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9213" y="6265863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DB5FD-C1A4-4318-A826-7F991534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87777-9EEA-4DD9-B242-15E3F747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E567CE99-952B-4055-B127-8E6B52399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82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48574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81" y="6400800"/>
            <a:ext cx="102843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102843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30" y="758952"/>
            <a:ext cx="8486775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830" y="4453128"/>
            <a:ext cx="8486775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59B1-7CC1-492C-8468-0B9A5C4B99F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018962" y="4343400"/>
            <a:ext cx="833247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7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5830" y="286605"/>
            <a:ext cx="8486775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830" y="1845734"/>
            <a:ext cx="4166235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370" y="1845737"/>
            <a:ext cx="4166235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0215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25830" y="286605"/>
            <a:ext cx="8486775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830" y="1846052"/>
            <a:ext cx="4166235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" y="2582334"/>
            <a:ext cx="4166235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6370" y="1846052"/>
            <a:ext cx="4166235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6370" y="2582334"/>
            <a:ext cx="4166235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9529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089-2D71-4678-8B44-AE54989219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6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1" y="6400800"/>
            <a:ext cx="102843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334316"/>
            <a:ext cx="102843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5538-BFD8-4EC4-A653-8F4EC2C20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9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41785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408810" y="0"/>
            <a:ext cx="54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2" y="594359"/>
            <a:ext cx="2700338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767" y="731520"/>
            <a:ext cx="5635567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762" y="2926080"/>
            <a:ext cx="2700338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2777" y="6459787"/>
            <a:ext cx="220936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0506" y="6459787"/>
            <a:ext cx="39219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71857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02843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102843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30" y="5074920"/>
            <a:ext cx="853821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286988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829" y="5907024"/>
            <a:ext cx="853821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0253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0287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0287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5830" y="286605"/>
            <a:ext cx="848677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829" y="1845734"/>
            <a:ext cx="848677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832" y="6459787"/>
            <a:ext cx="208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0219" y="6459787"/>
            <a:ext cx="406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13" y="6459787"/>
            <a:ext cx="1107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7FCF9E3-96B6-4D7B-AC16-719472CB524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007042" y="1737845"/>
            <a:ext cx="840962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3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4082581-2680-4DBC-B9E0-264F960840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9148763" cy="1143000"/>
          </a:xfrm>
        </p:spPr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Personal Protective Equipment </a:t>
            </a: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 </a:t>
            </a:r>
            <a:b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Work </a:t>
            </a:r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Clothing for Pesticide Application</a:t>
            </a:r>
            <a:endParaRPr lang="en-US" altLang="en-US" dirty="0">
              <a:latin typeface="+mn-lt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683FB05-BF40-4DCA-8249-BD50FAC436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2334" y="4889749"/>
            <a:ext cx="8458200" cy="1752600"/>
          </a:xfrm>
        </p:spPr>
        <p:txBody>
          <a:bodyPr>
            <a:normAutofit/>
          </a:bodyPr>
          <a:lstStyle/>
          <a:p>
            <a:pPr algn="ctr">
              <a:spcBef>
                <a:spcPct val="10000"/>
              </a:spcBef>
            </a:pPr>
            <a:r>
              <a:rPr lang="en-US" altLang="en-US" sz="2000" cap="none" dirty="0">
                <a:solidFill>
                  <a:schemeClr val="tx1"/>
                </a:solidFill>
                <a:latin typeface="+mn-lt"/>
              </a:rPr>
              <a:t>Adapted from: Janis Stone, extension professor,</a:t>
            </a:r>
          </a:p>
          <a:p>
            <a:pPr algn="ctr">
              <a:spcBef>
                <a:spcPct val="10000"/>
              </a:spcBef>
            </a:pPr>
            <a:r>
              <a:rPr lang="en-US" altLang="en-US" sz="2000" cap="none" dirty="0">
                <a:solidFill>
                  <a:schemeClr val="tx1"/>
                </a:solidFill>
                <a:latin typeface="+mn-lt"/>
              </a:rPr>
              <a:t> Textiles &amp; Clothing Department</a:t>
            </a:r>
          </a:p>
          <a:p>
            <a:pPr algn="ctr">
              <a:spcBef>
                <a:spcPct val="10000"/>
              </a:spcBef>
            </a:pPr>
            <a:r>
              <a:rPr lang="en-US" altLang="en-US" sz="2000" cap="none" dirty="0">
                <a:solidFill>
                  <a:schemeClr val="tx1"/>
                </a:solidFill>
                <a:latin typeface="+mn-lt"/>
              </a:rPr>
              <a:t>Joyce </a:t>
            </a:r>
            <a:r>
              <a:rPr lang="en-US" altLang="en-US" sz="2000" cap="none" dirty="0" err="1">
                <a:solidFill>
                  <a:schemeClr val="tx1"/>
                </a:solidFill>
                <a:latin typeface="+mn-lt"/>
              </a:rPr>
              <a:t>Hornstein</a:t>
            </a:r>
            <a:r>
              <a:rPr lang="en-US" altLang="en-US" sz="2000" cap="none" dirty="0">
                <a:solidFill>
                  <a:schemeClr val="tx1"/>
                </a:solidFill>
                <a:latin typeface="+mn-lt"/>
              </a:rPr>
              <a:t>, extension program specialist, Department of Entomology</a:t>
            </a: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A10AA8F-B3B5-4A35-A9F3-4DE0356A3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0863BAA6-2471-4DF1-B8C3-D927241BFF35}" type="slidenum">
              <a:rPr lang="en-US" altLang="en-US"/>
              <a:pPr/>
              <a:t>1</a:t>
            </a:fld>
            <a:endParaRPr lang="en-US" altLang="en-US"/>
          </a:p>
        </p:txBody>
      </p:sp>
      <p:pic>
        <p:nvPicPr>
          <p:cNvPr id="6149" name="Picture 5" descr="D:\clip art\general clips\isuelogosm.gif">
            <a:extLst>
              <a:ext uri="{FF2B5EF4-FFF2-40B4-BE49-F238E27FC236}">
                <a16:creationId xmlns:a16="http://schemas.microsoft.com/office/drawing/2014/main" id="{79C77653-F082-42A8-9AFA-E1B2D278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156325"/>
            <a:ext cx="74104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1404693-4B76-4630-A136-8B1B7E4A5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Measure your hand to find glove size</a:t>
            </a:r>
          </a:p>
        </p:txBody>
      </p:sp>
      <p:pic>
        <p:nvPicPr>
          <p:cNvPr id="88071" name="Picture 7" descr="D:\Hand measurement.gif">
            <a:extLst>
              <a:ext uri="{FF2B5EF4-FFF2-40B4-BE49-F238E27FC236}">
                <a16:creationId xmlns:a16="http://schemas.microsoft.com/office/drawing/2014/main" id="{9D59C36F-A2EA-4A83-91F1-51FD721A87F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2133600"/>
            <a:ext cx="6670796" cy="4016375"/>
          </a:xfrm>
        </p:spPr>
      </p:pic>
      <p:sp>
        <p:nvSpPr>
          <p:cNvPr id="88068" name="Rectangle 4">
            <a:extLst>
              <a:ext uri="{FF2B5EF4-FFF2-40B4-BE49-F238E27FC236}">
                <a16:creationId xmlns:a16="http://schemas.microsoft.com/office/drawing/2014/main" id="{CA504CCD-B7A4-4DB0-979F-C7ED047D1CB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62862" y="1981200"/>
            <a:ext cx="2366963" cy="2819400"/>
          </a:xfrm>
        </p:spPr>
        <p:txBody>
          <a:bodyPr>
            <a:normAutofit lnSpcReduction="10000"/>
          </a:bodyPr>
          <a:lstStyle/>
          <a:p>
            <a:pPr>
              <a:buFont typeface="Monotype Sorts" pitchFamily="2" charset="2"/>
              <a:buNone/>
            </a:pPr>
            <a:r>
              <a:rPr lang="en-US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Inches</a:t>
            </a:r>
            <a:endParaRPr lang="en-US" altLang="en-US" sz="3200" b="1" dirty="0"/>
          </a:p>
          <a:p>
            <a:pPr>
              <a:buFont typeface="Monotype Sorts" pitchFamily="2" charset="2"/>
              <a:buNone/>
            </a:pPr>
            <a:r>
              <a:rPr lang="en-US" altLang="en-US" sz="3200" b="1" dirty="0"/>
              <a:t>7–8 small</a:t>
            </a:r>
          </a:p>
          <a:p>
            <a:pPr>
              <a:buFont typeface="Monotype Sorts" pitchFamily="2" charset="2"/>
              <a:buNone/>
            </a:pPr>
            <a:r>
              <a:rPr lang="en-US" altLang="en-US" sz="3200" b="1" dirty="0"/>
              <a:t>8–9 medium</a:t>
            </a:r>
          </a:p>
          <a:p>
            <a:pPr>
              <a:buFont typeface="Monotype Sorts" pitchFamily="2" charset="2"/>
              <a:buNone/>
            </a:pPr>
            <a:r>
              <a:rPr lang="en-US" altLang="en-US" sz="3200" b="1" dirty="0"/>
              <a:t>9–10 large</a:t>
            </a:r>
          </a:p>
          <a:p>
            <a:pPr>
              <a:buFont typeface="Monotype Sorts" pitchFamily="2" charset="2"/>
              <a:buNone/>
            </a:pPr>
            <a:r>
              <a:rPr lang="en-US" altLang="en-US" sz="3200" b="1" dirty="0"/>
              <a:t>10–12 x-large</a:t>
            </a:r>
          </a:p>
          <a:p>
            <a:endParaRPr lang="en-US" altLang="en-US" sz="28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68E52-60AD-45D9-8FA3-51A90240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433A-A929-4126-BC9D-F12E6CA8AFA6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FE6B1DA-DC40-4FEE-8FB2-BF200315F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931" y="228600"/>
            <a:ext cx="8743950" cy="1143000"/>
          </a:xfrm>
        </p:spPr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Use disposables for short tasks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034FFE8-30B0-4FFA-8989-69CDBCB808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90601" y="1752600"/>
            <a:ext cx="9039224" cy="43434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Disposables are thinner, can’t be adequately cleaned, and can’t be reused</a:t>
            </a:r>
          </a:p>
          <a:p>
            <a:r>
              <a:rPr lang="en-US" altLang="en-US" sz="3200" dirty="0"/>
              <a:t>Two types are barrier laminate and nitrile</a:t>
            </a:r>
          </a:p>
        </p:txBody>
      </p:sp>
      <p:pic>
        <p:nvPicPr>
          <p:cNvPr id="89094" name="Picture 6" descr="D:\clip art\WPS PPE6a.tif">
            <a:extLst>
              <a:ext uri="{FF2B5EF4-FFF2-40B4-BE49-F238E27FC236}">
                <a16:creationId xmlns:a16="http://schemas.microsoft.com/office/drawing/2014/main" id="{411FAC67-EB4F-4F2B-8AEC-35EECC638C1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3" y="3429000"/>
            <a:ext cx="7239000" cy="3429000"/>
          </a:xfr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F387A54-0668-4684-A4AA-0E57FEC0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6468-B710-4A48-BF94-4985B3C74B1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89095" name="Text Box 7">
            <a:extLst>
              <a:ext uri="{FF2B5EF4-FFF2-40B4-BE49-F238E27FC236}">
                <a16:creationId xmlns:a16="http://schemas.microsoft.com/office/drawing/2014/main" id="{73E75E79-DD9D-4BE7-9603-C7C44EA4C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4267200"/>
            <a:ext cx="1047750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Nitrile</a:t>
            </a:r>
          </a:p>
        </p:txBody>
      </p:sp>
      <p:sp>
        <p:nvSpPr>
          <p:cNvPr id="89096" name="Text Box 8">
            <a:extLst>
              <a:ext uri="{FF2B5EF4-FFF2-40B4-BE49-F238E27FC236}">
                <a16:creationId xmlns:a16="http://schemas.microsoft.com/office/drawing/2014/main" id="{B49F2226-431D-4A3D-A88C-008CD8D78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5715000"/>
            <a:ext cx="2506663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</a:rPr>
              <a:t>Barrier laminate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C0A0ECEE-F997-4A30-A9C8-BFEB13582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990600"/>
            <a:ext cx="4533900" cy="3733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Wash reusable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gloves with soap and rinse before you take them off your hands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B9693A5-01D8-4FB0-9AC8-DFE0F593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6278-C660-46A2-A8C7-DD62D3C58052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90115" name="Picture 3" descr="D:\clip art\PPE WPS30a.tif">
            <a:extLst>
              <a:ext uri="{FF2B5EF4-FFF2-40B4-BE49-F238E27FC236}">
                <a16:creationId xmlns:a16="http://schemas.microsoft.com/office/drawing/2014/main" id="{B722AD57-1C3A-4A5C-A33D-4F467893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4470400" cy="63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>
            <a:extLst>
              <a:ext uri="{FF2B5EF4-FFF2-40B4-BE49-F238E27FC236}">
                <a16:creationId xmlns:a16="http://schemas.microsoft.com/office/drawing/2014/main" id="{FCC14F0E-C53C-4EEF-9FFF-1AA3922E5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Use coveralls when required by label</a:t>
            </a:r>
          </a:p>
        </p:txBody>
      </p:sp>
      <p:sp>
        <p:nvSpPr>
          <p:cNvPr id="91139" name="Rectangle 1027">
            <a:extLst>
              <a:ext uri="{FF2B5EF4-FFF2-40B4-BE49-F238E27FC236}">
                <a16:creationId xmlns:a16="http://schemas.microsoft.com/office/drawing/2014/main" id="{5BD2980D-B51A-4D5C-97C9-F5CB9FCC674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93445" y="1828800"/>
            <a:ext cx="5562600" cy="7620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Reusable—cotton twill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1B600-D4C6-4DAB-85E4-3C69526B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4EFC-76E0-494F-8821-689D12BFB937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91141" name="Picture 1029" descr="D:\clip art\WPS PPE7a.tif">
            <a:extLst>
              <a:ext uri="{FF2B5EF4-FFF2-40B4-BE49-F238E27FC236}">
                <a16:creationId xmlns:a16="http://schemas.microsoft.com/office/drawing/2014/main" id="{A0D6AC98-2F56-49CE-BCA7-FFB50863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7621588" cy="43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004ACE2F-57DE-4501-AC89-FA09D96A2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Disposable coveralls—some options</a:t>
            </a:r>
          </a:p>
        </p:txBody>
      </p:sp>
      <p:sp>
        <p:nvSpPr>
          <p:cNvPr id="92163" name="Rectangle 1027">
            <a:extLst>
              <a:ext uri="{FF2B5EF4-FFF2-40B4-BE49-F238E27FC236}">
                <a16:creationId xmlns:a16="http://schemas.microsoft.com/office/drawing/2014/main" id="{D219CC93-6E0B-4F68-BB22-0FE763EDAF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04900" y="1905000"/>
            <a:ext cx="3733800" cy="4114800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r>
              <a:rPr lang="en-US" altLang="en-US" sz="3200" dirty="0"/>
              <a:t>Disposable or limited use coveralls are sold under brand names such as</a:t>
            </a:r>
          </a:p>
          <a:p>
            <a:r>
              <a:rPr lang="en-US" altLang="en-US" sz="3200" dirty="0"/>
              <a:t>Tyvek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  <a:p>
            <a:r>
              <a:rPr lang="en-US" altLang="en-US" sz="3200" dirty="0"/>
              <a:t>Pro/Shield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  <a:p>
            <a:r>
              <a:rPr lang="en-US" altLang="en-US" sz="3200" dirty="0" err="1"/>
              <a:t>Kleenguard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pic>
        <p:nvPicPr>
          <p:cNvPr id="92166" name="Picture 1030" descr="D:\clip art\WPS PPE8a.tif">
            <a:extLst>
              <a:ext uri="{FF2B5EF4-FFF2-40B4-BE49-F238E27FC236}">
                <a16:creationId xmlns:a16="http://schemas.microsoft.com/office/drawing/2014/main" id="{62397A1F-EF16-4DB2-A1E4-8067FFD505F0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76400"/>
            <a:ext cx="5033963" cy="401002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0193F-58A3-484F-83F0-EB2B4CBB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036A9-2CCA-4CE2-BBD0-22755A755035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59D5C140-73BA-4B24-875F-C7CD34AD4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 limited-use or disposable coveralls it is your job to...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B22E643-6AC0-47D2-8A07-6828239A4A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1752600"/>
            <a:ext cx="4805363" cy="4114800"/>
          </a:xfrm>
          <a:noFill/>
        </p:spPr>
        <p:txBody>
          <a:bodyPr>
            <a:noAutofit/>
          </a:bodyPr>
          <a:lstStyle/>
          <a:p>
            <a:r>
              <a:rPr lang="en-US" altLang="en-US" sz="3200" dirty="0"/>
              <a:t>Keep track of time; avoid wearing more than 8 hours</a:t>
            </a:r>
          </a:p>
          <a:p>
            <a:r>
              <a:rPr lang="en-US" altLang="en-US" sz="3200" dirty="0"/>
              <a:t>Not wash to clean </a:t>
            </a:r>
          </a:p>
          <a:p>
            <a:r>
              <a:rPr lang="en-US" altLang="en-US" sz="3200" dirty="0"/>
              <a:t>Decide when to quit wearing them and discard </a:t>
            </a:r>
          </a:p>
          <a:p>
            <a:r>
              <a:rPr lang="en-US" altLang="en-US" sz="3200" dirty="0"/>
              <a:t>Discard using rules for containers</a:t>
            </a:r>
          </a:p>
        </p:txBody>
      </p:sp>
      <p:pic>
        <p:nvPicPr>
          <p:cNvPr id="93190" name="Picture 6" descr="D:\clip art\WPS PPE9a.tif">
            <a:extLst>
              <a:ext uri="{FF2B5EF4-FFF2-40B4-BE49-F238E27FC236}">
                <a16:creationId xmlns:a16="http://schemas.microsoft.com/office/drawing/2014/main" id="{F6E926F0-FD82-4DEB-BF91-5DFB2535328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2100" y="1866900"/>
            <a:ext cx="4805363" cy="41148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CA945-E373-455C-AC9A-B283D543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5538-9664-4C98-975E-D342D5161F9F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EC45D4F-4D3E-4DC4-A867-24B82AD97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7713" y="152400"/>
            <a:ext cx="6096000" cy="2057400"/>
          </a:xfrm>
        </p:spPr>
        <p:txBody>
          <a:bodyPr anchor="t"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Aprons are a good idea when mixing or loading pesticides. They...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EE40C8F-002F-4072-8E88-EDCE9237A5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76299" y="1905000"/>
            <a:ext cx="5967413" cy="3657600"/>
          </a:xfrm>
        </p:spPr>
        <p:txBody>
          <a:bodyPr>
            <a:normAutofit/>
          </a:bodyPr>
          <a:lstStyle/>
          <a:p>
            <a:pPr marL="455613" indent="-455613"/>
            <a:r>
              <a:rPr lang="en-US" altLang="en-US" sz="3200" dirty="0"/>
              <a:t>Protect coveralls, work clothing</a:t>
            </a:r>
          </a:p>
          <a:p>
            <a:pPr marL="455613" indent="-455613"/>
            <a:r>
              <a:rPr lang="en-US" altLang="en-US" sz="3200" dirty="0"/>
              <a:t>Are available in the same materials as gloves and coveralls</a:t>
            </a:r>
          </a:p>
          <a:p>
            <a:pPr marL="455613" indent="-455613"/>
            <a:r>
              <a:rPr lang="en-US" altLang="en-US" sz="3200" dirty="0"/>
              <a:t>Should be material that can be rinsed</a:t>
            </a:r>
          </a:p>
        </p:txBody>
      </p:sp>
      <p:pic>
        <p:nvPicPr>
          <p:cNvPr id="94214" name="Picture 6" descr="D:\clip art\WPS PPE11a.tif">
            <a:extLst>
              <a:ext uri="{FF2B5EF4-FFF2-40B4-BE49-F238E27FC236}">
                <a16:creationId xmlns:a16="http://schemas.microsoft.com/office/drawing/2014/main" id="{A5638C76-FBD1-4BD2-8399-37DDDB3CE80D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4700" y="-92578"/>
            <a:ext cx="2905125" cy="695057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25B90-46D7-4DBF-B0DD-684E0E6D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B361-F128-4468-B11C-6031CBFF5CCB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92D4F56E-568A-4EFE-8FA0-0210EC92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6681788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Eye protection is important</a:t>
            </a:r>
          </a:p>
        </p:txBody>
      </p:sp>
      <p:pic>
        <p:nvPicPr>
          <p:cNvPr id="95239" name="Picture 7" descr="D:\clip art\WPS PPE29a.tif">
            <a:extLst>
              <a:ext uri="{FF2B5EF4-FFF2-40B4-BE49-F238E27FC236}">
                <a16:creationId xmlns:a16="http://schemas.microsoft.com/office/drawing/2014/main" id="{475B313A-1329-4C6D-B83E-730CAF6E1A9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52600"/>
            <a:ext cx="5029200" cy="3810000"/>
          </a:xfrm>
        </p:spPr>
      </p:pic>
      <p:sp>
        <p:nvSpPr>
          <p:cNvPr id="95236" name="Rectangle 4">
            <a:extLst>
              <a:ext uri="{FF2B5EF4-FFF2-40B4-BE49-F238E27FC236}">
                <a16:creationId xmlns:a16="http://schemas.microsoft.com/office/drawing/2014/main" id="{87B15E06-B7B4-4449-AC27-787A7D2A97B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76300" y="1828800"/>
            <a:ext cx="5486400" cy="4343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2800" dirty="0"/>
              <a:t>   </a:t>
            </a:r>
            <a:r>
              <a:rPr lang="en-US" altLang="en-US" sz="3200" b="1" dirty="0"/>
              <a:t>Check the label!                                             Find a good fit</a:t>
            </a:r>
          </a:p>
          <a:p>
            <a:r>
              <a:rPr lang="en-US" altLang="en-US" sz="2800" b="1" dirty="0"/>
              <a:t>Can wear over                                               glasses</a:t>
            </a:r>
          </a:p>
          <a:p>
            <a:r>
              <a:rPr lang="en-US" altLang="en-US" sz="2800" b="1" dirty="0"/>
              <a:t>Goggles or glasses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 b="1" dirty="0"/>
              <a:t>	should have brow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 b="1" dirty="0"/>
              <a:t>	and side-shield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 b="1" dirty="0"/>
              <a:t>	protection</a:t>
            </a:r>
            <a:endParaRPr lang="en-US" altLang="en-US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4533D-F260-490A-A8B9-41FCA709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E261-BB0A-4829-A536-FD787750D28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808CFEC-2120-4ECB-A93F-CB0F2674D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Respirators required for some pesticides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0C08804A-58D8-42AA-9CC1-F5D624CADB2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0100" y="1676400"/>
            <a:ext cx="8839200" cy="4114800"/>
          </a:xfrm>
        </p:spPr>
        <p:txBody>
          <a:bodyPr/>
          <a:lstStyle/>
          <a:p>
            <a:pPr marL="290513" indent="-290513">
              <a:buFont typeface="Monotype Sorts" pitchFamily="2" charset="2"/>
              <a:buNone/>
            </a:pPr>
            <a:r>
              <a:rPr lang="en-US" altLang="en-US" sz="2800" dirty="0"/>
              <a:t>   </a:t>
            </a:r>
            <a:r>
              <a:rPr lang="en-US" altLang="en-US" sz="3200" b="1" dirty="0"/>
              <a:t>Look at the label for the specific type of respirator required.</a:t>
            </a:r>
            <a:endParaRPr lang="en-US" altLang="en-US" sz="3200" dirty="0"/>
          </a:p>
          <a:p>
            <a:pPr marL="290513" indent="-290513">
              <a:lnSpc>
                <a:spcPct val="140000"/>
              </a:lnSpc>
            </a:pPr>
            <a:r>
              <a:rPr lang="en-US" altLang="en-US" sz="2800" b="1" dirty="0"/>
              <a:t>Dust/mist single use</a:t>
            </a:r>
            <a:endParaRPr lang="en-US" altLang="en-US" sz="2800" dirty="0"/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65A73873-3EDB-4EA8-BA9C-A1091EB0F71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26980" y="2925762"/>
            <a:ext cx="2309813" cy="533400"/>
          </a:xfrm>
        </p:spPr>
        <p:txBody>
          <a:bodyPr/>
          <a:lstStyle/>
          <a:p>
            <a:r>
              <a:rPr lang="en-US" altLang="en-US" sz="2800" b="1" dirty="0"/>
              <a:t>Cartridge</a:t>
            </a:r>
            <a:endParaRPr lang="en-US" altLang="en-US" sz="280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9DA0704-A8E5-43BB-A56A-11392FF4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E58E-7280-4881-BE05-6D46CA54A20D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97287" name="Picture 7" descr="D:\clip art\respirator.jpg">
            <a:extLst>
              <a:ext uri="{FF2B5EF4-FFF2-40B4-BE49-F238E27FC236}">
                <a16:creationId xmlns:a16="http://schemas.microsoft.com/office/drawing/2014/main" id="{C1ACCE4D-8664-40E9-AF1D-A3C9A97D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511550"/>
            <a:ext cx="4010025" cy="33480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D:\clip art\WPS PPE26b.tif">
            <a:extLst>
              <a:ext uri="{FF2B5EF4-FFF2-40B4-BE49-F238E27FC236}">
                <a16:creationId xmlns:a16="http://schemas.microsoft.com/office/drawing/2014/main" id="{FF731DE0-95C3-4FB5-93EF-33F1B563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530600"/>
            <a:ext cx="3259138" cy="332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BE4B497-EA3C-40DE-884F-99B108CFF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300" y="495300"/>
            <a:ext cx="8743950" cy="990600"/>
          </a:xfrm>
        </p:spPr>
        <p:txBody>
          <a:bodyPr/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If cartridge respirators are requ</a:t>
            </a:r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ired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311A17A-1D16-493F-B929-6D4B40EFC16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76300" y="1752600"/>
            <a:ext cx="723900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3200" dirty="0"/>
              <a:t>   </a:t>
            </a:r>
            <a:r>
              <a:rPr lang="en-US" altLang="en-US" sz="3200" b="1" dirty="0"/>
              <a:t>They must be professionally fitted and cannot be worn over a beard</a:t>
            </a:r>
            <a:endParaRPr lang="en-US" altLang="en-US" sz="3200" dirty="0"/>
          </a:p>
          <a:p>
            <a:pPr>
              <a:buFont typeface="Monotype Sorts" pitchFamily="2" charset="2"/>
              <a:buNone/>
            </a:pPr>
            <a:endParaRPr lang="en-US" altLang="en-US" sz="3200" dirty="0"/>
          </a:p>
          <a:p>
            <a:r>
              <a:rPr lang="en-US" altLang="en-US" sz="3200" b="1" dirty="0"/>
              <a:t>Half-face</a:t>
            </a:r>
          </a:p>
          <a:p>
            <a:r>
              <a:rPr lang="en-US" altLang="en-US" sz="3200" b="1" dirty="0"/>
              <a:t>Full-face                                                 </a:t>
            </a:r>
            <a:r>
              <a:rPr lang="en-US" altLang="en-US" sz="2800" b="1" dirty="0"/>
              <a:t>with goggles</a:t>
            </a:r>
            <a:endParaRPr lang="en-US" altLang="en-US" sz="2800" dirty="0"/>
          </a:p>
          <a:p>
            <a:endParaRPr lang="en-US" altLang="en-US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CB681-FD21-48BB-886E-D57FCC8B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001D-6D2F-4FC0-98B3-F3B3CEAE69F0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96262" name="Picture 6" descr="D:\WPS PPE27a.tif">
            <a:extLst>
              <a:ext uri="{FF2B5EF4-FFF2-40B4-BE49-F238E27FC236}">
                <a16:creationId xmlns:a16="http://schemas.microsoft.com/office/drawing/2014/main" id="{7E02DC13-866A-4C8A-8CDB-346C12E0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99" y="2733750"/>
            <a:ext cx="6123855" cy="40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DAFE0CC-3853-4450-9AFE-E1D0C307B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2963" y="90238"/>
            <a:ext cx="9220200" cy="1600200"/>
          </a:xfrm>
        </p:spPr>
        <p:txBody>
          <a:bodyPr/>
          <a:lstStyle/>
          <a:p>
            <a:r>
              <a:rPr lang="en-US" altLang="en-US" sz="3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Use work clothing and personal protective equipment (PPE) to protect yourself from</a:t>
            </a:r>
            <a:endParaRPr lang="en-US" alt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6977008-2C38-4293-9B0A-15BCF495F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1088" y="1828800"/>
            <a:ext cx="8743950" cy="35052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The risk of acute pesticide poisoning</a:t>
            </a:r>
          </a:p>
          <a:p>
            <a:r>
              <a:rPr lang="en-US" altLang="en-US" sz="3200" dirty="0"/>
              <a:t>Health effects from long-term exposures</a:t>
            </a:r>
          </a:p>
          <a:p>
            <a:pPr>
              <a:buFont typeface="Monotype Sorts" pitchFamily="2" charset="2"/>
              <a:buNone/>
            </a:pPr>
            <a:endParaRPr lang="en-US" altLang="en-US" sz="3200" dirty="0"/>
          </a:p>
          <a:p>
            <a:pPr>
              <a:buFont typeface="Monotype Sorts" pitchFamily="2" charset="2"/>
              <a:buNone/>
            </a:pPr>
            <a:r>
              <a:rPr lang="en-US" altLang="en-US" sz="3200" dirty="0"/>
              <a:t>	Labels on agricultural pesticides that refer to EPA’s Worker Protection Standard require that certain items of PPE </a:t>
            </a:r>
            <a:r>
              <a:rPr lang="en-US" altLang="en-US" sz="3200" dirty="0">
                <a:solidFill>
                  <a:srgbClr val="FF6600"/>
                </a:solidFill>
              </a:rPr>
              <a:t>must be</a:t>
            </a:r>
            <a:r>
              <a:rPr lang="en-US" altLang="en-US" sz="3200" dirty="0"/>
              <a:t> worn.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B0BB-839D-4DF9-8FF8-81F08CEE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98BAD-0BED-4109-8322-E981417EB4E4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EA7A534-3A35-4474-8718-8679BB74F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7" y="228600"/>
            <a:ext cx="6437313" cy="2057400"/>
          </a:xfrm>
        </p:spPr>
        <p:txBody>
          <a:bodyPr anchor="t"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Headgear protects from 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exposure to pesticides 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 the sun</a:t>
            </a:r>
            <a:endParaRPr lang="en-US" altLang="en-US" sz="3600" dirty="0">
              <a:latin typeface="+mn-lt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8E201D5-1392-4725-9A4E-A315C15725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5337" y="1981200"/>
            <a:ext cx="5257800" cy="3505200"/>
          </a:xfrm>
        </p:spPr>
        <p:txBody>
          <a:bodyPr/>
          <a:lstStyle/>
          <a:p>
            <a:pPr marL="352425" indent="-352425">
              <a:buFont typeface="Monotype Sorts" pitchFamily="2" charset="2"/>
              <a:buNone/>
            </a:pPr>
            <a:r>
              <a:rPr lang="en-US" altLang="en-US" sz="2800" dirty="0"/>
              <a:t>    </a:t>
            </a:r>
            <a:r>
              <a:rPr lang="en-US" altLang="en-US" sz="3200" dirty="0"/>
              <a:t>Few pesticide labels require headgear;  if needed choose:</a:t>
            </a:r>
          </a:p>
          <a:p>
            <a:pPr marL="352425" indent="-352425"/>
            <a:r>
              <a:rPr lang="en-US" altLang="en-US" sz="3200" dirty="0"/>
              <a:t>Hoods that are attached to disposable coveralls</a:t>
            </a:r>
          </a:p>
          <a:p>
            <a:pPr marL="352425" indent="-352425"/>
            <a:r>
              <a:rPr lang="en-US" altLang="en-US" sz="3200" dirty="0"/>
              <a:t>Hats with a brim</a:t>
            </a:r>
          </a:p>
          <a:p>
            <a:pPr marL="352425" indent="-352425"/>
            <a:r>
              <a:rPr lang="en-US" altLang="en-US" sz="3200" dirty="0"/>
              <a:t>Chemical-resistant hoods</a:t>
            </a:r>
          </a:p>
        </p:txBody>
      </p:sp>
      <p:pic>
        <p:nvPicPr>
          <p:cNvPr id="76806" name="Picture 6" descr="D:\clip art\WPS PPE12a.tif">
            <a:extLst>
              <a:ext uri="{FF2B5EF4-FFF2-40B4-BE49-F238E27FC236}">
                <a16:creationId xmlns:a16="http://schemas.microsoft.com/office/drawing/2014/main" id="{7163D187-7269-463C-9588-60C34B733E1C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7099" y="130908"/>
            <a:ext cx="2752725" cy="670804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6A4BF-8D0A-4FFA-903B-C4AC08C9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48B0-F1FE-432A-B98B-70DDA929C71D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408A74E6-FCE7-4E4D-B6A3-9620B1C50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 Iowa field study compared headgear.  Workers said...</a:t>
            </a:r>
            <a:endParaRPr lang="en-US" altLang="en-US" sz="3600" dirty="0">
              <a:latin typeface="+mn-lt"/>
            </a:endParaRPr>
          </a:p>
        </p:txBody>
      </p:sp>
      <p:pic>
        <p:nvPicPr>
          <p:cNvPr id="77829" name="Picture 5" descr="D:\clip art\WPS PPE13a.tif">
            <a:extLst>
              <a:ext uri="{FF2B5EF4-FFF2-40B4-BE49-F238E27FC236}">
                <a16:creationId xmlns:a16="http://schemas.microsoft.com/office/drawing/2014/main" id="{4CE76FA4-5590-45F2-96D2-1A035F02064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1" y="1905001"/>
            <a:ext cx="5507887" cy="3497508"/>
          </a:xfrm>
        </p:spPr>
      </p:pic>
      <p:sp>
        <p:nvSpPr>
          <p:cNvPr id="77828" name="Rectangle 4">
            <a:extLst>
              <a:ext uri="{FF2B5EF4-FFF2-40B4-BE49-F238E27FC236}">
                <a16:creationId xmlns:a16="http://schemas.microsoft.com/office/drawing/2014/main" id="{464F7B14-DC32-4BAA-9651-0D1B1830FD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710237" y="1905000"/>
            <a:ext cx="4469661" cy="4495800"/>
          </a:xfrm>
        </p:spPr>
        <p:txBody>
          <a:bodyPr>
            <a:noAutofit/>
          </a:bodyPr>
          <a:lstStyle/>
          <a:p>
            <a:pPr marL="227013" indent="-227013"/>
            <a:r>
              <a:rPr lang="en-US" altLang="en-US" sz="2800" dirty="0"/>
              <a:t>Baseball caps were best in fit, keeping on the head, and in appearance</a:t>
            </a:r>
          </a:p>
          <a:p>
            <a:pPr marL="227013" indent="-227013"/>
            <a:r>
              <a:rPr lang="en-US" altLang="en-US" sz="2800" dirty="0" err="1"/>
              <a:t>Booney</a:t>
            </a:r>
            <a:r>
              <a:rPr lang="en-US" altLang="en-US" sz="2800" dirty="0"/>
              <a:t> style gave                                                    good sun protection</a:t>
            </a:r>
          </a:p>
          <a:p>
            <a:pPr marL="227013" indent="-227013"/>
            <a:r>
              <a:rPr lang="en-US" altLang="en-US" sz="2800" dirty="0"/>
              <a:t>Brims of </a:t>
            </a:r>
            <a:r>
              <a:rPr lang="en-US" altLang="en-US" sz="2800" dirty="0" err="1"/>
              <a:t>Solarweave</a:t>
            </a:r>
            <a:r>
              <a:rPr lang="en-US" altLang="en-US" sz="2800" dirty="0"/>
              <a:t>®                                                   </a:t>
            </a:r>
            <a:r>
              <a:rPr lang="en-US" altLang="en-US" sz="2800" dirty="0" err="1"/>
              <a:t>Booney</a:t>
            </a:r>
            <a:r>
              <a:rPr lang="en-US" altLang="en-US" sz="2800" dirty="0"/>
              <a:t>, and Tyvek®                                               cover, flopped in the wind and were hard to keep on the head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692DD61-2C97-4253-ADEB-FD64EA36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09CA-B666-483C-8E4E-3E5965458AB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582365A9-0CA5-4F0C-9C51-5F51220F6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044" y="4941332"/>
            <a:ext cx="1524000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</a:rPr>
              <a:t>Baseball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7203D77F-08DA-429C-988C-59E8620D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955" y="4941332"/>
            <a:ext cx="1438275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 err="1">
                <a:latin typeface="Arial" panose="020B0604020202020204" pitchFamily="34" charset="0"/>
              </a:rPr>
              <a:t>Booney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77833" name="Text Box 9">
            <a:extLst>
              <a:ext uri="{FF2B5EF4-FFF2-40B4-BE49-F238E27FC236}">
                <a16:creationId xmlns:a16="http://schemas.microsoft.com/office/drawing/2014/main" id="{57210C4E-66DF-4B0E-BEBD-879DADE8C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49" y="5029200"/>
            <a:ext cx="1198563" cy="369332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</a:rPr>
              <a:t>Tyvek</a:t>
            </a:r>
            <a:r>
              <a:rPr lang="en-US" altLang="en-US" b="1" baseline="30000">
                <a:latin typeface="Arial" panose="020B0604020202020204" pitchFamily="34" charset="0"/>
              </a:rPr>
              <a:t>®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A7CED89-7632-4B69-A529-8E68320F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758824"/>
            <a:ext cx="8053388" cy="8382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Alternatives to baseball caps are</a:t>
            </a:r>
            <a:endParaRPr lang="en-US" altLang="en-US" sz="3600" dirty="0">
              <a:latin typeface="+mn-lt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ED4A374-1DE9-443D-A4DF-94883A67C0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888" y="1768474"/>
            <a:ext cx="8458200" cy="1752600"/>
          </a:xfrm>
        </p:spPr>
        <p:txBody>
          <a:bodyPr>
            <a:noAutofit/>
          </a:bodyPr>
          <a:lstStyle/>
          <a:p>
            <a:pPr>
              <a:buFont typeface="Monotype Sorts" pitchFamily="2" charset="2"/>
              <a:buNone/>
            </a:pPr>
            <a:r>
              <a:rPr lang="en-US" altLang="en-US" sz="3200" dirty="0"/>
              <a:t>Headgear with stiff, sturdy brims that fit securely</a:t>
            </a:r>
          </a:p>
          <a:p>
            <a:r>
              <a:rPr lang="en-US" altLang="en-US" sz="3200" dirty="0"/>
              <a:t>Tightly woven straw </a:t>
            </a:r>
            <a:br>
              <a:rPr lang="en-US" altLang="en-US" sz="3200" dirty="0"/>
            </a:br>
            <a:r>
              <a:rPr lang="en-US" altLang="en-US" sz="3200" dirty="0"/>
              <a:t>hats with </a:t>
            </a:r>
            <a:r>
              <a:rPr lang="en-US" altLang="en-US" sz="3200" dirty="0" err="1"/>
              <a:t>Solarweave</a:t>
            </a:r>
            <a:r>
              <a:rPr lang="en-US" altLang="en-US" sz="3200" baseline="30000" dirty="0"/>
              <a:t>® </a:t>
            </a:r>
            <a:br>
              <a:rPr lang="en-US" altLang="en-US" sz="3200" baseline="30000" dirty="0"/>
            </a:br>
            <a:r>
              <a:rPr lang="en-US" altLang="en-US" sz="3200" dirty="0"/>
              <a:t>lined brim or </a:t>
            </a:r>
            <a:br>
              <a:rPr lang="en-US" altLang="en-US" sz="3200" dirty="0"/>
            </a:br>
            <a:r>
              <a:rPr lang="en-US" altLang="en-US" sz="3200" dirty="0"/>
              <a:t>cowboy style</a:t>
            </a:r>
            <a:r>
              <a:rPr lang="en-US" altLang="en-US" sz="3200" baseline="30000" dirty="0"/>
              <a:t> </a:t>
            </a:r>
            <a:endParaRPr lang="en-US" altLang="en-US" sz="3200" dirty="0"/>
          </a:p>
          <a:p>
            <a:r>
              <a:rPr lang="en-US" altLang="en-US" sz="3200" dirty="0"/>
              <a:t>Full brim hard hat</a:t>
            </a:r>
          </a:p>
        </p:txBody>
      </p:sp>
      <p:pic>
        <p:nvPicPr>
          <p:cNvPr id="78854" name="Picture 6" descr="D:\clip art\WPS PPE15a.tif">
            <a:extLst>
              <a:ext uri="{FF2B5EF4-FFF2-40B4-BE49-F238E27FC236}">
                <a16:creationId xmlns:a16="http://schemas.microsoft.com/office/drawing/2014/main" id="{BDEE7161-50FD-4E00-819D-7D4460912A23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3900" y="2743200"/>
            <a:ext cx="5943600" cy="3593805"/>
          </a:xfr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9A3D742-9B3A-4116-8E92-1D8A6C30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8321-83A2-46FA-8C50-9BF544A4781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8855" name="Line 7">
            <a:extLst>
              <a:ext uri="{FF2B5EF4-FFF2-40B4-BE49-F238E27FC236}">
                <a16:creationId xmlns:a16="http://schemas.microsoft.com/office/drawing/2014/main" id="{A608460A-2CFD-42BA-B97D-5761AAB97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9044" y="4540102"/>
            <a:ext cx="914400" cy="990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Line 13">
            <a:extLst>
              <a:ext uri="{FF2B5EF4-FFF2-40B4-BE49-F238E27FC236}">
                <a16:creationId xmlns:a16="http://schemas.microsoft.com/office/drawing/2014/main" id="{555FD4D3-86A2-418D-A705-C14D385FD5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3494" y="4540102"/>
            <a:ext cx="762000" cy="1066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2" name="Text Box 14">
            <a:extLst>
              <a:ext uri="{FF2B5EF4-FFF2-40B4-BE49-F238E27FC236}">
                <a16:creationId xmlns:a16="http://schemas.microsoft.com/office/drawing/2014/main" id="{D9C2E48A-F52B-44F0-9EEF-6FCBBCB94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794" y="555307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NO</a:t>
            </a:r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852131A-1AC2-4FE1-8A9D-9C8BECE85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Follow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safety guidelines for cleanup and disposal of personal protective equipment</a:t>
            </a:r>
            <a:endParaRPr lang="en-US" alt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251102D-E7A8-419D-A0F7-E4050CD2DB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5830" y="1828800"/>
            <a:ext cx="9113520" cy="44958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Have a cleanup station with water, soap, towels, and clean PPE nearby</a:t>
            </a:r>
          </a:p>
          <a:p>
            <a:r>
              <a:rPr lang="en-US" altLang="en-US" sz="3200" dirty="0"/>
              <a:t>Dispose of worn out or leaky gloves and pesticide-contaminated PPE</a:t>
            </a:r>
          </a:p>
          <a:p>
            <a:pPr lvl="1">
              <a:buClr>
                <a:schemeClr val="accent1"/>
              </a:buClr>
              <a:buSzPct val="120000"/>
            </a:pPr>
            <a:r>
              <a:rPr lang="en-US" altLang="en-US" sz="3200" dirty="0"/>
              <a:t>should be cut up, so they can’t be recycled</a:t>
            </a:r>
          </a:p>
          <a:p>
            <a:pPr lvl="1">
              <a:buClr>
                <a:schemeClr val="accent1"/>
              </a:buClr>
              <a:buSzPct val="120000"/>
            </a:pPr>
            <a:r>
              <a:rPr lang="en-US" altLang="en-US" sz="3200" dirty="0"/>
              <a:t>discarded as you would pesticide containers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F1E1A-CDE4-41F3-BC22-52239FCF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BC68-AC56-4EC4-97D8-CD6068CF8167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2EDFDEC-AA84-4F1F-BBCF-4707C7981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Store pesticide contaminated work clothing carefully before cleanup…</a:t>
            </a:r>
            <a:endParaRPr lang="en-US" altLang="en-US" sz="3600" dirty="0">
              <a:latin typeface="+mn-lt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F69023F-ADBB-4AD0-962E-5F39549E15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52501" y="1828800"/>
            <a:ext cx="3771900" cy="41148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Store soiled PPE separately from other family items</a:t>
            </a:r>
          </a:p>
          <a:p>
            <a:r>
              <a:rPr lang="en-US" altLang="en-US" sz="3200" dirty="0"/>
              <a:t>Use trash bags, zip-close bags, or containers; label contents </a:t>
            </a:r>
          </a:p>
        </p:txBody>
      </p:sp>
      <p:pic>
        <p:nvPicPr>
          <p:cNvPr id="80902" name="Picture 6" descr="D:\clip art\WPS PPE18a.tif">
            <a:extLst>
              <a:ext uri="{FF2B5EF4-FFF2-40B4-BE49-F238E27FC236}">
                <a16:creationId xmlns:a16="http://schemas.microsoft.com/office/drawing/2014/main" id="{28267167-3C9F-4849-B9AE-E92BC459F0F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005" y="1828800"/>
            <a:ext cx="5390695" cy="4572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46E0A-9200-40BF-B14C-270871B6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3201-426C-43A4-AA54-B70DE6025787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C8D7E2D9-9CCE-4066-AD9C-0A91969C7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464344"/>
            <a:ext cx="874395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To launder work clothing and reusable PPE ...</a:t>
            </a:r>
            <a:endParaRPr lang="en-US" altLang="en-US" sz="3600" dirty="0">
              <a:latin typeface="+mn-lt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DFDA72E-2A0A-40B7-BB8E-0E137116E7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90588" y="1752600"/>
            <a:ext cx="4243387" cy="48768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Wear rubber gloves</a:t>
            </a:r>
          </a:p>
          <a:p>
            <a:r>
              <a:rPr lang="en-US" altLang="en-US" sz="3200" dirty="0"/>
              <a:t>Keep separate from family clothing</a:t>
            </a:r>
          </a:p>
          <a:p>
            <a:r>
              <a:rPr lang="en-US" altLang="en-US" sz="3200" dirty="0"/>
              <a:t>Wash daily and as soon as possible   after soiling</a:t>
            </a:r>
          </a:p>
          <a:p>
            <a:r>
              <a:rPr lang="en-US" altLang="en-US" sz="3200" dirty="0" err="1"/>
              <a:t>Prerinse</a:t>
            </a:r>
            <a:r>
              <a:rPr lang="en-US" altLang="en-US" sz="3200" dirty="0"/>
              <a:t> or presoak and drain away this water before washing</a:t>
            </a:r>
          </a:p>
        </p:txBody>
      </p:sp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D5D4CFC0-C161-474A-BCE2-68072B7825C9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481638" y="2309813"/>
          <a:ext cx="4803775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Image" r:id="rId3" imgW="6353689" imgH="4218849" progId="Photoshop.Image.4">
                  <p:embed/>
                </p:oleObj>
              </mc:Choice>
              <mc:Fallback>
                <p:oleObj name="Image" r:id="rId3" imgW="6353689" imgH="421884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309813"/>
                        <a:ext cx="4803775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1922B-C395-41CB-BA36-1478BCBC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D99A-C2CD-4DA5-82BB-A7D70C9993A9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1D63DA9-CBA9-4FE8-A7D4-B50385D61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80010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 maximum pesticide removal…</a:t>
            </a:r>
            <a:endParaRPr lang="en-US" altLang="en-US" sz="3600" dirty="0">
              <a:latin typeface="+mn-lt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120C096-12AD-4660-9874-FD472E2CB19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52513" y="1981200"/>
            <a:ext cx="4471987" cy="23622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Don’t stuff washer with too many items</a:t>
            </a:r>
          </a:p>
          <a:p>
            <a:r>
              <a:rPr lang="en-US" altLang="en-US" sz="3200" dirty="0"/>
              <a:t>Use hot water</a:t>
            </a:r>
          </a:p>
          <a:p>
            <a:r>
              <a:rPr lang="en-US" altLang="en-US" sz="3200" dirty="0"/>
              <a:t>Use high-water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D9F3B792-B2B8-4771-9197-4AB3762BEBC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Use regular wash cycle, not shorter knit cycle</a:t>
            </a:r>
          </a:p>
          <a:p>
            <a:r>
              <a:rPr lang="en-US" altLang="en-US" sz="3200" dirty="0"/>
              <a:t>Use heavy-duty liquid detergent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80F5D-ED07-40ED-B77F-8C93505A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E3F-A85E-452D-AC1F-13713DA32BC2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FFC8849-DC35-4655-B7ED-EB90C8C48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838200"/>
            <a:ext cx="8743950" cy="9144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Laundering additives are optional...</a:t>
            </a:r>
            <a:endParaRPr lang="en-US" altLang="en-US" sz="3600" dirty="0">
              <a:latin typeface="+mn-lt"/>
            </a:endParaRPr>
          </a:p>
        </p:txBody>
      </p:sp>
      <p:pic>
        <p:nvPicPr>
          <p:cNvPr id="81929" name="Picture 9" descr="D:\clip art\WPS PPE19a.tif">
            <a:extLst>
              <a:ext uri="{FF2B5EF4-FFF2-40B4-BE49-F238E27FC236}">
                <a16:creationId xmlns:a16="http://schemas.microsoft.com/office/drawing/2014/main" id="{0ADA48D5-3602-45D0-98C6-9E91A737517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" y="1993901"/>
            <a:ext cx="4837730" cy="3416299"/>
          </a:xfrm>
        </p:spPr>
      </p:pic>
      <p:sp>
        <p:nvSpPr>
          <p:cNvPr id="81924" name="Rectangle 4">
            <a:extLst>
              <a:ext uri="{FF2B5EF4-FFF2-40B4-BE49-F238E27FC236}">
                <a16:creationId xmlns:a16="http://schemas.microsoft.com/office/drawing/2014/main" id="{EFC95663-2251-4A32-AED6-01222F5922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676900" y="1752600"/>
            <a:ext cx="4386263" cy="46482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Bleach, ammonia, and fabric softeners neither help nor hinder pesticide removal.</a:t>
            </a:r>
          </a:p>
          <a:p>
            <a:r>
              <a:rPr lang="en-US" altLang="en-US" sz="3200" dirty="0"/>
              <a:t>Starch added to the final rinse may stiffen the clothes when dry, but assist with pesticide removal in the next wash.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9D560-C48D-4D50-BCBE-B6B373B2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3EEE-8B52-409F-A4C2-88461E4260B9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E6569C6-FFED-43A9-9C4C-F83B1551E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4929188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Finishing up safely...</a:t>
            </a:r>
            <a:endParaRPr lang="en-US" altLang="en-US" sz="3600" dirty="0">
              <a:latin typeface="+mn-lt"/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C4CADD5-77DF-4BF6-8F30-BCFFCEB799B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1" y="2038350"/>
            <a:ext cx="4191000" cy="16002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Line dry if possible or use the high heat setting on your dryer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3BF2A464-CD13-4F84-9FE7-F9A0D800C2B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257801" y="1752600"/>
            <a:ext cx="4800600" cy="266700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Run washer through complete cycle with detergent and no clothes to remove pesticide residue before another wash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0EF40AA-82F5-4434-A90A-BE51C01F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5047-5019-4F72-AB1B-2C49042122C3}" type="slidenum">
              <a:rPr lang="en-US" altLang="en-US"/>
              <a:pPr/>
              <a:t>28</a:t>
            </a:fld>
            <a:endParaRPr lang="en-US" altLang="en-US"/>
          </a:p>
        </p:txBody>
      </p:sp>
      <p:graphicFrame>
        <p:nvGraphicFramePr>
          <p:cNvPr id="75781" name="Object 5">
            <a:extLst>
              <a:ext uri="{FF2B5EF4-FFF2-40B4-BE49-F238E27FC236}">
                <a16:creationId xmlns:a16="http://schemas.microsoft.com/office/drawing/2014/main" id="{8D9072CF-35E7-410B-9BE5-DEE48DA59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1091"/>
              </p:ext>
            </p:extLst>
          </p:nvPr>
        </p:nvGraphicFramePr>
        <p:xfrm>
          <a:off x="1028700" y="4229101"/>
          <a:ext cx="8419290" cy="255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4" name="Image" r:id="rId3" imgW="8895164" imgH="4104483" progId="Photoshop.Image.4">
                  <p:embed/>
                </p:oleObj>
              </mc:Choice>
              <mc:Fallback>
                <p:oleObj name="Image" r:id="rId3" imgW="8895164" imgH="4104483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28" b="25748"/>
                      <a:stretch>
                        <a:fillRect/>
                      </a:stretch>
                    </p:blipFill>
                    <p:spPr bwMode="auto">
                      <a:xfrm>
                        <a:off x="1028700" y="4229101"/>
                        <a:ext cx="8419290" cy="255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0E19A095-C63F-4BE2-BCE5-F236666F3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5233988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Two things not to do...</a:t>
            </a:r>
            <a:endParaRPr lang="en-US" altLang="en-US" sz="3600" dirty="0">
              <a:latin typeface="+mn-lt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D83B081-985C-44A9-A470-9008EEC802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28701" y="1981200"/>
            <a:ext cx="4586288" cy="41148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Never</a:t>
            </a:r>
            <a:r>
              <a:rPr lang="en-US" altLang="en-US" sz="3200" b="1" dirty="0"/>
              <a:t> </a:t>
            </a:r>
            <a:r>
              <a:rPr lang="en-US" altLang="en-US" sz="3200" dirty="0"/>
              <a:t>put chemical-resistant gloves in your washer or dryer.</a:t>
            </a:r>
          </a:p>
          <a:p>
            <a:r>
              <a:rPr lang="en-US" alt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Never</a:t>
            </a:r>
            <a:r>
              <a:rPr lang="en-US" altLang="en-US" sz="3200" b="1" dirty="0"/>
              <a:t> </a:t>
            </a:r>
            <a:r>
              <a:rPr lang="en-US" altLang="en-US" sz="3200" dirty="0"/>
              <a:t>wash headgear or caps worn for pesticide work in the dishwasher.</a:t>
            </a:r>
          </a:p>
        </p:txBody>
      </p:sp>
      <p:pic>
        <p:nvPicPr>
          <p:cNvPr id="82950" name="Picture 6" descr="D:\clip art\WPS PPE20a.tif">
            <a:extLst>
              <a:ext uri="{FF2B5EF4-FFF2-40B4-BE49-F238E27FC236}">
                <a16:creationId xmlns:a16="http://schemas.microsoft.com/office/drawing/2014/main" id="{08068A2F-8157-46E1-B794-F6E4FA1A7B6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533400"/>
            <a:ext cx="3157538" cy="5715000"/>
          </a:xfr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ED31534-7599-4084-9DD5-A403A680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50AC-887C-43D2-9BCA-7A0529F5113E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82951" name="Line 7">
            <a:extLst>
              <a:ext uri="{FF2B5EF4-FFF2-40B4-BE49-F238E27FC236}">
                <a16:creationId xmlns:a16="http://schemas.microsoft.com/office/drawing/2014/main" id="{96CBB266-1F35-4157-88E8-BC1186C09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57200"/>
            <a:ext cx="3657600" cy="5867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Line 8">
            <a:extLst>
              <a:ext uri="{FF2B5EF4-FFF2-40B4-BE49-F238E27FC236}">
                <a16:creationId xmlns:a16="http://schemas.microsoft.com/office/drawing/2014/main" id="{3F8F7432-6CC6-4406-B3CD-5861337294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381000"/>
            <a:ext cx="3657600" cy="5867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6C1B1166-4880-48C5-8EE8-D37E37024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Exposure to pesticides can occur through…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27D2F3B-856F-455F-9C98-53BA41C679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19213" y="1981200"/>
            <a:ext cx="4295775" cy="1524000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Eyes</a:t>
            </a:r>
          </a:p>
          <a:p>
            <a:r>
              <a:rPr lang="en-US" altLang="en-US" sz="3600" b="1" dirty="0"/>
              <a:t>Nose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AB658A2B-AAE5-42B2-BDB2-90F28CB1FC3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767388" y="1981200"/>
            <a:ext cx="4295775" cy="1524000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Mouth</a:t>
            </a:r>
          </a:p>
          <a:p>
            <a:r>
              <a:rPr lang="en-US" altLang="en-US" sz="3600" b="1" dirty="0"/>
              <a:t>Skin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79AEB5F-4C6F-462E-9F44-F0D66886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D7C5-9ACA-488F-A928-BB8A0D673FA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43591259-D42D-4E19-A782-9E4A21C65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3768088"/>
            <a:ext cx="79009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All formulations—liquid, powder, or granular—can be absorbed in clothing, thereby becoming a path to skin exposure.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843184A-FDE5-4BC8-A4C8-AEFC37479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Reduce your exposure to pesticides and be ready for emergencies!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FC0B099-AAAB-4307-AAEF-4395CE37AB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Call 911 for poison emergencies</a:t>
            </a:r>
          </a:p>
          <a:p>
            <a:r>
              <a:rPr lang="en-US" altLang="en-US" sz="3200" dirty="0"/>
              <a:t>Post Poison Control Center numbers beside the phone</a:t>
            </a:r>
          </a:p>
          <a:p>
            <a:r>
              <a:rPr lang="en-US" altLang="en-US" sz="3200" dirty="0"/>
              <a:t>Choose and use the appropriate PPE specified on pesticide labels</a:t>
            </a:r>
          </a:p>
          <a:p>
            <a:r>
              <a:rPr lang="en-US" altLang="en-US" sz="3200" dirty="0"/>
              <a:t>Follow good cleanup procedures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FEED-FC13-41CA-AE8D-36021A33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4C8E-1CF3-43E9-B297-83FF0E06AB4F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F5CF3FA-0DA1-40A0-91F7-80C96787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9337" y="561975"/>
            <a:ext cx="5157788" cy="1143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Sponsoring Agencies </a:t>
            </a:r>
            <a:endParaRPr lang="en-US" altLang="en-US" sz="3200" dirty="0">
              <a:latin typeface="+mn-lt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E60A3F2-4B60-499C-996F-C07E4E8A5D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9213" y="1981200"/>
            <a:ext cx="8510587" cy="4114800"/>
          </a:xfrm>
        </p:spPr>
        <p:txBody>
          <a:bodyPr/>
          <a:lstStyle/>
          <a:p>
            <a:r>
              <a:rPr lang="en-US" altLang="en-US" dirty="0"/>
              <a:t>U.S. Environmental Protection           Agency, Region VII</a:t>
            </a:r>
          </a:p>
          <a:p>
            <a:r>
              <a:rPr lang="en-US" altLang="en-US" dirty="0"/>
              <a:t>Iowa Department of Agriculture                 and Land Stewardship</a:t>
            </a:r>
          </a:p>
          <a:p>
            <a:r>
              <a:rPr lang="en-US" altLang="en-US" dirty="0"/>
              <a:t>Iowa State University</a:t>
            </a:r>
          </a:p>
          <a:p>
            <a:endParaRPr lang="en-US" altLang="en-US" dirty="0"/>
          </a:p>
          <a:p>
            <a:pPr>
              <a:buFont typeface="Monotype Sorts" pitchFamily="2" charset="2"/>
              <a:buNone/>
            </a:pPr>
            <a:r>
              <a:rPr lang="en-US" altLang="en-US" sz="1600" dirty="0"/>
              <a:t>This project has been funded by the Iowa Department of Agriculture and Land Stewardship through a grant from the U.S. Environmental Protection Agency</a:t>
            </a: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9116E6-36B9-458A-AA5D-4E733E9B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6136-CA01-405A-AE53-3489140017A5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67588" name="Picture 4" descr="D:\clip art\general clips\epalogo.gif">
            <a:extLst>
              <a:ext uri="{FF2B5EF4-FFF2-40B4-BE49-F238E27FC236}">
                <a16:creationId xmlns:a16="http://schemas.microsoft.com/office/drawing/2014/main" id="{9919D196-BEFD-4AF5-B271-C098BA7D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57400"/>
            <a:ext cx="16383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D:\clip art\general clips\idalslogo.gif">
            <a:extLst>
              <a:ext uri="{FF2B5EF4-FFF2-40B4-BE49-F238E27FC236}">
                <a16:creationId xmlns:a16="http://schemas.microsoft.com/office/drawing/2014/main" id="{5C1B3D02-0C53-430E-88DB-6BFFEED9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596731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D:\clip art\general clips\isuelogosm.gif">
            <a:extLst>
              <a:ext uri="{FF2B5EF4-FFF2-40B4-BE49-F238E27FC236}">
                <a16:creationId xmlns:a16="http://schemas.microsoft.com/office/drawing/2014/main" id="{596126D3-7A7B-4806-8EA4-3D0D25FB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5777831"/>
            <a:ext cx="39052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5B1F7C1-F7DC-47D9-B901-D4B571D22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Look on the pesticide label for...</a:t>
            </a:r>
            <a:endParaRPr lang="en-US" altLang="en-US" sz="4000" dirty="0">
              <a:latin typeface="+mn-lt"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2F0257A-A7E7-434E-91BF-831964AE0B3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828800"/>
            <a:ext cx="3633788" cy="4495800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US" sz="2900" b="1" dirty="0"/>
              <a:t>PRECAUTIONARY</a:t>
            </a:r>
            <a:br>
              <a:rPr lang="en-US" altLang="en-US" sz="2900" b="1" dirty="0"/>
            </a:br>
            <a:r>
              <a:rPr lang="en-US" altLang="en-US" sz="2900" b="1" dirty="0"/>
              <a:t>STATEMENTS</a:t>
            </a:r>
            <a:r>
              <a:rPr lang="en-US" altLang="en-US" sz="2800" dirty="0"/>
              <a:t> </a:t>
            </a:r>
          </a:p>
          <a:p>
            <a:pPr marL="0" indent="0">
              <a:buFont typeface="Monotype Sorts" pitchFamily="2" charset="2"/>
              <a:buNone/>
            </a:pPr>
            <a:r>
              <a:rPr lang="en-US" altLang="en-US" sz="2800" dirty="0"/>
              <a:t>Explains the type of personal protective equipment (PPE) and work clothing needed.</a:t>
            </a:r>
          </a:p>
        </p:txBody>
      </p:sp>
      <p:pic>
        <p:nvPicPr>
          <p:cNvPr id="83974" name="Picture 6" descr="D:\clip art\WPS PPE24a.tif">
            <a:extLst>
              <a:ext uri="{FF2B5EF4-FFF2-40B4-BE49-F238E27FC236}">
                <a16:creationId xmlns:a16="http://schemas.microsoft.com/office/drawing/2014/main" id="{86F4F0BF-7D72-42AD-8202-C22B681EE663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47875"/>
            <a:ext cx="5262563" cy="394335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FC729-06BB-4B39-9220-644C98B4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2E1B-767F-48B9-85FA-44A90A933E2D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C3E2E32-8B06-409A-91DF-F7506F332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Work clothing includes...</a:t>
            </a:r>
            <a:endParaRPr lang="en-US" altLang="en-US" sz="4000" dirty="0">
              <a:latin typeface="+mn-lt"/>
            </a:endParaRPr>
          </a:p>
        </p:txBody>
      </p:sp>
      <p:pic>
        <p:nvPicPr>
          <p:cNvPr id="84998" name="Picture 6" descr="D:\clip art\WPS PPE1a.tif">
            <a:extLst>
              <a:ext uri="{FF2B5EF4-FFF2-40B4-BE49-F238E27FC236}">
                <a16:creationId xmlns:a16="http://schemas.microsoft.com/office/drawing/2014/main" id="{C9E4E76F-2FD3-4513-BF9C-D649C32B104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01" y="1981200"/>
            <a:ext cx="2279599" cy="4114800"/>
          </a:xfrm>
        </p:spPr>
      </p:pic>
      <p:sp>
        <p:nvSpPr>
          <p:cNvPr id="84996" name="Rectangle 4">
            <a:extLst>
              <a:ext uri="{FF2B5EF4-FFF2-40B4-BE49-F238E27FC236}">
                <a16:creationId xmlns:a16="http://schemas.microsoft.com/office/drawing/2014/main" id="{7B2A3622-37C9-42BA-99C3-D73A861D70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91100" y="1905000"/>
            <a:ext cx="4305300" cy="411480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Long-sleeved shirt and long pants</a:t>
            </a:r>
          </a:p>
          <a:p>
            <a:r>
              <a:rPr lang="en-US" altLang="en-US" sz="3200" b="1" dirty="0"/>
              <a:t>Underwear—briefs and t-shirt</a:t>
            </a:r>
          </a:p>
          <a:p>
            <a:r>
              <a:rPr lang="en-US" altLang="en-US" sz="3200" b="1" dirty="0"/>
              <a:t>Socks and shoes</a:t>
            </a:r>
          </a:p>
          <a:p>
            <a:r>
              <a:rPr lang="en-US" altLang="en-US" sz="3200" b="1" dirty="0"/>
              <a:t>Hat with brim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54657-6724-428F-8392-C2ABF6AF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ECE0-523A-49C7-AC28-00382DBCCB1F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9BDC23E-46D0-446C-83BF-1DFD103DF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457200"/>
            <a:ext cx="8115300" cy="1371600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</a:t>
            </a:r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 more toxic a pesticide, the more PPE that is required</a:t>
            </a:r>
            <a:endParaRPr lang="en-US" altLang="en-US" sz="4000" dirty="0">
              <a:latin typeface="+mn-lt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5CBFFC5-C530-45E7-BFDC-0D6B70B5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F3FA-DEB1-4847-80D3-FCF64942D7E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E20B59A-C11F-4AFB-9A34-AAC28FD8B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905000"/>
            <a:ext cx="2743200" cy="43434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200" b="1" dirty="0"/>
              <a:t>CAUTION</a:t>
            </a:r>
            <a:endParaRPr lang="en-US" altLang="en-US" sz="3200" dirty="0"/>
          </a:p>
          <a:p>
            <a:pPr algn="ctr">
              <a:lnSpc>
                <a:spcPct val="120000"/>
              </a:lnSpc>
            </a:pPr>
            <a:r>
              <a:rPr lang="en-US" altLang="en-US" sz="3200" b="1" dirty="0"/>
              <a:t>Regular work </a:t>
            </a:r>
          </a:p>
          <a:p>
            <a:pPr algn="ctr"/>
            <a:r>
              <a:rPr lang="en-US" altLang="en-US" sz="3200" b="1" dirty="0"/>
              <a:t>clothes—long- </a:t>
            </a:r>
          </a:p>
          <a:p>
            <a:pPr algn="ctr"/>
            <a:r>
              <a:rPr lang="en-US" altLang="en-US" sz="3200" b="1" dirty="0"/>
              <a:t>sleeved shirt,</a:t>
            </a:r>
          </a:p>
          <a:p>
            <a:pPr algn="ctr"/>
            <a:r>
              <a:rPr lang="en-US" altLang="en-US" sz="3200" b="1" dirty="0"/>
              <a:t>long pants,</a:t>
            </a:r>
          </a:p>
          <a:p>
            <a:pPr algn="ctr"/>
            <a:r>
              <a:rPr lang="en-US" altLang="en-US" sz="3200" b="1" dirty="0"/>
              <a:t>shoes &amp; socks,</a:t>
            </a:r>
          </a:p>
          <a:p>
            <a:pPr algn="ctr"/>
            <a:r>
              <a:rPr lang="en-US" altLang="en-US" sz="3200" b="1" dirty="0"/>
              <a:t>waterproof</a:t>
            </a:r>
            <a:endParaRPr lang="en-US" altLang="en-US" sz="3200" dirty="0"/>
          </a:p>
          <a:p>
            <a:pPr algn="ctr"/>
            <a:r>
              <a:rPr lang="en-US" altLang="en-US" sz="3200" b="1" dirty="0"/>
              <a:t>gloves</a:t>
            </a:r>
            <a:endParaRPr lang="en-US" altLang="en-US" sz="3200" dirty="0"/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C8F2AFC7-5D5D-489A-87A8-0514AB8DF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1905000"/>
            <a:ext cx="2876550" cy="434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200" b="1" dirty="0"/>
              <a:t>WARNING</a:t>
            </a:r>
            <a:endParaRPr lang="en-US" altLang="en-US" sz="3200" dirty="0"/>
          </a:p>
          <a:p>
            <a:pPr algn="ctr">
              <a:lnSpc>
                <a:spcPct val="210000"/>
              </a:lnSpc>
            </a:pPr>
            <a:r>
              <a:rPr lang="en-US" altLang="en-US" sz="3200" b="1" dirty="0"/>
              <a:t>Coveralls over </a:t>
            </a:r>
          </a:p>
          <a:p>
            <a:pPr algn="ctr"/>
            <a:r>
              <a:rPr lang="en-US" altLang="en-US" sz="3200" b="1" dirty="0"/>
              <a:t>work clothing,</a:t>
            </a:r>
          </a:p>
          <a:p>
            <a:pPr algn="ctr"/>
            <a:r>
              <a:rPr lang="en-US" altLang="en-US" sz="3200" b="1" dirty="0"/>
              <a:t>shoes &amp; socks,</a:t>
            </a:r>
          </a:p>
          <a:p>
            <a:pPr algn="ctr"/>
            <a:r>
              <a:rPr lang="en-US" altLang="en-US" sz="3200" b="1" dirty="0"/>
              <a:t>chemical-</a:t>
            </a:r>
          </a:p>
          <a:p>
            <a:pPr algn="ctr"/>
            <a:r>
              <a:rPr lang="en-US" altLang="en-US" sz="3200" b="1" dirty="0"/>
              <a:t>resistant gloves,</a:t>
            </a:r>
          </a:p>
          <a:p>
            <a:pPr algn="ctr"/>
            <a:r>
              <a:rPr lang="en-US" altLang="en-US" sz="3200" b="1" dirty="0"/>
              <a:t>eyewear</a:t>
            </a:r>
            <a:endParaRPr lang="en-US" altLang="en-US" sz="3200" dirty="0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29DCE156-77A7-436C-B0F7-7BCCA7FBF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1905000"/>
            <a:ext cx="2705100" cy="4343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/>
              <a:t>DANGER</a:t>
            </a:r>
            <a:endParaRPr lang="en-US" altLang="en-US" sz="3200" dirty="0"/>
          </a:p>
          <a:p>
            <a:pPr algn="ctr">
              <a:lnSpc>
                <a:spcPct val="120000"/>
              </a:lnSpc>
            </a:pPr>
            <a:r>
              <a:rPr lang="en-US" altLang="en-US" sz="3200" b="1" dirty="0"/>
              <a:t>Coveralls over</a:t>
            </a:r>
          </a:p>
          <a:p>
            <a:pPr algn="ctr"/>
            <a:r>
              <a:rPr lang="en-US" altLang="en-US" sz="3200" b="1" dirty="0"/>
              <a:t>work clothing,</a:t>
            </a:r>
          </a:p>
          <a:p>
            <a:pPr algn="ctr"/>
            <a:r>
              <a:rPr lang="en-US" altLang="en-US" sz="3200" b="1" dirty="0"/>
              <a:t> chemical-</a:t>
            </a:r>
          </a:p>
          <a:p>
            <a:pPr algn="ctr"/>
            <a:r>
              <a:rPr lang="en-US" altLang="en-US" sz="3200" b="1" dirty="0"/>
              <a:t>resistant gloves</a:t>
            </a:r>
          </a:p>
          <a:p>
            <a:pPr algn="ctr"/>
            <a:r>
              <a:rPr lang="en-US" altLang="en-US" sz="3200" b="1" dirty="0"/>
              <a:t>and footwear,</a:t>
            </a:r>
          </a:p>
          <a:p>
            <a:pPr algn="ctr"/>
            <a:r>
              <a:rPr lang="en-US" altLang="en-US" sz="3200" b="1" dirty="0"/>
              <a:t> respiratory and</a:t>
            </a:r>
          </a:p>
          <a:p>
            <a:pPr algn="ctr"/>
            <a:r>
              <a:rPr lang="en-US" altLang="en-US" sz="3200" b="1" dirty="0"/>
              <a:t>eye protection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EC21402-3E3F-447C-9E3B-BFF3388E6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5830" y="286605"/>
            <a:ext cx="8486775" cy="1450757"/>
          </a:xfrm>
        </p:spPr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“Rubber” gloves are not all alike...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8776A-DDA0-4016-BFAA-E819269D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21E6-7238-43EE-AD67-A89615495925}" type="slidenum">
              <a:rPr lang="en-US" altLang="en-US"/>
              <a:pPr/>
              <a:t>7</a:t>
            </a:fld>
            <a:endParaRPr lang="en-US" altLang="en-US"/>
          </a:p>
        </p:txBody>
      </p:sp>
      <p:graphicFrame>
        <p:nvGraphicFramePr>
          <p:cNvPr id="106499" name="Object 3">
            <a:extLst>
              <a:ext uri="{FF2B5EF4-FFF2-40B4-BE49-F238E27FC236}">
                <a16:creationId xmlns:a16="http://schemas.microsoft.com/office/drawing/2014/main" id="{80C29AF0-7B8E-4EDD-ADB2-F3B491F3A9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567975"/>
              </p:ext>
            </p:extLst>
          </p:nvPr>
        </p:nvGraphicFramePr>
        <p:xfrm>
          <a:off x="1117318" y="1828800"/>
          <a:ext cx="7537732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Image" r:id="rId3" imgW="8895164" imgH="5718320" progId="Photoshop.Image.4">
                  <p:embed/>
                </p:oleObj>
              </mc:Choice>
              <mc:Fallback>
                <p:oleObj name="Image" r:id="rId3" imgW="8895164" imgH="5718320" progId="Photoshop.Image.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318" y="1828800"/>
                        <a:ext cx="7537732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rgbClr val="DDDDDD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0" name="Text Box 4">
            <a:extLst>
              <a:ext uri="{FF2B5EF4-FFF2-40B4-BE49-F238E27FC236}">
                <a16:creationId xmlns:a16="http://schemas.microsoft.com/office/drawing/2014/main" id="{FDF7A8F7-7EBA-4F0D-AFD6-E5B3EC6D9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0"/>
            <a:ext cx="1828800" cy="701675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>
                <a:latin typeface="Arial" panose="020B0604020202020204" pitchFamily="34" charset="0"/>
              </a:rPr>
              <a:t>Disposable</a:t>
            </a:r>
          </a:p>
          <a:p>
            <a:pPr algn="ctr"/>
            <a:r>
              <a:rPr lang="en-US" altLang="en-US" sz="2000" b="1">
                <a:latin typeface="Arial" panose="020B0604020202020204" pitchFamily="34" charset="0"/>
              </a:rPr>
              <a:t> nitrile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48605925-BCE2-45A9-B5A3-774E2B1F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2220913"/>
            <a:ext cx="901700" cy="396875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Arial" panose="020B0604020202020204" pitchFamily="34" charset="0"/>
              </a:rPr>
              <a:t>Nitrile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704644C-4054-4031-AE1C-311EE323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05400"/>
            <a:ext cx="2155825" cy="701675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Arial" panose="020B0604020202020204" pitchFamily="34" charset="0"/>
              </a:rPr>
              <a:t>Disposable</a:t>
            </a:r>
          </a:p>
          <a:p>
            <a:r>
              <a:rPr lang="en-US" altLang="en-US" sz="2000" b="1">
                <a:latin typeface="Arial" panose="020B0604020202020204" pitchFamily="34" charset="0"/>
              </a:rPr>
              <a:t> barrier laminate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85EBE6AC-DE13-4E5F-A982-297444CB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02113"/>
            <a:ext cx="1357313" cy="396875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Arial" panose="020B0604020202020204" pitchFamily="34" charset="0"/>
              </a:rPr>
              <a:t>Neoprene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B98B2CB-9744-405B-83DE-725CBE001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5829" y="457200"/>
            <a:ext cx="8599171" cy="1143000"/>
          </a:xfrm>
        </p:spPr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Glove materials differ </a:t>
            </a:r>
            <a:b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resistance to pesticides</a:t>
            </a:r>
            <a:endParaRPr lang="en-US" altLang="en-US" dirty="0">
              <a:latin typeface="+mn-lt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EDFCCF6-0B67-4D11-9400-4E2E8897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750" y="1741401"/>
            <a:ext cx="3360713" cy="4583199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The pesticide label shows a letter A-H that corresponds to the right glove materials for that pesticide </a:t>
            </a:r>
          </a:p>
          <a:p>
            <a:endParaRPr lang="en-US" altLang="en-US" sz="2400" dirty="0"/>
          </a:p>
          <a:p>
            <a:r>
              <a:rPr lang="en-US" altLang="en-US" sz="2400" dirty="0"/>
              <a:t>EPA chemical resistance category selection chart can be found on the EPA web site</a:t>
            </a:r>
          </a:p>
          <a:p>
            <a:endParaRPr lang="en-US" alt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5A91-1F69-4F2C-A8B0-AB7CBC7B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A42-6601-4975-B714-C945C30D571B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333A8-E8AE-4CCB-BEAE-86239311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773" t="4979" r="6606" b="40764"/>
          <a:stretch/>
        </p:blipFill>
        <p:spPr>
          <a:xfrm>
            <a:off x="3675038" y="1741401"/>
            <a:ext cx="6631012" cy="45831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>
            <a:extLst>
              <a:ext uri="{FF2B5EF4-FFF2-40B4-BE49-F238E27FC236}">
                <a16:creationId xmlns:a16="http://schemas.microsoft.com/office/drawing/2014/main" id="{9CC47416-D5B8-4FB2-A8C5-28C7EEE8B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0" y="-78621"/>
            <a:ext cx="7772400" cy="1143000"/>
          </a:xfrm>
        </p:spPr>
        <p:txBody>
          <a:bodyPr/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Gloves without linings preferred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59E94FC-95A0-4289-A759-CBB7CD9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D8C6-FA45-4350-AA4C-F452668ABB3A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87043" name="Picture 1027" descr="D:\clip art\WPS PPE5a.tif">
            <a:extLst>
              <a:ext uri="{FF2B5EF4-FFF2-40B4-BE49-F238E27FC236}">
                <a16:creationId xmlns:a16="http://schemas.microsoft.com/office/drawing/2014/main" id="{2B1C3EB5-2BDC-428C-928E-0975788A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1821930"/>
            <a:ext cx="7029861" cy="50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Text Box 1028">
            <a:extLst>
              <a:ext uri="{FF2B5EF4-FFF2-40B4-BE49-F238E27FC236}">
                <a16:creationId xmlns:a16="http://schemas.microsoft.com/office/drawing/2014/main" id="{D030B048-3033-413E-8354-639048F9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837239"/>
            <a:ext cx="2212975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Unlined nitrile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87045" name="Text Box 1029">
            <a:extLst>
              <a:ext uri="{FF2B5EF4-FFF2-40B4-BE49-F238E27FC236}">
                <a16:creationId xmlns:a16="http://schemas.microsoft.com/office/drawing/2014/main" id="{E1EDE07D-FE7D-445B-923E-31DB351A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963" y="3958431"/>
            <a:ext cx="2451100" cy="457200"/>
          </a:xfrm>
          <a:prstGeom prst="rect">
            <a:avLst/>
          </a:prstGeom>
          <a:solidFill>
            <a:srgbClr val="DBD4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Lined neoprene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87046" name="Text Box 1030">
            <a:extLst>
              <a:ext uri="{FF2B5EF4-FFF2-40B4-BE49-F238E27FC236}">
                <a16:creationId xmlns:a16="http://schemas.microsoft.com/office/drawing/2014/main" id="{AA5018A3-166F-491A-AF41-BCD127843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2" y="2727787"/>
            <a:ext cx="1294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AVOID</a:t>
            </a:r>
            <a:endParaRPr lang="en-US" altLang="en-US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0000"/>
      </a:accent1>
      <a:accent2>
        <a:srgbClr val="F3B46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CADA68B6DC24EA1420EC0585F4E46" ma:contentTypeVersion="0" ma:contentTypeDescription="Create a new document." ma:contentTypeScope="" ma:versionID="7c3fbdcc9b068f26bf7197efab5091b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2AF16B-F036-4F7E-9F39-45F1F066FB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FAA929-6746-41E7-A67F-88C6C3289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98CDB90-C0EB-4BD8-A1E3-B61BB4CE40EE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2040</TotalTime>
  <Words>1082</Words>
  <Application>Microsoft Office PowerPoint</Application>
  <PresentationFormat>35mm Slides</PresentationFormat>
  <Paragraphs>202</Paragraphs>
  <Slides>31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Times New Roman</vt:lpstr>
      <vt:lpstr>Arial</vt:lpstr>
      <vt:lpstr>Monotype Sorts</vt:lpstr>
      <vt:lpstr>Arial Narrow</vt:lpstr>
      <vt:lpstr>Retrospect</vt:lpstr>
      <vt:lpstr>Adobe Photoshop Image</vt:lpstr>
      <vt:lpstr>Personal Protective Equipment and  Work Clothing for Pesticide Application</vt:lpstr>
      <vt:lpstr>Use work clothing and personal protective equipment (PPE) to protect yourself from</vt:lpstr>
      <vt:lpstr>Exposure to pesticides can occur through…</vt:lpstr>
      <vt:lpstr>Look on the pesticide label for...</vt:lpstr>
      <vt:lpstr>Work clothing includes...</vt:lpstr>
      <vt:lpstr>The more toxic a pesticide, the more PPE that is required</vt:lpstr>
      <vt:lpstr>“Rubber” gloves are not all alike...</vt:lpstr>
      <vt:lpstr>Glove materials differ  in resistance to pesticides</vt:lpstr>
      <vt:lpstr>Gloves without linings preferred</vt:lpstr>
      <vt:lpstr>Measure your hand to find glove size</vt:lpstr>
      <vt:lpstr>Use disposables for short tasks</vt:lpstr>
      <vt:lpstr>Wash reusable gloves with soap and rinse before you take them off your hands</vt:lpstr>
      <vt:lpstr>Use coveralls when required by label</vt:lpstr>
      <vt:lpstr>Disposable coveralls—some options</vt:lpstr>
      <vt:lpstr>For limited-use or disposable coveralls it is your job to...</vt:lpstr>
      <vt:lpstr>Aprons are a good idea when mixing or loading pesticides. They...</vt:lpstr>
      <vt:lpstr>Eye protection is important</vt:lpstr>
      <vt:lpstr>Respirators required for some pesticides</vt:lpstr>
      <vt:lpstr>If cartridge respirators are required</vt:lpstr>
      <vt:lpstr>Headgear protects from  exposure to pesticides  and the sun</vt:lpstr>
      <vt:lpstr>An Iowa field study compared headgear.  Workers said...</vt:lpstr>
      <vt:lpstr>Alternatives to baseball caps are</vt:lpstr>
      <vt:lpstr>Follow safety guidelines for cleanup and disposal of personal protective equipment</vt:lpstr>
      <vt:lpstr>Store pesticide contaminated work clothing carefully before cleanup…</vt:lpstr>
      <vt:lpstr>To launder work clothing and reusable PPE ...</vt:lpstr>
      <vt:lpstr>For maximum pesticide removal…</vt:lpstr>
      <vt:lpstr>Laundering additives are optional...</vt:lpstr>
      <vt:lpstr>Finishing up safely...</vt:lpstr>
      <vt:lpstr>Two things not to do...</vt:lpstr>
      <vt:lpstr>Reduce your exposure to pesticides and be ready for emergencies!</vt:lpstr>
      <vt:lpstr>Sponsoring Agencies </vt:lpstr>
    </vt:vector>
  </TitlesOfParts>
  <Company>College of Family and Consumer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PPE and Work Clothing for  Pesticide Application</dc:title>
  <dc:creator>Jan Stone</dc:creator>
  <cp:lastModifiedBy>Janssen, Cheri L.</cp:lastModifiedBy>
  <cp:revision>61</cp:revision>
  <cp:lastPrinted>2022-02-11T17:00:06Z</cp:lastPrinted>
  <dcterms:created xsi:type="dcterms:W3CDTF">2000-05-15T16:11:23Z</dcterms:created>
  <dcterms:modified xsi:type="dcterms:W3CDTF">2022-02-11T17:46:50Z</dcterms:modified>
</cp:coreProperties>
</file>