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4" r:id="rId3"/>
    <p:sldId id="265" r:id="rId4"/>
    <p:sldId id="258" r:id="rId5"/>
    <p:sldId id="266" r:id="rId6"/>
    <p:sldId id="295" r:id="rId7"/>
    <p:sldId id="301" r:id="rId8"/>
    <p:sldId id="271" r:id="rId9"/>
    <p:sldId id="299" r:id="rId10"/>
    <p:sldId id="272" r:id="rId11"/>
    <p:sldId id="300" r:id="rId12"/>
    <p:sldId id="289" r:id="rId13"/>
    <p:sldId id="290" r:id="rId14"/>
    <p:sldId id="298" r:id="rId15"/>
    <p:sldId id="283" r:id="rId16"/>
    <p:sldId id="268" r:id="rId17"/>
    <p:sldId id="291" r:id="rId18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3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>
      <p:cViewPr varScale="1">
        <p:scale>
          <a:sx n="92" d="100"/>
          <a:sy n="92" d="100"/>
        </p:scale>
        <p:origin x="130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406"/>
    </p:cViewPr>
  </p:sorterViewPr>
  <p:notesViewPr>
    <p:cSldViewPr>
      <p:cViewPr varScale="1">
        <p:scale>
          <a:sx n="78" d="100"/>
          <a:sy n="78" d="100"/>
        </p:scale>
        <p:origin x="2885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79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79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r">
              <a:defRPr sz="1200"/>
            </a:lvl1pPr>
          </a:lstStyle>
          <a:p>
            <a:fld id="{C5F6ECA4-6644-4713-97A0-A7BE73BA9FB0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8"/>
            <a:ext cx="3066733" cy="469778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8"/>
            <a:ext cx="3066733" cy="469778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r">
              <a:defRPr sz="1200"/>
            </a:lvl1pPr>
          </a:lstStyle>
          <a:p>
            <a:fld id="{B7B7FE3F-CE96-4134-A0DB-21F2A3D59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22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79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79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r">
              <a:defRPr sz="1200"/>
            </a:lvl1pPr>
          </a:lstStyle>
          <a:p>
            <a:fld id="{7B0BCF73-F880-43B6-B853-72CAF7F2004E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59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81" tIns="46090" rIns="92181" bIns="4609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79"/>
            <a:ext cx="5661660" cy="3686711"/>
          </a:xfrm>
          <a:prstGeom prst="rect">
            <a:avLst/>
          </a:prstGeom>
        </p:spPr>
        <p:txBody>
          <a:bodyPr vert="horz" lIns="92181" tIns="46090" rIns="92181" bIns="4609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8"/>
            <a:ext cx="3066733" cy="469778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8"/>
            <a:ext cx="3066733" cy="469778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r">
              <a:defRPr sz="1200"/>
            </a:lvl1pPr>
          </a:lstStyle>
          <a:p>
            <a:fld id="{1E279525-564C-41D8-BE95-148E1C8E2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71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79525-564C-41D8-BE95-148E1C8E23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79525-564C-41D8-BE95-148E1C8E23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50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A9BE00B9-6909-4BAD-B7D8-9918EC21C4C8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5EB5923-E315-4985-9C6B-31C33A703B4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391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00B9-6909-4BAD-B7D8-9918EC21C4C8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5923-E315-4985-9C6B-31C33A703B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84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00B9-6909-4BAD-B7D8-9918EC21C4C8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5923-E315-4985-9C6B-31C33A703B4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901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00B9-6909-4BAD-B7D8-9918EC21C4C8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5923-E315-4985-9C6B-31C33A703B4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606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00B9-6909-4BAD-B7D8-9918EC21C4C8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5923-E315-4985-9C6B-31C33A703B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90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00B9-6909-4BAD-B7D8-9918EC21C4C8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5923-E315-4985-9C6B-31C33A703B4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259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00B9-6909-4BAD-B7D8-9918EC21C4C8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5923-E315-4985-9C6B-31C33A703B4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417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00B9-6909-4BAD-B7D8-9918EC21C4C8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5923-E315-4985-9C6B-31C33A703B4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128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00B9-6909-4BAD-B7D8-9918EC21C4C8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5923-E315-4985-9C6B-31C33A703B4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81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00B9-6909-4BAD-B7D8-9918EC21C4C8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5923-E315-4985-9C6B-31C33A703B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770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00B9-6909-4BAD-B7D8-9918EC21C4C8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5923-E315-4985-9C6B-31C33A703B4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27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00B9-6909-4BAD-B7D8-9918EC21C4C8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5923-E315-4985-9C6B-31C33A703B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236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00B9-6909-4BAD-B7D8-9918EC21C4C8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5923-E315-4985-9C6B-31C33A703B4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743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00B9-6909-4BAD-B7D8-9918EC21C4C8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5923-E315-4985-9C6B-31C33A703B4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769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00B9-6909-4BAD-B7D8-9918EC21C4C8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5923-E315-4985-9C6B-31C33A703B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65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00B9-6909-4BAD-B7D8-9918EC21C4C8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5923-E315-4985-9C6B-31C33A703B4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103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00B9-6909-4BAD-B7D8-9918EC21C4C8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5923-E315-4985-9C6B-31C33A703B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272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9BE00B9-6909-4BAD-B7D8-9918EC21C4C8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EB5923-E315-4985-9C6B-31C33A703B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65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  <p:sldLayoutId id="214748394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2082794"/>
            <a:ext cx="5308866" cy="1515533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 Crops and  Weeds </a:t>
            </a:r>
            <a:endParaRPr lang="en-US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b="1" dirty="0" smtClean="0"/>
              <a:t>Don Robison</a:t>
            </a:r>
          </a:p>
          <a:p>
            <a:r>
              <a:rPr lang="en-US" sz="1700" i="1" dirty="0" smtClean="0"/>
              <a:t>Seed Administrator</a:t>
            </a:r>
          </a:p>
          <a:p>
            <a:r>
              <a:rPr lang="en-US" b="1" dirty="0" smtClean="0"/>
              <a:t>Office of Indiana State Chemist </a:t>
            </a:r>
          </a:p>
          <a:p>
            <a:r>
              <a:rPr lang="en-US" b="1" dirty="0" smtClean="0"/>
              <a:t>and Seed Commissioner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0"/>
            <a:ext cx="1371600" cy="11917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668522"/>
            <a:ext cx="1057275" cy="857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1200" y="6158749"/>
            <a:ext cx="181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IndianaChemist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65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Rye Seed Quality? Official Samples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6865" y="2490134"/>
            <a:ext cx="6798736" cy="3758265"/>
          </a:xfrm>
        </p:spPr>
        <p:txBody>
          <a:bodyPr>
            <a:normAutofit/>
          </a:bodyPr>
          <a:lstStyle/>
          <a:p>
            <a:pPr lvl="1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Total Rye Official Sample Failure Rate in 2018? 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r>
              <a:rPr lang="en-US" sz="2800" b="1" dirty="0" smtClean="0">
                <a:solidFill>
                  <a:srgbClr val="FF0000"/>
                </a:solidFill>
              </a:rPr>
              <a:t>32%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Mostly due to lower germ than claims, about 10% due to weeds</a:t>
            </a:r>
          </a:p>
          <a:p>
            <a:pPr lvl="2"/>
            <a:r>
              <a:rPr lang="en-US" b="1" dirty="0" smtClean="0">
                <a:solidFill>
                  <a:schemeClr val="tx1"/>
                </a:solidFill>
              </a:rPr>
              <a:t>** samples with weeds, insects</a:t>
            </a:r>
          </a:p>
          <a:p>
            <a:pPr lvl="2"/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971150"/>
              </p:ext>
            </p:extLst>
          </p:nvPr>
        </p:nvGraphicFramePr>
        <p:xfrm>
          <a:off x="1865952" y="41910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363635535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32536271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16011656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131136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838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Avg</a:t>
                      </a:r>
                      <a:r>
                        <a:rPr lang="en-US" dirty="0" smtClean="0"/>
                        <a:t> Germ**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83.27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76.23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79.13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002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Weed</a:t>
                      </a:r>
                      <a:r>
                        <a:rPr lang="en-US" baseline="0" dirty="0" smtClean="0"/>
                        <a:t> Species**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725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Failure Rate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588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 Quality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791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858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Rye Seed Quality – Service Samples</a:t>
            </a:r>
            <a:br>
              <a:rPr lang="en-US" dirty="0" smtClean="0"/>
            </a:br>
            <a:r>
              <a:rPr lang="en-US" dirty="0" smtClean="0"/>
              <a:t>(Locally grown in most cases)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2018 Weed Species List</a:t>
            </a:r>
          </a:p>
          <a:p>
            <a:pPr lvl="1"/>
            <a:r>
              <a:rPr lang="en-US" dirty="0" smtClean="0"/>
              <a:t>Amaranth, Poison Hemlock, </a:t>
            </a:r>
            <a:r>
              <a:rPr lang="en-US" dirty="0" err="1" smtClean="0"/>
              <a:t>Quackgrass</a:t>
            </a:r>
            <a:r>
              <a:rPr lang="en-US" dirty="0" smtClean="0"/>
              <a:t>, Wild Garlic, </a:t>
            </a:r>
            <a:r>
              <a:rPr lang="en-US" dirty="0" err="1" smtClean="0"/>
              <a:t>Johnsongrass</a:t>
            </a:r>
            <a:r>
              <a:rPr lang="en-US" dirty="0" smtClean="0"/>
              <a:t>, and others</a:t>
            </a:r>
          </a:p>
          <a:p>
            <a:pPr lvl="1"/>
            <a:r>
              <a:rPr lang="en-US" dirty="0" smtClean="0"/>
              <a:t>** samples with weeds, insects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319044"/>
              </p:ext>
            </p:extLst>
          </p:nvPr>
        </p:nvGraphicFramePr>
        <p:xfrm>
          <a:off x="1676400" y="4212633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3636355356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32536271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16011656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131136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838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Avg</a:t>
                      </a:r>
                      <a:r>
                        <a:rPr lang="en-US" dirty="0" smtClean="0"/>
                        <a:t> Germ**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76.94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74.28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002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Weed</a:t>
                      </a:r>
                      <a:r>
                        <a:rPr lang="en-US" baseline="0" dirty="0" smtClean="0"/>
                        <a:t> Species*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3.14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725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 Quality </a:t>
                      </a:r>
                      <a:r>
                        <a:rPr lang="en-US" baseline="0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588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9061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Does it matter where seed is grown?</a:t>
            </a:r>
            <a:br>
              <a:rPr lang="en-US" dirty="0" smtClean="0"/>
            </a:br>
            <a:r>
              <a:rPr lang="en-US" dirty="0" smtClean="0"/>
              <a:t>2017 Study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Yes! Out of 112  2017 samples</a:t>
            </a:r>
          </a:p>
          <a:p>
            <a:pPr lvl="1"/>
            <a:r>
              <a:rPr lang="en-US" dirty="0" smtClean="0"/>
              <a:t>Southern Indiana Grown Rye</a:t>
            </a:r>
          </a:p>
          <a:p>
            <a:pPr lvl="2"/>
            <a:r>
              <a:rPr lang="en-US" dirty="0" smtClean="0"/>
              <a:t>75% Germ </a:t>
            </a:r>
          </a:p>
          <a:p>
            <a:pPr lvl="1"/>
            <a:r>
              <a:rPr lang="en-US" dirty="0" smtClean="0"/>
              <a:t>Northern Indiana Grown Rye</a:t>
            </a:r>
          </a:p>
          <a:p>
            <a:pPr lvl="2"/>
            <a:r>
              <a:rPr lang="en-US" dirty="0" smtClean="0"/>
              <a:t>82% Germ </a:t>
            </a:r>
          </a:p>
          <a:p>
            <a:pPr lvl="1"/>
            <a:r>
              <a:rPr lang="en-US" dirty="0" smtClean="0"/>
              <a:t>Professionally Grown and Seedsman Sold Rye</a:t>
            </a:r>
          </a:p>
          <a:p>
            <a:pPr lvl="2"/>
            <a:r>
              <a:rPr lang="en-US" dirty="0" smtClean="0"/>
              <a:t>90% Germ</a:t>
            </a:r>
          </a:p>
          <a:p>
            <a:pPr lvl="1"/>
            <a:r>
              <a:rPr lang="en-US" dirty="0" smtClean="0"/>
              <a:t>23% of all locally grown rye had below 50% germ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71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Is professionally grown seed always great?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No, but normally pretty good.</a:t>
            </a:r>
          </a:p>
          <a:p>
            <a:r>
              <a:rPr lang="en-US" dirty="0" smtClean="0"/>
              <a:t>Sample with highest number of weed species? </a:t>
            </a:r>
          </a:p>
          <a:p>
            <a:pPr lvl="1"/>
            <a:r>
              <a:rPr lang="en-US" dirty="0" smtClean="0"/>
              <a:t>Had 10 species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9051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Weed Seeds of the year…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2016 Corncockle</a:t>
            </a:r>
          </a:p>
          <a:p>
            <a:r>
              <a:rPr lang="en-US" dirty="0" smtClean="0"/>
              <a:t>2017 </a:t>
            </a:r>
            <a:r>
              <a:rPr lang="en-US" dirty="0" err="1" smtClean="0"/>
              <a:t>Quackgrass</a:t>
            </a:r>
            <a:endParaRPr lang="en-US" dirty="0" smtClean="0"/>
          </a:p>
          <a:p>
            <a:r>
              <a:rPr lang="en-US" dirty="0" smtClean="0"/>
              <a:t>2018 Wild Garlic, Curled Dock, Amaranth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780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a Seed Test?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Pull representative sample – sample 10% plus 5 bags</a:t>
            </a:r>
          </a:p>
          <a:p>
            <a:pPr marL="457200" lvl="1" indent="0">
              <a:buNone/>
            </a:pPr>
            <a:r>
              <a:rPr lang="en-US" dirty="0" smtClean="0"/>
              <a:t>20 bag lot? Pull 2 bags plus 5 bags for 7 bag total.</a:t>
            </a:r>
          </a:p>
          <a:p>
            <a:pPr marL="457200" lvl="1" indent="0">
              <a:buNone/>
            </a:pPr>
            <a:r>
              <a:rPr lang="en-US" dirty="0" smtClean="0"/>
              <a:t>Bulk pile?  X pattern with 3-5 probes per location</a:t>
            </a:r>
          </a:p>
          <a:p>
            <a:r>
              <a:rPr lang="en-US" dirty="0" smtClean="0"/>
              <a:t>Full, Quart size zippered bag</a:t>
            </a:r>
          </a:p>
          <a:p>
            <a:r>
              <a:rPr lang="en-US" dirty="0" smtClean="0"/>
              <a:t>www.oisc.purdue.edu/seed/forms.html</a:t>
            </a:r>
          </a:p>
          <a:p>
            <a:endParaRPr lang="en-US" dirty="0"/>
          </a:p>
          <a:p>
            <a:r>
              <a:rPr lang="en-US" dirty="0" smtClean="0"/>
              <a:t>Don’t wait until the last minute!</a:t>
            </a:r>
          </a:p>
          <a:p>
            <a:pPr lvl="1"/>
            <a:r>
              <a:rPr lang="en-US" dirty="0" smtClean="0"/>
              <a:t>Average sample was in testing for over three weeks</a:t>
            </a:r>
          </a:p>
          <a:p>
            <a:pPr lvl="1"/>
            <a:r>
              <a:rPr lang="en-US" dirty="0" smtClean="0"/>
              <a:t>February to April and August-October?  </a:t>
            </a:r>
          </a:p>
          <a:p>
            <a:pPr lvl="2"/>
            <a:r>
              <a:rPr lang="en-US" dirty="0" smtClean="0"/>
              <a:t>Add a week to ten days</a:t>
            </a:r>
          </a:p>
        </p:txBody>
      </p:sp>
    </p:spTree>
    <p:extLst>
      <p:ext uri="{BB962C8B-B14F-4D97-AF65-F5344CB8AC3E}">
        <p14:creationId xmlns:p14="http://schemas.microsoft.com/office/powerpoint/2010/main" val="321632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18" b="12207"/>
          <a:stretch/>
        </p:blipFill>
        <p:spPr>
          <a:xfrm>
            <a:off x="1330447" y="1828800"/>
            <a:ext cx="6491572" cy="4456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15000"/>
            <a:ext cx="1052228" cy="81077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76866" y="609601"/>
            <a:ext cx="6798734" cy="1142999"/>
          </a:xfrm>
        </p:spPr>
        <p:txBody>
          <a:bodyPr>
            <a:normAutofit/>
          </a:bodyPr>
          <a:lstStyle/>
          <a:p>
            <a:r>
              <a:rPr lang="en-US" dirty="0" smtClean="0"/>
              <a:t>Understanding the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69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Seed ‘16 vs ‘17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Organic Seed Professionally Grown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Looks pretty good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Similar to other Corn/Beans from professional growers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Locally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Grown Organic Seed? –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Disclaimer: small sample size</a:t>
            </a:r>
          </a:p>
          <a:p>
            <a:pPr lvl="2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High Noxious Weed Seed Rate – Two years running… </a:t>
            </a:r>
          </a:p>
          <a:p>
            <a:pPr lvl="2"/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FOURTEEN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weed species/sample average!  Up from 11 in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’16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Small Seeds are harder to clean</a:t>
            </a:r>
          </a:p>
          <a:p>
            <a:pPr lvl="3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 many cases we suspect it hasn’t been cleaned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027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Cover Crops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668522"/>
            <a:ext cx="1057275" cy="857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91200" y="6158749"/>
            <a:ext cx="181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IndianaChemist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68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“Cover Crop” Seed  Subject to Regulation by State and Federal Seed Laws?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04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 *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410200"/>
            <a:ext cx="1447800" cy="111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4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73" y="521855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Exceptions From Labeling Requirements</a:t>
            </a:r>
            <a:endParaRPr lang="en-US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772400" cy="4495800"/>
          </a:xfrm>
        </p:spPr>
        <p:txBody>
          <a:bodyPr/>
          <a:lstStyle/>
          <a:p>
            <a:r>
              <a:rPr lang="en-US" dirty="0" smtClean="0"/>
              <a:t>Grain not intended for seeding and sowing purposes</a:t>
            </a:r>
          </a:p>
          <a:p>
            <a:r>
              <a:rPr lang="en-US" dirty="0" smtClean="0"/>
              <a:t>Seed that satisfies all the following:</a:t>
            </a:r>
          </a:p>
          <a:p>
            <a:pPr lvl="1"/>
            <a:r>
              <a:rPr lang="en-US" dirty="0" smtClean="0"/>
              <a:t>Seed is grown on the property owned by the seller of the seed</a:t>
            </a:r>
          </a:p>
          <a:p>
            <a:pPr lvl="1"/>
            <a:r>
              <a:rPr lang="en-US" dirty="0" smtClean="0"/>
              <a:t>Seed is sold and delivered to the purchaser on the property on which the seed is grown</a:t>
            </a:r>
          </a:p>
          <a:p>
            <a:pPr lvl="1"/>
            <a:r>
              <a:rPr lang="en-US" dirty="0" smtClean="0"/>
              <a:t>Seed does not contain weed seeds classified as noxious or exceed the maximum of 2.5% of all weed seeds****</a:t>
            </a:r>
          </a:p>
          <a:p>
            <a:r>
              <a:rPr lang="en-US" dirty="0" smtClean="0"/>
              <a:t>This has always been known as the “farmer exemption”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410200"/>
            <a:ext cx="1447800" cy="111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2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457200"/>
            <a:ext cx="8534400" cy="9144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Conditions That Void the “Farmer Exemption”</a:t>
            </a:r>
            <a:endParaRPr lang="en-US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Seed that is advertised</a:t>
            </a:r>
          </a:p>
          <a:p>
            <a:r>
              <a:rPr lang="en-US" dirty="0"/>
              <a:t>H</a:t>
            </a:r>
            <a:r>
              <a:rPr lang="en-US" dirty="0" smtClean="0"/>
              <a:t>igher than current market prices</a:t>
            </a:r>
          </a:p>
          <a:p>
            <a:r>
              <a:rPr lang="en-US" dirty="0" smtClean="0"/>
              <a:t>If a farmer sells seed not produced by him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943600"/>
            <a:ext cx="953335" cy="7345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2459">
            <a:off x="5829876" y="4397867"/>
            <a:ext cx="2174748" cy="163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3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668522"/>
            <a:ext cx="1057275" cy="857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6158749"/>
            <a:ext cx="181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IndianaChemist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32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Weed Seeds in Cover Crops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vast majority of cover crop seed in Indiana is clean and has a good germination level.  </a:t>
            </a:r>
          </a:p>
          <a:p>
            <a:r>
              <a:rPr lang="en-US" dirty="0" smtClean="0"/>
              <a:t>Rye, on the other hand has some issues.</a:t>
            </a:r>
          </a:p>
          <a:p>
            <a:pPr lvl="1"/>
            <a:r>
              <a:rPr lang="en-US" dirty="0" smtClean="0"/>
              <a:t>Many issues are due to locally grown seed that is not managed as a seed crop</a:t>
            </a:r>
          </a:p>
          <a:p>
            <a:pPr lvl="1"/>
            <a:r>
              <a:rPr lang="en-US" dirty="0" smtClean="0"/>
              <a:t>Some local growers, but those are in the minority</a:t>
            </a:r>
          </a:p>
          <a:p>
            <a:pPr lvl="1"/>
            <a:r>
              <a:rPr lang="en-US" dirty="0" smtClean="0"/>
              <a:t>Professionally grown rye is typically much cleaner</a:t>
            </a:r>
          </a:p>
          <a:p>
            <a:pPr lvl="2"/>
            <a:r>
              <a:rPr lang="en-US" dirty="0" smtClean="0"/>
              <a:t>Only issues with this seed is sometimes germ claims are too high compared to actual.  Should have claimed 85%</a:t>
            </a:r>
          </a:p>
        </p:txBody>
      </p:sp>
    </p:spTree>
    <p:extLst>
      <p:ext uri="{BB962C8B-B14F-4D97-AF65-F5344CB8AC3E}">
        <p14:creationId xmlns:p14="http://schemas.microsoft.com/office/powerpoint/2010/main" val="2692075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Weeds?  </a:t>
            </a:r>
            <a:br>
              <a:rPr lang="en-US" dirty="0" smtClean="0"/>
            </a:br>
            <a:r>
              <a:rPr lang="en-US" dirty="0" smtClean="0"/>
              <a:t>One species as an example 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noFill/>
          <a:effectLst>
            <a:glow rad="228600">
              <a:srgbClr val="FF0000">
                <a:alpha val="0"/>
              </a:srgbClr>
            </a:glow>
          </a:effectLst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Rye As An Example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One Local Sample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95% Germ</a:t>
            </a:r>
          </a:p>
          <a:p>
            <a:pPr lvl="1"/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But…</a:t>
            </a:r>
          </a:p>
          <a:p>
            <a:pPr lvl="1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93.59% Pure  = to 6.41% something other than seed</a:t>
            </a:r>
          </a:p>
          <a:p>
            <a:pPr lvl="1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2 Noxious Weeds – 176/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lb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21 Weed Species besides noxious</a:t>
            </a:r>
          </a:p>
          <a:p>
            <a:pPr lvl="1"/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5" name="DefaultOcx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HTMLSubmit1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HTMLSubmit2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HTMLSubmit3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HTMLSubmit4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HTMLSubmit5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HTMLSubmit6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HTMLSubmit7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HTMLSubmit8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HTMLSubmit9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HTMLSubmit10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HTMLSubmit11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HTMLSubmit12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HTMLSubmit13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HTMLSubmit14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HTMLSubmit15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HTMLSubmit16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HTMLSubmit17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HTMLSubmit18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10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 Sample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Official Samples </a:t>
            </a:r>
            <a:r>
              <a:rPr lang="en-US" dirty="0" smtClean="0"/>
              <a:t>– Pulled by an OISC Inspector from a place of business.  Statistically significant due to methodology of sampling, lot size, dividing procedures, etc.</a:t>
            </a:r>
          </a:p>
          <a:p>
            <a:endParaRPr lang="en-US" dirty="0"/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Service Samples </a:t>
            </a:r>
            <a:r>
              <a:rPr lang="en-US" dirty="0" smtClean="0"/>
              <a:t>– sent by farmer or seed company.  Can be or cannot be statistically significant due to lack of methodology in sampling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9235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2884</TotalTime>
  <Words>691</Words>
  <Application>Microsoft Office PowerPoint</Application>
  <PresentationFormat>On-screen Show (4:3)</PresentationFormat>
  <Paragraphs>131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Garamond</vt:lpstr>
      <vt:lpstr>Organic</vt:lpstr>
      <vt:lpstr>Cover Crops and  Weeds </vt:lpstr>
      <vt:lpstr>Cover Crops</vt:lpstr>
      <vt:lpstr>Is “Cover Crop” Seed  Subject to Regulation by State and Federal Seed Laws?</vt:lpstr>
      <vt:lpstr>Exceptions From Labeling Requirements</vt:lpstr>
      <vt:lpstr>Conditions That Void the “Farmer Exemption”</vt:lpstr>
      <vt:lpstr>Weeds</vt:lpstr>
      <vt:lpstr>Weed Seeds in Cover Crops</vt:lpstr>
      <vt:lpstr>Weeds?   One species as an example  </vt:lpstr>
      <vt:lpstr>Seed Sample Terminology</vt:lpstr>
      <vt:lpstr>Rye Seed Quality? Official Samples</vt:lpstr>
      <vt:lpstr>Rye Seed Quality – Service Samples (Locally grown in most cases)</vt:lpstr>
      <vt:lpstr>Does it matter where seed is grown? 2017 Study</vt:lpstr>
      <vt:lpstr>Is professionally grown seed always great?</vt:lpstr>
      <vt:lpstr>Weed Seeds of the year…</vt:lpstr>
      <vt:lpstr>How To Get a Seed Test?</vt:lpstr>
      <vt:lpstr>Understanding the Report</vt:lpstr>
      <vt:lpstr>Organic Seed ‘16 vs ‘17</vt:lpstr>
    </vt:vector>
  </TitlesOfParts>
  <Company>Office of Indiana State Chemist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crops and seed laws</dc:title>
  <dc:creator>Larry Nees</dc:creator>
  <cp:lastModifiedBy>Janssen, Cheri L.</cp:lastModifiedBy>
  <cp:revision>131</cp:revision>
  <cp:lastPrinted>2018-11-27T21:41:10Z</cp:lastPrinted>
  <dcterms:created xsi:type="dcterms:W3CDTF">2014-05-20T17:02:57Z</dcterms:created>
  <dcterms:modified xsi:type="dcterms:W3CDTF">2018-12-06T15:05:46Z</dcterms:modified>
</cp:coreProperties>
</file>