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slides/slide39.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101.xml" ContentType="application/vnd.openxmlformats-officedocument.presentationml.slideLayout+xml"/>
  <Override PartName="/ppt/slideLayouts/slideLayout97.xml" ContentType="application/vnd.openxmlformats-officedocument.presentationml.slideLayout+xml"/>
  <Override PartName="/ppt/slideLayouts/slideLayout103.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02.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slideLayouts/slideLayout116.xml" ContentType="application/vnd.openxmlformats-officedocument.presentationml.slideLayout+xml"/>
  <Override PartName="/ppt/slideLayouts/slideLayout124.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notesSlides/notesSlide4.xml" ContentType="application/vnd.openxmlformats-officedocument.presentationml.notesSlide+xml"/>
  <Override PartName="/ppt/slideLayouts/slideLayout115.xml" ContentType="application/vnd.openxmlformats-officedocument.presentationml.slideLayout+xml"/>
  <Override PartName="/ppt/slideLayouts/slideLayout130.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3.xml" ContentType="application/vnd.openxmlformats-officedocument.theme+xml"/>
  <Override PartName="/ppt/theme/theme1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56"/>
  </p:notesMasterIdLst>
  <p:sldIdLst>
    <p:sldId id="258" r:id="rId13"/>
    <p:sldId id="329" r:id="rId14"/>
    <p:sldId id="313" r:id="rId15"/>
    <p:sldId id="260" r:id="rId16"/>
    <p:sldId id="262" r:id="rId17"/>
    <p:sldId id="263" r:id="rId18"/>
    <p:sldId id="330" r:id="rId19"/>
    <p:sldId id="265" r:id="rId20"/>
    <p:sldId id="331" r:id="rId21"/>
    <p:sldId id="332" r:id="rId22"/>
    <p:sldId id="333" r:id="rId23"/>
    <p:sldId id="334" r:id="rId24"/>
    <p:sldId id="335" r:id="rId25"/>
    <p:sldId id="336" r:id="rId26"/>
    <p:sldId id="337" r:id="rId27"/>
    <p:sldId id="314" r:id="rId28"/>
    <p:sldId id="338" r:id="rId29"/>
    <p:sldId id="339" r:id="rId30"/>
    <p:sldId id="340" r:id="rId31"/>
    <p:sldId id="342" r:id="rId32"/>
    <p:sldId id="343" r:id="rId33"/>
    <p:sldId id="315" r:id="rId34"/>
    <p:sldId id="344" r:id="rId35"/>
    <p:sldId id="345" r:id="rId36"/>
    <p:sldId id="346" r:id="rId37"/>
    <p:sldId id="347" r:id="rId38"/>
    <p:sldId id="350" r:id="rId39"/>
    <p:sldId id="349" r:id="rId40"/>
    <p:sldId id="351" r:id="rId41"/>
    <p:sldId id="352" r:id="rId42"/>
    <p:sldId id="317" r:id="rId43"/>
    <p:sldId id="316" r:id="rId44"/>
    <p:sldId id="318" r:id="rId45"/>
    <p:sldId id="319" r:id="rId46"/>
    <p:sldId id="320" r:id="rId47"/>
    <p:sldId id="321" r:id="rId48"/>
    <p:sldId id="322" r:id="rId49"/>
    <p:sldId id="323" r:id="rId50"/>
    <p:sldId id="324" r:id="rId51"/>
    <p:sldId id="325" r:id="rId52"/>
    <p:sldId id="326" r:id="rId53"/>
    <p:sldId id="327" r:id="rId54"/>
    <p:sldId id="32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8" autoAdjust="0"/>
    <p:restoredTop sz="88853" autoAdjust="0"/>
  </p:normalViewPr>
  <p:slideViewPr>
    <p:cSldViewPr snapToGrid="0" snapToObjects="1">
      <p:cViewPr varScale="1">
        <p:scale>
          <a:sx n="100" d="100"/>
          <a:sy n="100" d="100"/>
        </p:scale>
        <p:origin x="2064" y="72"/>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customXml" Target="../customXml/item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A1A12-BC8F-AE45-AF20-756A53A05CDE}" type="datetimeFigureOut">
              <a:rPr lang="en-US" smtClean="0"/>
              <a:t>2/12/2015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6CC54-C416-D743-BA2E-6034E305C778}" type="slidenum">
              <a:rPr lang="en-US" smtClean="0"/>
              <a:t>‹#›</a:t>
            </a:fld>
            <a:endParaRPr lang="en-US" dirty="0"/>
          </a:p>
        </p:txBody>
      </p:sp>
    </p:spTree>
    <p:extLst>
      <p:ext uri="{BB962C8B-B14F-4D97-AF65-F5344CB8AC3E}">
        <p14:creationId xmlns:p14="http://schemas.microsoft.com/office/powerpoint/2010/main" val="17054536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 is designed</a:t>
            </a:r>
            <a:r>
              <a:rPr lang="en-US" baseline="0" dirty="0" smtClean="0"/>
              <a:t> with a focus on increasing awareness of herbicide modes of action and reducing selection pressure through the use of multiple sites of action in a herbicide program.</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a:t>
            </a:fld>
            <a:endParaRPr lang="en-US" dirty="0"/>
          </a:p>
        </p:txBody>
      </p:sp>
    </p:spTree>
    <p:extLst>
      <p:ext uri="{BB962C8B-B14F-4D97-AF65-F5344CB8AC3E}">
        <p14:creationId xmlns:p14="http://schemas.microsoft.com/office/powerpoint/2010/main" val="2843033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the sites of</a:t>
            </a:r>
            <a:r>
              <a:rPr lang="en-US" baseline="0" dirty="0" smtClean="0"/>
              <a:t> action are grouped by Mode of Action, separated by the black bars.</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343706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 also includes two sets of numbers, which</a:t>
            </a:r>
            <a:r>
              <a:rPr lang="en-US" baseline="0" dirty="0" smtClean="0"/>
              <a:t> need to be clarified to avoid confusion.  The first set of numbers are between the sites of action and  chemical family columns.  As you can see if you go to the top of the chart, this is the number of weed species in the U.S. that have been confirmed resistant to each particular site of action. This gives an indication of how prone a site of action is to conferring resistance to a weed species.  In example you can see that Group 2 or ALS inhibitors have “45” known resistant weed species in the U.S. indicating a high rate of conference of resistance as compared to the other sites of action which have a lower number of species.</a:t>
            </a:r>
          </a:p>
          <a:p>
            <a:endParaRPr lang="en-US" baseline="0" dirty="0" smtClean="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343706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and the most</a:t>
            </a:r>
            <a:r>
              <a:rPr lang="en-US" baseline="0" dirty="0" smtClean="0"/>
              <a:t> important you will find a number on the left site of the site of action column which is the “Site of Action Group number”.  This is the number that is most important and needs to be associated with each herbicide.</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343706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lets</a:t>
            </a:r>
            <a:r>
              <a:rPr lang="en-US" baseline="0" dirty="0" smtClean="0"/>
              <a:t> look at Callisto.  If you look in this blue section you should find the trade name product Callisto in the right hand column.</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15</a:t>
            </a:fld>
            <a:endParaRPr lang="en-US" dirty="0"/>
          </a:p>
        </p:txBody>
      </p:sp>
    </p:spTree>
    <p:extLst>
      <p:ext uri="{BB962C8B-B14F-4D97-AF65-F5344CB8AC3E}">
        <p14:creationId xmlns:p14="http://schemas.microsoft.com/office/powerpoint/2010/main" val="218924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move to the left you see that the active ingredient in Callisto is mesotrione.</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16</a:t>
            </a:fld>
            <a:endParaRPr lang="en-US" dirty="0"/>
          </a:p>
        </p:txBody>
      </p:sp>
    </p:spTree>
    <p:extLst>
      <p:ext uri="{BB962C8B-B14F-4D97-AF65-F5344CB8AC3E}">
        <p14:creationId xmlns:p14="http://schemas.microsoft.com/office/powerpoint/2010/main" val="3185291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then observe</a:t>
            </a:r>
            <a:r>
              <a:rPr lang="en-US" baseline="0" dirty="0" smtClean="0"/>
              <a:t> that it is in the Triketone chemical family.</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17</a:t>
            </a:fld>
            <a:endParaRPr lang="en-US" dirty="0"/>
          </a:p>
        </p:txBody>
      </p:sp>
    </p:spTree>
    <p:extLst>
      <p:ext uri="{BB962C8B-B14F-4D97-AF65-F5344CB8AC3E}">
        <p14:creationId xmlns:p14="http://schemas.microsoft.com/office/powerpoint/2010/main" val="59394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the</a:t>
            </a:r>
            <a:r>
              <a:rPr lang="en-US" baseline="0" dirty="0" smtClean="0"/>
              <a:t> Site of Action for Callisto is HPPD inhibitors.</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18</a:t>
            </a:fld>
            <a:endParaRPr lang="en-US" dirty="0"/>
          </a:p>
        </p:txBody>
      </p:sp>
    </p:spTree>
    <p:extLst>
      <p:ext uri="{BB962C8B-B14F-4D97-AF65-F5344CB8AC3E}">
        <p14:creationId xmlns:p14="http://schemas.microsoft.com/office/powerpoint/2010/main" val="149079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fall under the mode of action: Pigment Inhibitor.</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19</a:t>
            </a:fld>
            <a:endParaRPr lang="en-US" dirty="0"/>
          </a:p>
        </p:txBody>
      </p:sp>
    </p:spTree>
    <p:extLst>
      <p:ext uri="{BB962C8B-B14F-4D97-AF65-F5344CB8AC3E}">
        <p14:creationId xmlns:p14="http://schemas.microsoft.com/office/powerpoint/2010/main" val="719719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known weed species that are resistant to the site of action: HPPD Inhibitors.</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20</a:t>
            </a:fld>
            <a:endParaRPr lang="en-US" dirty="0"/>
          </a:p>
        </p:txBody>
      </p:sp>
    </p:spTree>
    <p:extLst>
      <p:ext uri="{BB962C8B-B14F-4D97-AF65-F5344CB8AC3E}">
        <p14:creationId xmlns:p14="http://schemas.microsoft.com/office/powerpoint/2010/main" val="2451305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and most importantly is</a:t>
            </a:r>
            <a:r>
              <a:rPr lang="en-US" baseline="0" dirty="0" smtClean="0"/>
              <a:t> the site of action group number: 27.  </a:t>
            </a:r>
            <a:r>
              <a:rPr lang="en-US" dirty="0" smtClean="0"/>
              <a:t>This is</a:t>
            </a:r>
            <a:r>
              <a:rPr lang="en-US" baseline="0" dirty="0" smtClean="0"/>
              <a:t> the number that should be marked down to represent Callisto.</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21</a:t>
            </a:fld>
            <a:endParaRPr lang="en-US" dirty="0"/>
          </a:p>
        </p:txBody>
      </p:sp>
    </p:spTree>
    <p:extLst>
      <p:ext uri="{BB962C8B-B14F-4D97-AF65-F5344CB8AC3E}">
        <p14:creationId xmlns:p14="http://schemas.microsoft.com/office/powerpoint/2010/main" val="238909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issue is the confusion of what the difference in “Mode of Action” and “Site of Action”</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4</a:t>
            </a:fld>
            <a:endParaRPr lang="en-US" dirty="0"/>
          </a:p>
        </p:txBody>
      </p:sp>
    </p:spTree>
    <p:extLst>
      <p:ext uri="{BB962C8B-B14F-4D97-AF65-F5344CB8AC3E}">
        <p14:creationId xmlns:p14="http://schemas.microsoft.com/office/powerpoint/2010/main" val="4134737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a:t>
            </a:r>
            <a:r>
              <a:rPr lang="en-US" baseline="0" dirty="0" smtClean="0"/>
              <a:t> focus on the “By Premix” half of the chart</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22</a:t>
            </a:fld>
            <a:endParaRPr lang="en-US" dirty="0"/>
          </a:p>
        </p:txBody>
      </p:sp>
    </p:spTree>
    <p:extLst>
      <p:ext uri="{BB962C8B-B14F-4D97-AF65-F5344CB8AC3E}">
        <p14:creationId xmlns:p14="http://schemas.microsoft.com/office/powerpoint/2010/main" val="352110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premix</a:t>
            </a:r>
            <a:r>
              <a:rPr lang="en-US" baseline="0" dirty="0" smtClean="0"/>
              <a:t> trade names are listed in alphabetical order, for ease of use in looking up trade name products.</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352110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trade name premix there is a list of active ingredients in that premix.</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352110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a list of trade names</a:t>
            </a:r>
            <a:r>
              <a:rPr lang="en-US" baseline="0" dirty="0" smtClean="0"/>
              <a:t> of products that contain those single active ingredients.</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352110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and again</a:t>
            </a:r>
            <a:r>
              <a:rPr lang="en-US" baseline="0" dirty="0" smtClean="0"/>
              <a:t> most importantly there is a list of the site of action group numbers that are contained in each premix.</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352110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if you look at Lexar EZ you will see that it contains mesotrione, s-metolachlor, and atrazine.  The representative trade names for each of those actives would be Callisto, Dual II Mangnum, and Aatrex.</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352110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Those</a:t>
            </a:r>
            <a:r>
              <a:rPr lang="en-US" baseline="0" dirty="0" smtClean="0"/>
              <a:t> active ingredients are in the site of action groups 27, 15 and 5.  So there are three sites of action contained in the premix Lexar EZ.  </a:t>
            </a:r>
          </a:p>
          <a:p>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28</a:t>
            </a:fld>
            <a:endParaRPr lang="en-US" dirty="0">
              <a:solidFill>
                <a:prstClr val="black"/>
              </a:solidFill>
              <a:latin typeface="Calibri"/>
            </a:endParaRPr>
          </a:p>
        </p:txBody>
      </p:sp>
    </p:spTree>
    <p:extLst>
      <p:ext uri="{BB962C8B-B14F-4D97-AF65-F5344CB8AC3E}">
        <p14:creationId xmlns:p14="http://schemas.microsoft.com/office/powerpoint/2010/main" val="352110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may remember that earlier we looked at Callisto on the “By Mode of Action” side of the chart.   We can connect these two halves of the chart by either looking at the color, Blue, or the site of action number, 27.</a:t>
            </a:r>
          </a:p>
          <a:p>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352110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 to</a:t>
            </a:r>
            <a:r>
              <a:rPr lang="en-US" baseline="0" dirty="0" smtClean="0"/>
              <a:t> use the chart.  We will look for each product on the chart and write down the site of action number for each product.  We will then look at which sites of action are effective on the particular weed we are trying to control.  If a single site of action is used more than 2x in a given season then it would be considered to have have significant selection pressure placed on it.</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30</a:t>
            </a:fld>
            <a:endParaRPr lang="en-US" dirty="0"/>
          </a:p>
        </p:txBody>
      </p:sp>
    </p:spTree>
    <p:extLst>
      <p:ext uri="{BB962C8B-B14F-4D97-AF65-F5344CB8AC3E}">
        <p14:creationId xmlns:p14="http://schemas.microsoft.com/office/powerpoint/2010/main" val="3730626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 to</a:t>
            </a:r>
            <a:r>
              <a:rPr lang="en-US" baseline="0" dirty="0" smtClean="0"/>
              <a:t> use the chart. This is a program used to manage common waterhemp that has known resistance to ALS-inhibitors and glyphosate.  Lets look at how many sites of action are used in this program of Extreme applied early post followed by a late post application of Flexstar GT.</a:t>
            </a:r>
          </a:p>
          <a:p>
            <a:endParaRPr lang="en-US" baseline="0" dirty="0" smtClean="0"/>
          </a:p>
          <a:p>
            <a:r>
              <a:rPr lang="en-US" baseline="0" dirty="0" smtClean="0"/>
              <a:t>First we will look up Extreme.</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31</a:t>
            </a:fld>
            <a:endParaRPr lang="en-US" dirty="0"/>
          </a:p>
        </p:txBody>
      </p:sp>
    </p:spTree>
    <p:extLst>
      <p:ext uri="{BB962C8B-B14F-4D97-AF65-F5344CB8AC3E}">
        <p14:creationId xmlns:p14="http://schemas.microsoft.com/office/powerpoint/2010/main" val="373062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some Modes of Action that only contain one Site of Action, while other Modes of Action have multiple sites of action.</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5</a:t>
            </a:fld>
            <a:endParaRPr lang="en-US" dirty="0"/>
          </a:p>
        </p:txBody>
      </p:sp>
    </p:spTree>
    <p:extLst>
      <p:ext uri="{BB962C8B-B14F-4D97-AF65-F5344CB8AC3E}">
        <p14:creationId xmlns:p14="http://schemas.microsoft.com/office/powerpoint/2010/main" val="1304831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Extreme is on the “by Premix” half</a:t>
            </a:r>
            <a:r>
              <a:rPr lang="en-US" baseline="0" dirty="0" smtClean="0"/>
              <a:t> of the chart you find that it contains imazethapyr and glyphosate which are in the site of action groups 2 &amp; 9.</a:t>
            </a:r>
          </a:p>
          <a:p>
            <a:endParaRPr lang="en-US" baseline="0" dirty="0" smtClean="0"/>
          </a:p>
          <a:p>
            <a:r>
              <a:rPr lang="en-US" baseline="0" dirty="0" smtClean="0"/>
              <a:t>Next we will look up Flexstar GT.</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32</a:t>
            </a:fld>
            <a:endParaRPr lang="en-US" dirty="0"/>
          </a:p>
        </p:txBody>
      </p:sp>
    </p:spTree>
    <p:extLst>
      <p:ext uri="{BB962C8B-B14F-4D97-AF65-F5344CB8AC3E}">
        <p14:creationId xmlns:p14="http://schemas.microsoft.com/office/powerpoint/2010/main" val="433379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Flexstar GT contains fomesafen and glyphosate and the sites of action groups 14 and 9.</a:t>
            </a:r>
          </a:p>
          <a:p>
            <a:endParaRPr lang="en-US" dirty="0" smtClean="0"/>
          </a:p>
          <a:p>
            <a:r>
              <a:rPr lang="en-US" dirty="0" smtClean="0"/>
              <a:t>This</a:t>
            </a:r>
            <a:r>
              <a:rPr lang="en-US" baseline="0" dirty="0" smtClean="0"/>
              <a:t> program includes 3 different sites of action: Group 2, 9, and 14.  We used group 9 twice. </a:t>
            </a:r>
          </a:p>
          <a:p>
            <a:endParaRPr lang="en-US" baseline="0" dirty="0" smtClean="0"/>
          </a:p>
          <a:p>
            <a:r>
              <a:rPr lang="en-US" baseline="0" dirty="0" smtClean="0"/>
              <a:t>What is wrong with this program?</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33</a:t>
            </a:fld>
            <a:endParaRPr lang="en-US" dirty="0"/>
          </a:p>
        </p:txBody>
      </p:sp>
    </p:spTree>
    <p:extLst>
      <p:ext uri="{BB962C8B-B14F-4D97-AF65-F5344CB8AC3E}">
        <p14:creationId xmlns:p14="http://schemas.microsoft.com/office/powerpoint/2010/main" val="2079382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we look at Effective Sites of action,  we are actually only using one site of action: Group 14.  This would be cause for concern as selection pressure is being placed on group 14.  In this case an adjustment of the program would be needed to include additional effective sites of action and reduce the selection pressure on group 14.</a:t>
            </a:r>
          </a:p>
          <a:p>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34</a:t>
            </a:fld>
            <a:endParaRPr lang="en-US" dirty="0"/>
          </a:p>
        </p:txBody>
      </p:sp>
    </p:spTree>
    <p:extLst>
      <p:ext uri="{BB962C8B-B14F-4D97-AF65-F5344CB8AC3E}">
        <p14:creationId xmlns:p14="http://schemas.microsoft.com/office/powerpoint/2010/main" val="1327703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a:t>
            </a:r>
            <a:r>
              <a:rPr lang="en-US" baseline="0" dirty="0" smtClean="0"/>
              <a:t> example program used to manage Palmer amaranth with known resistance to ALS-inhibitors and Glyphosate.  </a:t>
            </a:r>
          </a:p>
          <a:p>
            <a:endParaRPr lang="en-US" baseline="0" dirty="0" smtClean="0"/>
          </a:p>
          <a:p>
            <a:r>
              <a:rPr lang="en-US" baseline="0" dirty="0" smtClean="0"/>
              <a:t>We will first look up Roundup in the “By Mode of Action half of the chart”</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35</a:t>
            </a:fld>
            <a:endParaRPr lang="en-US" dirty="0"/>
          </a:p>
        </p:txBody>
      </p:sp>
    </p:spTree>
    <p:extLst>
      <p:ext uri="{BB962C8B-B14F-4D97-AF65-F5344CB8AC3E}">
        <p14:creationId xmlns:p14="http://schemas.microsoft.com/office/powerpoint/2010/main" val="538139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Roundup</a:t>
            </a:r>
            <a:r>
              <a:rPr lang="en-US" baseline="0" dirty="0" smtClean="0"/>
              <a:t> in in the SOA group number 9.</a:t>
            </a:r>
          </a:p>
          <a:p>
            <a:endParaRPr lang="en-US" baseline="0" dirty="0" smtClean="0"/>
          </a:p>
          <a:p>
            <a:r>
              <a:rPr lang="en-US" baseline="0" dirty="0" smtClean="0"/>
              <a:t>Next we will find 2,4-D.</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36</a:t>
            </a:fld>
            <a:endParaRPr lang="en-US" dirty="0"/>
          </a:p>
        </p:txBody>
      </p:sp>
    </p:spTree>
    <p:extLst>
      <p:ext uri="{BB962C8B-B14F-4D97-AF65-F5344CB8AC3E}">
        <p14:creationId xmlns:p14="http://schemas.microsoft.com/office/powerpoint/2010/main" val="2363014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2,4-D</a:t>
            </a:r>
            <a:r>
              <a:rPr lang="en-US" baseline="0" dirty="0" smtClean="0"/>
              <a:t> which is not listed by a trade name due to several products </a:t>
            </a:r>
            <a:r>
              <a:rPr lang="en-US" baseline="0" dirty="0" smtClean="0"/>
              <a:t>containing </a:t>
            </a:r>
            <a:r>
              <a:rPr lang="en-US" baseline="0" dirty="0" smtClean="0"/>
              <a:t>this active can be found in the brown section and is a group number 4.</a:t>
            </a:r>
          </a:p>
          <a:p>
            <a:endParaRPr lang="en-US" baseline="0" dirty="0" smtClean="0"/>
          </a:p>
          <a:p>
            <a:r>
              <a:rPr lang="en-US" baseline="0" dirty="0" smtClean="0"/>
              <a:t>Next will be Envive which is a Premix.</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37</a:t>
            </a:fld>
            <a:endParaRPr lang="en-US" dirty="0"/>
          </a:p>
        </p:txBody>
      </p:sp>
    </p:spTree>
    <p:extLst>
      <p:ext uri="{BB962C8B-B14F-4D97-AF65-F5344CB8AC3E}">
        <p14:creationId xmlns:p14="http://schemas.microsoft.com/office/powerpoint/2010/main" val="718281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Envive contains</a:t>
            </a:r>
            <a:r>
              <a:rPr lang="en-US" baseline="0" dirty="0" smtClean="0"/>
              <a:t> three active ingredients: chlorimuron and thifensulfuron that are both SOA action group 2 and flumioxazin that is a SOA group 14.</a:t>
            </a:r>
          </a:p>
          <a:p>
            <a:endParaRPr lang="en-US" baseline="0" dirty="0" smtClean="0"/>
          </a:p>
          <a:p>
            <a:r>
              <a:rPr lang="en-US" baseline="0" dirty="0" smtClean="0"/>
              <a:t>Next will be Prefix, which is also a premix.</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38</a:t>
            </a:fld>
            <a:endParaRPr lang="en-US" dirty="0"/>
          </a:p>
        </p:txBody>
      </p:sp>
    </p:spTree>
    <p:extLst>
      <p:ext uri="{BB962C8B-B14F-4D97-AF65-F5344CB8AC3E}">
        <p14:creationId xmlns:p14="http://schemas.microsoft.com/office/powerpoint/2010/main" val="129586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Prefix</a:t>
            </a:r>
            <a:r>
              <a:rPr lang="en-US" baseline="0" dirty="0" smtClean="0"/>
              <a:t> contains s-metolachlor, SOA group 15, and fomesafen, SOA 14.</a:t>
            </a:r>
          </a:p>
          <a:p>
            <a:endParaRPr lang="en-US" baseline="0" dirty="0" smtClean="0"/>
          </a:p>
          <a:p>
            <a:r>
              <a:rPr lang="en-US" baseline="0" dirty="0" smtClean="0"/>
              <a:t>Lastly we will look at Cobra, which contains a single active ingredient.</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39</a:t>
            </a:fld>
            <a:endParaRPr lang="en-US" dirty="0"/>
          </a:p>
        </p:txBody>
      </p:sp>
    </p:spTree>
    <p:extLst>
      <p:ext uri="{BB962C8B-B14F-4D97-AF65-F5344CB8AC3E}">
        <p14:creationId xmlns:p14="http://schemas.microsoft.com/office/powerpoint/2010/main" val="1230878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Cobra has a single active ingredient, </a:t>
            </a:r>
            <a:r>
              <a:rPr lang="en-US" baseline="0" dirty="0" err="1" smtClean="0"/>
              <a:t>lactofen</a:t>
            </a:r>
            <a:r>
              <a:rPr lang="en-US" baseline="0" dirty="0" smtClean="0"/>
              <a:t>, that is in the SOA group 14.</a:t>
            </a:r>
            <a:endParaRPr lang="en-US" dirty="0" smtClean="0"/>
          </a:p>
          <a:p>
            <a:endParaRPr lang="en-US" dirty="0" smtClean="0"/>
          </a:p>
          <a:p>
            <a:r>
              <a:rPr lang="en-US" dirty="0" smtClean="0"/>
              <a:t>In</a:t>
            </a:r>
            <a:r>
              <a:rPr lang="en-US" baseline="0" dirty="0" smtClean="0"/>
              <a:t> this program we can see that there are five sites of action being used including groups: 9,4,2,14, and 15. </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40</a:t>
            </a:fld>
            <a:endParaRPr lang="en-US" dirty="0"/>
          </a:p>
        </p:txBody>
      </p:sp>
    </p:spTree>
    <p:extLst>
      <p:ext uri="{BB962C8B-B14F-4D97-AF65-F5344CB8AC3E}">
        <p14:creationId xmlns:p14="http://schemas.microsoft.com/office/powerpoint/2010/main" val="27453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considering</a:t>
            </a:r>
            <a:r>
              <a:rPr lang="en-US" baseline="0" dirty="0" smtClean="0"/>
              <a:t> Effective sites of action, that number decreases to three sites of action including groups: 4, 14, and 15.  This is a better program than the previous as it includes multiple sites of action, rather than just one.  A concern with this program would be that group 14’s are used three times within the season.</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41</a:t>
            </a:fld>
            <a:endParaRPr lang="en-US" dirty="0"/>
          </a:p>
        </p:txBody>
      </p:sp>
    </p:spTree>
    <p:extLst>
      <p:ext uri="{BB962C8B-B14F-4D97-AF65-F5344CB8AC3E}">
        <p14:creationId xmlns:p14="http://schemas.microsoft.com/office/powerpoint/2010/main" val="125295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site of action has been assigned</a:t>
            </a:r>
            <a:r>
              <a:rPr lang="en-US" baseline="0" dirty="0" smtClean="0"/>
              <a:t> and unique numerical value or “Group number”.  This assignment of numbers for each site of action makes recognition of unique site of action easier as numerical numbers are easier to memorize and recognize than scientific site of action names.  For example a group 9 is easier to recognize and retain than EPSP synthase inhibitor.</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6</a:t>
            </a:fld>
            <a:endParaRPr lang="en-US" dirty="0"/>
          </a:p>
        </p:txBody>
      </p:sp>
    </p:spTree>
    <p:extLst>
      <p:ext uri="{BB962C8B-B14F-4D97-AF65-F5344CB8AC3E}">
        <p14:creationId xmlns:p14="http://schemas.microsoft.com/office/powerpoint/2010/main" val="4288292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it is the audiences turn to write down their programs and spend some time looking up the SOA groups for each product and assess the </a:t>
            </a:r>
            <a:r>
              <a:rPr lang="en-US" baseline="0" dirty="0" smtClean="0"/>
              <a:t>effectiveness </a:t>
            </a:r>
            <a:r>
              <a:rPr lang="en-US" baseline="0" dirty="0" smtClean="0"/>
              <a:t>of those SOA groups.  We can then assess the number of </a:t>
            </a:r>
            <a:r>
              <a:rPr lang="en-US" baseline="0" dirty="0" smtClean="0"/>
              <a:t>effective </a:t>
            </a:r>
            <a:r>
              <a:rPr lang="en-US" baseline="0" dirty="0" smtClean="0"/>
              <a:t>sites of </a:t>
            </a:r>
            <a:r>
              <a:rPr lang="en-US" baseline="0" dirty="0" smtClean="0"/>
              <a:t>action </a:t>
            </a:r>
            <a:r>
              <a:rPr lang="en-US" baseline="0" dirty="0" smtClean="0"/>
              <a:t>being used as well as analyze any selection pressure that is placed on the weeds.</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42</a:t>
            </a:fld>
            <a:endParaRPr lang="en-US" dirty="0"/>
          </a:p>
        </p:txBody>
      </p:sp>
    </p:spTree>
    <p:extLst>
      <p:ext uri="{BB962C8B-B14F-4D97-AF65-F5344CB8AC3E}">
        <p14:creationId xmlns:p14="http://schemas.microsoft.com/office/powerpoint/2010/main" val="138402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publication actually contains two different charts on each half.  The two charts are used separately, but are connected by the color coding scheme and group numbers.</a:t>
            </a:r>
          </a:p>
          <a:p>
            <a:endParaRPr lang="en-US" baseline="0" dirty="0" smtClean="0"/>
          </a:p>
          <a:p>
            <a:r>
              <a:rPr lang="en-US" baseline="0" dirty="0" smtClean="0"/>
              <a:t>On the left side is the By “Mode of Action” chart that classifies herbicides by their “Mode of action” and “Sites of Action” within those modes of action.  This chart contains the trade names of herbicide that contain only one active ingredient and therefore are within one herbicide group.</a:t>
            </a:r>
          </a:p>
          <a:p>
            <a:endParaRPr lang="en-US" baseline="0" dirty="0" smtClean="0"/>
          </a:p>
          <a:p>
            <a:r>
              <a:rPr lang="en-US" baseline="0" dirty="0" smtClean="0"/>
              <a:t>On the right side is the By “Premix” chart that is an alphabetical list of herbicides with multiple active ingredients.  The listing identifies the site of action group numbers included in each herbicide with corresponding color coding that can be used to refer back to the left side of the chart.</a:t>
            </a:r>
          </a:p>
        </p:txBody>
      </p:sp>
      <p:sp>
        <p:nvSpPr>
          <p:cNvPr id="4" name="Slide Number Placeholder 3"/>
          <p:cNvSpPr>
            <a:spLocks noGrp="1"/>
          </p:cNvSpPr>
          <p:nvPr>
            <p:ph type="sldNum" sz="quarter" idx="10"/>
          </p:nvPr>
        </p:nvSpPr>
        <p:spPr/>
        <p:txBody>
          <a:bodyPr/>
          <a:lstStyle/>
          <a:p>
            <a:fld id="{7016CC54-C416-D743-BA2E-6034E305C778}" type="slidenum">
              <a:rPr lang="en-US" smtClean="0"/>
              <a:t>7</a:t>
            </a:fld>
            <a:endParaRPr lang="en-US" dirty="0"/>
          </a:p>
        </p:txBody>
      </p:sp>
    </p:spTree>
    <p:extLst>
      <p:ext uri="{BB962C8B-B14F-4D97-AF65-F5344CB8AC3E}">
        <p14:creationId xmlns:p14="http://schemas.microsoft.com/office/powerpoint/2010/main" val="58694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start by focusing on the “By Mode of Action” half of the chart and how it is laid out.</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t>8</a:t>
            </a:fld>
            <a:endParaRPr lang="en-US" dirty="0"/>
          </a:p>
        </p:txBody>
      </p:sp>
    </p:spTree>
    <p:extLst>
      <p:ext uri="{BB962C8B-B14F-4D97-AF65-F5344CB8AC3E}">
        <p14:creationId xmlns:p14="http://schemas.microsoft.com/office/powerpoint/2010/main" val="343706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trade name products and their respective active ingredients are listed on the far right of the “By Mode of Action”  Chart</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343706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trade name products and their respective active ingredients are grouped by chemical Family</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343706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chemical</a:t>
            </a:r>
            <a:r>
              <a:rPr lang="en-US" baseline="0" dirty="0" smtClean="0"/>
              <a:t> families are grouped by site of action, which are differentiated by different colors.</a:t>
            </a:r>
            <a:endParaRPr lang="en-US" dirty="0"/>
          </a:p>
        </p:txBody>
      </p:sp>
      <p:sp>
        <p:nvSpPr>
          <p:cNvPr id="4" name="Slide Number Placeholder 3"/>
          <p:cNvSpPr>
            <a:spLocks noGrp="1"/>
          </p:cNvSpPr>
          <p:nvPr>
            <p:ph type="sldNum" sz="quarter" idx="10"/>
          </p:nvPr>
        </p:nvSpPr>
        <p:spPr/>
        <p:txBody>
          <a:bodyPr/>
          <a:lstStyle/>
          <a:p>
            <a:fld id="{7016CC54-C416-D743-BA2E-6034E305C778}"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343706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140892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2459152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198599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710839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041354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64467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39613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24423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255058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098060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526183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9865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13376484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76132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05811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149449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581519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475787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104611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137588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259400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131919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6045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183710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525778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633892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35967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953402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910887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98231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608133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812306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50243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23511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045722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763684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104986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0802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5723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4990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5707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16931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941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1559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136866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0833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55352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32481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16263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35288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45768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15623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59231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7532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3256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3760431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62177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93831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88570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06451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22175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013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93567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5717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47142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6319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1853919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3047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02880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52376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16124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9625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15023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83688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38955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68856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4279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1186840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07414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757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00803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52960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1510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96603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68475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4699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83508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961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5570654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09959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397046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70310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93199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330504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59882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39698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934663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73019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2325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461742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411494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217381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01012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828221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685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61530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400980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82652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3475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4542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3059119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20409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499979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81412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982170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986827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81895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45957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425976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884249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0510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9DDF1D-F64A-9E48-9C86-DDB80DAF8051}" type="slidenum">
              <a:rPr lang="en-US" smtClean="0"/>
              <a:t>‹#›</a:t>
            </a:fld>
            <a:endParaRPr lang="en-US" dirty="0"/>
          </a:p>
        </p:txBody>
      </p:sp>
    </p:spTree>
    <p:extLst>
      <p:ext uri="{BB962C8B-B14F-4D97-AF65-F5344CB8AC3E}">
        <p14:creationId xmlns:p14="http://schemas.microsoft.com/office/powerpoint/2010/main" val="55048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176716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9719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160899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862735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167352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90785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899213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714497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332283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7605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t>2/12/2015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t>‹#›</a:t>
            </a:fld>
            <a:endParaRPr lang="en-US" dirty="0"/>
          </a:p>
        </p:txBody>
      </p:sp>
    </p:spTree>
    <p:extLst>
      <p:ext uri="{BB962C8B-B14F-4D97-AF65-F5344CB8AC3E}">
        <p14:creationId xmlns:p14="http://schemas.microsoft.com/office/powerpoint/2010/main" val="714980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19427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703431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524976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96084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073260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228041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132917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703904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856185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958090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19FC-7FF6-B44C-B80E-6556F6F955E0}" type="datetimeFigureOut">
              <a:rPr lang="en-US" smtClean="0">
                <a:solidFill>
                  <a:prstClr val="black">
                    <a:tint val="75000"/>
                  </a:prstClr>
                </a:solidFill>
                <a:latin typeface="Calibri"/>
              </a:rPr>
              <a:pPr/>
              <a:t>2/12/2015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DDF1D-F64A-9E48-9C86-DDB80DAF805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21438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1.t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image" Target="../media/image1.ti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ti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t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ti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8.xml"/><Relationship Id="rId5" Type="http://schemas.openxmlformats.org/officeDocument/2006/relationships/image" Target="../media/image9.png"/><Relationship Id="rId4" Type="http://schemas.openxmlformats.org/officeDocument/2006/relationships/image" Target="../media/image1.ti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t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9.xml"/><Relationship Id="rId5" Type="http://schemas.openxmlformats.org/officeDocument/2006/relationships/image" Target="../media/image9.png"/><Relationship Id="rId4" Type="http://schemas.openxmlformats.org/officeDocument/2006/relationships/image" Target="../media/image1.ti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ti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tif"/></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90.xml"/><Relationship Id="rId4" Type="http://schemas.openxmlformats.org/officeDocument/2006/relationships/image" Target="../media/image1.tif"/></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01.xml"/><Relationship Id="rId4" Type="http://schemas.openxmlformats.org/officeDocument/2006/relationships/image" Target="../media/image1.tif"/></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12.xml"/><Relationship Id="rId4" Type="http://schemas.openxmlformats.org/officeDocument/2006/relationships/image" Target="../media/image1.tif"/></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3.xml"/><Relationship Id="rId4" Type="http://schemas.openxmlformats.org/officeDocument/2006/relationships/image" Target="../media/image1.tif"/></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8.xml"/><Relationship Id="rId1" Type="http://schemas.openxmlformats.org/officeDocument/2006/relationships/slideLayout" Target="../slideLayouts/slideLayout12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3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wgj@purdue.edu" TargetMode="External"/><Relationship Id="rId4" Type="http://schemas.openxmlformats.org/officeDocument/2006/relationships/hyperlink" Target="mailto:tlegleit@purdue.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t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t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846" y="0"/>
            <a:ext cx="5350581" cy="2739211"/>
          </a:xfrm>
          <a:prstGeom prst="rect">
            <a:avLst/>
          </a:prstGeom>
          <a:noFill/>
        </p:spPr>
        <p:txBody>
          <a:bodyPr wrap="square" rtlCol="0">
            <a:spAutoFit/>
          </a:bodyPr>
          <a:lstStyle/>
          <a:p>
            <a:pPr algn="ctr"/>
            <a:r>
              <a:rPr lang="en-US" sz="4000" b="1" dirty="0" smtClean="0"/>
              <a:t>Using The Herbicide Classification Chart</a:t>
            </a:r>
          </a:p>
          <a:p>
            <a:pPr algn="ctr"/>
            <a:endParaRPr lang="en-US" sz="2800" dirty="0"/>
          </a:p>
          <a:p>
            <a:pPr algn="ctr"/>
            <a:r>
              <a:rPr lang="en-US" sz="1600" dirty="0" smtClean="0"/>
              <a:t>Travis Legleiter</a:t>
            </a:r>
          </a:p>
          <a:p>
            <a:pPr algn="ctr"/>
            <a:r>
              <a:rPr lang="en-US" sz="1600" dirty="0" smtClean="0"/>
              <a:t>Weed Science Program Specialist</a:t>
            </a:r>
          </a:p>
          <a:p>
            <a:pPr algn="ctr"/>
            <a:endParaRPr lang="en-US" sz="1600" dirty="0"/>
          </a:p>
          <a:p>
            <a:pPr algn="ctr"/>
            <a:r>
              <a:rPr lang="en-US" sz="1600" dirty="0" smtClean="0"/>
              <a:t>Purdue University</a:t>
            </a:r>
          </a:p>
        </p:txBody>
      </p:sp>
      <p:pic>
        <p:nvPicPr>
          <p:cNvPr id="11" name="Picture 10" descr="WeedSci_EXT_color.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cxnSp>
        <p:nvCxnSpPr>
          <p:cNvPr id="14" name="Straight Connector 13"/>
          <p:cNvCxnSpPr/>
          <p:nvPr/>
        </p:nvCxnSpPr>
        <p:spPr>
          <a:xfrm>
            <a:off x="192932" y="3051359"/>
            <a:ext cx="5350581"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4" name="Picture 3" descr="47575_Take_Action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40" y="3670214"/>
            <a:ext cx="4343400" cy="2286000"/>
          </a:xfrm>
          <a:prstGeom prst="rect">
            <a:avLst/>
          </a:prstGeom>
        </p:spPr>
      </p:pic>
      <p:pic>
        <p:nvPicPr>
          <p:cNvPr id="5" name="Picture 4"/>
          <p:cNvPicPr>
            <a:picLocks noChangeAspect="1"/>
          </p:cNvPicPr>
          <p:nvPr/>
        </p:nvPicPr>
        <p:blipFill>
          <a:blip r:embed="rId4"/>
          <a:stretch>
            <a:fillRect/>
          </a:stretch>
        </p:blipFill>
        <p:spPr>
          <a:xfrm>
            <a:off x="6010468" y="0"/>
            <a:ext cx="3133531" cy="6867829"/>
          </a:xfrm>
          <a:prstGeom prst="rect">
            <a:avLst/>
          </a:prstGeom>
        </p:spPr>
      </p:pic>
    </p:spTree>
    <p:extLst>
      <p:ext uri="{BB962C8B-B14F-4D97-AF65-F5344CB8AC3E}">
        <p14:creationId xmlns:p14="http://schemas.microsoft.com/office/powerpoint/2010/main" val="317250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82222" y="0"/>
            <a:ext cx="3661778" cy="6858000"/>
          </a:xfrm>
          <a:prstGeom prst="rect">
            <a:avLst/>
          </a:prstGeom>
          <a:ln w="19050" cmpd="sng">
            <a:noFill/>
          </a:ln>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sp>
        <p:nvSpPr>
          <p:cNvPr id="12" name="Rectangle 11"/>
          <p:cNvSpPr/>
          <p:nvPr/>
        </p:nvSpPr>
        <p:spPr>
          <a:xfrm>
            <a:off x="6977490" y="337865"/>
            <a:ext cx="703035" cy="652013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7" name="Title 1"/>
          <p:cNvSpPr>
            <a:spLocks noGrp="1"/>
          </p:cNvSpPr>
          <p:nvPr>
            <p:ph type="title"/>
          </p:nvPr>
        </p:nvSpPr>
        <p:spPr>
          <a:xfrm>
            <a:off x="1" y="0"/>
            <a:ext cx="5524500" cy="1143000"/>
          </a:xfrm>
        </p:spPr>
        <p:txBody>
          <a:bodyPr>
            <a:normAutofit/>
          </a:bodyPr>
          <a:lstStyle/>
          <a:p>
            <a:r>
              <a:rPr lang="en-US" b="1" dirty="0" smtClean="0">
                <a:solidFill>
                  <a:srgbClr val="FFFFFF"/>
                </a:solidFill>
                <a:latin typeface="Arial"/>
                <a:ea typeface="ＭＳ Ｐゴシック" charset="0"/>
                <a:cs typeface="Arial"/>
              </a:rPr>
              <a:t>By Mode of Action: </a:t>
            </a:r>
            <a:endParaRPr lang="en-US" b="1" dirty="0">
              <a:solidFill>
                <a:srgbClr val="FFFFFF"/>
              </a:solidFill>
              <a:latin typeface="Arial"/>
              <a:ea typeface="ＭＳ Ｐゴシック" charset="0"/>
              <a:cs typeface="Arial"/>
            </a:endParaRPr>
          </a:p>
        </p:txBody>
      </p:sp>
      <p:sp>
        <p:nvSpPr>
          <p:cNvPr id="18" name="TextBox 17"/>
          <p:cNvSpPr txBox="1"/>
          <p:nvPr/>
        </p:nvSpPr>
        <p:spPr>
          <a:xfrm>
            <a:off x="1" y="958334"/>
            <a:ext cx="5524499" cy="1477328"/>
          </a:xfrm>
          <a:prstGeom prst="rect">
            <a:avLst/>
          </a:prstGeom>
          <a:noFill/>
        </p:spPr>
        <p:txBody>
          <a:bodyPr wrap="square" rtlCol="0">
            <a:spAutoFit/>
          </a:bodyPr>
          <a:lstStyle/>
          <a:p>
            <a:r>
              <a:rPr lang="en-US" b="1" dirty="0" smtClean="0">
                <a:solidFill>
                  <a:prstClr val="white"/>
                </a:solidFill>
                <a:latin typeface="Arial"/>
                <a:cs typeface="Arial"/>
              </a:rPr>
              <a:t>Trade name products and their respective active ingredients</a:t>
            </a:r>
          </a:p>
          <a:p>
            <a:r>
              <a:rPr lang="en-US" i="1" dirty="0" smtClean="0">
                <a:solidFill>
                  <a:schemeClr val="bg1">
                    <a:lumMod val="85000"/>
                  </a:schemeClr>
                </a:solidFill>
                <a:latin typeface="Arial"/>
                <a:cs typeface="Arial"/>
              </a:rPr>
              <a:t>Grouped By</a:t>
            </a:r>
          </a:p>
          <a:p>
            <a:r>
              <a:rPr lang="en-US" b="1" dirty="0" smtClean="0">
                <a:solidFill>
                  <a:prstClr val="white"/>
                </a:solidFill>
                <a:latin typeface="Arial"/>
                <a:cs typeface="Arial"/>
              </a:rPr>
              <a:t>Chemical Family</a:t>
            </a:r>
            <a:endParaRPr lang="en-US" b="1" dirty="0">
              <a:solidFill>
                <a:prstClr val="white"/>
              </a:solidFill>
              <a:latin typeface="Arial"/>
              <a:cs typeface="Arial"/>
            </a:endParaRPr>
          </a:p>
          <a:p>
            <a:endParaRPr lang="en-US" dirty="0">
              <a:solidFill>
                <a:prstClr val="white"/>
              </a:solidFill>
              <a:latin typeface="Arial"/>
              <a:cs typeface="Arial"/>
            </a:endParaRPr>
          </a:p>
        </p:txBody>
      </p:sp>
      <p:cxnSp>
        <p:nvCxnSpPr>
          <p:cNvPr id="19" name="Curved Connector 18"/>
          <p:cNvCxnSpPr>
            <a:endCxn id="12" idx="0"/>
          </p:cNvCxnSpPr>
          <p:nvPr/>
        </p:nvCxnSpPr>
        <p:spPr>
          <a:xfrm flipV="1">
            <a:off x="2023472" y="337865"/>
            <a:ext cx="5305536" cy="1616082"/>
          </a:xfrm>
          <a:prstGeom prst="curvedConnector4">
            <a:avLst>
              <a:gd name="adj1" fmla="val 46687"/>
              <a:gd name="adj2" fmla="val 114145"/>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387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82222" y="0"/>
            <a:ext cx="3661778" cy="6858000"/>
          </a:xfrm>
          <a:prstGeom prst="rect">
            <a:avLst/>
          </a:prstGeom>
          <a:ln w="19050" cmpd="sng">
            <a:noFill/>
          </a:ln>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sp>
        <p:nvSpPr>
          <p:cNvPr id="12" name="Rectangle 11"/>
          <p:cNvSpPr/>
          <p:nvPr/>
        </p:nvSpPr>
        <p:spPr>
          <a:xfrm>
            <a:off x="5601651" y="240167"/>
            <a:ext cx="1320019" cy="652013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7" name="Title 1"/>
          <p:cNvSpPr>
            <a:spLocks noGrp="1"/>
          </p:cNvSpPr>
          <p:nvPr>
            <p:ph type="title"/>
          </p:nvPr>
        </p:nvSpPr>
        <p:spPr>
          <a:xfrm>
            <a:off x="1" y="0"/>
            <a:ext cx="5524500" cy="1143000"/>
          </a:xfrm>
        </p:spPr>
        <p:txBody>
          <a:bodyPr>
            <a:normAutofit/>
          </a:bodyPr>
          <a:lstStyle/>
          <a:p>
            <a:r>
              <a:rPr lang="en-US" b="1" dirty="0" smtClean="0">
                <a:solidFill>
                  <a:srgbClr val="FFFFFF"/>
                </a:solidFill>
                <a:latin typeface="Arial"/>
                <a:ea typeface="ＭＳ Ｐゴシック" charset="0"/>
                <a:cs typeface="Arial"/>
              </a:rPr>
              <a:t>By Mode of Action: </a:t>
            </a:r>
            <a:endParaRPr lang="en-US" b="1" dirty="0">
              <a:solidFill>
                <a:srgbClr val="FFFFFF"/>
              </a:solidFill>
              <a:latin typeface="Arial"/>
              <a:ea typeface="ＭＳ Ｐゴシック" charset="0"/>
              <a:cs typeface="Arial"/>
            </a:endParaRPr>
          </a:p>
        </p:txBody>
      </p:sp>
      <p:sp>
        <p:nvSpPr>
          <p:cNvPr id="18" name="TextBox 17"/>
          <p:cNvSpPr txBox="1"/>
          <p:nvPr/>
        </p:nvSpPr>
        <p:spPr>
          <a:xfrm>
            <a:off x="1" y="958334"/>
            <a:ext cx="5524499" cy="1754327"/>
          </a:xfrm>
          <a:prstGeom prst="rect">
            <a:avLst/>
          </a:prstGeom>
          <a:noFill/>
        </p:spPr>
        <p:txBody>
          <a:bodyPr wrap="square" rtlCol="0">
            <a:spAutoFit/>
          </a:bodyPr>
          <a:lstStyle/>
          <a:p>
            <a:r>
              <a:rPr lang="en-US" b="1" dirty="0" smtClean="0">
                <a:solidFill>
                  <a:prstClr val="white"/>
                </a:solidFill>
                <a:latin typeface="Arial"/>
                <a:cs typeface="Arial"/>
              </a:rPr>
              <a:t>Trade name products and their respective active ingredients</a:t>
            </a:r>
          </a:p>
          <a:p>
            <a:r>
              <a:rPr lang="en-US" i="1" dirty="0" smtClean="0">
                <a:solidFill>
                  <a:prstClr val="white">
                    <a:lumMod val="85000"/>
                  </a:prstClr>
                </a:solidFill>
                <a:latin typeface="Arial"/>
                <a:cs typeface="Arial"/>
              </a:rPr>
              <a:t>Grouped By</a:t>
            </a:r>
          </a:p>
          <a:p>
            <a:r>
              <a:rPr lang="en-US" b="1" dirty="0" smtClean="0">
                <a:solidFill>
                  <a:prstClr val="white"/>
                </a:solidFill>
                <a:latin typeface="Arial"/>
                <a:cs typeface="Arial"/>
              </a:rPr>
              <a:t>Chemical Family</a:t>
            </a:r>
          </a:p>
          <a:p>
            <a:r>
              <a:rPr lang="en-US" i="1" dirty="0" smtClean="0">
                <a:solidFill>
                  <a:srgbClr val="D9D9D9"/>
                </a:solidFill>
                <a:latin typeface="Arial"/>
                <a:cs typeface="Arial"/>
              </a:rPr>
              <a:t>Grouped By</a:t>
            </a:r>
          </a:p>
          <a:p>
            <a:r>
              <a:rPr lang="en-US" b="1" dirty="0" smtClean="0">
                <a:solidFill>
                  <a:prstClr val="white"/>
                </a:solidFill>
                <a:latin typeface="Arial"/>
                <a:cs typeface="Arial"/>
              </a:rPr>
              <a:t>Site of Action</a:t>
            </a:r>
            <a:endParaRPr lang="en-US" b="1" dirty="0">
              <a:solidFill>
                <a:prstClr val="white"/>
              </a:solidFill>
              <a:latin typeface="Arial"/>
              <a:cs typeface="Arial"/>
            </a:endParaRPr>
          </a:p>
        </p:txBody>
      </p:sp>
      <p:cxnSp>
        <p:nvCxnSpPr>
          <p:cNvPr id="19" name="Curved Connector 18"/>
          <p:cNvCxnSpPr>
            <a:endCxn id="12" idx="0"/>
          </p:cNvCxnSpPr>
          <p:nvPr/>
        </p:nvCxnSpPr>
        <p:spPr>
          <a:xfrm flipV="1">
            <a:off x="1688552" y="240167"/>
            <a:ext cx="4573109" cy="2327876"/>
          </a:xfrm>
          <a:prstGeom prst="curvedConnector4">
            <a:avLst>
              <a:gd name="adj1" fmla="val 42784"/>
              <a:gd name="adj2" fmla="val 109820"/>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27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5482222" y="0"/>
            <a:ext cx="3661778" cy="6858000"/>
          </a:xfrm>
          <a:prstGeom prst="rect">
            <a:avLst/>
          </a:prstGeom>
          <a:ln w="19050" cmpd="sng">
            <a:noFill/>
          </a:ln>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sp>
        <p:nvSpPr>
          <p:cNvPr id="12" name="Rectangle 11"/>
          <p:cNvSpPr/>
          <p:nvPr/>
        </p:nvSpPr>
        <p:spPr>
          <a:xfrm>
            <a:off x="5677276" y="744343"/>
            <a:ext cx="3294480" cy="14420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7" name="Title 1"/>
          <p:cNvSpPr>
            <a:spLocks noGrp="1"/>
          </p:cNvSpPr>
          <p:nvPr>
            <p:ph type="title"/>
          </p:nvPr>
        </p:nvSpPr>
        <p:spPr>
          <a:xfrm>
            <a:off x="1" y="0"/>
            <a:ext cx="5524500" cy="1143000"/>
          </a:xfrm>
        </p:spPr>
        <p:txBody>
          <a:bodyPr>
            <a:normAutofit/>
          </a:bodyPr>
          <a:lstStyle/>
          <a:p>
            <a:r>
              <a:rPr lang="en-US" b="1" dirty="0" smtClean="0">
                <a:solidFill>
                  <a:srgbClr val="FFFFFF"/>
                </a:solidFill>
                <a:latin typeface="Arial"/>
                <a:ea typeface="ＭＳ Ｐゴシック" charset="0"/>
                <a:cs typeface="Arial"/>
              </a:rPr>
              <a:t>By Mode of Action: </a:t>
            </a:r>
            <a:endParaRPr lang="en-US" b="1" dirty="0">
              <a:solidFill>
                <a:srgbClr val="FFFFFF"/>
              </a:solidFill>
              <a:latin typeface="Arial"/>
              <a:ea typeface="ＭＳ Ｐゴシック" charset="0"/>
              <a:cs typeface="Arial"/>
            </a:endParaRPr>
          </a:p>
        </p:txBody>
      </p:sp>
      <p:sp>
        <p:nvSpPr>
          <p:cNvPr id="18" name="TextBox 17"/>
          <p:cNvSpPr txBox="1"/>
          <p:nvPr/>
        </p:nvSpPr>
        <p:spPr>
          <a:xfrm>
            <a:off x="1" y="958334"/>
            <a:ext cx="5524499" cy="2308324"/>
          </a:xfrm>
          <a:prstGeom prst="rect">
            <a:avLst/>
          </a:prstGeom>
          <a:noFill/>
        </p:spPr>
        <p:txBody>
          <a:bodyPr wrap="square" rtlCol="0">
            <a:spAutoFit/>
          </a:bodyPr>
          <a:lstStyle/>
          <a:p>
            <a:r>
              <a:rPr lang="en-US" b="1" dirty="0" smtClean="0">
                <a:solidFill>
                  <a:prstClr val="white"/>
                </a:solidFill>
                <a:latin typeface="Arial"/>
                <a:cs typeface="Arial"/>
              </a:rPr>
              <a:t>Trade name products and their respective active ingredients</a:t>
            </a:r>
          </a:p>
          <a:p>
            <a:r>
              <a:rPr lang="en-US" i="1" dirty="0" smtClean="0">
                <a:solidFill>
                  <a:prstClr val="white">
                    <a:lumMod val="85000"/>
                  </a:prstClr>
                </a:solidFill>
                <a:latin typeface="Arial"/>
                <a:cs typeface="Arial"/>
              </a:rPr>
              <a:t>Grouped By</a:t>
            </a:r>
          </a:p>
          <a:p>
            <a:r>
              <a:rPr lang="en-US" b="1" dirty="0" smtClean="0">
                <a:solidFill>
                  <a:prstClr val="white"/>
                </a:solidFill>
                <a:latin typeface="Arial"/>
                <a:cs typeface="Arial"/>
              </a:rPr>
              <a:t>Chemical Family</a:t>
            </a:r>
          </a:p>
          <a:p>
            <a:r>
              <a:rPr lang="en-US" i="1" dirty="0" smtClean="0">
                <a:solidFill>
                  <a:srgbClr val="D9D9D9"/>
                </a:solidFill>
                <a:latin typeface="Arial"/>
                <a:cs typeface="Arial"/>
              </a:rPr>
              <a:t>Grouped By</a:t>
            </a:r>
          </a:p>
          <a:p>
            <a:r>
              <a:rPr lang="en-US" b="1" dirty="0" smtClean="0">
                <a:solidFill>
                  <a:prstClr val="white"/>
                </a:solidFill>
                <a:latin typeface="Arial"/>
                <a:cs typeface="Arial"/>
              </a:rPr>
              <a:t>Site of Action</a:t>
            </a:r>
          </a:p>
          <a:p>
            <a:r>
              <a:rPr lang="en-US" i="1" dirty="0" smtClean="0">
                <a:solidFill>
                  <a:srgbClr val="D9D9D9"/>
                </a:solidFill>
                <a:latin typeface="Arial"/>
                <a:cs typeface="Arial"/>
              </a:rPr>
              <a:t>Grouped By</a:t>
            </a:r>
          </a:p>
          <a:p>
            <a:r>
              <a:rPr lang="en-US" b="1" dirty="0" smtClean="0">
                <a:solidFill>
                  <a:prstClr val="white"/>
                </a:solidFill>
                <a:latin typeface="Arial"/>
                <a:cs typeface="Arial"/>
              </a:rPr>
              <a:t>Mode of Action</a:t>
            </a:r>
            <a:endParaRPr lang="en-US" b="1" dirty="0">
              <a:solidFill>
                <a:prstClr val="white"/>
              </a:solidFill>
              <a:latin typeface="Arial"/>
              <a:cs typeface="Arial"/>
            </a:endParaRPr>
          </a:p>
        </p:txBody>
      </p:sp>
      <p:cxnSp>
        <p:nvCxnSpPr>
          <p:cNvPr id="19" name="Curved Connector 18"/>
          <p:cNvCxnSpPr>
            <a:endCxn id="12" idx="1"/>
          </p:cNvCxnSpPr>
          <p:nvPr/>
        </p:nvCxnSpPr>
        <p:spPr>
          <a:xfrm flipV="1">
            <a:off x="1798895" y="816446"/>
            <a:ext cx="3878381" cy="2295910"/>
          </a:xfrm>
          <a:prstGeom prst="curvedConnector3">
            <a:avLst>
              <a:gd name="adj1" fmla="val 50000"/>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677275" y="1777282"/>
            <a:ext cx="3294480" cy="161676"/>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20" name="Curved Connector 19"/>
          <p:cNvCxnSpPr>
            <a:endCxn id="13" idx="1"/>
          </p:cNvCxnSpPr>
          <p:nvPr/>
        </p:nvCxnSpPr>
        <p:spPr>
          <a:xfrm flipV="1">
            <a:off x="1798895" y="1858120"/>
            <a:ext cx="3878380" cy="1300881"/>
          </a:xfrm>
          <a:prstGeom prst="curvedConnector3">
            <a:avLst>
              <a:gd name="adj1" fmla="val 50000"/>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677275" y="5643407"/>
            <a:ext cx="3294480" cy="161676"/>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22" name="Curved Connector 21"/>
          <p:cNvCxnSpPr>
            <a:endCxn id="21" idx="1"/>
          </p:cNvCxnSpPr>
          <p:nvPr/>
        </p:nvCxnSpPr>
        <p:spPr>
          <a:xfrm>
            <a:off x="1798895" y="3006705"/>
            <a:ext cx="3878380" cy="2717540"/>
          </a:xfrm>
          <a:prstGeom prst="curvedConnector3">
            <a:avLst>
              <a:gd name="adj1" fmla="val 50000"/>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18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482222" y="0"/>
            <a:ext cx="3661778" cy="6858000"/>
          </a:xfrm>
          <a:prstGeom prst="rect">
            <a:avLst/>
          </a:prstGeom>
          <a:ln w="19050" cmpd="sng">
            <a:noFill/>
          </a:ln>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sp>
        <p:nvSpPr>
          <p:cNvPr id="17" name="Title 1"/>
          <p:cNvSpPr>
            <a:spLocks noGrp="1"/>
          </p:cNvSpPr>
          <p:nvPr>
            <p:ph type="title"/>
          </p:nvPr>
        </p:nvSpPr>
        <p:spPr>
          <a:xfrm>
            <a:off x="1" y="0"/>
            <a:ext cx="5524500" cy="1143000"/>
          </a:xfrm>
        </p:spPr>
        <p:txBody>
          <a:bodyPr>
            <a:normAutofit/>
          </a:bodyPr>
          <a:lstStyle/>
          <a:p>
            <a:r>
              <a:rPr lang="en-US" b="1" dirty="0" smtClean="0">
                <a:solidFill>
                  <a:srgbClr val="FFFFFF"/>
                </a:solidFill>
                <a:latin typeface="Arial"/>
                <a:ea typeface="ＭＳ Ｐゴシック" charset="0"/>
                <a:cs typeface="Arial"/>
              </a:rPr>
              <a:t>By Mode of Action: </a:t>
            </a:r>
            <a:endParaRPr lang="en-US" b="1" dirty="0">
              <a:solidFill>
                <a:srgbClr val="FFFFFF"/>
              </a:solidFill>
              <a:latin typeface="Arial"/>
              <a:ea typeface="ＭＳ Ｐゴシック" charset="0"/>
              <a:cs typeface="Arial"/>
            </a:endParaRPr>
          </a:p>
        </p:txBody>
      </p:sp>
      <p:sp>
        <p:nvSpPr>
          <p:cNvPr id="18" name="TextBox 17"/>
          <p:cNvSpPr txBox="1"/>
          <p:nvPr/>
        </p:nvSpPr>
        <p:spPr>
          <a:xfrm>
            <a:off x="1" y="958334"/>
            <a:ext cx="5524499" cy="3139321"/>
          </a:xfrm>
          <a:prstGeom prst="rect">
            <a:avLst/>
          </a:prstGeom>
          <a:noFill/>
        </p:spPr>
        <p:txBody>
          <a:bodyPr wrap="square" rtlCol="0">
            <a:spAutoFit/>
          </a:bodyPr>
          <a:lstStyle/>
          <a:p>
            <a:r>
              <a:rPr lang="en-US" b="1" dirty="0" smtClean="0">
                <a:solidFill>
                  <a:prstClr val="white"/>
                </a:solidFill>
                <a:latin typeface="Arial"/>
                <a:cs typeface="Arial"/>
              </a:rPr>
              <a:t>Trade name products and their respective active ingredients</a:t>
            </a:r>
          </a:p>
          <a:p>
            <a:r>
              <a:rPr lang="en-US" i="1" dirty="0" smtClean="0">
                <a:solidFill>
                  <a:prstClr val="white">
                    <a:lumMod val="85000"/>
                  </a:prstClr>
                </a:solidFill>
                <a:latin typeface="Arial"/>
                <a:cs typeface="Arial"/>
              </a:rPr>
              <a:t>Grouped By</a:t>
            </a:r>
          </a:p>
          <a:p>
            <a:r>
              <a:rPr lang="en-US" b="1" dirty="0" smtClean="0">
                <a:solidFill>
                  <a:prstClr val="white"/>
                </a:solidFill>
                <a:latin typeface="Arial"/>
                <a:cs typeface="Arial"/>
              </a:rPr>
              <a:t>Chemical Family</a:t>
            </a:r>
          </a:p>
          <a:p>
            <a:r>
              <a:rPr lang="en-US" i="1" dirty="0" smtClean="0">
                <a:solidFill>
                  <a:srgbClr val="D9D9D9"/>
                </a:solidFill>
                <a:latin typeface="Arial"/>
                <a:cs typeface="Arial"/>
              </a:rPr>
              <a:t>Grouped By</a:t>
            </a:r>
          </a:p>
          <a:p>
            <a:r>
              <a:rPr lang="en-US" b="1" dirty="0" smtClean="0">
                <a:solidFill>
                  <a:prstClr val="white"/>
                </a:solidFill>
                <a:latin typeface="Arial"/>
                <a:cs typeface="Arial"/>
              </a:rPr>
              <a:t>Site of Action</a:t>
            </a:r>
          </a:p>
          <a:p>
            <a:r>
              <a:rPr lang="en-US" i="1" dirty="0" smtClean="0">
                <a:solidFill>
                  <a:srgbClr val="D9D9D9"/>
                </a:solidFill>
                <a:latin typeface="Arial"/>
                <a:cs typeface="Arial"/>
              </a:rPr>
              <a:t>Grouped By</a:t>
            </a:r>
          </a:p>
          <a:p>
            <a:r>
              <a:rPr lang="en-US" b="1" dirty="0" smtClean="0">
                <a:solidFill>
                  <a:prstClr val="white"/>
                </a:solidFill>
                <a:latin typeface="Arial"/>
                <a:cs typeface="Arial"/>
              </a:rPr>
              <a:t>Mode of Action</a:t>
            </a:r>
          </a:p>
          <a:p>
            <a:endParaRPr lang="en-US" b="1" dirty="0">
              <a:solidFill>
                <a:prstClr val="white"/>
              </a:solidFill>
              <a:latin typeface="Arial"/>
              <a:cs typeface="Arial"/>
            </a:endParaRPr>
          </a:p>
          <a:p>
            <a:r>
              <a:rPr lang="en-US" b="1" dirty="0" smtClean="0">
                <a:solidFill>
                  <a:prstClr val="white"/>
                </a:solidFill>
                <a:latin typeface="Arial"/>
                <a:cs typeface="Arial"/>
              </a:rPr>
              <a:t>Chart includes: Number of resistant weed species for each site of action</a:t>
            </a:r>
            <a:endParaRPr lang="en-US" b="1" dirty="0">
              <a:solidFill>
                <a:prstClr val="white"/>
              </a:solidFill>
              <a:latin typeface="Arial"/>
              <a:cs typeface="Arial"/>
            </a:endParaRPr>
          </a:p>
        </p:txBody>
      </p:sp>
      <p:cxnSp>
        <p:nvCxnSpPr>
          <p:cNvPr id="19" name="Curved Connector 18"/>
          <p:cNvCxnSpPr/>
          <p:nvPr/>
        </p:nvCxnSpPr>
        <p:spPr>
          <a:xfrm rot="5400000" flipH="1" flipV="1">
            <a:off x="4558179" y="1444063"/>
            <a:ext cx="2438367" cy="2121155"/>
          </a:xfrm>
          <a:prstGeom prst="curvedConnector2">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Curved Connector 15"/>
          <p:cNvCxnSpPr>
            <a:endCxn id="4" idx="1"/>
          </p:cNvCxnSpPr>
          <p:nvPr/>
        </p:nvCxnSpPr>
        <p:spPr>
          <a:xfrm flipV="1">
            <a:off x="4716785" y="3559067"/>
            <a:ext cx="2121155" cy="164758"/>
          </a:xfrm>
          <a:prstGeom prst="curvedConnector3">
            <a:avLst>
              <a:gd name="adj1" fmla="val 50000"/>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urved Connector 22"/>
          <p:cNvCxnSpPr>
            <a:endCxn id="20" idx="1"/>
          </p:cNvCxnSpPr>
          <p:nvPr/>
        </p:nvCxnSpPr>
        <p:spPr>
          <a:xfrm>
            <a:off x="4716783" y="3723824"/>
            <a:ext cx="2121157" cy="1654500"/>
          </a:xfrm>
          <a:prstGeom prst="curvedConnector3">
            <a:avLst>
              <a:gd name="adj1" fmla="val 50000"/>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Rectangle 3"/>
          <p:cNvSpPr>
            <a:spLocks noChangeAspect="1"/>
          </p:cNvSpPr>
          <p:nvPr/>
        </p:nvSpPr>
        <p:spPr>
          <a:xfrm>
            <a:off x="6837940" y="3444767"/>
            <a:ext cx="225012" cy="228600"/>
          </a:xfrm>
          <a:prstGeom prst="rect">
            <a:avLst/>
          </a:prstGeom>
          <a:noFill/>
          <a:ln w="1905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a:spLocks noChangeAspect="1"/>
          </p:cNvSpPr>
          <p:nvPr/>
        </p:nvSpPr>
        <p:spPr>
          <a:xfrm>
            <a:off x="6837940" y="5264024"/>
            <a:ext cx="225012" cy="228600"/>
          </a:xfrm>
          <a:prstGeom prst="rect">
            <a:avLst/>
          </a:prstGeom>
          <a:noFill/>
          <a:ln w="1905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a:spLocks noChangeAspect="1"/>
          </p:cNvSpPr>
          <p:nvPr/>
        </p:nvSpPr>
        <p:spPr>
          <a:xfrm>
            <a:off x="6837940" y="1171157"/>
            <a:ext cx="225012" cy="228600"/>
          </a:xfrm>
          <a:prstGeom prst="rect">
            <a:avLst/>
          </a:prstGeom>
          <a:noFill/>
          <a:ln w="1905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2926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482222" y="0"/>
            <a:ext cx="3661778" cy="6858000"/>
          </a:xfrm>
          <a:prstGeom prst="rect">
            <a:avLst/>
          </a:prstGeom>
          <a:ln w="19050" cmpd="sng">
            <a:noFill/>
          </a:ln>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sp>
        <p:nvSpPr>
          <p:cNvPr id="17" name="Title 1"/>
          <p:cNvSpPr>
            <a:spLocks noGrp="1"/>
          </p:cNvSpPr>
          <p:nvPr>
            <p:ph type="title"/>
          </p:nvPr>
        </p:nvSpPr>
        <p:spPr>
          <a:xfrm>
            <a:off x="1" y="0"/>
            <a:ext cx="5524500" cy="1143000"/>
          </a:xfrm>
        </p:spPr>
        <p:txBody>
          <a:bodyPr>
            <a:normAutofit/>
          </a:bodyPr>
          <a:lstStyle/>
          <a:p>
            <a:r>
              <a:rPr lang="en-US" b="1" dirty="0" smtClean="0">
                <a:solidFill>
                  <a:srgbClr val="FFFFFF"/>
                </a:solidFill>
                <a:latin typeface="Arial"/>
                <a:ea typeface="ＭＳ Ｐゴシック" charset="0"/>
                <a:cs typeface="Arial"/>
              </a:rPr>
              <a:t>By Mode of Action: </a:t>
            </a:r>
            <a:endParaRPr lang="en-US" b="1" dirty="0">
              <a:solidFill>
                <a:srgbClr val="FFFFFF"/>
              </a:solidFill>
              <a:latin typeface="Arial"/>
              <a:ea typeface="ＭＳ Ｐゴシック" charset="0"/>
              <a:cs typeface="Arial"/>
            </a:endParaRPr>
          </a:p>
        </p:txBody>
      </p:sp>
      <p:sp>
        <p:nvSpPr>
          <p:cNvPr id="18" name="TextBox 17"/>
          <p:cNvSpPr txBox="1"/>
          <p:nvPr/>
        </p:nvSpPr>
        <p:spPr>
          <a:xfrm>
            <a:off x="1" y="958334"/>
            <a:ext cx="5524499" cy="4247317"/>
          </a:xfrm>
          <a:prstGeom prst="rect">
            <a:avLst/>
          </a:prstGeom>
          <a:noFill/>
        </p:spPr>
        <p:txBody>
          <a:bodyPr wrap="square" rtlCol="0">
            <a:spAutoFit/>
          </a:bodyPr>
          <a:lstStyle/>
          <a:p>
            <a:r>
              <a:rPr lang="en-US" b="1" dirty="0" smtClean="0">
                <a:solidFill>
                  <a:prstClr val="white"/>
                </a:solidFill>
                <a:latin typeface="Arial"/>
                <a:cs typeface="Arial"/>
              </a:rPr>
              <a:t>Trade name products and their respective active ingredients</a:t>
            </a:r>
          </a:p>
          <a:p>
            <a:r>
              <a:rPr lang="en-US" i="1" dirty="0" smtClean="0">
                <a:solidFill>
                  <a:prstClr val="white">
                    <a:lumMod val="85000"/>
                  </a:prstClr>
                </a:solidFill>
                <a:latin typeface="Arial"/>
                <a:cs typeface="Arial"/>
              </a:rPr>
              <a:t>Grouped By</a:t>
            </a:r>
          </a:p>
          <a:p>
            <a:r>
              <a:rPr lang="en-US" b="1" dirty="0" smtClean="0">
                <a:solidFill>
                  <a:prstClr val="white"/>
                </a:solidFill>
                <a:latin typeface="Arial"/>
                <a:cs typeface="Arial"/>
              </a:rPr>
              <a:t>Chemical Family</a:t>
            </a:r>
          </a:p>
          <a:p>
            <a:r>
              <a:rPr lang="en-US" i="1" dirty="0" smtClean="0">
                <a:solidFill>
                  <a:srgbClr val="D9D9D9"/>
                </a:solidFill>
                <a:latin typeface="Arial"/>
                <a:cs typeface="Arial"/>
              </a:rPr>
              <a:t>Grouped By</a:t>
            </a:r>
          </a:p>
          <a:p>
            <a:r>
              <a:rPr lang="en-US" b="1" dirty="0" smtClean="0">
                <a:solidFill>
                  <a:prstClr val="white"/>
                </a:solidFill>
                <a:latin typeface="Arial"/>
                <a:cs typeface="Arial"/>
              </a:rPr>
              <a:t>Site of Action</a:t>
            </a:r>
          </a:p>
          <a:p>
            <a:r>
              <a:rPr lang="en-US" i="1" dirty="0" smtClean="0">
                <a:solidFill>
                  <a:srgbClr val="D9D9D9"/>
                </a:solidFill>
                <a:latin typeface="Arial"/>
                <a:cs typeface="Arial"/>
              </a:rPr>
              <a:t>Grouped By</a:t>
            </a:r>
          </a:p>
          <a:p>
            <a:r>
              <a:rPr lang="en-US" b="1" dirty="0" smtClean="0">
                <a:solidFill>
                  <a:prstClr val="white"/>
                </a:solidFill>
                <a:latin typeface="Arial"/>
                <a:cs typeface="Arial"/>
              </a:rPr>
              <a:t>Mode of Action</a:t>
            </a:r>
          </a:p>
          <a:p>
            <a:endParaRPr lang="en-US" b="1" dirty="0">
              <a:solidFill>
                <a:prstClr val="white"/>
              </a:solidFill>
              <a:latin typeface="Arial"/>
              <a:cs typeface="Arial"/>
            </a:endParaRPr>
          </a:p>
          <a:p>
            <a:r>
              <a:rPr lang="en-US" b="1" dirty="0" smtClean="0">
                <a:solidFill>
                  <a:prstClr val="white"/>
                </a:solidFill>
                <a:latin typeface="Arial"/>
                <a:cs typeface="Arial"/>
              </a:rPr>
              <a:t>Chart includes: Number of resistant weed species for each site of action</a:t>
            </a:r>
          </a:p>
          <a:p>
            <a:endParaRPr lang="en-US" i="1" dirty="0" smtClean="0">
              <a:solidFill>
                <a:prstClr val="white"/>
              </a:solidFill>
              <a:latin typeface="Arial"/>
              <a:cs typeface="Arial"/>
            </a:endParaRPr>
          </a:p>
          <a:p>
            <a:r>
              <a:rPr lang="en-US" i="1" dirty="0" smtClean="0">
                <a:solidFill>
                  <a:prstClr val="white"/>
                </a:solidFill>
                <a:latin typeface="Arial"/>
                <a:cs typeface="Arial"/>
              </a:rPr>
              <a:t>And Most Importantly</a:t>
            </a:r>
            <a:endParaRPr lang="en-US" i="1" dirty="0">
              <a:solidFill>
                <a:prstClr val="white"/>
              </a:solidFill>
              <a:latin typeface="Arial"/>
              <a:cs typeface="Arial"/>
            </a:endParaRPr>
          </a:p>
          <a:p>
            <a:r>
              <a:rPr lang="en-US" b="1" dirty="0" smtClean="0">
                <a:solidFill>
                  <a:prstClr val="white"/>
                </a:solidFill>
                <a:latin typeface="Arial"/>
                <a:cs typeface="Arial"/>
              </a:rPr>
              <a:t>Group Number and an associated color for each Site of Action</a:t>
            </a:r>
            <a:endParaRPr lang="en-US" b="1" dirty="0">
              <a:solidFill>
                <a:prstClr val="white"/>
              </a:solidFill>
              <a:latin typeface="Arial"/>
              <a:cs typeface="Arial"/>
            </a:endParaRPr>
          </a:p>
        </p:txBody>
      </p:sp>
      <p:cxnSp>
        <p:nvCxnSpPr>
          <p:cNvPr id="19" name="Curved Connector 18"/>
          <p:cNvCxnSpPr>
            <a:endCxn id="15" idx="2"/>
          </p:cNvCxnSpPr>
          <p:nvPr/>
        </p:nvCxnSpPr>
        <p:spPr>
          <a:xfrm rot="5400000" flipH="1" flipV="1">
            <a:off x="3745883" y="2852644"/>
            <a:ext cx="3390055" cy="293054"/>
          </a:xfrm>
          <a:prstGeom prst="curvedConnector2">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Oval 2"/>
          <p:cNvSpPr>
            <a:spLocks noChangeAspect="1"/>
          </p:cNvSpPr>
          <p:nvPr/>
        </p:nvSpPr>
        <p:spPr>
          <a:xfrm>
            <a:off x="5599320" y="3414546"/>
            <a:ext cx="293054" cy="284911"/>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4" name="Oval 13"/>
          <p:cNvSpPr>
            <a:spLocks noChangeAspect="1"/>
          </p:cNvSpPr>
          <p:nvPr/>
        </p:nvSpPr>
        <p:spPr>
          <a:xfrm>
            <a:off x="5599320" y="5249146"/>
            <a:ext cx="293054" cy="284911"/>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5" name="Oval 14"/>
          <p:cNvSpPr>
            <a:spLocks noChangeAspect="1"/>
          </p:cNvSpPr>
          <p:nvPr/>
        </p:nvSpPr>
        <p:spPr>
          <a:xfrm>
            <a:off x="5587437" y="1161687"/>
            <a:ext cx="293054" cy="284911"/>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16" name="Curved Connector 15"/>
          <p:cNvCxnSpPr>
            <a:endCxn id="3" idx="2"/>
          </p:cNvCxnSpPr>
          <p:nvPr/>
        </p:nvCxnSpPr>
        <p:spPr>
          <a:xfrm rot="5400000" flipH="1" flipV="1">
            <a:off x="4895968" y="3967300"/>
            <a:ext cx="1113650" cy="293054"/>
          </a:xfrm>
          <a:prstGeom prst="curvedConnector2">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urved Connector 22"/>
          <p:cNvCxnSpPr>
            <a:endCxn id="14" idx="2"/>
          </p:cNvCxnSpPr>
          <p:nvPr/>
        </p:nvCxnSpPr>
        <p:spPr>
          <a:xfrm rot="16200000" flipH="1">
            <a:off x="5061120" y="4853401"/>
            <a:ext cx="797299" cy="279101"/>
          </a:xfrm>
          <a:prstGeom prst="curvedConnector2">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08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6010468" y="0"/>
            <a:ext cx="3133531" cy="6867829"/>
          </a:xfrm>
          <a:prstGeom prst="rect">
            <a:avLst/>
          </a:prstGeom>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grpSp>
        <p:nvGrpSpPr>
          <p:cNvPr id="25" name="Group 24"/>
          <p:cNvGrpSpPr/>
          <p:nvPr/>
        </p:nvGrpSpPr>
        <p:grpSpPr>
          <a:xfrm>
            <a:off x="148957" y="0"/>
            <a:ext cx="8846086" cy="4641328"/>
            <a:chOff x="148957" y="0"/>
            <a:chExt cx="8846086" cy="4641328"/>
          </a:xfrm>
        </p:grpSpPr>
        <p:grpSp>
          <p:nvGrpSpPr>
            <p:cNvPr id="24" name="Group 23"/>
            <p:cNvGrpSpPr/>
            <p:nvPr/>
          </p:nvGrpSpPr>
          <p:grpSpPr>
            <a:xfrm>
              <a:off x="148957" y="0"/>
              <a:ext cx="8846086" cy="4641328"/>
              <a:chOff x="148957" y="0"/>
              <a:chExt cx="8846086" cy="4641328"/>
            </a:xfrm>
          </p:grpSpPr>
          <p:cxnSp>
            <p:nvCxnSpPr>
              <p:cNvPr id="11" name="Straight Connector 10"/>
              <p:cNvCxnSpPr/>
              <p:nvPr/>
            </p:nvCxnSpPr>
            <p:spPr>
              <a:xfrm>
                <a:off x="148957" y="0"/>
                <a:ext cx="6103638"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583993" y="3198982"/>
                <a:ext cx="1411050"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252595" y="4210019"/>
                <a:ext cx="1331398" cy="431309"/>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15" name="Straight Connector 14"/>
              <p:cNvCxnSpPr/>
              <p:nvPr/>
            </p:nvCxnSpPr>
            <p:spPr>
              <a:xfrm>
                <a:off x="148957" y="3198982"/>
                <a:ext cx="6103638"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7583993" y="0"/>
                <a:ext cx="1411050"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5"/>
              <a:stretch>
                <a:fillRect/>
              </a:stretch>
            </p:blipFill>
            <p:spPr>
              <a:xfrm>
                <a:off x="148957" y="0"/>
                <a:ext cx="8846086" cy="3198982"/>
              </a:xfrm>
              <a:prstGeom prst="rect">
                <a:avLst/>
              </a:prstGeom>
              <a:ln w="19050" cmpd="sng">
                <a:solidFill>
                  <a:srgbClr val="FF0000"/>
                </a:solidFill>
              </a:ln>
              <a:effectLst/>
            </p:spPr>
          </p:pic>
        </p:grpSp>
        <p:sp>
          <p:nvSpPr>
            <p:cNvPr id="12" name="Rectangle 11"/>
            <p:cNvSpPr/>
            <p:nvPr/>
          </p:nvSpPr>
          <p:spPr>
            <a:xfrm>
              <a:off x="6955517" y="2320851"/>
              <a:ext cx="628476" cy="24878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0" y="3164000"/>
            <a:ext cx="5524499" cy="1477328"/>
          </a:xfrm>
          <a:prstGeom prst="rect">
            <a:avLst/>
          </a:prstGeom>
          <a:noFill/>
        </p:spPr>
        <p:txBody>
          <a:bodyPr wrap="square" rtlCol="0">
            <a:spAutoFit/>
          </a:bodyPr>
          <a:lstStyle/>
          <a:p>
            <a:r>
              <a:rPr lang="en-US" b="1" dirty="0" smtClean="0">
                <a:solidFill>
                  <a:prstClr val="white"/>
                </a:solidFill>
                <a:latin typeface="Arial"/>
                <a:cs typeface="Arial"/>
              </a:rPr>
              <a:t>Example: Callisto</a:t>
            </a:r>
          </a:p>
          <a:p>
            <a:endParaRPr lang="en-US" b="1" dirty="0" smtClean="0">
              <a:solidFill>
                <a:prstClr val="white"/>
              </a:solidFill>
              <a:latin typeface="Arial"/>
              <a:cs typeface="Arial"/>
            </a:endParaRPr>
          </a:p>
          <a:p>
            <a:endParaRPr lang="en-US" b="1" dirty="0">
              <a:solidFill>
                <a:prstClr val="white"/>
              </a:solidFill>
              <a:latin typeface="Arial"/>
              <a:cs typeface="Arial"/>
            </a:endParaRPr>
          </a:p>
          <a:p>
            <a:endParaRPr lang="en-US" b="1" dirty="0" smtClean="0">
              <a:solidFill>
                <a:prstClr val="white"/>
              </a:solidFill>
              <a:latin typeface="Arial"/>
              <a:cs typeface="Arial"/>
            </a:endParaRPr>
          </a:p>
          <a:p>
            <a:endParaRPr lang="en-US" b="1" dirty="0">
              <a:solidFill>
                <a:prstClr val="white"/>
              </a:solidFill>
              <a:latin typeface="Arial"/>
              <a:cs typeface="Arial"/>
            </a:endParaRPr>
          </a:p>
        </p:txBody>
      </p:sp>
    </p:spTree>
    <p:extLst>
      <p:ext uri="{BB962C8B-B14F-4D97-AF65-F5344CB8AC3E}">
        <p14:creationId xmlns:p14="http://schemas.microsoft.com/office/powerpoint/2010/main" val="370671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6010468" y="0"/>
            <a:ext cx="3133531" cy="6867829"/>
          </a:xfrm>
          <a:prstGeom prst="rect">
            <a:avLst/>
          </a:prstGeom>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grpSp>
        <p:nvGrpSpPr>
          <p:cNvPr id="22" name="Group 21"/>
          <p:cNvGrpSpPr/>
          <p:nvPr/>
        </p:nvGrpSpPr>
        <p:grpSpPr>
          <a:xfrm>
            <a:off x="148957" y="0"/>
            <a:ext cx="8846086" cy="4641328"/>
            <a:chOff x="148957" y="0"/>
            <a:chExt cx="8846086" cy="4641328"/>
          </a:xfrm>
        </p:grpSpPr>
        <p:cxnSp>
          <p:nvCxnSpPr>
            <p:cNvPr id="23" name="Straight Connector 22"/>
            <p:cNvCxnSpPr/>
            <p:nvPr/>
          </p:nvCxnSpPr>
          <p:spPr>
            <a:xfrm>
              <a:off x="148957" y="0"/>
              <a:ext cx="6103638"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583993" y="3198982"/>
              <a:ext cx="1411050"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252595" y="4210019"/>
              <a:ext cx="1331398" cy="431309"/>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26" name="Straight Connector 25"/>
            <p:cNvCxnSpPr/>
            <p:nvPr/>
          </p:nvCxnSpPr>
          <p:spPr>
            <a:xfrm>
              <a:off x="148957" y="3198982"/>
              <a:ext cx="6103638"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583993" y="0"/>
              <a:ext cx="1411050"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5"/>
            <a:stretch>
              <a:fillRect/>
            </a:stretch>
          </p:blipFill>
          <p:spPr>
            <a:xfrm>
              <a:off x="148957" y="0"/>
              <a:ext cx="8846086" cy="3198982"/>
            </a:xfrm>
            <a:prstGeom prst="rect">
              <a:avLst/>
            </a:prstGeom>
            <a:ln w="19050" cmpd="sng">
              <a:solidFill>
                <a:srgbClr val="FF0000"/>
              </a:solidFill>
            </a:ln>
            <a:effectLst/>
          </p:spPr>
        </p:pic>
      </p:grpSp>
      <p:sp>
        <p:nvSpPr>
          <p:cNvPr id="8" name="Rectangle 7"/>
          <p:cNvSpPr/>
          <p:nvPr/>
        </p:nvSpPr>
        <p:spPr>
          <a:xfrm>
            <a:off x="5593819" y="2329550"/>
            <a:ext cx="1990174" cy="24878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0" y="3164000"/>
            <a:ext cx="5524499" cy="646331"/>
          </a:xfrm>
          <a:prstGeom prst="rect">
            <a:avLst/>
          </a:prstGeom>
          <a:noFill/>
        </p:spPr>
        <p:txBody>
          <a:bodyPr wrap="square" rtlCol="0">
            <a:spAutoFit/>
          </a:bodyPr>
          <a:lstStyle/>
          <a:p>
            <a:r>
              <a:rPr lang="en-US" b="1" dirty="0" smtClean="0">
                <a:solidFill>
                  <a:prstClr val="white"/>
                </a:solidFill>
                <a:latin typeface="Arial"/>
                <a:cs typeface="Arial"/>
              </a:rPr>
              <a:t>Example: Callisto</a:t>
            </a:r>
          </a:p>
          <a:p>
            <a:r>
              <a:rPr lang="en-US" b="1" dirty="0" smtClean="0">
                <a:solidFill>
                  <a:prstClr val="white"/>
                </a:solidFill>
                <a:latin typeface="Arial"/>
                <a:cs typeface="Arial"/>
              </a:rPr>
              <a:t>Active Ingredient: </a:t>
            </a:r>
            <a:r>
              <a:rPr lang="en-US" i="1" dirty="0" smtClean="0">
                <a:solidFill>
                  <a:prstClr val="white"/>
                </a:solidFill>
                <a:latin typeface="Arial"/>
                <a:cs typeface="Arial"/>
              </a:rPr>
              <a:t>mesotrione</a:t>
            </a:r>
          </a:p>
        </p:txBody>
      </p:sp>
    </p:spTree>
    <p:extLst>
      <p:ext uri="{BB962C8B-B14F-4D97-AF65-F5344CB8AC3E}">
        <p14:creationId xmlns:p14="http://schemas.microsoft.com/office/powerpoint/2010/main" val="340281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6010468" y="0"/>
            <a:ext cx="3133531" cy="6867829"/>
          </a:xfrm>
          <a:prstGeom prst="rect">
            <a:avLst/>
          </a:prstGeom>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grpSp>
        <p:nvGrpSpPr>
          <p:cNvPr id="19" name="Group 18"/>
          <p:cNvGrpSpPr/>
          <p:nvPr/>
        </p:nvGrpSpPr>
        <p:grpSpPr>
          <a:xfrm>
            <a:off x="148957" y="0"/>
            <a:ext cx="8846086" cy="4641328"/>
            <a:chOff x="148957" y="0"/>
            <a:chExt cx="8846086" cy="4641328"/>
          </a:xfrm>
        </p:grpSpPr>
        <p:cxnSp>
          <p:nvCxnSpPr>
            <p:cNvPr id="21" name="Straight Connector 20"/>
            <p:cNvCxnSpPr/>
            <p:nvPr/>
          </p:nvCxnSpPr>
          <p:spPr>
            <a:xfrm>
              <a:off x="148957" y="0"/>
              <a:ext cx="6103638"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7583993" y="3198982"/>
              <a:ext cx="1411050"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252595" y="4210019"/>
              <a:ext cx="1331398" cy="431309"/>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24" name="Straight Connector 23"/>
            <p:cNvCxnSpPr/>
            <p:nvPr/>
          </p:nvCxnSpPr>
          <p:spPr>
            <a:xfrm>
              <a:off x="148957" y="3198982"/>
              <a:ext cx="6103638"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583993" y="0"/>
              <a:ext cx="1411050"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5"/>
            <a:stretch>
              <a:fillRect/>
            </a:stretch>
          </p:blipFill>
          <p:spPr>
            <a:xfrm>
              <a:off x="148957" y="0"/>
              <a:ext cx="8846086" cy="3198982"/>
            </a:xfrm>
            <a:prstGeom prst="rect">
              <a:avLst/>
            </a:prstGeom>
            <a:ln w="19050" cmpd="sng">
              <a:solidFill>
                <a:srgbClr val="FF0000"/>
              </a:solidFill>
            </a:ln>
            <a:effectLst/>
          </p:spPr>
        </p:pic>
      </p:grpSp>
      <p:sp>
        <p:nvSpPr>
          <p:cNvPr id="18" name="Rectangle 17"/>
          <p:cNvSpPr/>
          <p:nvPr/>
        </p:nvSpPr>
        <p:spPr>
          <a:xfrm>
            <a:off x="3871045" y="2328069"/>
            <a:ext cx="1693749" cy="521943"/>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8" name="Rectangle 27"/>
          <p:cNvSpPr/>
          <p:nvPr/>
        </p:nvSpPr>
        <p:spPr>
          <a:xfrm>
            <a:off x="5593819" y="2329550"/>
            <a:ext cx="1990174" cy="24878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0" y="3164000"/>
            <a:ext cx="5524499" cy="923330"/>
          </a:xfrm>
          <a:prstGeom prst="rect">
            <a:avLst/>
          </a:prstGeom>
          <a:noFill/>
        </p:spPr>
        <p:txBody>
          <a:bodyPr wrap="square" rtlCol="0">
            <a:spAutoFit/>
          </a:bodyPr>
          <a:lstStyle/>
          <a:p>
            <a:r>
              <a:rPr lang="en-US" b="1" dirty="0" smtClean="0">
                <a:solidFill>
                  <a:prstClr val="white"/>
                </a:solidFill>
                <a:latin typeface="Arial"/>
                <a:cs typeface="Arial"/>
              </a:rPr>
              <a:t>Example: Callisto</a:t>
            </a:r>
          </a:p>
          <a:p>
            <a:r>
              <a:rPr lang="en-US" b="1" dirty="0" smtClean="0">
                <a:solidFill>
                  <a:prstClr val="white"/>
                </a:solidFill>
                <a:latin typeface="Arial"/>
                <a:cs typeface="Arial"/>
              </a:rPr>
              <a:t>Active Ingredient: </a:t>
            </a:r>
            <a:r>
              <a:rPr lang="en-US" i="1" dirty="0" smtClean="0">
                <a:solidFill>
                  <a:prstClr val="white"/>
                </a:solidFill>
                <a:latin typeface="Arial"/>
                <a:cs typeface="Arial"/>
              </a:rPr>
              <a:t>mesotrione</a:t>
            </a:r>
          </a:p>
          <a:p>
            <a:r>
              <a:rPr lang="en-US" b="1" dirty="0" smtClean="0">
                <a:solidFill>
                  <a:prstClr val="white"/>
                </a:solidFill>
                <a:latin typeface="Arial"/>
                <a:cs typeface="Arial"/>
              </a:rPr>
              <a:t>Chemical Family: </a:t>
            </a:r>
            <a:r>
              <a:rPr lang="en-US" i="1" dirty="0" smtClean="0">
                <a:solidFill>
                  <a:prstClr val="white"/>
                </a:solidFill>
                <a:latin typeface="Arial"/>
                <a:cs typeface="Arial"/>
              </a:rPr>
              <a:t>Triketone</a:t>
            </a:r>
          </a:p>
        </p:txBody>
      </p:sp>
    </p:spTree>
    <p:extLst>
      <p:ext uri="{BB962C8B-B14F-4D97-AF65-F5344CB8AC3E}">
        <p14:creationId xmlns:p14="http://schemas.microsoft.com/office/powerpoint/2010/main" val="46196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6010468" y="0"/>
            <a:ext cx="3133531" cy="6867829"/>
          </a:xfrm>
          <a:prstGeom prst="rect">
            <a:avLst/>
          </a:prstGeom>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grpSp>
        <p:nvGrpSpPr>
          <p:cNvPr id="21" name="Group 20"/>
          <p:cNvGrpSpPr/>
          <p:nvPr/>
        </p:nvGrpSpPr>
        <p:grpSpPr>
          <a:xfrm>
            <a:off x="148957" y="0"/>
            <a:ext cx="8846086" cy="4641328"/>
            <a:chOff x="148957" y="0"/>
            <a:chExt cx="8846086" cy="4641328"/>
          </a:xfrm>
        </p:grpSpPr>
        <p:cxnSp>
          <p:nvCxnSpPr>
            <p:cNvPr id="22" name="Straight Connector 21"/>
            <p:cNvCxnSpPr/>
            <p:nvPr/>
          </p:nvCxnSpPr>
          <p:spPr>
            <a:xfrm>
              <a:off x="148957" y="0"/>
              <a:ext cx="6103638"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7583993" y="3198982"/>
              <a:ext cx="1411050"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252595" y="4210019"/>
              <a:ext cx="1331398" cy="431309"/>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25" name="Straight Connector 24"/>
            <p:cNvCxnSpPr/>
            <p:nvPr/>
          </p:nvCxnSpPr>
          <p:spPr>
            <a:xfrm>
              <a:off x="148957" y="3198982"/>
              <a:ext cx="6103638"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583993" y="0"/>
              <a:ext cx="1411050"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148957" y="0"/>
              <a:ext cx="8846086" cy="3198982"/>
            </a:xfrm>
            <a:prstGeom prst="rect">
              <a:avLst/>
            </a:prstGeom>
            <a:ln w="19050" cmpd="sng">
              <a:solidFill>
                <a:srgbClr val="FF0000"/>
              </a:solidFill>
            </a:ln>
            <a:effectLst/>
          </p:spPr>
        </p:pic>
      </p:grpSp>
      <p:sp>
        <p:nvSpPr>
          <p:cNvPr id="19" name="Rectangle 18"/>
          <p:cNvSpPr/>
          <p:nvPr/>
        </p:nvSpPr>
        <p:spPr>
          <a:xfrm>
            <a:off x="894158" y="1665365"/>
            <a:ext cx="2562461" cy="132540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9" name="Rectangle 28"/>
          <p:cNvSpPr/>
          <p:nvPr/>
        </p:nvSpPr>
        <p:spPr>
          <a:xfrm>
            <a:off x="3871045" y="2328069"/>
            <a:ext cx="1693749" cy="521943"/>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0" name="Rectangle 29"/>
          <p:cNvSpPr/>
          <p:nvPr/>
        </p:nvSpPr>
        <p:spPr>
          <a:xfrm>
            <a:off x="5593819" y="2329550"/>
            <a:ext cx="1990174" cy="24878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0" y="3164000"/>
            <a:ext cx="5524499" cy="1200329"/>
          </a:xfrm>
          <a:prstGeom prst="rect">
            <a:avLst/>
          </a:prstGeom>
          <a:noFill/>
        </p:spPr>
        <p:txBody>
          <a:bodyPr wrap="square" rtlCol="0">
            <a:spAutoFit/>
          </a:bodyPr>
          <a:lstStyle/>
          <a:p>
            <a:r>
              <a:rPr lang="en-US" b="1" dirty="0" smtClean="0">
                <a:solidFill>
                  <a:prstClr val="white"/>
                </a:solidFill>
                <a:latin typeface="Arial"/>
                <a:cs typeface="Arial"/>
              </a:rPr>
              <a:t>Example: Callisto</a:t>
            </a:r>
          </a:p>
          <a:p>
            <a:r>
              <a:rPr lang="en-US" b="1" dirty="0" smtClean="0">
                <a:solidFill>
                  <a:prstClr val="white"/>
                </a:solidFill>
                <a:latin typeface="Arial"/>
                <a:cs typeface="Arial"/>
              </a:rPr>
              <a:t>Active Ingredient: </a:t>
            </a:r>
            <a:r>
              <a:rPr lang="en-US" i="1" dirty="0" smtClean="0">
                <a:solidFill>
                  <a:prstClr val="white"/>
                </a:solidFill>
                <a:latin typeface="Arial"/>
                <a:cs typeface="Arial"/>
              </a:rPr>
              <a:t>mesotrione</a:t>
            </a:r>
          </a:p>
          <a:p>
            <a:r>
              <a:rPr lang="en-US" b="1" dirty="0" smtClean="0">
                <a:solidFill>
                  <a:prstClr val="white"/>
                </a:solidFill>
                <a:latin typeface="Arial"/>
                <a:cs typeface="Arial"/>
              </a:rPr>
              <a:t>Chemical Family: </a:t>
            </a:r>
            <a:r>
              <a:rPr lang="en-US" i="1" dirty="0" smtClean="0">
                <a:solidFill>
                  <a:prstClr val="white"/>
                </a:solidFill>
                <a:latin typeface="Arial"/>
                <a:cs typeface="Arial"/>
              </a:rPr>
              <a:t>Triketone</a:t>
            </a:r>
          </a:p>
          <a:p>
            <a:r>
              <a:rPr lang="en-US" b="1" dirty="0" smtClean="0">
                <a:solidFill>
                  <a:prstClr val="white"/>
                </a:solidFill>
                <a:latin typeface="Arial"/>
                <a:cs typeface="Arial"/>
              </a:rPr>
              <a:t>Site of Action: </a:t>
            </a:r>
            <a:r>
              <a:rPr lang="en-US" i="1" dirty="0" smtClean="0">
                <a:solidFill>
                  <a:prstClr val="white"/>
                </a:solidFill>
                <a:latin typeface="Arial"/>
                <a:cs typeface="Arial"/>
              </a:rPr>
              <a:t>HPPD Inhibitor</a:t>
            </a:r>
          </a:p>
        </p:txBody>
      </p:sp>
    </p:spTree>
    <p:extLst>
      <p:ext uri="{BB962C8B-B14F-4D97-AF65-F5344CB8AC3E}">
        <p14:creationId xmlns:p14="http://schemas.microsoft.com/office/powerpoint/2010/main" val="316491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6010468" y="0"/>
            <a:ext cx="3133531" cy="6867829"/>
          </a:xfrm>
          <a:prstGeom prst="rect">
            <a:avLst/>
          </a:prstGeom>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grpSp>
        <p:nvGrpSpPr>
          <p:cNvPr id="22" name="Group 21"/>
          <p:cNvGrpSpPr/>
          <p:nvPr/>
        </p:nvGrpSpPr>
        <p:grpSpPr>
          <a:xfrm>
            <a:off x="148957" y="0"/>
            <a:ext cx="8846086" cy="4641328"/>
            <a:chOff x="148957" y="0"/>
            <a:chExt cx="8846086" cy="4641328"/>
          </a:xfrm>
        </p:grpSpPr>
        <p:cxnSp>
          <p:nvCxnSpPr>
            <p:cNvPr id="23" name="Straight Connector 22"/>
            <p:cNvCxnSpPr/>
            <p:nvPr/>
          </p:nvCxnSpPr>
          <p:spPr>
            <a:xfrm>
              <a:off x="148957" y="0"/>
              <a:ext cx="6103638"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583993" y="3198982"/>
              <a:ext cx="1411050"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252595" y="4210019"/>
              <a:ext cx="1331398" cy="431309"/>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26" name="Straight Connector 25"/>
            <p:cNvCxnSpPr/>
            <p:nvPr/>
          </p:nvCxnSpPr>
          <p:spPr>
            <a:xfrm>
              <a:off x="148957" y="3198982"/>
              <a:ext cx="6103638"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583993" y="0"/>
              <a:ext cx="1411050"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5"/>
            <a:stretch>
              <a:fillRect/>
            </a:stretch>
          </p:blipFill>
          <p:spPr>
            <a:xfrm>
              <a:off x="148957" y="0"/>
              <a:ext cx="8846086" cy="3198982"/>
            </a:xfrm>
            <a:prstGeom prst="rect">
              <a:avLst/>
            </a:prstGeom>
            <a:ln w="19050" cmpd="sng">
              <a:solidFill>
                <a:srgbClr val="FF0000"/>
              </a:solidFill>
            </a:ln>
            <a:effectLst/>
          </p:spPr>
        </p:pic>
      </p:grpSp>
      <p:sp>
        <p:nvSpPr>
          <p:cNvPr id="21" name="Rectangle 20"/>
          <p:cNvSpPr/>
          <p:nvPr/>
        </p:nvSpPr>
        <p:spPr>
          <a:xfrm>
            <a:off x="514498" y="99933"/>
            <a:ext cx="2174382" cy="334990"/>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0" name="Rectangle 29"/>
          <p:cNvSpPr/>
          <p:nvPr/>
        </p:nvSpPr>
        <p:spPr>
          <a:xfrm>
            <a:off x="894158" y="1665365"/>
            <a:ext cx="2562461" cy="132540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1" name="Rectangle 30"/>
          <p:cNvSpPr/>
          <p:nvPr/>
        </p:nvSpPr>
        <p:spPr>
          <a:xfrm>
            <a:off x="3871045" y="2328069"/>
            <a:ext cx="1693749" cy="521943"/>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2" name="Rectangle 31"/>
          <p:cNvSpPr/>
          <p:nvPr/>
        </p:nvSpPr>
        <p:spPr>
          <a:xfrm>
            <a:off x="5593819" y="2329550"/>
            <a:ext cx="1990174" cy="24878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0" y="3164000"/>
            <a:ext cx="5524499" cy="1477328"/>
          </a:xfrm>
          <a:prstGeom prst="rect">
            <a:avLst/>
          </a:prstGeom>
          <a:noFill/>
        </p:spPr>
        <p:txBody>
          <a:bodyPr wrap="square" rtlCol="0">
            <a:spAutoFit/>
          </a:bodyPr>
          <a:lstStyle/>
          <a:p>
            <a:r>
              <a:rPr lang="en-US" b="1" dirty="0" smtClean="0">
                <a:solidFill>
                  <a:prstClr val="white"/>
                </a:solidFill>
                <a:latin typeface="Arial"/>
                <a:cs typeface="Arial"/>
              </a:rPr>
              <a:t>Example: Callisto</a:t>
            </a:r>
          </a:p>
          <a:p>
            <a:r>
              <a:rPr lang="en-US" b="1" dirty="0" smtClean="0">
                <a:solidFill>
                  <a:prstClr val="white"/>
                </a:solidFill>
                <a:latin typeface="Arial"/>
                <a:cs typeface="Arial"/>
              </a:rPr>
              <a:t>Active Ingredient: </a:t>
            </a:r>
            <a:r>
              <a:rPr lang="en-US" i="1" dirty="0" smtClean="0">
                <a:solidFill>
                  <a:prstClr val="white"/>
                </a:solidFill>
                <a:latin typeface="Arial"/>
                <a:cs typeface="Arial"/>
              </a:rPr>
              <a:t>mesotrione</a:t>
            </a:r>
          </a:p>
          <a:p>
            <a:r>
              <a:rPr lang="en-US" b="1" dirty="0" smtClean="0">
                <a:solidFill>
                  <a:prstClr val="white"/>
                </a:solidFill>
                <a:latin typeface="Arial"/>
                <a:cs typeface="Arial"/>
              </a:rPr>
              <a:t>Chemical Family: </a:t>
            </a:r>
            <a:r>
              <a:rPr lang="en-US" i="1" dirty="0" smtClean="0">
                <a:solidFill>
                  <a:prstClr val="white"/>
                </a:solidFill>
                <a:latin typeface="Arial"/>
                <a:cs typeface="Arial"/>
              </a:rPr>
              <a:t>Triketone</a:t>
            </a:r>
          </a:p>
          <a:p>
            <a:r>
              <a:rPr lang="en-US" b="1" dirty="0" smtClean="0">
                <a:solidFill>
                  <a:prstClr val="white"/>
                </a:solidFill>
                <a:latin typeface="Arial"/>
                <a:cs typeface="Arial"/>
              </a:rPr>
              <a:t>Site of Action: </a:t>
            </a:r>
            <a:r>
              <a:rPr lang="en-US" i="1" dirty="0" smtClean="0">
                <a:solidFill>
                  <a:prstClr val="white"/>
                </a:solidFill>
                <a:latin typeface="Arial"/>
                <a:cs typeface="Arial"/>
              </a:rPr>
              <a:t>HPPD Inhibitor</a:t>
            </a:r>
          </a:p>
          <a:p>
            <a:r>
              <a:rPr lang="en-US" b="1" dirty="0" smtClean="0">
                <a:solidFill>
                  <a:prstClr val="white"/>
                </a:solidFill>
                <a:latin typeface="Arial"/>
                <a:cs typeface="Arial"/>
              </a:rPr>
              <a:t>Mode of Action: </a:t>
            </a:r>
            <a:r>
              <a:rPr lang="en-US" i="1" dirty="0" smtClean="0">
                <a:solidFill>
                  <a:prstClr val="white"/>
                </a:solidFill>
                <a:latin typeface="Arial"/>
                <a:cs typeface="Arial"/>
              </a:rPr>
              <a:t>Pigment Inhibitor</a:t>
            </a:r>
            <a:endParaRPr lang="en-US" b="1" dirty="0">
              <a:solidFill>
                <a:prstClr val="white"/>
              </a:solidFill>
              <a:latin typeface="Arial"/>
              <a:cs typeface="Arial"/>
            </a:endParaRPr>
          </a:p>
        </p:txBody>
      </p:sp>
    </p:spTree>
    <p:extLst>
      <p:ext uri="{BB962C8B-B14F-4D97-AF65-F5344CB8AC3E}">
        <p14:creationId xmlns:p14="http://schemas.microsoft.com/office/powerpoint/2010/main" val="372100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eedSci_EXT_color.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pic>
        <p:nvPicPr>
          <p:cNvPr id="4" name="Picture 3" descr="47575_Take_Action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40" y="0"/>
            <a:ext cx="4343400" cy="2286000"/>
          </a:xfrm>
          <a:prstGeom prst="rect">
            <a:avLst/>
          </a:prstGeom>
        </p:spPr>
      </p:pic>
      <p:sp>
        <p:nvSpPr>
          <p:cNvPr id="7" name="Content Placeholder 2"/>
          <p:cNvSpPr txBox="1">
            <a:spLocks/>
          </p:cNvSpPr>
          <p:nvPr/>
        </p:nvSpPr>
        <p:spPr>
          <a:xfrm>
            <a:off x="0" y="1988956"/>
            <a:ext cx="5655538" cy="3367076"/>
          </a:xfrm>
          <a:prstGeom prst="rect">
            <a:avLst/>
          </a:prstGeom>
        </p:spPr>
        <p:txBody>
          <a:bodyPr vert="horz" wrap="square" lIns="91440" tIns="45720" rIns="9144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800" dirty="0" smtClean="0">
                <a:solidFill>
                  <a:schemeClr val="tx1"/>
                </a:solidFill>
                <a:latin typeface="Arial"/>
                <a:ea typeface="ＭＳ Ｐゴシック" charset="0"/>
                <a:cs typeface="Arial"/>
              </a:rPr>
              <a:t>Classification Chart is a redesign of former Herbicide </a:t>
            </a:r>
            <a:br>
              <a:rPr lang="en-US" sz="2800" dirty="0" smtClean="0">
                <a:solidFill>
                  <a:schemeClr val="tx1"/>
                </a:solidFill>
                <a:latin typeface="Arial"/>
                <a:ea typeface="ＭＳ Ｐゴシック" charset="0"/>
                <a:cs typeface="Arial"/>
              </a:rPr>
            </a:br>
            <a:r>
              <a:rPr lang="en-US" sz="2800" dirty="0" smtClean="0">
                <a:solidFill>
                  <a:schemeClr val="tx1"/>
                </a:solidFill>
                <a:latin typeface="Arial"/>
                <a:ea typeface="ＭＳ Ｐゴシック" charset="0"/>
                <a:cs typeface="Arial"/>
              </a:rPr>
              <a:t>MOA chart</a:t>
            </a:r>
          </a:p>
          <a:p>
            <a:pPr marL="457200" indent="-457200" algn="l">
              <a:buFont typeface="Arial"/>
              <a:buChar char="•"/>
            </a:pPr>
            <a:r>
              <a:rPr lang="en-US" sz="2800" dirty="0" smtClean="0">
                <a:solidFill>
                  <a:schemeClr val="tx1"/>
                </a:solidFill>
                <a:latin typeface="Arial"/>
                <a:ea typeface="ＭＳ Ｐゴシック" charset="0"/>
                <a:cs typeface="Arial"/>
              </a:rPr>
              <a:t>Part of the “Take Action” effort</a:t>
            </a:r>
          </a:p>
          <a:p>
            <a:pPr marL="457200" indent="-457200" algn="l">
              <a:buFont typeface="Arial"/>
              <a:buChar char="•"/>
            </a:pPr>
            <a:r>
              <a:rPr lang="en-US" sz="2800" dirty="0" smtClean="0">
                <a:solidFill>
                  <a:schemeClr val="tx1"/>
                </a:solidFill>
                <a:latin typeface="Arial"/>
                <a:ea typeface="ＭＳ Ｐゴシック" charset="0"/>
                <a:cs typeface="Arial"/>
              </a:rPr>
              <a:t>Access to chart and other resources:</a:t>
            </a:r>
          </a:p>
          <a:p>
            <a:pPr algn="l"/>
            <a:r>
              <a:rPr lang="en-US" sz="2800" dirty="0">
                <a:solidFill>
                  <a:schemeClr val="tx1"/>
                </a:solidFill>
                <a:latin typeface="Arial"/>
                <a:ea typeface="ＭＳ Ｐゴシック" charset="0"/>
                <a:cs typeface="Arial"/>
              </a:rPr>
              <a:t>	</a:t>
            </a:r>
            <a:r>
              <a:rPr lang="en-US" sz="2800" dirty="0" smtClean="0">
                <a:solidFill>
                  <a:schemeClr val="tx1"/>
                </a:solidFill>
                <a:latin typeface="Arial"/>
                <a:ea typeface="ＭＳ Ｐゴシック" charset="0"/>
                <a:cs typeface="Arial"/>
              </a:rPr>
              <a:t>http</a:t>
            </a:r>
            <a:r>
              <a:rPr lang="en-US" sz="2800" dirty="0">
                <a:solidFill>
                  <a:schemeClr val="tx1"/>
                </a:solidFill>
                <a:latin typeface="Arial"/>
                <a:ea typeface="ＭＳ Ｐゴシック" charset="0"/>
                <a:cs typeface="Arial"/>
              </a:rPr>
              <a:t>://takeactiononweeds.com</a:t>
            </a:r>
            <a:r>
              <a:rPr lang="en-US" sz="2800" dirty="0" smtClean="0">
                <a:solidFill>
                  <a:schemeClr val="tx1"/>
                </a:solidFill>
                <a:latin typeface="Arial"/>
                <a:ea typeface="ＭＳ Ｐゴシック" charset="0"/>
                <a:cs typeface="Arial"/>
              </a:rPr>
              <a:t>/</a:t>
            </a:r>
          </a:p>
        </p:txBody>
      </p:sp>
      <p:pic>
        <p:nvPicPr>
          <p:cNvPr id="6" name="Picture 5"/>
          <p:cNvPicPr>
            <a:picLocks noChangeAspect="1"/>
          </p:cNvPicPr>
          <p:nvPr/>
        </p:nvPicPr>
        <p:blipFill>
          <a:blip r:embed="rId4"/>
          <a:stretch>
            <a:fillRect/>
          </a:stretch>
        </p:blipFill>
        <p:spPr>
          <a:xfrm>
            <a:off x="6010468" y="0"/>
            <a:ext cx="3133531" cy="6867829"/>
          </a:xfrm>
          <a:prstGeom prst="rect">
            <a:avLst/>
          </a:prstGeom>
        </p:spPr>
      </p:pic>
    </p:spTree>
    <p:extLst>
      <p:ext uri="{BB962C8B-B14F-4D97-AF65-F5344CB8AC3E}">
        <p14:creationId xmlns:p14="http://schemas.microsoft.com/office/powerpoint/2010/main" val="3051474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6010468" y="0"/>
            <a:ext cx="3133531" cy="6867829"/>
          </a:xfrm>
          <a:prstGeom prst="rect">
            <a:avLst/>
          </a:prstGeom>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grpSp>
        <p:nvGrpSpPr>
          <p:cNvPr id="18" name="Group 17"/>
          <p:cNvGrpSpPr/>
          <p:nvPr/>
        </p:nvGrpSpPr>
        <p:grpSpPr>
          <a:xfrm>
            <a:off x="148957" y="0"/>
            <a:ext cx="8846086" cy="4641328"/>
            <a:chOff x="148957" y="0"/>
            <a:chExt cx="8846086" cy="4641328"/>
          </a:xfrm>
        </p:grpSpPr>
        <p:cxnSp>
          <p:nvCxnSpPr>
            <p:cNvPr id="19" name="Straight Connector 18"/>
            <p:cNvCxnSpPr/>
            <p:nvPr/>
          </p:nvCxnSpPr>
          <p:spPr>
            <a:xfrm>
              <a:off x="148957" y="0"/>
              <a:ext cx="6103638"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7583993" y="3198982"/>
              <a:ext cx="1411050"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252595" y="4210019"/>
              <a:ext cx="1331398" cy="431309"/>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27" name="Straight Connector 26"/>
            <p:cNvCxnSpPr/>
            <p:nvPr/>
          </p:nvCxnSpPr>
          <p:spPr>
            <a:xfrm>
              <a:off x="148957" y="3198982"/>
              <a:ext cx="6103638"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7583993" y="0"/>
              <a:ext cx="1411050"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5"/>
            <a:stretch>
              <a:fillRect/>
            </a:stretch>
          </p:blipFill>
          <p:spPr>
            <a:xfrm>
              <a:off x="148957" y="0"/>
              <a:ext cx="8846086" cy="3198982"/>
            </a:xfrm>
            <a:prstGeom prst="rect">
              <a:avLst/>
            </a:prstGeom>
            <a:ln w="19050" cmpd="sng">
              <a:solidFill>
                <a:srgbClr val="FF0000"/>
              </a:solidFill>
            </a:ln>
            <a:effectLst/>
          </p:spPr>
        </p:pic>
      </p:grpSp>
      <p:sp>
        <p:nvSpPr>
          <p:cNvPr id="31" name="Rectangle 30"/>
          <p:cNvSpPr/>
          <p:nvPr/>
        </p:nvSpPr>
        <p:spPr>
          <a:xfrm>
            <a:off x="514498" y="99933"/>
            <a:ext cx="2174382" cy="334990"/>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2" name="Rectangle 31"/>
          <p:cNvSpPr/>
          <p:nvPr/>
        </p:nvSpPr>
        <p:spPr>
          <a:xfrm>
            <a:off x="894158" y="1665365"/>
            <a:ext cx="2562461" cy="132540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3" name="Rectangle 32"/>
          <p:cNvSpPr/>
          <p:nvPr/>
        </p:nvSpPr>
        <p:spPr>
          <a:xfrm>
            <a:off x="3871045" y="2328069"/>
            <a:ext cx="1693749" cy="521943"/>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4" name="Rectangle 33"/>
          <p:cNvSpPr/>
          <p:nvPr/>
        </p:nvSpPr>
        <p:spPr>
          <a:xfrm>
            <a:off x="5593819" y="2329550"/>
            <a:ext cx="1990174" cy="24878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3548871" y="2105135"/>
            <a:ext cx="260947" cy="370572"/>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7" name="TextBox 16"/>
          <p:cNvSpPr txBox="1"/>
          <p:nvPr/>
        </p:nvSpPr>
        <p:spPr>
          <a:xfrm>
            <a:off x="0" y="3164000"/>
            <a:ext cx="5524499" cy="1754327"/>
          </a:xfrm>
          <a:prstGeom prst="rect">
            <a:avLst/>
          </a:prstGeom>
          <a:noFill/>
        </p:spPr>
        <p:txBody>
          <a:bodyPr wrap="square" rtlCol="0">
            <a:spAutoFit/>
          </a:bodyPr>
          <a:lstStyle/>
          <a:p>
            <a:r>
              <a:rPr lang="en-US" b="1" dirty="0" smtClean="0">
                <a:solidFill>
                  <a:prstClr val="white"/>
                </a:solidFill>
                <a:latin typeface="Arial"/>
                <a:cs typeface="Arial"/>
              </a:rPr>
              <a:t>Example: Callisto</a:t>
            </a:r>
          </a:p>
          <a:p>
            <a:r>
              <a:rPr lang="en-US" b="1" dirty="0" smtClean="0">
                <a:solidFill>
                  <a:prstClr val="white"/>
                </a:solidFill>
                <a:latin typeface="Arial"/>
                <a:cs typeface="Arial"/>
              </a:rPr>
              <a:t>Active Ingredient: </a:t>
            </a:r>
            <a:r>
              <a:rPr lang="en-US" i="1" dirty="0" smtClean="0">
                <a:solidFill>
                  <a:prstClr val="white"/>
                </a:solidFill>
                <a:latin typeface="Arial"/>
                <a:cs typeface="Arial"/>
              </a:rPr>
              <a:t>mesotrione</a:t>
            </a:r>
          </a:p>
          <a:p>
            <a:r>
              <a:rPr lang="en-US" b="1" dirty="0" smtClean="0">
                <a:solidFill>
                  <a:prstClr val="white"/>
                </a:solidFill>
                <a:latin typeface="Arial"/>
                <a:cs typeface="Arial"/>
              </a:rPr>
              <a:t>Chemical Family: </a:t>
            </a:r>
            <a:r>
              <a:rPr lang="en-US" i="1" dirty="0" smtClean="0">
                <a:solidFill>
                  <a:prstClr val="white"/>
                </a:solidFill>
                <a:latin typeface="Arial"/>
                <a:cs typeface="Arial"/>
              </a:rPr>
              <a:t>Triketone</a:t>
            </a:r>
          </a:p>
          <a:p>
            <a:r>
              <a:rPr lang="en-US" b="1" dirty="0" smtClean="0">
                <a:solidFill>
                  <a:prstClr val="white"/>
                </a:solidFill>
                <a:latin typeface="Arial"/>
                <a:cs typeface="Arial"/>
              </a:rPr>
              <a:t>Site of Action: </a:t>
            </a:r>
            <a:r>
              <a:rPr lang="en-US" i="1" dirty="0" smtClean="0">
                <a:solidFill>
                  <a:prstClr val="white"/>
                </a:solidFill>
                <a:latin typeface="Arial"/>
                <a:cs typeface="Arial"/>
              </a:rPr>
              <a:t>HPPD Inhibitor</a:t>
            </a:r>
          </a:p>
          <a:p>
            <a:r>
              <a:rPr lang="en-US" b="1" dirty="0" smtClean="0">
                <a:solidFill>
                  <a:prstClr val="white"/>
                </a:solidFill>
                <a:latin typeface="Arial"/>
                <a:cs typeface="Arial"/>
              </a:rPr>
              <a:t>Mode of Action: </a:t>
            </a:r>
            <a:r>
              <a:rPr lang="en-US" i="1" dirty="0" smtClean="0">
                <a:solidFill>
                  <a:prstClr val="white"/>
                </a:solidFill>
                <a:latin typeface="Arial"/>
                <a:cs typeface="Arial"/>
              </a:rPr>
              <a:t>Pigment Inhibitor</a:t>
            </a:r>
          </a:p>
          <a:p>
            <a:r>
              <a:rPr lang="en-US" b="1" dirty="0" smtClean="0">
                <a:solidFill>
                  <a:prstClr val="white"/>
                </a:solidFill>
                <a:latin typeface="Arial"/>
                <a:cs typeface="Arial"/>
              </a:rPr>
              <a:t>Number of Resistant Weed Species: </a:t>
            </a:r>
            <a:r>
              <a:rPr lang="en-US" i="1" dirty="0" smtClean="0">
                <a:solidFill>
                  <a:prstClr val="white"/>
                </a:solidFill>
                <a:latin typeface="Arial"/>
                <a:cs typeface="Arial"/>
              </a:rPr>
              <a:t>2</a:t>
            </a:r>
            <a:endParaRPr lang="en-US" dirty="0">
              <a:solidFill>
                <a:prstClr val="white"/>
              </a:solidFill>
              <a:latin typeface="Arial"/>
              <a:cs typeface="Arial"/>
            </a:endParaRPr>
          </a:p>
        </p:txBody>
      </p:sp>
    </p:spTree>
    <p:extLst>
      <p:ext uri="{BB962C8B-B14F-4D97-AF65-F5344CB8AC3E}">
        <p14:creationId xmlns:p14="http://schemas.microsoft.com/office/powerpoint/2010/main" val="128985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6010468" y="0"/>
            <a:ext cx="3133531" cy="6867829"/>
          </a:xfrm>
          <a:prstGeom prst="rect">
            <a:avLst/>
          </a:prstGeom>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grpSp>
        <p:nvGrpSpPr>
          <p:cNvPr id="24" name="Group 23"/>
          <p:cNvGrpSpPr/>
          <p:nvPr/>
        </p:nvGrpSpPr>
        <p:grpSpPr>
          <a:xfrm>
            <a:off x="148957" y="0"/>
            <a:ext cx="8846086" cy="4641328"/>
            <a:chOff x="148957" y="0"/>
            <a:chExt cx="8846086" cy="4641328"/>
          </a:xfrm>
        </p:grpSpPr>
        <p:cxnSp>
          <p:nvCxnSpPr>
            <p:cNvPr id="25" name="Straight Connector 24"/>
            <p:cNvCxnSpPr/>
            <p:nvPr/>
          </p:nvCxnSpPr>
          <p:spPr>
            <a:xfrm>
              <a:off x="148957" y="0"/>
              <a:ext cx="6103638"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583993" y="3198982"/>
              <a:ext cx="1411050"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6252595" y="4210019"/>
              <a:ext cx="1331398" cy="431309"/>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28" name="Straight Connector 27"/>
            <p:cNvCxnSpPr/>
            <p:nvPr/>
          </p:nvCxnSpPr>
          <p:spPr>
            <a:xfrm>
              <a:off x="148957" y="3198982"/>
              <a:ext cx="6103638" cy="144234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7583993" y="0"/>
              <a:ext cx="1411050" cy="421001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noChangeAspect="1"/>
            </p:cNvPicPr>
            <p:nvPr/>
          </p:nvPicPr>
          <p:blipFill>
            <a:blip r:embed="rId5"/>
            <a:stretch>
              <a:fillRect/>
            </a:stretch>
          </p:blipFill>
          <p:spPr>
            <a:xfrm>
              <a:off x="148957" y="0"/>
              <a:ext cx="8846086" cy="3198982"/>
            </a:xfrm>
            <a:prstGeom prst="rect">
              <a:avLst/>
            </a:prstGeom>
            <a:ln w="19050" cmpd="sng">
              <a:solidFill>
                <a:srgbClr val="FF0000"/>
              </a:solidFill>
            </a:ln>
            <a:effectLst/>
          </p:spPr>
        </p:pic>
      </p:grpSp>
      <p:sp>
        <p:nvSpPr>
          <p:cNvPr id="2" name="Oval 1"/>
          <p:cNvSpPr/>
          <p:nvPr/>
        </p:nvSpPr>
        <p:spPr>
          <a:xfrm>
            <a:off x="236229" y="2045419"/>
            <a:ext cx="510637" cy="506716"/>
          </a:xfrm>
          <a:prstGeom prst="ellipse">
            <a:avLst/>
          </a:prstGeom>
          <a:solidFill>
            <a:srgbClr val="FF0000">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2" name="Rectangle 31"/>
          <p:cNvSpPr/>
          <p:nvPr/>
        </p:nvSpPr>
        <p:spPr>
          <a:xfrm>
            <a:off x="514498" y="99933"/>
            <a:ext cx="2174382" cy="334990"/>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3" name="Rectangle 32"/>
          <p:cNvSpPr/>
          <p:nvPr/>
        </p:nvSpPr>
        <p:spPr>
          <a:xfrm>
            <a:off x="894158" y="1665365"/>
            <a:ext cx="2562461" cy="132540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4" name="Rectangle 33"/>
          <p:cNvSpPr/>
          <p:nvPr/>
        </p:nvSpPr>
        <p:spPr>
          <a:xfrm>
            <a:off x="3871045" y="2328069"/>
            <a:ext cx="1693749" cy="521943"/>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5" name="Rectangle 34"/>
          <p:cNvSpPr/>
          <p:nvPr/>
        </p:nvSpPr>
        <p:spPr>
          <a:xfrm>
            <a:off x="5593819" y="2329550"/>
            <a:ext cx="1990174" cy="248787"/>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3548871" y="2105135"/>
            <a:ext cx="260947" cy="370572"/>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7" name="TextBox 16"/>
          <p:cNvSpPr txBox="1"/>
          <p:nvPr/>
        </p:nvSpPr>
        <p:spPr>
          <a:xfrm>
            <a:off x="0" y="3164000"/>
            <a:ext cx="5524499" cy="2462213"/>
          </a:xfrm>
          <a:prstGeom prst="rect">
            <a:avLst/>
          </a:prstGeom>
          <a:noFill/>
        </p:spPr>
        <p:txBody>
          <a:bodyPr wrap="square" rtlCol="0">
            <a:spAutoFit/>
          </a:bodyPr>
          <a:lstStyle/>
          <a:p>
            <a:r>
              <a:rPr lang="en-US" b="1" dirty="0" smtClean="0">
                <a:solidFill>
                  <a:prstClr val="white"/>
                </a:solidFill>
                <a:latin typeface="Arial"/>
                <a:cs typeface="Arial"/>
              </a:rPr>
              <a:t>Example: Callisto</a:t>
            </a:r>
          </a:p>
          <a:p>
            <a:r>
              <a:rPr lang="en-US" b="1" dirty="0" smtClean="0">
                <a:solidFill>
                  <a:prstClr val="white"/>
                </a:solidFill>
                <a:latin typeface="Arial"/>
                <a:cs typeface="Arial"/>
              </a:rPr>
              <a:t>Active Ingredient: </a:t>
            </a:r>
            <a:r>
              <a:rPr lang="en-US" i="1" dirty="0" smtClean="0">
                <a:solidFill>
                  <a:prstClr val="white"/>
                </a:solidFill>
                <a:latin typeface="Arial"/>
                <a:cs typeface="Arial"/>
              </a:rPr>
              <a:t>mesotrione</a:t>
            </a:r>
          </a:p>
          <a:p>
            <a:r>
              <a:rPr lang="en-US" b="1" dirty="0" smtClean="0">
                <a:solidFill>
                  <a:prstClr val="white"/>
                </a:solidFill>
                <a:latin typeface="Arial"/>
                <a:cs typeface="Arial"/>
              </a:rPr>
              <a:t>Chemical Family: </a:t>
            </a:r>
            <a:r>
              <a:rPr lang="en-US" i="1" dirty="0" smtClean="0">
                <a:solidFill>
                  <a:prstClr val="white"/>
                </a:solidFill>
                <a:latin typeface="Arial"/>
                <a:cs typeface="Arial"/>
              </a:rPr>
              <a:t>Triketone</a:t>
            </a:r>
          </a:p>
          <a:p>
            <a:r>
              <a:rPr lang="en-US" b="1" dirty="0" smtClean="0">
                <a:solidFill>
                  <a:prstClr val="white"/>
                </a:solidFill>
                <a:latin typeface="Arial"/>
                <a:cs typeface="Arial"/>
              </a:rPr>
              <a:t>Site of Action: </a:t>
            </a:r>
            <a:r>
              <a:rPr lang="en-US" i="1" dirty="0" smtClean="0">
                <a:solidFill>
                  <a:prstClr val="white"/>
                </a:solidFill>
                <a:latin typeface="Arial"/>
                <a:cs typeface="Arial"/>
              </a:rPr>
              <a:t>HPPD Inhibitor</a:t>
            </a:r>
          </a:p>
          <a:p>
            <a:r>
              <a:rPr lang="en-US" b="1" dirty="0" smtClean="0">
                <a:solidFill>
                  <a:prstClr val="white"/>
                </a:solidFill>
                <a:latin typeface="Arial"/>
                <a:cs typeface="Arial"/>
              </a:rPr>
              <a:t>Mode of Action: </a:t>
            </a:r>
            <a:r>
              <a:rPr lang="en-US" i="1" dirty="0" smtClean="0">
                <a:solidFill>
                  <a:prstClr val="white"/>
                </a:solidFill>
                <a:latin typeface="Arial"/>
                <a:cs typeface="Arial"/>
              </a:rPr>
              <a:t>Pigment Inhibitor</a:t>
            </a:r>
          </a:p>
          <a:p>
            <a:r>
              <a:rPr lang="en-US" b="1" dirty="0" smtClean="0">
                <a:solidFill>
                  <a:prstClr val="white"/>
                </a:solidFill>
                <a:latin typeface="Arial"/>
                <a:cs typeface="Arial"/>
              </a:rPr>
              <a:t>Number of Resistant Weed Species: </a:t>
            </a:r>
            <a:r>
              <a:rPr lang="en-US" i="1" dirty="0" smtClean="0">
                <a:solidFill>
                  <a:prstClr val="white"/>
                </a:solidFill>
                <a:latin typeface="Arial"/>
                <a:cs typeface="Arial"/>
              </a:rPr>
              <a:t>2</a:t>
            </a:r>
          </a:p>
          <a:p>
            <a:r>
              <a:rPr lang="en-US" i="1" dirty="0" smtClean="0">
                <a:solidFill>
                  <a:prstClr val="white"/>
                </a:solidFill>
                <a:latin typeface="Arial"/>
                <a:cs typeface="Arial"/>
              </a:rPr>
              <a:t>&amp; Finally</a:t>
            </a:r>
          </a:p>
          <a:p>
            <a:r>
              <a:rPr lang="en-US" sz="2800" b="1" dirty="0" smtClean="0">
                <a:solidFill>
                  <a:prstClr val="white"/>
                </a:solidFill>
                <a:latin typeface="Arial"/>
                <a:cs typeface="Arial"/>
              </a:rPr>
              <a:t>Herbicide Group #: </a:t>
            </a:r>
            <a:r>
              <a:rPr lang="en-US" sz="2800" i="1" dirty="0" smtClean="0">
                <a:solidFill>
                  <a:prstClr val="white"/>
                </a:solidFill>
                <a:latin typeface="Arial"/>
                <a:cs typeface="Arial"/>
              </a:rPr>
              <a:t>27</a:t>
            </a:r>
            <a:endParaRPr lang="en-US" sz="2800" b="1" dirty="0">
              <a:solidFill>
                <a:prstClr val="white"/>
              </a:solidFill>
              <a:latin typeface="Arial"/>
              <a:cs typeface="Arial"/>
            </a:endParaRPr>
          </a:p>
        </p:txBody>
      </p:sp>
    </p:spTree>
    <p:extLst>
      <p:ext uri="{BB962C8B-B14F-4D97-AF65-F5344CB8AC3E}">
        <p14:creationId xmlns:p14="http://schemas.microsoft.com/office/powerpoint/2010/main" val="292743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0" y="0"/>
            <a:ext cx="3133531" cy="6867829"/>
          </a:xfrm>
          <a:prstGeom prst="rect">
            <a:avLst/>
          </a:prstGeom>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23" y="6126256"/>
            <a:ext cx="1014777" cy="731744"/>
          </a:xfrm>
          <a:prstGeom prst="rect">
            <a:avLst/>
          </a:prstGeom>
        </p:spPr>
      </p:pic>
      <p:sp>
        <p:nvSpPr>
          <p:cNvPr id="16" name="Title 1"/>
          <p:cNvSpPr txBox="1">
            <a:spLocks/>
          </p:cNvSpPr>
          <p:nvPr/>
        </p:nvSpPr>
        <p:spPr>
          <a:xfrm>
            <a:off x="3765387" y="26097"/>
            <a:ext cx="376538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a:ea typeface="ＭＳ Ｐゴシック" charset="0"/>
                <a:cs typeface="Arial"/>
              </a:rPr>
              <a:t>By Premix: </a:t>
            </a:r>
            <a:endParaRPr lang="en-US" b="1" dirty="0">
              <a:solidFill>
                <a:schemeClr val="bg1"/>
              </a:solidFill>
              <a:latin typeface="Arial"/>
              <a:ea typeface="ＭＳ Ｐゴシック" charset="0"/>
              <a:cs typeface="Arial"/>
            </a:endParaRPr>
          </a:p>
        </p:txBody>
      </p:sp>
      <p:grpSp>
        <p:nvGrpSpPr>
          <p:cNvPr id="25" name="Group 24"/>
          <p:cNvGrpSpPr/>
          <p:nvPr/>
        </p:nvGrpSpPr>
        <p:grpSpPr>
          <a:xfrm>
            <a:off x="2225258" y="26097"/>
            <a:ext cx="6831760" cy="6133430"/>
            <a:chOff x="2225258" y="26097"/>
            <a:chExt cx="6831760" cy="6133430"/>
          </a:xfrm>
        </p:grpSpPr>
        <p:sp>
          <p:nvSpPr>
            <p:cNvPr id="18" name="Rectangle 17"/>
            <p:cNvSpPr/>
            <p:nvPr/>
          </p:nvSpPr>
          <p:spPr>
            <a:xfrm>
              <a:off x="2225258" y="1006137"/>
              <a:ext cx="671248" cy="1038106"/>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12" name="Straight Connector 11"/>
            <p:cNvCxnSpPr/>
            <p:nvPr/>
          </p:nvCxnSpPr>
          <p:spPr>
            <a:xfrm flipH="1" flipV="1">
              <a:off x="2896506" y="2044243"/>
              <a:ext cx="6160512" cy="4115283"/>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225258" y="26097"/>
              <a:ext cx="2697744" cy="1006138"/>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2225258" y="2044243"/>
              <a:ext cx="2697744" cy="4115284"/>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2896506" y="26097"/>
              <a:ext cx="6160512" cy="98004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5"/>
            <a:stretch>
              <a:fillRect/>
            </a:stretch>
          </p:blipFill>
          <p:spPr>
            <a:xfrm>
              <a:off x="4923002" y="26097"/>
              <a:ext cx="4134016" cy="6133429"/>
            </a:xfrm>
            <a:prstGeom prst="rect">
              <a:avLst/>
            </a:prstGeom>
            <a:ln w="19050" cmpd="sng">
              <a:solidFill>
                <a:srgbClr val="FF0000"/>
              </a:solidFill>
            </a:ln>
            <a:effectLst/>
          </p:spPr>
        </p:pic>
      </p:grpSp>
    </p:spTree>
    <p:extLst>
      <p:ext uri="{BB962C8B-B14F-4D97-AF65-F5344CB8AC3E}">
        <p14:creationId xmlns:p14="http://schemas.microsoft.com/office/powerpoint/2010/main" val="313664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23002" y="26097"/>
            <a:ext cx="4134016" cy="6133429"/>
          </a:xfrm>
          <a:prstGeom prst="rect">
            <a:avLst/>
          </a:prstGeom>
          <a:ln w="19050" cmpd="sng">
            <a:noFill/>
          </a:ln>
          <a:effectLst/>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23" y="6126256"/>
            <a:ext cx="1014777" cy="731744"/>
          </a:xfrm>
          <a:prstGeom prst="rect">
            <a:avLst/>
          </a:prstGeom>
        </p:spPr>
      </p:pic>
      <p:sp>
        <p:nvSpPr>
          <p:cNvPr id="11" name="Title 1"/>
          <p:cNvSpPr>
            <a:spLocks noGrp="1"/>
          </p:cNvSpPr>
          <p:nvPr>
            <p:ph type="title"/>
          </p:nvPr>
        </p:nvSpPr>
        <p:spPr>
          <a:xfrm>
            <a:off x="1" y="0"/>
            <a:ext cx="3765386" cy="1143000"/>
          </a:xfrm>
        </p:spPr>
        <p:txBody>
          <a:bodyPr>
            <a:normAutofit/>
          </a:bodyPr>
          <a:lstStyle/>
          <a:p>
            <a:r>
              <a:rPr lang="en-US" b="1" dirty="0" smtClean="0">
                <a:solidFill>
                  <a:srgbClr val="FFFFFF"/>
                </a:solidFill>
                <a:latin typeface="Arial"/>
                <a:ea typeface="ＭＳ Ｐゴシック" charset="0"/>
                <a:cs typeface="Arial"/>
              </a:rPr>
              <a:t>By Premix: </a:t>
            </a:r>
            <a:endParaRPr lang="en-US" b="1" dirty="0">
              <a:solidFill>
                <a:srgbClr val="FFFFFF"/>
              </a:solidFill>
              <a:latin typeface="Arial"/>
              <a:ea typeface="ＭＳ Ｐゴシック" charset="0"/>
              <a:cs typeface="Arial"/>
            </a:endParaRPr>
          </a:p>
        </p:txBody>
      </p:sp>
      <p:sp>
        <p:nvSpPr>
          <p:cNvPr id="13" name="TextBox 12"/>
          <p:cNvSpPr txBox="1"/>
          <p:nvPr/>
        </p:nvSpPr>
        <p:spPr>
          <a:xfrm>
            <a:off x="2" y="958334"/>
            <a:ext cx="3765386" cy="646331"/>
          </a:xfrm>
          <a:prstGeom prst="rect">
            <a:avLst/>
          </a:prstGeom>
          <a:noFill/>
        </p:spPr>
        <p:txBody>
          <a:bodyPr wrap="square" rtlCol="0">
            <a:spAutoFit/>
          </a:bodyPr>
          <a:lstStyle/>
          <a:p>
            <a:r>
              <a:rPr lang="en-US" b="1" dirty="0" smtClean="0">
                <a:solidFill>
                  <a:prstClr val="white"/>
                </a:solidFill>
                <a:latin typeface="Arial"/>
                <a:cs typeface="Arial"/>
              </a:rPr>
              <a:t>Premix names listed in alphabetical order</a:t>
            </a:r>
          </a:p>
        </p:txBody>
      </p:sp>
      <p:sp>
        <p:nvSpPr>
          <p:cNvPr id="14" name="Rectangle 13"/>
          <p:cNvSpPr/>
          <p:nvPr/>
        </p:nvSpPr>
        <p:spPr>
          <a:xfrm>
            <a:off x="4923002" y="1767756"/>
            <a:ext cx="1287525" cy="4358499"/>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144333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923002" y="26097"/>
            <a:ext cx="4134016" cy="6133429"/>
          </a:xfrm>
          <a:prstGeom prst="rect">
            <a:avLst/>
          </a:prstGeom>
          <a:ln w="19050" cmpd="sng">
            <a:noFill/>
          </a:ln>
          <a:effectLst/>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23" y="6126256"/>
            <a:ext cx="1014777" cy="731744"/>
          </a:xfrm>
          <a:prstGeom prst="rect">
            <a:avLst/>
          </a:prstGeom>
        </p:spPr>
      </p:pic>
      <p:sp>
        <p:nvSpPr>
          <p:cNvPr id="11" name="Title 1"/>
          <p:cNvSpPr>
            <a:spLocks noGrp="1"/>
          </p:cNvSpPr>
          <p:nvPr>
            <p:ph type="title"/>
          </p:nvPr>
        </p:nvSpPr>
        <p:spPr>
          <a:xfrm>
            <a:off x="1" y="0"/>
            <a:ext cx="3765386" cy="1143000"/>
          </a:xfrm>
        </p:spPr>
        <p:txBody>
          <a:bodyPr>
            <a:normAutofit/>
          </a:bodyPr>
          <a:lstStyle/>
          <a:p>
            <a:r>
              <a:rPr lang="en-US" b="1" dirty="0" smtClean="0">
                <a:solidFill>
                  <a:srgbClr val="FFFFFF"/>
                </a:solidFill>
                <a:latin typeface="Arial"/>
                <a:ea typeface="ＭＳ Ｐゴシック" charset="0"/>
                <a:cs typeface="Arial"/>
              </a:rPr>
              <a:t>By Premix: </a:t>
            </a:r>
            <a:endParaRPr lang="en-US" b="1" dirty="0">
              <a:solidFill>
                <a:srgbClr val="FFFFFF"/>
              </a:solidFill>
              <a:latin typeface="Arial"/>
              <a:ea typeface="ＭＳ Ｐゴシック" charset="0"/>
              <a:cs typeface="Arial"/>
            </a:endParaRPr>
          </a:p>
        </p:txBody>
      </p:sp>
      <p:sp>
        <p:nvSpPr>
          <p:cNvPr id="13" name="TextBox 12"/>
          <p:cNvSpPr txBox="1"/>
          <p:nvPr/>
        </p:nvSpPr>
        <p:spPr>
          <a:xfrm>
            <a:off x="2" y="958334"/>
            <a:ext cx="3765386" cy="2031325"/>
          </a:xfrm>
          <a:prstGeom prst="rect">
            <a:avLst/>
          </a:prstGeom>
          <a:noFill/>
        </p:spPr>
        <p:txBody>
          <a:bodyPr wrap="square" rtlCol="0">
            <a:spAutoFit/>
          </a:bodyPr>
          <a:lstStyle/>
          <a:p>
            <a:r>
              <a:rPr lang="en-US" b="1" dirty="0" smtClean="0">
                <a:solidFill>
                  <a:prstClr val="white"/>
                </a:solidFill>
                <a:latin typeface="Arial"/>
                <a:cs typeface="Arial"/>
              </a:rPr>
              <a:t>Premixes listed in Alphabetical order</a:t>
            </a:r>
          </a:p>
          <a:p>
            <a:endParaRPr lang="en-US" b="1" dirty="0">
              <a:solidFill>
                <a:prstClr val="white"/>
              </a:solidFill>
              <a:latin typeface="Arial"/>
              <a:cs typeface="Arial"/>
            </a:endParaRPr>
          </a:p>
          <a:p>
            <a:r>
              <a:rPr lang="en-US" b="1" dirty="0" smtClean="0">
                <a:solidFill>
                  <a:prstClr val="white"/>
                </a:solidFill>
                <a:latin typeface="Arial"/>
                <a:cs typeface="Arial"/>
              </a:rPr>
              <a:t>Includes:</a:t>
            </a:r>
          </a:p>
          <a:p>
            <a:r>
              <a:rPr lang="en-US" i="1" dirty="0" smtClean="0">
                <a:solidFill>
                  <a:prstClr val="white"/>
                </a:solidFill>
                <a:latin typeface="Arial"/>
                <a:cs typeface="Arial"/>
              </a:rPr>
              <a:t>-Active ingredients</a:t>
            </a:r>
          </a:p>
          <a:p>
            <a:endParaRPr lang="en-US" b="1" dirty="0" smtClean="0">
              <a:solidFill>
                <a:prstClr val="white"/>
              </a:solidFill>
              <a:latin typeface="Arial"/>
              <a:cs typeface="Arial"/>
            </a:endParaRPr>
          </a:p>
          <a:p>
            <a:endParaRPr lang="en-US" b="1" dirty="0" smtClean="0">
              <a:solidFill>
                <a:prstClr val="white"/>
              </a:solidFill>
              <a:latin typeface="Arial"/>
              <a:cs typeface="Arial"/>
            </a:endParaRPr>
          </a:p>
        </p:txBody>
      </p:sp>
      <p:sp>
        <p:nvSpPr>
          <p:cNvPr id="6" name="Rectangle 5"/>
          <p:cNvSpPr/>
          <p:nvPr/>
        </p:nvSpPr>
        <p:spPr>
          <a:xfrm>
            <a:off x="6254018" y="1748480"/>
            <a:ext cx="1004525" cy="4411046"/>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380275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23002" y="26097"/>
            <a:ext cx="4134016" cy="6133429"/>
          </a:xfrm>
          <a:prstGeom prst="rect">
            <a:avLst/>
          </a:prstGeom>
          <a:ln w="19050" cmpd="sng">
            <a:noFill/>
          </a:ln>
          <a:effectLst/>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23" y="6126256"/>
            <a:ext cx="1014777" cy="731744"/>
          </a:xfrm>
          <a:prstGeom prst="rect">
            <a:avLst/>
          </a:prstGeom>
        </p:spPr>
      </p:pic>
      <p:sp>
        <p:nvSpPr>
          <p:cNvPr id="11" name="Title 1"/>
          <p:cNvSpPr>
            <a:spLocks noGrp="1"/>
          </p:cNvSpPr>
          <p:nvPr>
            <p:ph type="title"/>
          </p:nvPr>
        </p:nvSpPr>
        <p:spPr>
          <a:xfrm>
            <a:off x="1" y="0"/>
            <a:ext cx="3765386" cy="1143000"/>
          </a:xfrm>
        </p:spPr>
        <p:txBody>
          <a:bodyPr>
            <a:normAutofit/>
          </a:bodyPr>
          <a:lstStyle/>
          <a:p>
            <a:r>
              <a:rPr lang="en-US" b="1" dirty="0" smtClean="0">
                <a:solidFill>
                  <a:srgbClr val="FFFFFF"/>
                </a:solidFill>
                <a:latin typeface="Arial"/>
                <a:ea typeface="ＭＳ Ｐゴシック" charset="0"/>
                <a:cs typeface="Arial"/>
              </a:rPr>
              <a:t>By Premix: </a:t>
            </a:r>
            <a:endParaRPr lang="en-US" b="1" dirty="0">
              <a:solidFill>
                <a:srgbClr val="FFFFFF"/>
              </a:solidFill>
              <a:latin typeface="Arial"/>
              <a:ea typeface="ＭＳ Ｐゴシック" charset="0"/>
              <a:cs typeface="Arial"/>
            </a:endParaRPr>
          </a:p>
        </p:txBody>
      </p:sp>
      <p:sp>
        <p:nvSpPr>
          <p:cNvPr id="13" name="TextBox 12"/>
          <p:cNvSpPr txBox="1"/>
          <p:nvPr/>
        </p:nvSpPr>
        <p:spPr>
          <a:xfrm>
            <a:off x="2" y="958334"/>
            <a:ext cx="3765386" cy="2585323"/>
          </a:xfrm>
          <a:prstGeom prst="rect">
            <a:avLst/>
          </a:prstGeom>
          <a:noFill/>
        </p:spPr>
        <p:txBody>
          <a:bodyPr wrap="square" rtlCol="0">
            <a:spAutoFit/>
          </a:bodyPr>
          <a:lstStyle/>
          <a:p>
            <a:r>
              <a:rPr lang="en-US" b="1" dirty="0" smtClean="0">
                <a:solidFill>
                  <a:prstClr val="white"/>
                </a:solidFill>
                <a:latin typeface="Arial"/>
                <a:cs typeface="Arial"/>
              </a:rPr>
              <a:t>Premixes listed in Alphabetical order</a:t>
            </a:r>
          </a:p>
          <a:p>
            <a:endParaRPr lang="en-US" b="1" dirty="0">
              <a:solidFill>
                <a:prstClr val="white"/>
              </a:solidFill>
              <a:latin typeface="Arial"/>
              <a:cs typeface="Arial"/>
            </a:endParaRPr>
          </a:p>
          <a:p>
            <a:r>
              <a:rPr lang="en-US" b="1" dirty="0" smtClean="0">
                <a:solidFill>
                  <a:prstClr val="white"/>
                </a:solidFill>
                <a:latin typeface="Arial"/>
                <a:cs typeface="Arial"/>
              </a:rPr>
              <a:t>Includes:</a:t>
            </a:r>
          </a:p>
          <a:p>
            <a:r>
              <a:rPr lang="en-US" i="1" dirty="0" smtClean="0">
                <a:solidFill>
                  <a:prstClr val="white"/>
                </a:solidFill>
                <a:latin typeface="Arial"/>
                <a:cs typeface="Arial"/>
              </a:rPr>
              <a:t>-Active ingredients</a:t>
            </a:r>
          </a:p>
          <a:p>
            <a:r>
              <a:rPr lang="en-US" i="1" dirty="0" smtClean="0">
                <a:solidFill>
                  <a:prstClr val="white"/>
                </a:solidFill>
                <a:latin typeface="Arial"/>
                <a:cs typeface="Arial"/>
              </a:rPr>
              <a:t>-Trade names of products w/ single active</a:t>
            </a:r>
          </a:p>
          <a:p>
            <a:endParaRPr lang="en-US" b="1" dirty="0" smtClean="0">
              <a:solidFill>
                <a:prstClr val="white"/>
              </a:solidFill>
              <a:latin typeface="Arial"/>
              <a:cs typeface="Arial"/>
            </a:endParaRPr>
          </a:p>
          <a:p>
            <a:endParaRPr lang="en-US" b="1" dirty="0" smtClean="0">
              <a:solidFill>
                <a:prstClr val="white"/>
              </a:solidFill>
              <a:latin typeface="Arial"/>
              <a:cs typeface="Arial"/>
            </a:endParaRPr>
          </a:p>
        </p:txBody>
      </p:sp>
      <p:sp>
        <p:nvSpPr>
          <p:cNvPr id="6" name="Rectangle 5"/>
          <p:cNvSpPr/>
          <p:nvPr/>
        </p:nvSpPr>
        <p:spPr>
          <a:xfrm>
            <a:off x="7480465" y="1722382"/>
            <a:ext cx="1082521" cy="4437143"/>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417439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23002" y="26097"/>
            <a:ext cx="4134016" cy="6133429"/>
          </a:xfrm>
          <a:prstGeom prst="rect">
            <a:avLst/>
          </a:prstGeom>
          <a:ln w="19050" cmpd="sng">
            <a:noFill/>
          </a:ln>
          <a:effectLst/>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23" y="6126256"/>
            <a:ext cx="1014777" cy="731744"/>
          </a:xfrm>
          <a:prstGeom prst="rect">
            <a:avLst/>
          </a:prstGeom>
        </p:spPr>
      </p:pic>
      <p:sp>
        <p:nvSpPr>
          <p:cNvPr id="11" name="Title 1"/>
          <p:cNvSpPr>
            <a:spLocks noGrp="1"/>
          </p:cNvSpPr>
          <p:nvPr>
            <p:ph type="title"/>
          </p:nvPr>
        </p:nvSpPr>
        <p:spPr>
          <a:xfrm>
            <a:off x="1" y="0"/>
            <a:ext cx="3765386" cy="1143000"/>
          </a:xfrm>
        </p:spPr>
        <p:txBody>
          <a:bodyPr>
            <a:normAutofit/>
          </a:bodyPr>
          <a:lstStyle/>
          <a:p>
            <a:r>
              <a:rPr lang="en-US" b="1" dirty="0" smtClean="0">
                <a:solidFill>
                  <a:srgbClr val="FFFFFF"/>
                </a:solidFill>
                <a:latin typeface="Arial"/>
                <a:ea typeface="ＭＳ Ｐゴシック" charset="0"/>
                <a:cs typeface="Arial"/>
              </a:rPr>
              <a:t>By Premix: </a:t>
            </a:r>
            <a:endParaRPr lang="en-US" b="1" dirty="0">
              <a:solidFill>
                <a:srgbClr val="FFFFFF"/>
              </a:solidFill>
              <a:latin typeface="Arial"/>
              <a:ea typeface="ＭＳ Ｐゴシック" charset="0"/>
              <a:cs typeface="Arial"/>
            </a:endParaRPr>
          </a:p>
        </p:txBody>
      </p:sp>
      <p:sp>
        <p:nvSpPr>
          <p:cNvPr id="13" name="TextBox 12"/>
          <p:cNvSpPr txBox="1"/>
          <p:nvPr/>
        </p:nvSpPr>
        <p:spPr>
          <a:xfrm>
            <a:off x="2" y="958334"/>
            <a:ext cx="3765386" cy="3139321"/>
          </a:xfrm>
          <a:prstGeom prst="rect">
            <a:avLst/>
          </a:prstGeom>
          <a:noFill/>
        </p:spPr>
        <p:txBody>
          <a:bodyPr wrap="square" rtlCol="0">
            <a:spAutoFit/>
          </a:bodyPr>
          <a:lstStyle/>
          <a:p>
            <a:r>
              <a:rPr lang="en-US" b="1" dirty="0" smtClean="0">
                <a:solidFill>
                  <a:prstClr val="white"/>
                </a:solidFill>
                <a:latin typeface="Arial"/>
                <a:cs typeface="Arial"/>
              </a:rPr>
              <a:t>Premixes listed in Alphabetical order</a:t>
            </a:r>
          </a:p>
          <a:p>
            <a:endParaRPr lang="en-US" b="1" dirty="0">
              <a:solidFill>
                <a:prstClr val="white"/>
              </a:solidFill>
              <a:latin typeface="Arial"/>
              <a:cs typeface="Arial"/>
            </a:endParaRPr>
          </a:p>
          <a:p>
            <a:r>
              <a:rPr lang="en-US" b="1" dirty="0" smtClean="0">
                <a:solidFill>
                  <a:prstClr val="white"/>
                </a:solidFill>
                <a:latin typeface="Arial"/>
                <a:cs typeface="Arial"/>
              </a:rPr>
              <a:t>Includes:</a:t>
            </a:r>
          </a:p>
          <a:p>
            <a:r>
              <a:rPr lang="en-US" i="1" dirty="0" smtClean="0">
                <a:solidFill>
                  <a:prstClr val="white"/>
                </a:solidFill>
                <a:latin typeface="Arial"/>
                <a:cs typeface="Arial"/>
              </a:rPr>
              <a:t>-Active ingredients</a:t>
            </a:r>
          </a:p>
          <a:p>
            <a:r>
              <a:rPr lang="en-US" i="1" dirty="0" smtClean="0">
                <a:solidFill>
                  <a:prstClr val="white"/>
                </a:solidFill>
                <a:latin typeface="Arial"/>
                <a:cs typeface="Arial"/>
              </a:rPr>
              <a:t>-Trade names of products w/ single active</a:t>
            </a:r>
          </a:p>
          <a:p>
            <a:r>
              <a:rPr lang="en-US" i="1" dirty="0" smtClean="0">
                <a:solidFill>
                  <a:prstClr val="white"/>
                </a:solidFill>
                <a:latin typeface="Arial"/>
                <a:cs typeface="Arial"/>
              </a:rPr>
              <a:t>-Site of Action Group Numbers and corresponding color coding.</a:t>
            </a:r>
          </a:p>
          <a:p>
            <a:endParaRPr lang="en-US" b="1" dirty="0" smtClean="0">
              <a:solidFill>
                <a:prstClr val="white"/>
              </a:solidFill>
              <a:latin typeface="Arial"/>
              <a:cs typeface="Arial"/>
            </a:endParaRPr>
          </a:p>
          <a:p>
            <a:endParaRPr lang="en-US" b="1" dirty="0" smtClean="0">
              <a:solidFill>
                <a:prstClr val="white"/>
              </a:solidFill>
              <a:latin typeface="Arial"/>
              <a:cs typeface="Arial"/>
            </a:endParaRPr>
          </a:p>
        </p:txBody>
      </p:sp>
      <p:sp>
        <p:nvSpPr>
          <p:cNvPr id="6" name="Rectangle 5"/>
          <p:cNvSpPr/>
          <p:nvPr/>
        </p:nvSpPr>
        <p:spPr>
          <a:xfrm>
            <a:off x="8523707" y="1713684"/>
            <a:ext cx="400663" cy="4412571"/>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137587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23002" y="26097"/>
            <a:ext cx="4134016" cy="6133429"/>
          </a:xfrm>
          <a:prstGeom prst="rect">
            <a:avLst/>
          </a:prstGeom>
          <a:ln w="19050" cmpd="sng">
            <a:noFill/>
          </a:ln>
          <a:effectLst/>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23" y="6126256"/>
            <a:ext cx="1014777" cy="731744"/>
          </a:xfrm>
          <a:prstGeom prst="rect">
            <a:avLst/>
          </a:prstGeom>
        </p:spPr>
      </p:pic>
      <p:sp>
        <p:nvSpPr>
          <p:cNvPr id="11" name="Title 1"/>
          <p:cNvSpPr>
            <a:spLocks noGrp="1"/>
          </p:cNvSpPr>
          <p:nvPr>
            <p:ph type="title"/>
          </p:nvPr>
        </p:nvSpPr>
        <p:spPr>
          <a:xfrm>
            <a:off x="1" y="0"/>
            <a:ext cx="3765386" cy="1143000"/>
          </a:xfrm>
        </p:spPr>
        <p:txBody>
          <a:bodyPr>
            <a:normAutofit/>
          </a:bodyPr>
          <a:lstStyle/>
          <a:p>
            <a:r>
              <a:rPr lang="en-US" b="1" dirty="0" smtClean="0">
                <a:solidFill>
                  <a:srgbClr val="FFFFFF"/>
                </a:solidFill>
                <a:latin typeface="Arial"/>
                <a:ea typeface="ＭＳ Ｐゴシック" charset="0"/>
                <a:cs typeface="Arial"/>
              </a:rPr>
              <a:t>By Premix: </a:t>
            </a:r>
            <a:endParaRPr lang="en-US" b="1" dirty="0">
              <a:solidFill>
                <a:srgbClr val="FFFFFF"/>
              </a:solidFill>
              <a:latin typeface="Arial"/>
              <a:ea typeface="ＭＳ Ｐゴシック" charset="0"/>
              <a:cs typeface="Arial"/>
            </a:endParaRPr>
          </a:p>
        </p:txBody>
      </p:sp>
      <p:sp>
        <p:nvSpPr>
          <p:cNvPr id="13" name="TextBox 12"/>
          <p:cNvSpPr txBox="1"/>
          <p:nvPr/>
        </p:nvSpPr>
        <p:spPr>
          <a:xfrm>
            <a:off x="2" y="958334"/>
            <a:ext cx="3765386" cy="4801315"/>
          </a:xfrm>
          <a:prstGeom prst="rect">
            <a:avLst/>
          </a:prstGeom>
          <a:noFill/>
        </p:spPr>
        <p:txBody>
          <a:bodyPr wrap="square" rtlCol="0">
            <a:spAutoFit/>
          </a:bodyPr>
          <a:lstStyle/>
          <a:p>
            <a:r>
              <a:rPr lang="en-US" b="1" dirty="0" smtClean="0">
                <a:solidFill>
                  <a:prstClr val="white"/>
                </a:solidFill>
                <a:latin typeface="Arial"/>
                <a:cs typeface="Arial"/>
              </a:rPr>
              <a:t>Premixes listed in Alphabetical order</a:t>
            </a:r>
          </a:p>
          <a:p>
            <a:endParaRPr lang="en-US" b="1" dirty="0">
              <a:solidFill>
                <a:prstClr val="white"/>
              </a:solidFill>
              <a:latin typeface="Arial"/>
              <a:cs typeface="Arial"/>
            </a:endParaRPr>
          </a:p>
          <a:p>
            <a:r>
              <a:rPr lang="en-US" b="1" dirty="0" smtClean="0">
                <a:solidFill>
                  <a:prstClr val="white"/>
                </a:solidFill>
                <a:latin typeface="Arial"/>
                <a:cs typeface="Arial"/>
              </a:rPr>
              <a:t>Includes:</a:t>
            </a:r>
          </a:p>
          <a:p>
            <a:r>
              <a:rPr lang="en-US" i="1" dirty="0" smtClean="0">
                <a:solidFill>
                  <a:prstClr val="white"/>
                </a:solidFill>
                <a:latin typeface="Arial"/>
                <a:cs typeface="Arial"/>
              </a:rPr>
              <a:t>-Active ingredients</a:t>
            </a:r>
          </a:p>
          <a:p>
            <a:r>
              <a:rPr lang="en-US" i="1" dirty="0" smtClean="0">
                <a:solidFill>
                  <a:prstClr val="white"/>
                </a:solidFill>
                <a:latin typeface="Arial"/>
                <a:cs typeface="Arial"/>
              </a:rPr>
              <a:t>-Trade names of products w/ single active</a:t>
            </a:r>
          </a:p>
          <a:p>
            <a:r>
              <a:rPr lang="en-US" i="1" dirty="0" smtClean="0">
                <a:solidFill>
                  <a:prstClr val="white"/>
                </a:solidFill>
                <a:latin typeface="Arial"/>
                <a:cs typeface="Arial"/>
              </a:rPr>
              <a:t>-Site of Action Group Numbers and corresponding color coding.</a:t>
            </a:r>
          </a:p>
          <a:p>
            <a:endParaRPr lang="en-US" i="1" dirty="0">
              <a:solidFill>
                <a:prstClr val="white"/>
              </a:solidFill>
              <a:latin typeface="Arial"/>
              <a:cs typeface="Arial"/>
            </a:endParaRPr>
          </a:p>
          <a:p>
            <a:endParaRPr lang="en-US" i="1" dirty="0" smtClean="0">
              <a:solidFill>
                <a:prstClr val="white"/>
              </a:solidFill>
              <a:latin typeface="Arial"/>
              <a:cs typeface="Arial"/>
            </a:endParaRPr>
          </a:p>
          <a:p>
            <a:r>
              <a:rPr lang="en-US" b="1" dirty="0" smtClean="0">
                <a:solidFill>
                  <a:prstClr val="white"/>
                </a:solidFill>
                <a:latin typeface="Arial"/>
                <a:cs typeface="Arial"/>
              </a:rPr>
              <a:t>Example:</a:t>
            </a:r>
          </a:p>
          <a:p>
            <a:r>
              <a:rPr lang="en-US" i="1" dirty="0">
                <a:solidFill>
                  <a:prstClr val="white"/>
                </a:solidFill>
                <a:latin typeface="Arial"/>
                <a:cs typeface="Arial"/>
              </a:rPr>
              <a:t>Lexar EZ contains actives:</a:t>
            </a:r>
          </a:p>
          <a:p>
            <a:r>
              <a:rPr lang="en-US" i="1" dirty="0">
                <a:solidFill>
                  <a:prstClr val="white"/>
                </a:solidFill>
                <a:latin typeface="Arial"/>
                <a:cs typeface="Arial"/>
              </a:rPr>
              <a:t>-mesotione (Callisto), s-metolachlor(Dual II Magnum), &amp; atrazine(Aatrex)</a:t>
            </a:r>
          </a:p>
          <a:p>
            <a:endParaRPr lang="en-US" i="1" dirty="0">
              <a:solidFill>
                <a:prstClr val="white"/>
              </a:solidFill>
              <a:latin typeface="Arial"/>
              <a:cs typeface="Arial"/>
            </a:endParaRPr>
          </a:p>
        </p:txBody>
      </p:sp>
      <p:sp>
        <p:nvSpPr>
          <p:cNvPr id="6" name="Rectangle 5"/>
          <p:cNvSpPr/>
          <p:nvPr/>
        </p:nvSpPr>
        <p:spPr>
          <a:xfrm>
            <a:off x="5018871" y="5402020"/>
            <a:ext cx="3570302" cy="724235"/>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1766703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23002" y="26097"/>
            <a:ext cx="4134016" cy="6133429"/>
          </a:xfrm>
          <a:prstGeom prst="rect">
            <a:avLst/>
          </a:prstGeom>
          <a:ln w="19050" cmpd="sng">
            <a:noFill/>
          </a:ln>
          <a:effectLst/>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23" y="6126256"/>
            <a:ext cx="1014777" cy="731744"/>
          </a:xfrm>
          <a:prstGeom prst="rect">
            <a:avLst/>
          </a:prstGeom>
        </p:spPr>
      </p:pic>
      <p:sp>
        <p:nvSpPr>
          <p:cNvPr id="11" name="Title 1"/>
          <p:cNvSpPr>
            <a:spLocks noGrp="1"/>
          </p:cNvSpPr>
          <p:nvPr>
            <p:ph type="title"/>
          </p:nvPr>
        </p:nvSpPr>
        <p:spPr>
          <a:xfrm>
            <a:off x="1" y="0"/>
            <a:ext cx="3765386" cy="1143000"/>
          </a:xfrm>
        </p:spPr>
        <p:txBody>
          <a:bodyPr>
            <a:normAutofit/>
          </a:bodyPr>
          <a:lstStyle/>
          <a:p>
            <a:r>
              <a:rPr lang="en-US" b="1" dirty="0" smtClean="0">
                <a:solidFill>
                  <a:srgbClr val="FFFFFF"/>
                </a:solidFill>
                <a:latin typeface="Arial"/>
                <a:ea typeface="ＭＳ Ｐゴシック" charset="0"/>
                <a:cs typeface="Arial"/>
              </a:rPr>
              <a:t>By Premix: </a:t>
            </a:r>
            <a:endParaRPr lang="en-US" b="1" dirty="0">
              <a:solidFill>
                <a:srgbClr val="FFFFFF"/>
              </a:solidFill>
              <a:latin typeface="Arial"/>
              <a:ea typeface="ＭＳ Ｐゴシック" charset="0"/>
              <a:cs typeface="Arial"/>
            </a:endParaRPr>
          </a:p>
        </p:txBody>
      </p:sp>
      <p:sp>
        <p:nvSpPr>
          <p:cNvPr id="13" name="TextBox 12"/>
          <p:cNvSpPr txBox="1"/>
          <p:nvPr/>
        </p:nvSpPr>
        <p:spPr>
          <a:xfrm>
            <a:off x="2" y="958334"/>
            <a:ext cx="3765386" cy="5632312"/>
          </a:xfrm>
          <a:prstGeom prst="rect">
            <a:avLst/>
          </a:prstGeom>
          <a:noFill/>
        </p:spPr>
        <p:txBody>
          <a:bodyPr wrap="square" rtlCol="0">
            <a:spAutoFit/>
          </a:bodyPr>
          <a:lstStyle/>
          <a:p>
            <a:r>
              <a:rPr lang="en-US" b="1" dirty="0" smtClean="0">
                <a:solidFill>
                  <a:prstClr val="white"/>
                </a:solidFill>
                <a:latin typeface="Arial"/>
                <a:cs typeface="Arial"/>
              </a:rPr>
              <a:t>Premixes listed in Alphabetical order</a:t>
            </a:r>
          </a:p>
          <a:p>
            <a:endParaRPr lang="en-US" b="1" dirty="0">
              <a:solidFill>
                <a:prstClr val="white"/>
              </a:solidFill>
              <a:latin typeface="Arial"/>
              <a:cs typeface="Arial"/>
            </a:endParaRPr>
          </a:p>
          <a:p>
            <a:r>
              <a:rPr lang="en-US" b="1" dirty="0" smtClean="0">
                <a:solidFill>
                  <a:prstClr val="white"/>
                </a:solidFill>
                <a:latin typeface="Arial"/>
                <a:cs typeface="Arial"/>
              </a:rPr>
              <a:t>Includes:</a:t>
            </a:r>
          </a:p>
          <a:p>
            <a:r>
              <a:rPr lang="en-US" i="1" dirty="0" smtClean="0">
                <a:solidFill>
                  <a:prstClr val="white"/>
                </a:solidFill>
                <a:latin typeface="Arial"/>
                <a:cs typeface="Arial"/>
              </a:rPr>
              <a:t>-Active ingredients</a:t>
            </a:r>
          </a:p>
          <a:p>
            <a:r>
              <a:rPr lang="en-US" i="1" dirty="0" smtClean="0">
                <a:solidFill>
                  <a:prstClr val="white"/>
                </a:solidFill>
                <a:latin typeface="Arial"/>
                <a:cs typeface="Arial"/>
              </a:rPr>
              <a:t>-Trade names of products w/ single active</a:t>
            </a:r>
          </a:p>
          <a:p>
            <a:r>
              <a:rPr lang="en-US" i="1" dirty="0" smtClean="0">
                <a:solidFill>
                  <a:prstClr val="white"/>
                </a:solidFill>
                <a:latin typeface="Arial"/>
                <a:cs typeface="Arial"/>
              </a:rPr>
              <a:t>-Site of Action Group Numbers and corresponding color coding.</a:t>
            </a:r>
          </a:p>
          <a:p>
            <a:endParaRPr lang="en-US" i="1" dirty="0">
              <a:solidFill>
                <a:prstClr val="white"/>
              </a:solidFill>
              <a:latin typeface="Arial"/>
              <a:cs typeface="Arial"/>
            </a:endParaRPr>
          </a:p>
          <a:p>
            <a:endParaRPr lang="en-US" i="1" dirty="0" smtClean="0">
              <a:solidFill>
                <a:prstClr val="white"/>
              </a:solidFill>
              <a:latin typeface="Arial"/>
              <a:cs typeface="Arial"/>
            </a:endParaRPr>
          </a:p>
          <a:p>
            <a:r>
              <a:rPr lang="en-US" b="1" dirty="0" smtClean="0">
                <a:solidFill>
                  <a:prstClr val="white"/>
                </a:solidFill>
                <a:latin typeface="Arial"/>
                <a:cs typeface="Arial"/>
              </a:rPr>
              <a:t>Example:</a:t>
            </a:r>
          </a:p>
          <a:p>
            <a:r>
              <a:rPr lang="en-US" i="1" dirty="0" smtClean="0">
                <a:solidFill>
                  <a:prstClr val="white"/>
                </a:solidFill>
                <a:latin typeface="Arial"/>
                <a:cs typeface="Arial"/>
              </a:rPr>
              <a:t>Lexar EZ contains actives:</a:t>
            </a:r>
          </a:p>
          <a:p>
            <a:r>
              <a:rPr lang="en-US" i="1" dirty="0" smtClean="0">
                <a:solidFill>
                  <a:prstClr val="white"/>
                </a:solidFill>
                <a:latin typeface="Arial"/>
                <a:cs typeface="Arial"/>
              </a:rPr>
              <a:t>-mesotione (Callisto), s-metolachlor(Dual II Magnum), &amp; atrazine(Aatrex)</a:t>
            </a:r>
          </a:p>
          <a:p>
            <a:endParaRPr lang="en-US" i="1" dirty="0">
              <a:solidFill>
                <a:prstClr val="white"/>
              </a:solidFill>
              <a:latin typeface="Arial"/>
              <a:cs typeface="Arial"/>
            </a:endParaRPr>
          </a:p>
          <a:p>
            <a:r>
              <a:rPr lang="en-US" i="1" dirty="0" smtClean="0">
                <a:solidFill>
                  <a:prstClr val="white"/>
                </a:solidFill>
                <a:latin typeface="Arial"/>
                <a:cs typeface="Arial"/>
              </a:rPr>
              <a:t>Those actives are in the site of action groups:</a:t>
            </a:r>
          </a:p>
          <a:p>
            <a:r>
              <a:rPr lang="en-US" i="1" dirty="0" smtClean="0">
                <a:solidFill>
                  <a:prstClr val="white"/>
                </a:solidFill>
                <a:latin typeface="Arial"/>
                <a:cs typeface="Arial"/>
              </a:rPr>
              <a:t>-27, 15, &amp; 5</a:t>
            </a:r>
            <a:endParaRPr lang="en-US" i="1" dirty="0">
              <a:solidFill>
                <a:prstClr val="white"/>
              </a:solidFill>
              <a:latin typeface="Arial"/>
              <a:cs typeface="Arial"/>
            </a:endParaRPr>
          </a:p>
        </p:txBody>
      </p:sp>
      <p:sp>
        <p:nvSpPr>
          <p:cNvPr id="6" name="Rectangle 5"/>
          <p:cNvSpPr/>
          <p:nvPr/>
        </p:nvSpPr>
        <p:spPr>
          <a:xfrm>
            <a:off x="8536800" y="5384622"/>
            <a:ext cx="344079" cy="774903"/>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144959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923002" y="26097"/>
            <a:ext cx="4134016" cy="6133429"/>
          </a:xfrm>
          <a:prstGeom prst="rect">
            <a:avLst/>
          </a:prstGeom>
          <a:ln w="19050" cmpd="sng">
            <a:noFill/>
          </a:ln>
          <a:effectLst/>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23" y="6126256"/>
            <a:ext cx="1014777" cy="731744"/>
          </a:xfrm>
          <a:prstGeom prst="rect">
            <a:avLst/>
          </a:prstGeom>
        </p:spPr>
      </p:pic>
      <p:sp>
        <p:nvSpPr>
          <p:cNvPr id="11" name="Title 1"/>
          <p:cNvSpPr>
            <a:spLocks noGrp="1"/>
          </p:cNvSpPr>
          <p:nvPr>
            <p:ph type="title"/>
          </p:nvPr>
        </p:nvSpPr>
        <p:spPr>
          <a:xfrm>
            <a:off x="1" y="0"/>
            <a:ext cx="3765386" cy="1143000"/>
          </a:xfrm>
        </p:spPr>
        <p:txBody>
          <a:bodyPr>
            <a:normAutofit/>
          </a:bodyPr>
          <a:lstStyle/>
          <a:p>
            <a:r>
              <a:rPr lang="en-US" b="1" dirty="0" smtClean="0">
                <a:solidFill>
                  <a:srgbClr val="FFFFFF"/>
                </a:solidFill>
                <a:latin typeface="Arial"/>
                <a:ea typeface="ＭＳ Ｐゴシック" charset="0"/>
                <a:cs typeface="Arial"/>
              </a:rPr>
              <a:t>By Premix: </a:t>
            </a:r>
            <a:endParaRPr lang="en-US" b="1" dirty="0">
              <a:solidFill>
                <a:srgbClr val="FFFFFF"/>
              </a:solidFill>
              <a:latin typeface="Arial"/>
              <a:ea typeface="ＭＳ Ｐゴシック" charset="0"/>
              <a:cs typeface="Arial"/>
            </a:endParaRPr>
          </a:p>
        </p:txBody>
      </p:sp>
      <p:sp>
        <p:nvSpPr>
          <p:cNvPr id="13" name="TextBox 12"/>
          <p:cNvSpPr txBox="1"/>
          <p:nvPr/>
        </p:nvSpPr>
        <p:spPr>
          <a:xfrm>
            <a:off x="2" y="958334"/>
            <a:ext cx="3765386" cy="5632312"/>
          </a:xfrm>
          <a:prstGeom prst="rect">
            <a:avLst/>
          </a:prstGeom>
          <a:noFill/>
        </p:spPr>
        <p:txBody>
          <a:bodyPr wrap="square" rtlCol="0">
            <a:spAutoFit/>
          </a:bodyPr>
          <a:lstStyle/>
          <a:p>
            <a:r>
              <a:rPr lang="en-US" b="1" dirty="0" smtClean="0">
                <a:solidFill>
                  <a:prstClr val="white"/>
                </a:solidFill>
                <a:latin typeface="Arial"/>
                <a:cs typeface="Arial"/>
              </a:rPr>
              <a:t>Premixes listed in Alphabetical order</a:t>
            </a:r>
          </a:p>
          <a:p>
            <a:endParaRPr lang="en-US" b="1" dirty="0">
              <a:solidFill>
                <a:prstClr val="white"/>
              </a:solidFill>
              <a:latin typeface="Arial"/>
              <a:cs typeface="Arial"/>
            </a:endParaRPr>
          </a:p>
          <a:p>
            <a:r>
              <a:rPr lang="en-US" b="1" dirty="0" smtClean="0">
                <a:solidFill>
                  <a:prstClr val="white"/>
                </a:solidFill>
                <a:latin typeface="Arial"/>
                <a:cs typeface="Arial"/>
              </a:rPr>
              <a:t>Includes:</a:t>
            </a:r>
          </a:p>
          <a:p>
            <a:r>
              <a:rPr lang="en-US" i="1" dirty="0" smtClean="0">
                <a:solidFill>
                  <a:prstClr val="white"/>
                </a:solidFill>
                <a:latin typeface="Arial"/>
                <a:cs typeface="Arial"/>
              </a:rPr>
              <a:t>-Active ingredients</a:t>
            </a:r>
          </a:p>
          <a:p>
            <a:r>
              <a:rPr lang="en-US" i="1" dirty="0" smtClean="0">
                <a:solidFill>
                  <a:prstClr val="white"/>
                </a:solidFill>
                <a:latin typeface="Arial"/>
                <a:cs typeface="Arial"/>
              </a:rPr>
              <a:t>-Trade names of products w/ single active</a:t>
            </a:r>
          </a:p>
          <a:p>
            <a:r>
              <a:rPr lang="en-US" i="1" dirty="0" smtClean="0">
                <a:solidFill>
                  <a:prstClr val="white"/>
                </a:solidFill>
                <a:latin typeface="Arial"/>
                <a:cs typeface="Arial"/>
              </a:rPr>
              <a:t>-Site of Action Group Numbers and corresponding color coding.</a:t>
            </a:r>
          </a:p>
          <a:p>
            <a:endParaRPr lang="en-US" i="1" dirty="0">
              <a:solidFill>
                <a:prstClr val="white"/>
              </a:solidFill>
              <a:latin typeface="Arial"/>
              <a:cs typeface="Arial"/>
            </a:endParaRPr>
          </a:p>
          <a:p>
            <a:endParaRPr lang="en-US" i="1" dirty="0" smtClean="0">
              <a:solidFill>
                <a:prstClr val="white"/>
              </a:solidFill>
              <a:latin typeface="Arial"/>
              <a:cs typeface="Arial"/>
            </a:endParaRPr>
          </a:p>
          <a:p>
            <a:r>
              <a:rPr lang="en-US" b="1" dirty="0" smtClean="0">
                <a:solidFill>
                  <a:prstClr val="white"/>
                </a:solidFill>
                <a:latin typeface="Arial"/>
                <a:cs typeface="Arial"/>
              </a:rPr>
              <a:t>Example:</a:t>
            </a:r>
          </a:p>
          <a:p>
            <a:r>
              <a:rPr lang="en-US" i="1" dirty="0" smtClean="0">
                <a:solidFill>
                  <a:prstClr val="white"/>
                </a:solidFill>
                <a:latin typeface="Arial"/>
                <a:cs typeface="Arial"/>
              </a:rPr>
              <a:t>Lexar EZ contains actives:</a:t>
            </a:r>
          </a:p>
          <a:p>
            <a:r>
              <a:rPr lang="en-US" i="1" dirty="0" smtClean="0">
                <a:solidFill>
                  <a:prstClr val="white"/>
                </a:solidFill>
                <a:latin typeface="Arial"/>
                <a:cs typeface="Arial"/>
              </a:rPr>
              <a:t>-mesotione (Callisto), s-metolachlor(Dual II Magnum), &amp; atrazine(Aatrex)</a:t>
            </a:r>
          </a:p>
          <a:p>
            <a:endParaRPr lang="en-US" i="1" dirty="0">
              <a:solidFill>
                <a:prstClr val="white"/>
              </a:solidFill>
              <a:latin typeface="Arial"/>
              <a:cs typeface="Arial"/>
            </a:endParaRPr>
          </a:p>
          <a:p>
            <a:r>
              <a:rPr lang="en-US" i="1" dirty="0" smtClean="0">
                <a:solidFill>
                  <a:prstClr val="white"/>
                </a:solidFill>
                <a:latin typeface="Arial"/>
                <a:cs typeface="Arial"/>
              </a:rPr>
              <a:t>Those actives are in the site of action Groups:</a:t>
            </a:r>
          </a:p>
          <a:p>
            <a:r>
              <a:rPr lang="en-US" i="1" dirty="0" smtClean="0">
                <a:solidFill>
                  <a:prstClr val="white"/>
                </a:solidFill>
                <a:latin typeface="Arial"/>
                <a:cs typeface="Arial"/>
              </a:rPr>
              <a:t>-27, 15, &amp; 5</a:t>
            </a:r>
            <a:endParaRPr lang="en-US" i="1" dirty="0">
              <a:solidFill>
                <a:prstClr val="white"/>
              </a:solidFill>
              <a:latin typeface="Arial"/>
              <a:cs typeface="Arial"/>
            </a:endParaRPr>
          </a:p>
        </p:txBody>
      </p:sp>
      <p:sp>
        <p:nvSpPr>
          <p:cNvPr id="6" name="Rectangle 5"/>
          <p:cNvSpPr/>
          <p:nvPr/>
        </p:nvSpPr>
        <p:spPr>
          <a:xfrm>
            <a:off x="7497862" y="5428117"/>
            <a:ext cx="1453727" cy="218316"/>
          </a:xfrm>
          <a:prstGeom prst="rect">
            <a:avLst/>
          </a:prstGeom>
          <a:solidFill>
            <a:srgbClr val="FFFF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TextBox 2"/>
          <p:cNvSpPr txBox="1"/>
          <p:nvPr/>
        </p:nvSpPr>
        <p:spPr>
          <a:xfrm>
            <a:off x="3032645" y="616198"/>
            <a:ext cx="5458199" cy="1569660"/>
          </a:xfrm>
          <a:prstGeom prst="rect">
            <a:avLst/>
          </a:prstGeom>
          <a:solidFill>
            <a:schemeClr val="tx1"/>
          </a:solidFill>
        </p:spPr>
        <p:txBody>
          <a:bodyPr wrap="square" rtlCol="0">
            <a:spAutoFit/>
          </a:bodyPr>
          <a:lstStyle/>
          <a:p>
            <a:r>
              <a:rPr lang="en-US" sz="2400" dirty="0" smtClean="0">
                <a:solidFill>
                  <a:schemeClr val="bg1"/>
                </a:solidFill>
              </a:rPr>
              <a:t>Remember Callisto from the “By Mode of Action” Chart.  You can link to that chart using the color coding (</a:t>
            </a:r>
            <a:r>
              <a:rPr lang="en-US" sz="2400" i="1" dirty="0" smtClean="0">
                <a:solidFill>
                  <a:schemeClr val="bg1"/>
                </a:solidFill>
              </a:rPr>
              <a:t>Blue</a:t>
            </a:r>
            <a:r>
              <a:rPr lang="en-US" sz="2400" dirty="0" smtClean="0">
                <a:solidFill>
                  <a:schemeClr val="bg1"/>
                </a:solidFill>
              </a:rPr>
              <a:t>) and group number (</a:t>
            </a:r>
            <a:r>
              <a:rPr lang="en-US" sz="2400" i="1" dirty="0" smtClean="0">
                <a:solidFill>
                  <a:schemeClr val="bg1"/>
                </a:solidFill>
              </a:rPr>
              <a:t>27</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45639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fontScale="90000"/>
          </a:bodyPr>
          <a:lstStyle/>
          <a:p>
            <a:r>
              <a:rPr lang="en-US" b="1" dirty="0" smtClean="0">
                <a:latin typeface="Arial"/>
                <a:ea typeface="ＭＳ Ｐゴシック" charset="0"/>
                <a:cs typeface="Arial"/>
              </a:rPr>
              <a:t>What Causes Herbicide Resistance?</a:t>
            </a:r>
            <a:endParaRPr lang="en-US" b="1" dirty="0">
              <a:latin typeface="Arial"/>
              <a:ea typeface="ＭＳ Ｐゴシック" charset="0"/>
              <a:cs typeface="Arial"/>
            </a:endParaRPr>
          </a:p>
        </p:txBody>
      </p:sp>
      <p:sp>
        <p:nvSpPr>
          <p:cNvPr id="23554" name="Content Placeholder 2"/>
          <p:cNvSpPr>
            <a:spLocks noGrp="1"/>
          </p:cNvSpPr>
          <p:nvPr>
            <p:ph idx="1"/>
          </p:nvPr>
        </p:nvSpPr>
        <p:spPr>
          <a:xfrm>
            <a:off x="457200" y="2090172"/>
            <a:ext cx="8229600" cy="1902059"/>
          </a:xfrm>
        </p:spPr>
        <p:txBody>
          <a:bodyPr>
            <a:spAutoFit/>
          </a:bodyPr>
          <a:lstStyle/>
          <a:p>
            <a:r>
              <a:rPr lang="en-US" dirty="0" smtClean="0">
                <a:latin typeface="Arial"/>
                <a:ea typeface="ＭＳ Ｐゴシック" charset="0"/>
                <a:cs typeface="Arial"/>
              </a:rPr>
              <a:t>Selection Pressure</a:t>
            </a:r>
          </a:p>
          <a:p>
            <a:pPr lvl="1"/>
            <a:r>
              <a:rPr lang="en-US" dirty="0" smtClean="0">
                <a:latin typeface="Arial"/>
                <a:ea typeface="ＭＳ Ｐゴシック" charset="0"/>
                <a:cs typeface="Arial"/>
              </a:rPr>
              <a:t>The repetitive use of a </a:t>
            </a:r>
            <a:r>
              <a:rPr lang="en-US" b="1" dirty="0" smtClean="0">
                <a:latin typeface="Arial"/>
                <a:ea typeface="ＭＳ Ｐゴシック" charset="0"/>
                <a:cs typeface="Arial"/>
              </a:rPr>
              <a:t>single mode of action </a:t>
            </a:r>
            <a:r>
              <a:rPr lang="en-US" dirty="0" smtClean="0">
                <a:latin typeface="Arial"/>
                <a:ea typeface="ＭＳ Ｐゴシック" charset="0"/>
                <a:cs typeface="Arial"/>
              </a:rPr>
              <a:t>over time under non-ideal conditions.</a:t>
            </a:r>
            <a:endParaRPr lang="en-US" sz="2000" dirty="0" smtClean="0">
              <a:latin typeface="Arial"/>
              <a:ea typeface="ＭＳ Ｐゴシック" charset="0"/>
              <a:cs typeface="Arial"/>
            </a:endParaRPr>
          </a:p>
          <a:p>
            <a:pPr marL="0" indent="0">
              <a:buNone/>
            </a:pPr>
            <a:endParaRPr lang="en-US" sz="2000" dirty="0">
              <a:latin typeface="Arial"/>
              <a:ea typeface="ＭＳ Ｐゴシック" charset="0"/>
              <a:cs typeface="Arial"/>
            </a:endParaRPr>
          </a:p>
        </p:txBody>
      </p:sp>
      <p:cxnSp>
        <p:nvCxnSpPr>
          <p:cNvPr id="6" name="Straight Connector 5"/>
          <p:cNvCxnSpPr/>
          <p:nvPr/>
        </p:nvCxnSpPr>
        <p:spPr>
          <a:xfrm>
            <a:off x="457200" y="1492250"/>
            <a:ext cx="8229600"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spTree>
    <p:extLst>
      <p:ext uri="{BB962C8B-B14F-4D97-AF65-F5344CB8AC3E}">
        <p14:creationId xmlns:p14="http://schemas.microsoft.com/office/powerpoint/2010/main" val="150054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Outline Herbicide Programs</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sp>
        <p:nvSpPr>
          <p:cNvPr id="9" name="TextBox 8"/>
          <p:cNvSpPr txBox="1"/>
          <p:nvPr/>
        </p:nvSpPr>
        <p:spPr>
          <a:xfrm>
            <a:off x="139700" y="1536174"/>
            <a:ext cx="5907589" cy="4216539"/>
          </a:xfrm>
          <a:prstGeom prst="rect">
            <a:avLst/>
          </a:prstGeom>
          <a:noFill/>
        </p:spPr>
        <p:txBody>
          <a:bodyPr wrap="square" rtlCol="0">
            <a:spAutoFit/>
          </a:bodyPr>
          <a:lstStyle/>
          <a:p>
            <a:pPr marL="457200" indent="-457200">
              <a:buFont typeface="Arial"/>
              <a:buChar char="•"/>
            </a:pPr>
            <a:r>
              <a:rPr lang="en-US" sz="2800" b="1" dirty="0" smtClean="0">
                <a:latin typeface="Arial"/>
                <a:cs typeface="Arial"/>
              </a:rPr>
              <a:t>Use chart to outline site of action rotation</a:t>
            </a:r>
            <a:endParaRPr lang="en-US" sz="2800" b="1" dirty="0">
              <a:latin typeface="Arial"/>
              <a:cs typeface="Arial"/>
            </a:endParaRPr>
          </a:p>
          <a:p>
            <a:pPr marL="457200" indent="-457200">
              <a:buFont typeface="Arial"/>
              <a:buChar char="•"/>
            </a:pPr>
            <a:r>
              <a:rPr lang="en-US" sz="2800" b="1" dirty="0" smtClean="0">
                <a:latin typeface="Arial"/>
                <a:cs typeface="Arial"/>
              </a:rPr>
              <a:t>Find products on chart and write down site of action group #</a:t>
            </a:r>
          </a:p>
          <a:p>
            <a:pPr marL="457200" indent="-457200">
              <a:buFont typeface="Arial"/>
              <a:buChar char="•"/>
            </a:pPr>
            <a:r>
              <a:rPr lang="en-US" sz="2800" b="1" dirty="0" smtClean="0">
                <a:latin typeface="Arial"/>
                <a:cs typeface="Arial"/>
              </a:rPr>
              <a:t>What to look for:</a:t>
            </a:r>
          </a:p>
          <a:p>
            <a:r>
              <a:rPr lang="en-US" sz="2800" b="1" dirty="0">
                <a:latin typeface="Arial"/>
                <a:cs typeface="Arial"/>
              </a:rPr>
              <a:t>	</a:t>
            </a:r>
            <a:r>
              <a:rPr lang="en-US" sz="2400" dirty="0" smtClean="0">
                <a:latin typeface="Arial"/>
                <a:cs typeface="Arial"/>
              </a:rPr>
              <a:t>-# of site of action used</a:t>
            </a:r>
          </a:p>
          <a:p>
            <a:r>
              <a:rPr lang="en-US" sz="2400" dirty="0">
                <a:latin typeface="Arial"/>
                <a:cs typeface="Arial"/>
              </a:rPr>
              <a:t>	</a:t>
            </a:r>
            <a:r>
              <a:rPr lang="en-US" sz="2400" dirty="0" smtClean="0">
                <a:latin typeface="Arial"/>
                <a:cs typeface="Arial"/>
              </a:rPr>
              <a:t>-# of effective sites of action used</a:t>
            </a:r>
          </a:p>
          <a:p>
            <a:r>
              <a:rPr lang="en-US" sz="2400" dirty="0">
                <a:latin typeface="Arial"/>
                <a:cs typeface="Arial"/>
              </a:rPr>
              <a:t>	</a:t>
            </a:r>
            <a:r>
              <a:rPr lang="en-US" sz="2400" dirty="0" smtClean="0">
                <a:latin typeface="Arial"/>
                <a:cs typeface="Arial"/>
              </a:rPr>
              <a:t>-Selection pressure placed on a site of 	action (used more than 2x)</a:t>
            </a:r>
          </a:p>
        </p:txBody>
      </p:sp>
      <p:pic>
        <p:nvPicPr>
          <p:cNvPr id="7" name="Picture 6"/>
          <p:cNvPicPr>
            <a:picLocks noChangeAspect="1"/>
          </p:cNvPicPr>
          <p:nvPr/>
        </p:nvPicPr>
        <p:blipFill>
          <a:blip r:embed="rId4"/>
          <a:stretch>
            <a:fillRect/>
          </a:stretch>
        </p:blipFill>
        <p:spPr>
          <a:xfrm>
            <a:off x="6010468" y="0"/>
            <a:ext cx="3133531" cy="6867829"/>
          </a:xfrm>
          <a:prstGeom prst="rect">
            <a:avLst/>
          </a:prstGeom>
        </p:spPr>
      </p:pic>
    </p:spTree>
    <p:extLst>
      <p:ext uri="{BB962C8B-B14F-4D97-AF65-F5344CB8AC3E}">
        <p14:creationId xmlns:p14="http://schemas.microsoft.com/office/powerpoint/2010/main" val="121378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10468" y="0"/>
            <a:ext cx="3133531" cy="6867829"/>
          </a:xfrm>
          <a:prstGeom prst="rect">
            <a:avLst/>
          </a:prstGeom>
        </p:spPr>
      </p:pic>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744020795"/>
              </p:ext>
            </p:extLst>
          </p:nvPr>
        </p:nvGraphicFramePr>
        <p:xfrm>
          <a:off x="-1" y="1270793"/>
          <a:ext cx="6023779" cy="2656840"/>
        </p:xfrm>
        <a:graphic>
          <a:graphicData uri="http://schemas.openxmlformats.org/drawingml/2006/table">
            <a:tbl>
              <a:tblPr firstRow="1" bandRow="1">
                <a:tableStyleId>{2D5ABB26-0587-4C30-8999-92F81FD0307C}</a:tableStyleId>
              </a:tblPr>
              <a:tblGrid>
                <a:gridCol w="1257301"/>
                <a:gridCol w="1570371"/>
                <a:gridCol w="2252329"/>
                <a:gridCol w="943778"/>
              </a:tblGrid>
              <a:tr h="370840">
                <a:tc gridSpan="4">
                  <a:txBody>
                    <a:bodyPr/>
                    <a:lstStyle/>
                    <a:p>
                      <a:r>
                        <a:rPr lang="en-US" sz="1800" b="1" dirty="0" smtClean="0"/>
                        <a:t>Waterhemp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2">
                  <a:txBody>
                    <a:bodyPr/>
                    <a:lstStyle/>
                    <a:p>
                      <a:pPr algn="l"/>
                      <a:r>
                        <a:rPr lang="en-US" sz="2000" dirty="0" smtClean="0"/>
                        <a:t>Early Post</a:t>
                      </a:r>
                      <a:endParaRPr lang="en-US" sz="2000" dirty="0"/>
                    </a:p>
                  </a:txBody>
                  <a:tcPr anchor="ctr">
                    <a:lnT w="28575" cap="flat" cmpd="sng" algn="ctr">
                      <a:solidFill>
                        <a:scrgbClr r="0" g="0" b="0"/>
                      </a:solidFill>
                      <a:prstDash val="solid"/>
                      <a:round/>
                      <a:headEnd type="none" w="med" len="med"/>
                      <a:tailEnd type="none" w="med" len="med"/>
                    </a:lnT>
                  </a:tcPr>
                </a:tc>
                <a:tc rowSpan="2">
                  <a:txBody>
                    <a:bodyPr/>
                    <a:lstStyle/>
                    <a:p>
                      <a:pPr algn="l"/>
                      <a:r>
                        <a:rPr lang="en-US" sz="2000" dirty="0" smtClean="0"/>
                        <a:t>Extreme</a:t>
                      </a:r>
                    </a:p>
                  </a:txBody>
                  <a:tcPr anchor="ctr">
                    <a:lnT w="28575" cap="flat" cmpd="sng" algn="ctr">
                      <a:solidFill>
                        <a:scrgbClr r="0" g="0" b="0"/>
                      </a:solidFill>
                      <a:prstDash val="solid"/>
                      <a:round/>
                      <a:headEnd type="none" w="med" len="med"/>
                      <a:tailEnd type="none" w="med" len="med"/>
                    </a:lnT>
                  </a:tcPr>
                </a:tc>
                <a:tc>
                  <a:txBody>
                    <a:bodyPr/>
                    <a:lstStyle/>
                    <a:p>
                      <a:pPr algn="l"/>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l"/>
                      <a:endParaRPr lang="en-US" sz="2000" dirty="0"/>
                    </a:p>
                  </a:txBody>
                  <a:tcPr anchor="ctr">
                    <a:lnT w="28575" cap="flat" cmpd="sng" algn="ctr">
                      <a:solidFill>
                        <a:scrgbClr r="0" g="0" b="0"/>
                      </a:solidFill>
                      <a:prstDash val="solid"/>
                      <a:round/>
                      <a:headEnd type="none" w="med" len="med"/>
                      <a:tailEnd type="none" w="med" len="med"/>
                    </a:lnT>
                  </a:tcPr>
                </a:tc>
              </a:tr>
              <a:tr h="370205">
                <a:tc vMerge="1">
                  <a:txBody>
                    <a:bodyPr/>
                    <a:lstStyle/>
                    <a:p>
                      <a:endParaRPr lang="en-US" dirty="0"/>
                    </a:p>
                  </a:txBody>
                  <a:tcPr/>
                </a:tc>
                <a:tc vMerge="1">
                  <a:txBody>
                    <a:bodyPr/>
                    <a:lstStyle/>
                    <a:p>
                      <a:endParaRPr lang="en-US" baseline="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rowSpan="2">
                  <a:txBody>
                    <a:bodyPr/>
                    <a:lstStyle/>
                    <a:p>
                      <a:pPr algn="l"/>
                      <a:r>
                        <a:rPr lang="en-US" sz="2000" dirty="0" smtClean="0"/>
                        <a:t>Late Post</a:t>
                      </a:r>
                      <a:endParaRPr lang="en-US" sz="2000" dirty="0"/>
                    </a:p>
                  </a:txBody>
                  <a:tcPr anchor="ctr"/>
                </a:tc>
                <a:tc rowSpan="2">
                  <a:txBody>
                    <a:bodyPr/>
                    <a:lstStyle/>
                    <a:p>
                      <a:pPr algn="l"/>
                      <a:r>
                        <a:rPr lang="en-US" sz="2000" dirty="0" smtClean="0"/>
                        <a:t>Flexstar GT</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endParaRPr lang="en-US" dirty="0"/>
                    </a:p>
                  </a:txBody>
                  <a:tcPr/>
                </a:tc>
                <a:tc vMerge="1">
                  <a:txBody>
                    <a:bodyPr/>
                    <a:lstStyle/>
                    <a:p>
                      <a:endParaRPr lang="en-US" dirty="0" smtClean="0"/>
                    </a:p>
                  </a:txBody>
                  <a:tcPr/>
                </a:tc>
                <a:tc>
                  <a:txBody>
                    <a:bodyPr/>
                    <a:lstStyle/>
                    <a:p>
                      <a:pPr algn="l"/>
                      <a:endParaRPr lang="en-US" sz="2000" dirty="0"/>
                    </a:p>
                  </a:txBody>
                  <a:tcPr anchor="ctr"/>
                </a:tc>
                <a:tc>
                  <a:txBody>
                    <a:bodyPr/>
                    <a:lstStyle/>
                    <a:p>
                      <a:pPr algn="l"/>
                      <a:endParaRPr lang="en-US" sz="2000" dirty="0"/>
                    </a:p>
                  </a:txBody>
                  <a:tcPr anchor="ctr"/>
                </a:tc>
              </a:tr>
            </a:tbl>
          </a:graphicData>
        </a:graphic>
      </p:graphicFrame>
      <p:sp>
        <p:nvSpPr>
          <p:cNvPr id="2" name="Rectangle 1"/>
          <p:cNvSpPr/>
          <p:nvPr/>
        </p:nvSpPr>
        <p:spPr>
          <a:xfrm>
            <a:off x="7604357" y="4860925"/>
            <a:ext cx="647010" cy="104656"/>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271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010468" y="0"/>
            <a:ext cx="3133531" cy="6867829"/>
          </a:xfrm>
          <a:prstGeom prst="rect">
            <a:avLst/>
          </a:prstGeom>
        </p:spPr>
      </p:pic>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1426245"/>
              </p:ext>
            </p:extLst>
          </p:nvPr>
        </p:nvGraphicFramePr>
        <p:xfrm>
          <a:off x="-1" y="1270793"/>
          <a:ext cx="6023779" cy="2656840"/>
        </p:xfrm>
        <a:graphic>
          <a:graphicData uri="http://schemas.openxmlformats.org/drawingml/2006/table">
            <a:tbl>
              <a:tblPr firstRow="1" bandRow="1">
                <a:tableStyleId>{2D5ABB26-0587-4C30-8999-92F81FD0307C}</a:tableStyleId>
              </a:tblPr>
              <a:tblGrid>
                <a:gridCol w="1257301"/>
                <a:gridCol w="1570371"/>
                <a:gridCol w="2252329"/>
                <a:gridCol w="943778"/>
              </a:tblGrid>
              <a:tr h="370840">
                <a:tc gridSpan="4">
                  <a:txBody>
                    <a:bodyPr/>
                    <a:lstStyle/>
                    <a:p>
                      <a:r>
                        <a:rPr lang="en-US" sz="1800" b="1" dirty="0" smtClean="0"/>
                        <a:t>Waterhemp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2">
                  <a:txBody>
                    <a:bodyPr/>
                    <a:lstStyle/>
                    <a:p>
                      <a:pPr algn="l"/>
                      <a:r>
                        <a:rPr lang="en-US" sz="2000" dirty="0" smtClean="0"/>
                        <a:t>Early Post</a:t>
                      </a:r>
                      <a:endParaRPr lang="en-US" sz="2000" dirty="0"/>
                    </a:p>
                  </a:txBody>
                  <a:tcPr anchor="ctr">
                    <a:lnT w="28575" cap="flat" cmpd="sng" algn="ctr">
                      <a:solidFill>
                        <a:scrgbClr r="0" g="0" b="0"/>
                      </a:solidFill>
                      <a:prstDash val="solid"/>
                      <a:round/>
                      <a:headEnd type="none" w="med" len="med"/>
                      <a:tailEnd type="none" w="med" len="med"/>
                    </a:lnT>
                  </a:tcPr>
                </a:tc>
                <a:tc rowSpan="2">
                  <a:txBody>
                    <a:bodyPr/>
                    <a:lstStyle/>
                    <a:p>
                      <a:pPr algn="l"/>
                      <a:r>
                        <a:rPr lang="en-US" sz="2000" dirty="0" smtClean="0"/>
                        <a:t>Extreme</a:t>
                      </a:r>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imazethapyr</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ctr"/>
                      <a:r>
                        <a:rPr lang="en-US" sz="2000" dirty="0" smtClean="0"/>
                        <a:t>2</a:t>
                      </a:r>
                      <a:endParaRPr lang="en-US" sz="2000" dirty="0"/>
                    </a:p>
                  </a:txBody>
                  <a:tcPr anchor="ctr">
                    <a:lnT w="28575" cap="flat" cmpd="sng" algn="ctr">
                      <a:solidFill>
                        <a:scrgbClr r="0" g="0" b="0"/>
                      </a:solidFill>
                      <a:prstDash val="solid"/>
                      <a:round/>
                      <a:headEnd type="none" w="med" len="med"/>
                      <a:tailEnd type="none" w="med" len="med"/>
                    </a:lnT>
                  </a:tcPr>
                </a:tc>
              </a:tr>
              <a:tr h="370205">
                <a:tc vMerge="1">
                  <a:txBody>
                    <a:bodyPr/>
                    <a:lstStyle/>
                    <a:p>
                      <a:endParaRPr lang="en-US" dirty="0"/>
                    </a:p>
                  </a:txBody>
                  <a:tcPr/>
                </a:tc>
                <a:tc vMerge="1">
                  <a:txBody>
                    <a:bodyPr/>
                    <a:lstStyle/>
                    <a:p>
                      <a:endParaRPr lang="en-US" baseline="0" dirty="0" smtClean="0"/>
                    </a:p>
                  </a:txBody>
                  <a:tcPr anchor="ctr"/>
                </a:tc>
                <a:tc>
                  <a:txBody>
                    <a:bodyPr/>
                    <a:lstStyle/>
                    <a:p>
                      <a:pPr algn="l"/>
                      <a:r>
                        <a:rPr lang="en-US" sz="2000" dirty="0" smtClean="0"/>
                        <a:t>glyphosate</a:t>
                      </a:r>
                      <a:endParaRPr lang="en-US" sz="2000" dirty="0"/>
                    </a:p>
                  </a:txBody>
                  <a:tcPr anchor="ctr"/>
                </a:tc>
                <a:tc>
                  <a:txBody>
                    <a:bodyPr/>
                    <a:lstStyle/>
                    <a:p>
                      <a:pPr algn="ctr"/>
                      <a:r>
                        <a:rPr lang="en-US" sz="2000" dirty="0" smtClean="0"/>
                        <a:t>9</a:t>
                      </a:r>
                      <a:endParaRPr lang="en-US" sz="2000" dirty="0"/>
                    </a:p>
                  </a:txBody>
                  <a:tcPr anchor="ctr"/>
                </a:tc>
              </a:tr>
              <a:tr h="370205">
                <a:tc rowSpan="2">
                  <a:txBody>
                    <a:bodyPr/>
                    <a:lstStyle/>
                    <a:p>
                      <a:pPr algn="l"/>
                      <a:r>
                        <a:rPr lang="en-US" sz="2000" dirty="0" smtClean="0"/>
                        <a:t>Late Post</a:t>
                      </a:r>
                      <a:endParaRPr lang="en-US" sz="2000" dirty="0"/>
                    </a:p>
                  </a:txBody>
                  <a:tcPr anchor="ctr"/>
                </a:tc>
                <a:tc rowSpan="2">
                  <a:txBody>
                    <a:bodyPr/>
                    <a:lstStyle/>
                    <a:p>
                      <a:pPr algn="l"/>
                      <a:r>
                        <a:rPr lang="en-US" sz="2000" dirty="0" smtClean="0"/>
                        <a:t>Flexstar GT</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endParaRPr lang="en-US" dirty="0"/>
                    </a:p>
                  </a:txBody>
                  <a:tcPr/>
                </a:tc>
                <a:tc vMerge="1">
                  <a:txBody>
                    <a:bodyPr/>
                    <a:lstStyle/>
                    <a:p>
                      <a:endParaRPr lang="en-US" dirty="0" smtClean="0"/>
                    </a:p>
                  </a:txBody>
                  <a:tcPr/>
                </a:tc>
                <a:tc>
                  <a:txBody>
                    <a:bodyPr/>
                    <a:lstStyle/>
                    <a:p>
                      <a:pPr algn="l"/>
                      <a:endParaRPr lang="en-US" sz="2000" dirty="0"/>
                    </a:p>
                  </a:txBody>
                  <a:tcPr anchor="ctr"/>
                </a:tc>
                <a:tc>
                  <a:txBody>
                    <a:bodyPr/>
                    <a:lstStyle/>
                    <a:p>
                      <a:pPr algn="l"/>
                      <a:endParaRPr lang="en-US" sz="2000" dirty="0"/>
                    </a:p>
                  </a:txBody>
                  <a:tcPr anchor="ctr"/>
                </a:tc>
              </a:tr>
            </a:tbl>
          </a:graphicData>
        </a:graphic>
      </p:graphicFrame>
      <p:sp>
        <p:nvSpPr>
          <p:cNvPr id="13" name="Rectangle 12"/>
          <p:cNvSpPr/>
          <p:nvPr/>
        </p:nvSpPr>
        <p:spPr>
          <a:xfrm>
            <a:off x="7604357" y="4860925"/>
            <a:ext cx="647010" cy="104656"/>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7604357" y="5392549"/>
            <a:ext cx="647010" cy="104656"/>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35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10468" y="0"/>
            <a:ext cx="3133531" cy="6867829"/>
          </a:xfrm>
          <a:prstGeom prst="rect">
            <a:avLst/>
          </a:prstGeom>
        </p:spPr>
      </p:pic>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157740829"/>
              </p:ext>
            </p:extLst>
          </p:nvPr>
        </p:nvGraphicFramePr>
        <p:xfrm>
          <a:off x="-1" y="1270793"/>
          <a:ext cx="6023779" cy="2656840"/>
        </p:xfrm>
        <a:graphic>
          <a:graphicData uri="http://schemas.openxmlformats.org/drawingml/2006/table">
            <a:tbl>
              <a:tblPr firstRow="1" bandRow="1">
                <a:tableStyleId>{2D5ABB26-0587-4C30-8999-92F81FD0307C}</a:tableStyleId>
              </a:tblPr>
              <a:tblGrid>
                <a:gridCol w="1257301"/>
                <a:gridCol w="1570371"/>
                <a:gridCol w="2252329"/>
                <a:gridCol w="943778"/>
              </a:tblGrid>
              <a:tr h="370840">
                <a:tc gridSpan="4">
                  <a:txBody>
                    <a:bodyPr/>
                    <a:lstStyle/>
                    <a:p>
                      <a:r>
                        <a:rPr lang="en-US" sz="1800" b="1" dirty="0" smtClean="0"/>
                        <a:t>Waterhemp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2">
                  <a:txBody>
                    <a:bodyPr/>
                    <a:lstStyle/>
                    <a:p>
                      <a:pPr algn="l"/>
                      <a:r>
                        <a:rPr lang="en-US" sz="2000" dirty="0" smtClean="0"/>
                        <a:t>Early Post</a:t>
                      </a:r>
                      <a:endParaRPr lang="en-US" sz="2000" dirty="0"/>
                    </a:p>
                  </a:txBody>
                  <a:tcPr anchor="ctr">
                    <a:lnT w="28575" cap="flat" cmpd="sng" algn="ctr">
                      <a:solidFill>
                        <a:scrgbClr r="0" g="0" b="0"/>
                      </a:solidFill>
                      <a:prstDash val="solid"/>
                      <a:round/>
                      <a:headEnd type="none" w="med" len="med"/>
                      <a:tailEnd type="none" w="med" len="med"/>
                    </a:lnT>
                  </a:tcPr>
                </a:tc>
                <a:tc rowSpan="2">
                  <a:txBody>
                    <a:bodyPr/>
                    <a:lstStyle/>
                    <a:p>
                      <a:pPr algn="l"/>
                      <a:r>
                        <a:rPr lang="en-US" sz="2000" dirty="0" smtClean="0"/>
                        <a:t>Extreme</a:t>
                      </a:r>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imazethapyr</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ctr"/>
                      <a:r>
                        <a:rPr lang="en-US" sz="2000" dirty="0" smtClean="0"/>
                        <a:t>2</a:t>
                      </a:r>
                      <a:endParaRPr lang="en-US" sz="2000" dirty="0"/>
                    </a:p>
                  </a:txBody>
                  <a:tcPr anchor="ctr">
                    <a:lnT w="28575" cap="flat" cmpd="sng" algn="ctr">
                      <a:solidFill>
                        <a:scrgbClr r="0" g="0" b="0"/>
                      </a:solidFill>
                      <a:prstDash val="solid"/>
                      <a:round/>
                      <a:headEnd type="none" w="med" len="med"/>
                      <a:tailEnd type="none" w="med" len="med"/>
                    </a:lnT>
                  </a:tcPr>
                </a:tc>
              </a:tr>
              <a:tr h="370205">
                <a:tc vMerge="1">
                  <a:txBody>
                    <a:bodyPr/>
                    <a:lstStyle/>
                    <a:p>
                      <a:endParaRPr lang="en-US" dirty="0"/>
                    </a:p>
                  </a:txBody>
                  <a:tcPr/>
                </a:tc>
                <a:tc vMerge="1">
                  <a:txBody>
                    <a:bodyPr/>
                    <a:lstStyle/>
                    <a:p>
                      <a:endParaRPr lang="en-US" baseline="0" dirty="0" smtClean="0"/>
                    </a:p>
                  </a:txBody>
                  <a:tcPr anchor="ctr"/>
                </a:tc>
                <a:tc>
                  <a:txBody>
                    <a:bodyPr/>
                    <a:lstStyle/>
                    <a:p>
                      <a:pPr algn="l"/>
                      <a:r>
                        <a:rPr lang="en-US" sz="2000" dirty="0" smtClean="0"/>
                        <a:t>glyphosate</a:t>
                      </a:r>
                      <a:endParaRPr lang="en-US" sz="2000" dirty="0"/>
                    </a:p>
                  </a:txBody>
                  <a:tcPr anchor="ctr"/>
                </a:tc>
                <a:tc>
                  <a:txBody>
                    <a:bodyPr/>
                    <a:lstStyle/>
                    <a:p>
                      <a:pPr algn="ctr"/>
                      <a:r>
                        <a:rPr lang="en-US" sz="2000" dirty="0" smtClean="0"/>
                        <a:t>9</a:t>
                      </a:r>
                      <a:endParaRPr lang="en-US" sz="2000" dirty="0"/>
                    </a:p>
                  </a:txBody>
                  <a:tcPr anchor="ctr"/>
                </a:tc>
              </a:tr>
              <a:tr h="370205">
                <a:tc rowSpan="2">
                  <a:txBody>
                    <a:bodyPr/>
                    <a:lstStyle/>
                    <a:p>
                      <a:pPr algn="l"/>
                      <a:r>
                        <a:rPr lang="en-US" sz="2000" dirty="0" smtClean="0"/>
                        <a:t>Late Post</a:t>
                      </a:r>
                      <a:endParaRPr lang="en-US" sz="2000" dirty="0"/>
                    </a:p>
                  </a:txBody>
                  <a:tcPr anchor="ctr"/>
                </a:tc>
                <a:tc rowSpan="2">
                  <a:txBody>
                    <a:bodyPr/>
                    <a:lstStyle/>
                    <a:p>
                      <a:pPr algn="l"/>
                      <a:r>
                        <a:rPr lang="en-US" sz="2000" dirty="0" smtClean="0"/>
                        <a:t>Flexstar GT</a:t>
                      </a:r>
                    </a:p>
                  </a:txBody>
                  <a:tcPr anchor="ctr"/>
                </a:tc>
                <a:tc>
                  <a:txBody>
                    <a:bodyPr/>
                    <a:lstStyle/>
                    <a:p>
                      <a:pPr algn="l"/>
                      <a:r>
                        <a:rPr lang="en-US" sz="2000" dirty="0" smtClean="0"/>
                        <a:t>fomesafen</a:t>
                      </a:r>
                      <a:endParaRPr lang="en-US" sz="2000" dirty="0"/>
                    </a:p>
                  </a:txBody>
                  <a:tcPr anchor="ctr"/>
                </a:tc>
                <a:tc>
                  <a:txBody>
                    <a:bodyPr/>
                    <a:lstStyle/>
                    <a:p>
                      <a:pPr algn="ctr"/>
                      <a:r>
                        <a:rPr lang="en-US" sz="2000" dirty="0" smtClean="0"/>
                        <a:t>14</a:t>
                      </a:r>
                      <a:endParaRPr lang="en-US" sz="2000" dirty="0"/>
                    </a:p>
                  </a:txBody>
                  <a:tcPr anchor="ctr"/>
                </a:tc>
              </a:tr>
              <a:tr h="370205">
                <a:tc vMerge="1">
                  <a:txBody>
                    <a:bodyPr/>
                    <a:lstStyle/>
                    <a:p>
                      <a:endParaRPr lang="en-US" dirty="0"/>
                    </a:p>
                  </a:txBody>
                  <a:tcPr/>
                </a:tc>
                <a:tc vMerge="1">
                  <a:txBody>
                    <a:bodyPr/>
                    <a:lstStyle/>
                    <a:p>
                      <a:endParaRPr lang="en-US" dirty="0" smtClean="0"/>
                    </a:p>
                  </a:txBody>
                  <a:tcPr/>
                </a:tc>
                <a:tc>
                  <a:txBody>
                    <a:bodyPr/>
                    <a:lstStyle/>
                    <a:p>
                      <a:pPr algn="l"/>
                      <a:r>
                        <a:rPr lang="en-US" sz="2000" dirty="0" smtClean="0"/>
                        <a:t>glyphosate</a:t>
                      </a:r>
                      <a:endParaRPr lang="en-US" sz="2000" dirty="0"/>
                    </a:p>
                  </a:txBody>
                  <a:tcPr anchor="ctr"/>
                </a:tc>
                <a:tc>
                  <a:txBody>
                    <a:bodyPr/>
                    <a:lstStyle/>
                    <a:p>
                      <a:pPr algn="ctr"/>
                      <a:r>
                        <a:rPr lang="en-US" sz="2000" dirty="0" smtClean="0"/>
                        <a:t>9</a:t>
                      </a:r>
                      <a:endParaRPr lang="en-US" sz="2000" dirty="0"/>
                    </a:p>
                  </a:txBody>
                  <a:tcPr anchor="ctr"/>
                </a:tc>
              </a:tr>
            </a:tbl>
          </a:graphicData>
        </a:graphic>
      </p:graphicFrame>
      <p:sp>
        <p:nvSpPr>
          <p:cNvPr id="12" name="Rectangle 11"/>
          <p:cNvSpPr/>
          <p:nvPr/>
        </p:nvSpPr>
        <p:spPr>
          <a:xfrm>
            <a:off x="7604357" y="5392549"/>
            <a:ext cx="647010" cy="104656"/>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874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24252769"/>
              </p:ext>
            </p:extLst>
          </p:nvPr>
        </p:nvGraphicFramePr>
        <p:xfrm>
          <a:off x="-1" y="1270793"/>
          <a:ext cx="6023779" cy="2656840"/>
        </p:xfrm>
        <a:graphic>
          <a:graphicData uri="http://schemas.openxmlformats.org/drawingml/2006/table">
            <a:tbl>
              <a:tblPr firstRow="1" bandRow="1">
                <a:tableStyleId>{2D5ABB26-0587-4C30-8999-92F81FD0307C}</a:tableStyleId>
              </a:tblPr>
              <a:tblGrid>
                <a:gridCol w="1257301"/>
                <a:gridCol w="1570371"/>
                <a:gridCol w="2252329"/>
                <a:gridCol w="943778"/>
              </a:tblGrid>
              <a:tr h="370840">
                <a:tc gridSpan="4">
                  <a:txBody>
                    <a:bodyPr/>
                    <a:lstStyle/>
                    <a:p>
                      <a:r>
                        <a:rPr lang="en-US" sz="1800" b="1" dirty="0" smtClean="0"/>
                        <a:t>Waterhemp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2">
                  <a:txBody>
                    <a:bodyPr/>
                    <a:lstStyle/>
                    <a:p>
                      <a:pPr algn="l"/>
                      <a:r>
                        <a:rPr lang="en-US" sz="2000" strike="sngStrike" dirty="0" smtClean="0">
                          <a:solidFill>
                            <a:srgbClr val="FF0000"/>
                          </a:solidFill>
                        </a:rPr>
                        <a:t>Early Post</a:t>
                      </a:r>
                      <a:endParaRPr lang="en-US" sz="2000" strike="sngStrike" dirty="0">
                        <a:solidFill>
                          <a:srgbClr val="FF0000"/>
                        </a:solidFill>
                      </a:endParaRPr>
                    </a:p>
                  </a:txBody>
                  <a:tcPr anchor="ctr">
                    <a:lnT w="28575" cap="flat" cmpd="sng" algn="ctr">
                      <a:solidFill>
                        <a:scrgbClr r="0" g="0" b="0"/>
                      </a:solidFill>
                      <a:prstDash val="solid"/>
                      <a:round/>
                      <a:headEnd type="none" w="med" len="med"/>
                      <a:tailEnd type="none" w="med" len="med"/>
                    </a:lnT>
                  </a:tcPr>
                </a:tc>
                <a:tc rowSpan="2">
                  <a:txBody>
                    <a:bodyPr/>
                    <a:lstStyle/>
                    <a:p>
                      <a:pPr algn="l"/>
                      <a:r>
                        <a:rPr lang="en-US" sz="2000" strike="sngStrike" dirty="0" smtClean="0">
                          <a:solidFill>
                            <a:srgbClr val="FF0000"/>
                          </a:solidFill>
                        </a:rPr>
                        <a:t>Extreme</a:t>
                      </a:r>
                    </a:p>
                  </a:txBody>
                  <a:tcPr anchor="ctr">
                    <a:lnT w="28575" cap="flat" cmpd="sng" algn="ctr">
                      <a:solidFill>
                        <a:scrgbClr r="0" g="0" b="0"/>
                      </a:solidFill>
                      <a:prstDash val="solid"/>
                      <a:round/>
                      <a:headEnd type="none" w="med" len="med"/>
                      <a:tailEnd type="none" w="med" len="med"/>
                    </a:lnT>
                  </a:tcPr>
                </a:tc>
                <a:tc>
                  <a:txBody>
                    <a:bodyPr/>
                    <a:lstStyle/>
                    <a:p>
                      <a:pPr algn="l"/>
                      <a:r>
                        <a:rPr lang="en-US" sz="2000" strike="sngStrike" dirty="0" smtClean="0">
                          <a:solidFill>
                            <a:srgbClr val="FF0000"/>
                          </a:solidFill>
                        </a:rPr>
                        <a:t>imazethapyr</a:t>
                      </a:r>
                      <a:endParaRPr lang="en-US" sz="2000" strike="sngStrike" dirty="0">
                        <a:solidFill>
                          <a:srgbClr val="FF0000"/>
                        </a:solidFill>
                      </a:endParaRPr>
                    </a:p>
                  </a:txBody>
                  <a:tcPr anchor="ctr">
                    <a:lnT w="28575" cap="flat" cmpd="sng" algn="ctr">
                      <a:solidFill>
                        <a:scrgbClr r="0" g="0" b="0"/>
                      </a:solidFill>
                      <a:prstDash val="solid"/>
                      <a:round/>
                      <a:headEnd type="none" w="med" len="med"/>
                      <a:tailEnd type="none" w="med" len="med"/>
                    </a:lnT>
                  </a:tcPr>
                </a:tc>
                <a:tc>
                  <a:txBody>
                    <a:bodyPr/>
                    <a:lstStyle/>
                    <a:p>
                      <a:pPr algn="ctr"/>
                      <a:r>
                        <a:rPr lang="en-US" sz="2000" strike="sngStrike" dirty="0" smtClean="0">
                          <a:solidFill>
                            <a:srgbClr val="FF0000"/>
                          </a:solidFill>
                        </a:rPr>
                        <a:t>2</a:t>
                      </a:r>
                      <a:endParaRPr lang="en-US" sz="2000" strike="sngStrike" dirty="0">
                        <a:solidFill>
                          <a:srgbClr val="FF0000"/>
                        </a:solidFill>
                      </a:endParaRPr>
                    </a:p>
                  </a:txBody>
                  <a:tcPr anchor="ctr">
                    <a:lnT w="28575" cap="flat" cmpd="sng" algn="ctr">
                      <a:solidFill>
                        <a:scrgbClr r="0" g="0" b="0"/>
                      </a:solidFill>
                      <a:prstDash val="solid"/>
                      <a:round/>
                      <a:headEnd type="none" w="med" len="med"/>
                      <a:tailEnd type="none" w="med" len="med"/>
                    </a:lnT>
                  </a:tcPr>
                </a:tc>
              </a:tr>
              <a:tr h="370205">
                <a:tc vMerge="1">
                  <a:txBody>
                    <a:bodyPr/>
                    <a:lstStyle/>
                    <a:p>
                      <a:endParaRPr lang="en-US" dirty="0"/>
                    </a:p>
                  </a:txBody>
                  <a:tcPr/>
                </a:tc>
                <a:tc vMerge="1">
                  <a:txBody>
                    <a:bodyPr/>
                    <a:lstStyle/>
                    <a:p>
                      <a:endParaRPr lang="en-US" baseline="0" dirty="0" smtClean="0"/>
                    </a:p>
                  </a:txBody>
                  <a:tcPr anchor="ctr"/>
                </a:tc>
                <a:tc>
                  <a:txBody>
                    <a:bodyPr/>
                    <a:lstStyle/>
                    <a:p>
                      <a:pPr algn="l"/>
                      <a:r>
                        <a:rPr lang="en-US" sz="2000" strike="sngStrike" dirty="0" smtClean="0">
                          <a:solidFill>
                            <a:srgbClr val="FF0000"/>
                          </a:solidFill>
                        </a:rPr>
                        <a:t>glyphosate</a:t>
                      </a:r>
                      <a:endParaRPr lang="en-US" sz="2000" strike="sngStrike" dirty="0">
                        <a:solidFill>
                          <a:srgbClr val="FF0000"/>
                        </a:solidFill>
                      </a:endParaRPr>
                    </a:p>
                  </a:txBody>
                  <a:tcPr anchor="ctr"/>
                </a:tc>
                <a:tc>
                  <a:txBody>
                    <a:bodyPr/>
                    <a:lstStyle/>
                    <a:p>
                      <a:pPr algn="ctr"/>
                      <a:r>
                        <a:rPr lang="en-US" sz="2000" strike="sngStrike" dirty="0" smtClean="0">
                          <a:solidFill>
                            <a:srgbClr val="FF0000"/>
                          </a:solidFill>
                        </a:rPr>
                        <a:t>9</a:t>
                      </a:r>
                      <a:endParaRPr lang="en-US" sz="2000" strike="sngStrike" dirty="0">
                        <a:solidFill>
                          <a:srgbClr val="FF0000"/>
                        </a:solidFill>
                      </a:endParaRPr>
                    </a:p>
                  </a:txBody>
                  <a:tcPr anchor="ctr"/>
                </a:tc>
              </a:tr>
              <a:tr h="370205">
                <a:tc rowSpan="2">
                  <a:txBody>
                    <a:bodyPr/>
                    <a:lstStyle/>
                    <a:p>
                      <a:pPr algn="l"/>
                      <a:r>
                        <a:rPr lang="en-US" sz="2000" dirty="0" smtClean="0"/>
                        <a:t>Late Post</a:t>
                      </a:r>
                      <a:endParaRPr lang="en-US" sz="2000" dirty="0"/>
                    </a:p>
                  </a:txBody>
                  <a:tcPr anchor="ctr"/>
                </a:tc>
                <a:tc rowSpan="2">
                  <a:txBody>
                    <a:bodyPr/>
                    <a:lstStyle/>
                    <a:p>
                      <a:pPr algn="l"/>
                      <a:r>
                        <a:rPr lang="en-US" sz="2000" dirty="0" smtClean="0"/>
                        <a:t>Flexstar GT</a:t>
                      </a:r>
                    </a:p>
                  </a:txBody>
                  <a:tcPr anchor="ctr"/>
                </a:tc>
                <a:tc>
                  <a:txBody>
                    <a:bodyPr/>
                    <a:lstStyle/>
                    <a:p>
                      <a:pPr algn="l"/>
                      <a:r>
                        <a:rPr lang="en-US" sz="2000" dirty="0" smtClean="0"/>
                        <a:t>fomesafen</a:t>
                      </a:r>
                      <a:endParaRPr lang="en-US" sz="2000" dirty="0"/>
                    </a:p>
                  </a:txBody>
                  <a:tcPr anchor="ctr"/>
                </a:tc>
                <a:tc>
                  <a:txBody>
                    <a:bodyPr/>
                    <a:lstStyle/>
                    <a:p>
                      <a:pPr algn="ctr"/>
                      <a:r>
                        <a:rPr lang="en-US" sz="2000" dirty="0" smtClean="0"/>
                        <a:t>14</a:t>
                      </a:r>
                      <a:endParaRPr lang="en-US" sz="2000" dirty="0"/>
                    </a:p>
                  </a:txBody>
                  <a:tcPr anchor="ctr"/>
                </a:tc>
              </a:tr>
              <a:tr h="370205">
                <a:tc vMerge="1">
                  <a:txBody>
                    <a:bodyPr/>
                    <a:lstStyle/>
                    <a:p>
                      <a:endParaRPr lang="en-US" dirty="0"/>
                    </a:p>
                  </a:txBody>
                  <a:tcPr/>
                </a:tc>
                <a:tc vMerge="1">
                  <a:txBody>
                    <a:bodyPr/>
                    <a:lstStyle/>
                    <a:p>
                      <a:endParaRPr lang="en-US" dirty="0" smtClean="0"/>
                    </a:p>
                  </a:txBody>
                  <a:tcPr/>
                </a:tc>
                <a:tc>
                  <a:txBody>
                    <a:bodyPr/>
                    <a:lstStyle/>
                    <a:p>
                      <a:pPr algn="l"/>
                      <a:r>
                        <a:rPr lang="en-US" sz="2000" strike="sngStrike" dirty="0" smtClean="0">
                          <a:solidFill>
                            <a:srgbClr val="FF0000"/>
                          </a:solidFill>
                        </a:rPr>
                        <a:t>glyphosate</a:t>
                      </a:r>
                      <a:endParaRPr lang="en-US" sz="2000" strike="sngStrike" dirty="0">
                        <a:solidFill>
                          <a:srgbClr val="FF0000"/>
                        </a:solidFill>
                      </a:endParaRPr>
                    </a:p>
                  </a:txBody>
                  <a:tcPr anchor="ctr"/>
                </a:tc>
                <a:tc>
                  <a:txBody>
                    <a:bodyPr/>
                    <a:lstStyle/>
                    <a:p>
                      <a:pPr algn="ctr"/>
                      <a:r>
                        <a:rPr lang="en-US" sz="2000" strike="sngStrike" dirty="0" smtClean="0">
                          <a:solidFill>
                            <a:srgbClr val="FF0000"/>
                          </a:solidFill>
                        </a:rPr>
                        <a:t>9</a:t>
                      </a:r>
                      <a:endParaRPr lang="en-US" sz="2000" strike="sngStrike" dirty="0">
                        <a:solidFill>
                          <a:srgbClr val="FF0000"/>
                        </a:solidFill>
                      </a:endParaRPr>
                    </a:p>
                  </a:txBody>
                  <a:tcPr anchor="ctr"/>
                </a:tc>
              </a:tr>
            </a:tbl>
          </a:graphicData>
        </a:graphic>
      </p:graphicFrame>
      <p:sp>
        <p:nvSpPr>
          <p:cNvPr id="2" name="TextBox 1"/>
          <p:cNvSpPr txBox="1"/>
          <p:nvPr/>
        </p:nvSpPr>
        <p:spPr>
          <a:xfrm>
            <a:off x="790789" y="4239486"/>
            <a:ext cx="4321816" cy="584776"/>
          </a:xfrm>
          <a:prstGeom prst="rect">
            <a:avLst/>
          </a:prstGeom>
          <a:noFill/>
        </p:spPr>
        <p:txBody>
          <a:bodyPr wrap="none" rtlCol="0">
            <a:spAutoFit/>
          </a:bodyPr>
          <a:lstStyle/>
          <a:p>
            <a:r>
              <a:rPr lang="en-US" sz="3200" b="1" dirty="0" smtClean="0">
                <a:solidFill>
                  <a:schemeClr val="accent6"/>
                </a:solidFill>
              </a:rPr>
              <a:t>Effective Sites of Action!</a:t>
            </a:r>
            <a:endParaRPr lang="en-US" sz="3200" b="1" dirty="0">
              <a:solidFill>
                <a:schemeClr val="accent6"/>
              </a:solidFill>
            </a:endParaRPr>
          </a:p>
        </p:txBody>
      </p:sp>
      <p:pic>
        <p:nvPicPr>
          <p:cNvPr id="9" name="Picture 8"/>
          <p:cNvPicPr>
            <a:picLocks noChangeAspect="1"/>
          </p:cNvPicPr>
          <p:nvPr/>
        </p:nvPicPr>
        <p:blipFill>
          <a:blip r:embed="rId4"/>
          <a:stretch>
            <a:fillRect/>
          </a:stretch>
        </p:blipFill>
        <p:spPr>
          <a:xfrm>
            <a:off x="6010468" y="0"/>
            <a:ext cx="3133531" cy="6867829"/>
          </a:xfrm>
          <a:prstGeom prst="rect">
            <a:avLst/>
          </a:prstGeom>
        </p:spPr>
      </p:pic>
    </p:spTree>
    <p:extLst>
      <p:ext uri="{BB962C8B-B14F-4D97-AF65-F5344CB8AC3E}">
        <p14:creationId xmlns:p14="http://schemas.microsoft.com/office/powerpoint/2010/main" val="256793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10468" y="0"/>
            <a:ext cx="3133531" cy="6867829"/>
          </a:xfrm>
          <a:prstGeom prst="rect">
            <a:avLst/>
          </a:prstGeom>
        </p:spPr>
      </p:pic>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810094504"/>
              </p:ext>
            </p:extLst>
          </p:nvPr>
        </p:nvGraphicFramePr>
        <p:xfrm>
          <a:off x="-1" y="1270793"/>
          <a:ext cx="6023779" cy="4241800"/>
        </p:xfrm>
        <a:graphic>
          <a:graphicData uri="http://schemas.openxmlformats.org/drawingml/2006/table">
            <a:tbl>
              <a:tblPr firstRow="1" bandRow="1">
                <a:tableStyleId>{2D5ABB26-0587-4C30-8999-92F81FD0307C}</a:tableStyleId>
              </a:tblPr>
              <a:tblGrid>
                <a:gridCol w="1637494"/>
                <a:gridCol w="1190178"/>
                <a:gridCol w="2252329"/>
                <a:gridCol w="943778"/>
              </a:tblGrid>
              <a:tr h="370840">
                <a:tc gridSpan="4">
                  <a:txBody>
                    <a:bodyPr/>
                    <a:lstStyle/>
                    <a:p>
                      <a:r>
                        <a:rPr lang="en-US" sz="1800" b="1" dirty="0" smtClean="0"/>
                        <a:t>Palmer Amaranth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5">
                  <a:txBody>
                    <a:bodyPr/>
                    <a:lstStyle/>
                    <a:p>
                      <a:pPr algn="l"/>
                      <a:r>
                        <a:rPr lang="en-US" sz="2000" dirty="0" smtClean="0"/>
                        <a:t>Burndown</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Roundup</a:t>
                      </a:r>
                    </a:p>
                  </a:txBody>
                  <a:tcPr anchor="ctr">
                    <a:lnT w="28575" cap="flat" cmpd="sng" algn="ctr">
                      <a:solidFill>
                        <a:scrgbClr r="0" g="0" b="0"/>
                      </a:solidFill>
                      <a:prstDash val="solid"/>
                      <a:round/>
                      <a:headEnd type="none" w="med" len="med"/>
                      <a:tailEnd type="none" w="med" len="med"/>
                    </a:lnT>
                  </a:tcPr>
                </a:tc>
                <a:tc>
                  <a:txBody>
                    <a:bodyPr/>
                    <a:lstStyle/>
                    <a:p>
                      <a:pPr algn="l"/>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l"/>
                      <a:endParaRPr lang="en-US" sz="2000" dirty="0"/>
                    </a:p>
                  </a:txBody>
                  <a:tcPr anchor="ctr">
                    <a:lnT w="28575" cap="flat" cmpd="sng" algn="ctr">
                      <a:solidFill>
                        <a:scrgbClr r="0" g="0" b="0"/>
                      </a:solidFill>
                      <a:prstDash val="solid"/>
                      <a:round/>
                      <a:headEnd type="none" w="med" len="med"/>
                      <a:tailEnd type="none" w="med" len="med"/>
                    </a:lnT>
                  </a:tcPr>
                </a:tc>
              </a:tr>
              <a:tr h="370205">
                <a:tc vMerge="1">
                  <a:txBody>
                    <a:bodyPr/>
                    <a:lstStyle/>
                    <a:p>
                      <a:pPr algn="l"/>
                      <a:endParaRPr lang="en-US" sz="2000" dirty="0"/>
                    </a:p>
                  </a:txBody>
                  <a:tcPr anchor="ctr"/>
                </a:tc>
                <a:tc>
                  <a:txBody>
                    <a:bodyPr/>
                    <a:lstStyle/>
                    <a:p>
                      <a:pPr algn="l"/>
                      <a:r>
                        <a:rPr lang="en-US" sz="2000" dirty="0" smtClean="0"/>
                        <a:t>2,4-D</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rowSpan="3">
                  <a:txBody>
                    <a:bodyPr/>
                    <a:lstStyle/>
                    <a:p>
                      <a:pPr algn="l"/>
                      <a:r>
                        <a:rPr lang="en-US" sz="2000" dirty="0" smtClean="0"/>
                        <a:t>Envive</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rowSpan="2">
                  <a:txBody>
                    <a:bodyPr/>
                    <a:lstStyle/>
                    <a:p>
                      <a:pPr algn="l"/>
                      <a:r>
                        <a:rPr lang="en-US" sz="2000" dirty="0" smtClean="0"/>
                        <a:t>Early Post</a:t>
                      </a:r>
                      <a:endParaRPr lang="en-US" sz="2000" dirty="0"/>
                    </a:p>
                  </a:txBody>
                  <a:tcPr anchor="ctr"/>
                </a:tc>
                <a:tc rowSpan="2">
                  <a:txBody>
                    <a:bodyPr/>
                    <a:lstStyle/>
                    <a:p>
                      <a:pPr algn="l"/>
                      <a:r>
                        <a:rPr lang="en-US" sz="2000" dirty="0" smtClean="0"/>
                        <a:t>Prefix</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a:txBody>
                    <a:bodyPr/>
                    <a:lstStyle/>
                    <a:p>
                      <a:pPr algn="l"/>
                      <a:r>
                        <a:rPr lang="en-US" sz="2000" dirty="0" smtClean="0"/>
                        <a:t>Late</a:t>
                      </a:r>
                      <a:r>
                        <a:rPr lang="en-US" sz="2000" baseline="0" dirty="0" smtClean="0"/>
                        <a:t> Post</a:t>
                      </a:r>
                      <a:endParaRPr lang="en-US" sz="2000" dirty="0"/>
                    </a:p>
                  </a:txBody>
                  <a:tcPr anchor="ctr"/>
                </a:tc>
                <a:tc>
                  <a:txBody>
                    <a:bodyPr/>
                    <a:lstStyle/>
                    <a:p>
                      <a:pPr algn="l"/>
                      <a:r>
                        <a:rPr lang="en-US" sz="2000" dirty="0" smtClean="0"/>
                        <a:t>Cobra</a:t>
                      </a:r>
                    </a:p>
                  </a:txBody>
                  <a:tcPr anchor="ctr"/>
                </a:tc>
                <a:tc>
                  <a:txBody>
                    <a:bodyPr/>
                    <a:lstStyle/>
                    <a:p>
                      <a:pPr algn="l"/>
                      <a:endParaRPr lang="en-US" sz="2000" dirty="0"/>
                    </a:p>
                  </a:txBody>
                  <a:tcPr anchor="ctr"/>
                </a:tc>
                <a:tc>
                  <a:txBody>
                    <a:bodyPr/>
                    <a:lstStyle/>
                    <a:p>
                      <a:pPr algn="l"/>
                      <a:endParaRPr lang="en-US" sz="2000" dirty="0"/>
                    </a:p>
                  </a:txBody>
                  <a:tcPr anchor="ctr"/>
                </a:tc>
              </a:tr>
            </a:tbl>
          </a:graphicData>
        </a:graphic>
      </p:graphicFrame>
      <p:sp>
        <p:nvSpPr>
          <p:cNvPr id="2" name="Rectangle 1"/>
          <p:cNvSpPr/>
          <p:nvPr/>
        </p:nvSpPr>
        <p:spPr>
          <a:xfrm>
            <a:off x="6286375" y="2837117"/>
            <a:ext cx="1190178" cy="191692"/>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423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010468" y="0"/>
            <a:ext cx="3133531" cy="6867829"/>
          </a:xfrm>
          <a:prstGeom prst="rect">
            <a:avLst/>
          </a:prstGeom>
        </p:spPr>
      </p:pic>
      <p:sp>
        <p:nvSpPr>
          <p:cNvPr id="12" name="Rectangle 11"/>
          <p:cNvSpPr/>
          <p:nvPr/>
        </p:nvSpPr>
        <p:spPr>
          <a:xfrm>
            <a:off x="6286375" y="2837117"/>
            <a:ext cx="1190178" cy="191692"/>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357122168"/>
              </p:ext>
            </p:extLst>
          </p:nvPr>
        </p:nvGraphicFramePr>
        <p:xfrm>
          <a:off x="-1" y="1270793"/>
          <a:ext cx="6023779" cy="4241800"/>
        </p:xfrm>
        <a:graphic>
          <a:graphicData uri="http://schemas.openxmlformats.org/drawingml/2006/table">
            <a:tbl>
              <a:tblPr firstRow="1" bandRow="1">
                <a:tableStyleId>{2D5ABB26-0587-4C30-8999-92F81FD0307C}</a:tableStyleId>
              </a:tblPr>
              <a:tblGrid>
                <a:gridCol w="1637494"/>
                <a:gridCol w="1190178"/>
                <a:gridCol w="2252329"/>
                <a:gridCol w="943778"/>
              </a:tblGrid>
              <a:tr h="370840">
                <a:tc gridSpan="4">
                  <a:txBody>
                    <a:bodyPr/>
                    <a:lstStyle/>
                    <a:p>
                      <a:r>
                        <a:rPr lang="en-US" sz="1800" b="1" dirty="0" smtClean="0"/>
                        <a:t>Palmer Amaranth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5">
                  <a:txBody>
                    <a:bodyPr/>
                    <a:lstStyle/>
                    <a:p>
                      <a:pPr algn="l"/>
                      <a:r>
                        <a:rPr lang="en-US" sz="2000" dirty="0" smtClean="0"/>
                        <a:t>Burndown</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Roundup</a:t>
                      </a:r>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glyphosate</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ctr"/>
                      <a:r>
                        <a:rPr lang="en-US" sz="2000" dirty="0" smtClean="0"/>
                        <a:t>9</a:t>
                      </a:r>
                    </a:p>
                  </a:txBody>
                  <a:tcPr anchor="ctr">
                    <a:lnT w="28575" cap="flat" cmpd="sng" algn="ctr">
                      <a:solidFill>
                        <a:scrgbClr r="0" g="0" b="0"/>
                      </a:solidFill>
                      <a:prstDash val="solid"/>
                      <a:round/>
                      <a:headEnd type="none" w="med" len="med"/>
                      <a:tailEnd type="none" w="med" len="med"/>
                    </a:lnT>
                  </a:tcPr>
                </a:tc>
              </a:tr>
              <a:tr h="370205">
                <a:tc vMerge="1">
                  <a:txBody>
                    <a:bodyPr/>
                    <a:lstStyle/>
                    <a:p>
                      <a:pPr algn="l"/>
                      <a:endParaRPr lang="en-US" sz="2000" dirty="0"/>
                    </a:p>
                  </a:txBody>
                  <a:tcPr anchor="ctr"/>
                </a:tc>
                <a:tc>
                  <a:txBody>
                    <a:bodyPr/>
                    <a:lstStyle/>
                    <a:p>
                      <a:pPr algn="l"/>
                      <a:r>
                        <a:rPr lang="en-US" sz="2000" dirty="0" smtClean="0"/>
                        <a:t>2,4-D</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rowSpan="3">
                  <a:txBody>
                    <a:bodyPr/>
                    <a:lstStyle/>
                    <a:p>
                      <a:pPr algn="l"/>
                      <a:r>
                        <a:rPr lang="en-US" sz="2000" dirty="0" smtClean="0"/>
                        <a:t>Envive</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rowSpan="2">
                  <a:txBody>
                    <a:bodyPr/>
                    <a:lstStyle/>
                    <a:p>
                      <a:pPr algn="l"/>
                      <a:r>
                        <a:rPr lang="en-US" sz="2000" dirty="0" smtClean="0"/>
                        <a:t>Early Post</a:t>
                      </a:r>
                      <a:endParaRPr lang="en-US" sz="2000" dirty="0"/>
                    </a:p>
                  </a:txBody>
                  <a:tcPr anchor="ctr"/>
                </a:tc>
                <a:tc rowSpan="2">
                  <a:txBody>
                    <a:bodyPr/>
                    <a:lstStyle/>
                    <a:p>
                      <a:pPr algn="l"/>
                      <a:r>
                        <a:rPr lang="en-US" sz="2000" dirty="0" smtClean="0"/>
                        <a:t>Prefix</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a:txBody>
                    <a:bodyPr/>
                    <a:lstStyle/>
                    <a:p>
                      <a:pPr algn="l"/>
                      <a:r>
                        <a:rPr lang="en-US" sz="2000" dirty="0" smtClean="0"/>
                        <a:t>Late</a:t>
                      </a:r>
                      <a:r>
                        <a:rPr lang="en-US" sz="2000" baseline="0" dirty="0" smtClean="0"/>
                        <a:t> Post</a:t>
                      </a:r>
                      <a:endParaRPr lang="en-US" sz="2000" dirty="0"/>
                    </a:p>
                  </a:txBody>
                  <a:tcPr anchor="ctr"/>
                </a:tc>
                <a:tc>
                  <a:txBody>
                    <a:bodyPr/>
                    <a:lstStyle/>
                    <a:p>
                      <a:pPr algn="l"/>
                      <a:r>
                        <a:rPr lang="en-US" sz="2000" dirty="0" smtClean="0"/>
                        <a:t>Cobra</a:t>
                      </a:r>
                    </a:p>
                  </a:txBody>
                  <a:tcPr anchor="ctr"/>
                </a:tc>
                <a:tc>
                  <a:txBody>
                    <a:bodyPr/>
                    <a:lstStyle/>
                    <a:p>
                      <a:pPr algn="l"/>
                      <a:endParaRPr lang="en-US" sz="2000" dirty="0"/>
                    </a:p>
                  </a:txBody>
                  <a:tcPr anchor="ctr"/>
                </a:tc>
                <a:tc>
                  <a:txBody>
                    <a:bodyPr/>
                    <a:lstStyle/>
                    <a:p>
                      <a:pPr algn="l"/>
                      <a:endParaRPr lang="en-US" sz="2000" dirty="0"/>
                    </a:p>
                  </a:txBody>
                  <a:tcPr anchor="ctr"/>
                </a:tc>
              </a:tr>
            </a:tbl>
          </a:graphicData>
        </a:graphic>
      </p:graphicFrame>
      <p:sp>
        <p:nvSpPr>
          <p:cNvPr id="9" name="Rectangle 8"/>
          <p:cNvSpPr/>
          <p:nvPr/>
        </p:nvSpPr>
        <p:spPr>
          <a:xfrm>
            <a:off x="6286375" y="3028809"/>
            <a:ext cx="1190178" cy="344092"/>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091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10468" y="0"/>
            <a:ext cx="3133531" cy="6867829"/>
          </a:xfrm>
          <a:prstGeom prst="rect">
            <a:avLst/>
          </a:prstGeom>
        </p:spPr>
      </p:pic>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847301790"/>
              </p:ext>
            </p:extLst>
          </p:nvPr>
        </p:nvGraphicFramePr>
        <p:xfrm>
          <a:off x="-1" y="1270793"/>
          <a:ext cx="6023779" cy="4241800"/>
        </p:xfrm>
        <a:graphic>
          <a:graphicData uri="http://schemas.openxmlformats.org/drawingml/2006/table">
            <a:tbl>
              <a:tblPr firstRow="1" bandRow="1">
                <a:tableStyleId>{2D5ABB26-0587-4C30-8999-92F81FD0307C}</a:tableStyleId>
              </a:tblPr>
              <a:tblGrid>
                <a:gridCol w="1637494"/>
                <a:gridCol w="1190178"/>
                <a:gridCol w="2252329"/>
                <a:gridCol w="943778"/>
              </a:tblGrid>
              <a:tr h="370840">
                <a:tc gridSpan="4">
                  <a:txBody>
                    <a:bodyPr/>
                    <a:lstStyle/>
                    <a:p>
                      <a:r>
                        <a:rPr lang="en-US" sz="1800" b="1" dirty="0" smtClean="0"/>
                        <a:t>Palmer Amaranth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5">
                  <a:txBody>
                    <a:bodyPr/>
                    <a:lstStyle/>
                    <a:p>
                      <a:pPr algn="l"/>
                      <a:r>
                        <a:rPr lang="en-US" sz="2000" dirty="0" smtClean="0"/>
                        <a:t>Burndown</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Roundup</a:t>
                      </a:r>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glyphosate</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ctr"/>
                      <a:r>
                        <a:rPr lang="en-US" sz="2000" dirty="0" smtClean="0"/>
                        <a:t>9</a:t>
                      </a:r>
                    </a:p>
                  </a:txBody>
                  <a:tcPr anchor="ctr">
                    <a:lnT w="28575" cap="flat" cmpd="sng" algn="ctr">
                      <a:solidFill>
                        <a:scrgbClr r="0" g="0" b="0"/>
                      </a:solidFill>
                      <a:prstDash val="solid"/>
                      <a:round/>
                      <a:headEnd type="none" w="med" len="med"/>
                      <a:tailEnd type="none" w="med" len="med"/>
                    </a:lnT>
                  </a:tcPr>
                </a:tc>
              </a:tr>
              <a:tr h="370205">
                <a:tc vMerge="1">
                  <a:txBody>
                    <a:bodyPr/>
                    <a:lstStyle/>
                    <a:p>
                      <a:pPr algn="l"/>
                      <a:endParaRPr lang="en-US" sz="2000" dirty="0"/>
                    </a:p>
                  </a:txBody>
                  <a:tcPr anchor="ctr"/>
                </a:tc>
                <a:tc>
                  <a:txBody>
                    <a:bodyPr/>
                    <a:lstStyle/>
                    <a:p>
                      <a:pPr algn="l"/>
                      <a:r>
                        <a:rPr lang="en-US" sz="2000" dirty="0" smtClean="0"/>
                        <a:t>2,4-D</a:t>
                      </a:r>
                    </a:p>
                  </a:txBody>
                  <a:tcPr anchor="ctr"/>
                </a:tc>
                <a:tc>
                  <a:txBody>
                    <a:bodyPr/>
                    <a:lstStyle/>
                    <a:p>
                      <a:pPr algn="l"/>
                      <a:r>
                        <a:rPr lang="en-US" sz="2000" dirty="0" smtClean="0"/>
                        <a:t>2,4-D</a:t>
                      </a:r>
                      <a:endParaRPr lang="en-US" sz="2000" dirty="0"/>
                    </a:p>
                  </a:txBody>
                  <a:tcPr anchor="ctr"/>
                </a:tc>
                <a:tc>
                  <a:txBody>
                    <a:bodyPr/>
                    <a:lstStyle/>
                    <a:p>
                      <a:pPr algn="ctr"/>
                      <a:r>
                        <a:rPr lang="en-US" sz="2000" dirty="0" smtClean="0"/>
                        <a:t>4</a:t>
                      </a:r>
                      <a:endParaRPr lang="en-US" sz="2000" dirty="0"/>
                    </a:p>
                  </a:txBody>
                  <a:tcPr anchor="ctr"/>
                </a:tc>
              </a:tr>
              <a:tr h="370205">
                <a:tc vMerge="1">
                  <a:txBody>
                    <a:bodyPr/>
                    <a:lstStyle/>
                    <a:p>
                      <a:pPr algn="l"/>
                      <a:endParaRPr lang="en-US" sz="2000" dirty="0"/>
                    </a:p>
                  </a:txBody>
                  <a:tcPr anchor="ctr"/>
                </a:tc>
                <a:tc rowSpan="3">
                  <a:txBody>
                    <a:bodyPr/>
                    <a:lstStyle/>
                    <a:p>
                      <a:pPr algn="l"/>
                      <a:r>
                        <a:rPr lang="en-US" sz="2000" dirty="0" smtClean="0"/>
                        <a:t>Envive</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rowSpan="2">
                  <a:txBody>
                    <a:bodyPr/>
                    <a:lstStyle/>
                    <a:p>
                      <a:pPr algn="l"/>
                      <a:r>
                        <a:rPr lang="en-US" sz="2000" dirty="0" smtClean="0"/>
                        <a:t>Early Post</a:t>
                      </a:r>
                      <a:endParaRPr lang="en-US" sz="2000" dirty="0"/>
                    </a:p>
                  </a:txBody>
                  <a:tcPr anchor="ctr"/>
                </a:tc>
                <a:tc rowSpan="2">
                  <a:txBody>
                    <a:bodyPr/>
                    <a:lstStyle/>
                    <a:p>
                      <a:pPr algn="l"/>
                      <a:r>
                        <a:rPr lang="en-US" sz="2000" dirty="0" smtClean="0"/>
                        <a:t>Prefix</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a:txBody>
                    <a:bodyPr/>
                    <a:lstStyle/>
                    <a:p>
                      <a:pPr algn="l"/>
                      <a:r>
                        <a:rPr lang="en-US" sz="2000" dirty="0" smtClean="0"/>
                        <a:t>Late</a:t>
                      </a:r>
                      <a:r>
                        <a:rPr lang="en-US" sz="2000" baseline="0" dirty="0" smtClean="0"/>
                        <a:t> Post</a:t>
                      </a:r>
                      <a:endParaRPr lang="en-US" sz="2000" dirty="0"/>
                    </a:p>
                  </a:txBody>
                  <a:tcPr anchor="ctr"/>
                </a:tc>
                <a:tc>
                  <a:txBody>
                    <a:bodyPr/>
                    <a:lstStyle/>
                    <a:p>
                      <a:pPr algn="l"/>
                      <a:r>
                        <a:rPr lang="en-US" sz="2000" dirty="0" smtClean="0"/>
                        <a:t>Cobra</a:t>
                      </a:r>
                    </a:p>
                  </a:txBody>
                  <a:tcPr anchor="ctr"/>
                </a:tc>
                <a:tc>
                  <a:txBody>
                    <a:bodyPr/>
                    <a:lstStyle/>
                    <a:p>
                      <a:pPr algn="l"/>
                      <a:endParaRPr lang="en-US" sz="2000" dirty="0"/>
                    </a:p>
                  </a:txBody>
                  <a:tcPr anchor="ctr"/>
                </a:tc>
                <a:tc>
                  <a:txBody>
                    <a:bodyPr/>
                    <a:lstStyle/>
                    <a:p>
                      <a:pPr algn="l"/>
                      <a:endParaRPr lang="en-US" sz="2000" dirty="0"/>
                    </a:p>
                  </a:txBody>
                  <a:tcPr anchor="ctr"/>
                </a:tc>
              </a:tr>
            </a:tbl>
          </a:graphicData>
        </a:graphic>
      </p:graphicFrame>
      <p:sp>
        <p:nvSpPr>
          <p:cNvPr id="10" name="Rectangle 9"/>
          <p:cNvSpPr/>
          <p:nvPr/>
        </p:nvSpPr>
        <p:spPr>
          <a:xfrm>
            <a:off x="7573038" y="4629695"/>
            <a:ext cx="694304" cy="176748"/>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286375" y="3028809"/>
            <a:ext cx="1190178" cy="344092"/>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153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6010468" y="0"/>
            <a:ext cx="3133531" cy="6867829"/>
          </a:xfrm>
          <a:prstGeom prst="rect">
            <a:avLst/>
          </a:prstGeom>
        </p:spPr>
      </p:pic>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643096756"/>
              </p:ext>
            </p:extLst>
          </p:nvPr>
        </p:nvGraphicFramePr>
        <p:xfrm>
          <a:off x="-1" y="1270793"/>
          <a:ext cx="6023779" cy="4241800"/>
        </p:xfrm>
        <a:graphic>
          <a:graphicData uri="http://schemas.openxmlformats.org/drawingml/2006/table">
            <a:tbl>
              <a:tblPr firstRow="1" bandRow="1">
                <a:tableStyleId>{2D5ABB26-0587-4C30-8999-92F81FD0307C}</a:tableStyleId>
              </a:tblPr>
              <a:tblGrid>
                <a:gridCol w="1637494"/>
                <a:gridCol w="1190178"/>
                <a:gridCol w="2252329"/>
                <a:gridCol w="943778"/>
              </a:tblGrid>
              <a:tr h="370840">
                <a:tc gridSpan="4">
                  <a:txBody>
                    <a:bodyPr/>
                    <a:lstStyle/>
                    <a:p>
                      <a:r>
                        <a:rPr lang="en-US" sz="1800" b="1" dirty="0" smtClean="0"/>
                        <a:t>Palmer Amaranth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5">
                  <a:txBody>
                    <a:bodyPr/>
                    <a:lstStyle/>
                    <a:p>
                      <a:pPr algn="l"/>
                      <a:r>
                        <a:rPr lang="en-US" sz="2000" dirty="0" smtClean="0"/>
                        <a:t>Burndown</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Roundup</a:t>
                      </a:r>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glyphosate</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ctr"/>
                      <a:r>
                        <a:rPr lang="en-US" sz="2000" dirty="0" smtClean="0"/>
                        <a:t>9</a:t>
                      </a:r>
                    </a:p>
                  </a:txBody>
                  <a:tcPr anchor="ctr">
                    <a:lnT w="28575" cap="flat" cmpd="sng" algn="ctr">
                      <a:solidFill>
                        <a:scrgbClr r="0" g="0" b="0"/>
                      </a:solidFill>
                      <a:prstDash val="solid"/>
                      <a:round/>
                      <a:headEnd type="none" w="med" len="med"/>
                      <a:tailEnd type="none" w="med" len="med"/>
                    </a:lnT>
                  </a:tcPr>
                </a:tc>
              </a:tr>
              <a:tr h="370205">
                <a:tc vMerge="1">
                  <a:txBody>
                    <a:bodyPr/>
                    <a:lstStyle/>
                    <a:p>
                      <a:pPr algn="l"/>
                      <a:endParaRPr lang="en-US" sz="2000" dirty="0"/>
                    </a:p>
                  </a:txBody>
                  <a:tcPr anchor="ctr"/>
                </a:tc>
                <a:tc>
                  <a:txBody>
                    <a:bodyPr/>
                    <a:lstStyle/>
                    <a:p>
                      <a:pPr algn="l"/>
                      <a:r>
                        <a:rPr lang="en-US" sz="2000" dirty="0" smtClean="0"/>
                        <a:t>2,4-D</a:t>
                      </a:r>
                    </a:p>
                  </a:txBody>
                  <a:tcPr anchor="ctr"/>
                </a:tc>
                <a:tc>
                  <a:txBody>
                    <a:bodyPr/>
                    <a:lstStyle/>
                    <a:p>
                      <a:pPr algn="l"/>
                      <a:r>
                        <a:rPr lang="en-US" sz="2000" dirty="0" smtClean="0"/>
                        <a:t>2,4-D</a:t>
                      </a:r>
                      <a:endParaRPr lang="en-US" sz="2000" dirty="0"/>
                    </a:p>
                  </a:txBody>
                  <a:tcPr anchor="ctr"/>
                </a:tc>
                <a:tc>
                  <a:txBody>
                    <a:bodyPr/>
                    <a:lstStyle/>
                    <a:p>
                      <a:pPr algn="ctr"/>
                      <a:r>
                        <a:rPr lang="en-US" sz="2000" dirty="0" smtClean="0"/>
                        <a:t>4</a:t>
                      </a:r>
                      <a:endParaRPr lang="en-US" sz="2000" dirty="0"/>
                    </a:p>
                  </a:txBody>
                  <a:tcPr anchor="ctr"/>
                </a:tc>
              </a:tr>
              <a:tr h="370205">
                <a:tc vMerge="1">
                  <a:txBody>
                    <a:bodyPr/>
                    <a:lstStyle/>
                    <a:p>
                      <a:pPr algn="l"/>
                      <a:endParaRPr lang="en-US" sz="2000" dirty="0"/>
                    </a:p>
                  </a:txBody>
                  <a:tcPr anchor="ctr"/>
                </a:tc>
                <a:tc rowSpan="3">
                  <a:txBody>
                    <a:bodyPr/>
                    <a:lstStyle/>
                    <a:p>
                      <a:pPr algn="l"/>
                      <a:r>
                        <a:rPr lang="en-US" sz="2000" dirty="0" smtClean="0"/>
                        <a:t>Envive</a:t>
                      </a:r>
                    </a:p>
                  </a:txBody>
                  <a:tcPr anchor="ctr"/>
                </a:tc>
                <a:tc>
                  <a:txBody>
                    <a:bodyPr/>
                    <a:lstStyle/>
                    <a:p>
                      <a:pPr algn="l"/>
                      <a:r>
                        <a:rPr lang="en-US" sz="2000" dirty="0" smtClean="0"/>
                        <a:t>chlorimuron</a:t>
                      </a:r>
                      <a:endParaRPr lang="en-US" sz="2000" dirty="0"/>
                    </a:p>
                  </a:txBody>
                  <a:tcPr anchor="ctr"/>
                </a:tc>
                <a:tc>
                  <a:txBody>
                    <a:bodyPr/>
                    <a:lstStyle/>
                    <a:p>
                      <a:pPr algn="ctr"/>
                      <a:r>
                        <a:rPr lang="en-US" sz="2000" dirty="0" smtClean="0"/>
                        <a:t>2</a:t>
                      </a:r>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dirty="0" smtClean="0"/>
                        <a:t>thifensulfuron</a:t>
                      </a:r>
                      <a:endParaRPr lang="en-US" sz="2000" dirty="0"/>
                    </a:p>
                  </a:txBody>
                  <a:tcPr anchor="ctr"/>
                </a:tc>
                <a:tc>
                  <a:txBody>
                    <a:bodyPr/>
                    <a:lstStyle/>
                    <a:p>
                      <a:pPr algn="ctr"/>
                      <a:r>
                        <a:rPr lang="en-US" sz="2000" dirty="0" smtClean="0"/>
                        <a:t>2</a:t>
                      </a:r>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dirty="0" smtClean="0"/>
                        <a:t>flumioxazin</a:t>
                      </a:r>
                      <a:endParaRPr lang="en-US" sz="2000" dirty="0"/>
                    </a:p>
                  </a:txBody>
                  <a:tcPr anchor="ctr"/>
                </a:tc>
                <a:tc>
                  <a:txBody>
                    <a:bodyPr/>
                    <a:lstStyle/>
                    <a:p>
                      <a:pPr algn="ctr"/>
                      <a:r>
                        <a:rPr lang="en-US" sz="2000" dirty="0" smtClean="0"/>
                        <a:t>14</a:t>
                      </a:r>
                      <a:endParaRPr lang="en-US" sz="2000" dirty="0"/>
                    </a:p>
                  </a:txBody>
                  <a:tcPr anchor="ctr"/>
                </a:tc>
              </a:tr>
              <a:tr h="370205">
                <a:tc rowSpan="2">
                  <a:txBody>
                    <a:bodyPr/>
                    <a:lstStyle/>
                    <a:p>
                      <a:pPr algn="l"/>
                      <a:r>
                        <a:rPr lang="en-US" sz="2000" dirty="0" smtClean="0"/>
                        <a:t>Early Post</a:t>
                      </a:r>
                      <a:endParaRPr lang="en-US" sz="2000" dirty="0"/>
                    </a:p>
                  </a:txBody>
                  <a:tcPr anchor="ctr"/>
                </a:tc>
                <a:tc rowSpan="2">
                  <a:txBody>
                    <a:bodyPr/>
                    <a:lstStyle/>
                    <a:p>
                      <a:pPr algn="l"/>
                      <a:r>
                        <a:rPr lang="en-US" sz="2000" dirty="0" smtClean="0"/>
                        <a:t>Prefix</a:t>
                      </a:r>
                    </a:p>
                  </a:txBody>
                  <a:tcPr anchor="ctr"/>
                </a:tc>
                <a:tc>
                  <a:txBody>
                    <a:bodyPr/>
                    <a:lstStyle/>
                    <a:p>
                      <a:pPr algn="l"/>
                      <a:endParaRPr lang="en-US" sz="2000" dirty="0"/>
                    </a:p>
                  </a:txBody>
                  <a:tcPr anchor="ctr"/>
                </a:tc>
                <a:tc>
                  <a:txBody>
                    <a:bodyPr/>
                    <a:lstStyle/>
                    <a:p>
                      <a:pPr algn="l"/>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endParaRPr lang="en-US" sz="2000" dirty="0"/>
                    </a:p>
                  </a:txBody>
                  <a:tcPr anchor="ctr"/>
                </a:tc>
                <a:tc>
                  <a:txBody>
                    <a:bodyPr/>
                    <a:lstStyle/>
                    <a:p>
                      <a:pPr algn="l"/>
                      <a:endParaRPr lang="en-US" sz="2000" dirty="0"/>
                    </a:p>
                  </a:txBody>
                  <a:tcPr anchor="ctr"/>
                </a:tc>
              </a:tr>
              <a:tr h="370205">
                <a:tc>
                  <a:txBody>
                    <a:bodyPr/>
                    <a:lstStyle/>
                    <a:p>
                      <a:pPr algn="l"/>
                      <a:r>
                        <a:rPr lang="en-US" sz="2000" dirty="0" smtClean="0"/>
                        <a:t>Late</a:t>
                      </a:r>
                      <a:r>
                        <a:rPr lang="en-US" sz="2000" baseline="0" dirty="0" smtClean="0"/>
                        <a:t> Post</a:t>
                      </a:r>
                      <a:endParaRPr lang="en-US" sz="2000" dirty="0"/>
                    </a:p>
                  </a:txBody>
                  <a:tcPr anchor="ctr"/>
                </a:tc>
                <a:tc>
                  <a:txBody>
                    <a:bodyPr/>
                    <a:lstStyle/>
                    <a:p>
                      <a:pPr algn="l"/>
                      <a:r>
                        <a:rPr lang="en-US" sz="2000" dirty="0" smtClean="0"/>
                        <a:t>Cobra</a:t>
                      </a:r>
                    </a:p>
                  </a:txBody>
                  <a:tcPr anchor="ctr"/>
                </a:tc>
                <a:tc>
                  <a:txBody>
                    <a:bodyPr/>
                    <a:lstStyle/>
                    <a:p>
                      <a:pPr algn="l"/>
                      <a:endParaRPr lang="en-US" sz="2000" dirty="0"/>
                    </a:p>
                  </a:txBody>
                  <a:tcPr anchor="ctr"/>
                </a:tc>
                <a:tc>
                  <a:txBody>
                    <a:bodyPr/>
                    <a:lstStyle/>
                    <a:p>
                      <a:pPr algn="l"/>
                      <a:endParaRPr lang="en-US" sz="2000" dirty="0"/>
                    </a:p>
                  </a:txBody>
                  <a:tcPr anchor="ctr"/>
                </a:tc>
              </a:tr>
            </a:tbl>
          </a:graphicData>
        </a:graphic>
      </p:graphicFrame>
      <p:sp>
        <p:nvSpPr>
          <p:cNvPr id="12" name="Rectangle 11"/>
          <p:cNvSpPr/>
          <p:nvPr/>
        </p:nvSpPr>
        <p:spPr>
          <a:xfrm>
            <a:off x="8267341" y="2605754"/>
            <a:ext cx="630401" cy="119367"/>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573038" y="4629695"/>
            <a:ext cx="694304" cy="176748"/>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42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10468" y="0"/>
            <a:ext cx="3133531" cy="6867829"/>
          </a:xfrm>
          <a:prstGeom prst="rect">
            <a:avLst/>
          </a:prstGeom>
        </p:spPr>
      </p:pic>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163428748"/>
              </p:ext>
            </p:extLst>
          </p:nvPr>
        </p:nvGraphicFramePr>
        <p:xfrm>
          <a:off x="-1" y="1270793"/>
          <a:ext cx="6023779" cy="4241800"/>
        </p:xfrm>
        <a:graphic>
          <a:graphicData uri="http://schemas.openxmlformats.org/drawingml/2006/table">
            <a:tbl>
              <a:tblPr firstRow="1" bandRow="1">
                <a:tableStyleId>{2D5ABB26-0587-4C30-8999-92F81FD0307C}</a:tableStyleId>
              </a:tblPr>
              <a:tblGrid>
                <a:gridCol w="1637494"/>
                <a:gridCol w="1190178"/>
                <a:gridCol w="2252329"/>
                <a:gridCol w="943778"/>
              </a:tblGrid>
              <a:tr h="370840">
                <a:tc gridSpan="4">
                  <a:txBody>
                    <a:bodyPr/>
                    <a:lstStyle/>
                    <a:p>
                      <a:r>
                        <a:rPr lang="en-US" sz="1800" b="1" dirty="0" smtClean="0"/>
                        <a:t>Palmer Amaranth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5">
                  <a:txBody>
                    <a:bodyPr/>
                    <a:lstStyle/>
                    <a:p>
                      <a:pPr algn="l"/>
                      <a:r>
                        <a:rPr lang="en-US" sz="2000" dirty="0" smtClean="0"/>
                        <a:t>Burndown</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Roundup</a:t>
                      </a:r>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glyphosate</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ctr"/>
                      <a:r>
                        <a:rPr lang="en-US" sz="2000" dirty="0" smtClean="0"/>
                        <a:t>9</a:t>
                      </a:r>
                    </a:p>
                  </a:txBody>
                  <a:tcPr anchor="ctr">
                    <a:lnT w="28575" cap="flat" cmpd="sng" algn="ctr">
                      <a:solidFill>
                        <a:scrgbClr r="0" g="0" b="0"/>
                      </a:solidFill>
                      <a:prstDash val="solid"/>
                      <a:round/>
                      <a:headEnd type="none" w="med" len="med"/>
                      <a:tailEnd type="none" w="med" len="med"/>
                    </a:lnT>
                  </a:tcPr>
                </a:tc>
              </a:tr>
              <a:tr h="370205">
                <a:tc vMerge="1">
                  <a:txBody>
                    <a:bodyPr/>
                    <a:lstStyle/>
                    <a:p>
                      <a:pPr algn="l"/>
                      <a:endParaRPr lang="en-US" sz="2000" dirty="0"/>
                    </a:p>
                  </a:txBody>
                  <a:tcPr anchor="ctr"/>
                </a:tc>
                <a:tc>
                  <a:txBody>
                    <a:bodyPr/>
                    <a:lstStyle/>
                    <a:p>
                      <a:pPr algn="l"/>
                      <a:r>
                        <a:rPr lang="en-US" sz="2000" dirty="0" smtClean="0"/>
                        <a:t>2,4-D</a:t>
                      </a:r>
                    </a:p>
                  </a:txBody>
                  <a:tcPr anchor="ctr"/>
                </a:tc>
                <a:tc>
                  <a:txBody>
                    <a:bodyPr/>
                    <a:lstStyle/>
                    <a:p>
                      <a:pPr algn="l"/>
                      <a:r>
                        <a:rPr lang="en-US" sz="2000" dirty="0" smtClean="0"/>
                        <a:t>2,4-D</a:t>
                      </a:r>
                      <a:endParaRPr lang="en-US" sz="2000" dirty="0"/>
                    </a:p>
                  </a:txBody>
                  <a:tcPr anchor="ctr"/>
                </a:tc>
                <a:tc>
                  <a:txBody>
                    <a:bodyPr/>
                    <a:lstStyle/>
                    <a:p>
                      <a:pPr algn="ctr"/>
                      <a:r>
                        <a:rPr lang="en-US" sz="2000" dirty="0" smtClean="0"/>
                        <a:t>4</a:t>
                      </a:r>
                      <a:endParaRPr lang="en-US" sz="2000" dirty="0"/>
                    </a:p>
                  </a:txBody>
                  <a:tcPr anchor="ctr"/>
                </a:tc>
              </a:tr>
              <a:tr h="370205">
                <a:tc vMerge="1">
                  <a:txBody>
                    <a:bodyPr/>
                    <a:lstStyle/>
                    <a:p>
                      <a:pPr algn="l"/>
                      <a:endParaRPr lang="en-US" sz="2000" dirty="0"/>
                    </a:p>
                  </a:txBody>
                  <a:tcPr anchor="ctr"/>
                </a:tc>
                <a:tc rowSpan="3">
                  <a:txBody>
                    <a:bodyPr/>
                    <a:lstStyle/>
                    <a:p>
                      <a:pPr algn="l"/>
                      <a:r>
                        <a:rPr lang="en-US" sz="2000" dirty="0" smtClean="0"/>
                        <a:t>Envive</a:t>
                      </a:r>
                    </a:p>
                  </a:txBody>
                  <a:tcPr anchor="ctr"/>
                </a:tc>
                <a:tc>
                  <a:txBody>
                    <a:bodyPr/>
                    <a:lstStyle/>
                    <a:p>
                      <a:pPr algn="l"/>
                      <a:r>
                        <a:rPr lang="en-US" sz="2000" dirty="0" smtClean="0"/>
                        <a:t>chlorimuron</a:t>
                      </a:r>
                      <a:endParaRPr lang="en-US" sz="2000" dirty="0"/>
                    </a:p>
                  </a:txBody>
                  <a:tcPr anchor="ctr"/>
                </a:tc>
                <a:tc>
                  <a:txBody>
                    <a:bodyPr/>
                    <a:lstStyle/>
                    <a:p>
                      <a:pPr algn="ctr"/>
                      <a:r>
                        <a:rPr lang="en-US" sz="2000" dirty="0" smtClean="0"/>
                        <a:t>2</a:t>
                      </a:r>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dirty="0" smtClean="0"/>
                        <a:t>thifensulfuron</a:t>
                      </a:r>
                      <a:endParaRPr lang="en-US" sz="2000" dirty="0"/>
                    </a:p>
                  </a:txBody>
                  <a:tcPr anchor="ctr"/>
                </a:tc>
                <a:tc>
                  <a:txBody>
                    <a:bodyPr/>
                    <a:lstStyle/>
                    <a:p>
                      <a:pPr algn="ctr"/>
                      <a:r>
                        <a:rPr lang="en-US" sz="2000" dirty="0" smtClean="0"/>
                        <a:t>2</a:t>
                      </a:r>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dirty="0" smtClean="0"/>
                        <a:t>flumioxazin</a:t>
                      </a:r>
                      <a:endParaRPr lang="en-US" sz="2000" dirty="0"/>
                    </a:p>
                  </a:txBody>
                  <a:tcPr anchor="ctr"/>
                </a:tc>
                <a:tc>
                  <a:txBody>
                    <a:bodyPr/>
                    <a:lstStyle/>
                    <a:p>
                      <a:pPr algn="ctr"/>
                      <a:r>
                        <a:rPr lang="en-US" sz="2000" dirty="0" smtClean="0"/>
                        <a:t>14</a:t>
                      </a:r>
                      <a:endParaRPr lang="en-US" sz="2000" dirty="0"/>
                    </a:p>
                  </a:txBody>
                  <a:tcPr anchor="ctr"/>
                </a:tc>
              </a:tr>
              <a:tr h="370205">
                <a:tc rowSpan="2">
                  <a:txBody>
                    <a:bodyPr/>
                    <a:lstStyle/>
                    <a:p>
                      <a:pPr algn="l"/>
                      <a:r>
                        <a:rPr lang="en-US" sz="2000" dirty="0" smtClean="0"/>
                        <a:t>Early Post</a:t>
                      </a:r>
                      <a:endParaRPr lang="en-US" sz="2000" dirty="0"/>
                    </a:p>
                  </a:txBody>
                  <a:tcPr anchor="ctr"/>
                </a:tc>
                <a:tc rowSpan="2">
                  <a:txBody>
                    <a:bodyPr/>
                    <a:lstStyle/>
                    <a:p>
                      <a:pPr algn="l"/>
                      <a:r>
                        <a:rPr lang="en-US" sz="2000" dirty="0" smtClean="0"/>
                        <a:t>Prefix</a:t>
                      </a:r>
                    </a:p>
                  </a:txBody>
                  <a:tcPr anchor="ctr"/>
                </a:tc>
                <a:tc>
                  <a:txBody>
                    <a:bodyPr/>
                    <a:lstStyle/>
                    <a:p>
                      <a:pPr algn="l"/>
                      <a:r>
                        <a:rPr lang="en-US" sz="2000" dirty="0" smtClean="0"/>
                        <a:t>s-metolachlor</a:t>
                      </a:r>
                      <a:endParaRPr lang="en-US" sz="2000" dirty="0"/>
                    </a:p>
                  </a:txBody>
                  <a:tcPr anchor="ctr"/>
                </a:tc>
                <a:tc>
                  <a:txBody>
                    <a:bodyPr/>
                    <a:lstStyle/>
                    <a:p>
                      <a:pPr algn="ctr"/>
                      <a:r>
                        <a:rPr lang="en-US" sz="2000" dirty="0" smtClean="0"/>
                        <a:t>15</a:t>
                      </a:r>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dirty="0" smtClean="0"/>
                        <a:t>fomesafen</a:t>
                      </a:r>
                      <a:endParaRPr lang="en-US" sz="2000" dirty="0"/>
                    </a:p>
                  </a:txBody>
                  <a:tcPr anchor="ctr"/>
                </a:tc>
                <a:tc>
                  <a:txBody>
                    <a:bodyPr/>
                    <a:lstStyle/>
                    <a:p>
                      <a:pPr algn="ctr"/>
                      <a:r>
                        <a:rPr lang="en-US" sz="2000" dirty="0" smtClean="0"/>
                        <a:t>14</a:t>
                      </a:r>
                      <a:endParaRPr lang="en-US" sz="2000" dirty="0"/>
                    </a:p>
                  </a:txBody>
                  <a:tcPr anchor="ctr"/>
                </a:tc>
              </a:tr>
              <a:tr h="370205">
                <a:tc>
                  <a:txBody>
                    <a:bodyPr/>
                    <a:lstStyle/>
                    <a:p>
                      <a:pPr algn="l"/>
                      <a:r>
                        <a:rPr lang="en-US" sz="2000" dirty="0" smtClean="0"/>
                        <a:t>Late</a:t>
                      </a:r>
                      <a:r>
                        <a:rPr lang="en-US" sz="2000" baseline="0" dirty="0" smtClean="0"/>
                        <a:t> Post</a:t>
                      </a:r>
                      <a:endParaRPr lang="en-US" sz="2000" dirty="0"/>
                    </a:p>
                  </a:txBody>
                  <a:tcPr anchor="ctr"/>
                </a:tc>
                <a:tc>
                  <a:txBody>
                    <a:bodyPr/>
                    <a:lstStyle/>
                    <a:p>
                      <a:pPr algn="l"/>
                      <a:r>
                        <a:rPr lang="en-US" sz="2000" dirty="0" smtClean="0"/>
                        <a:t>Cobra</a:t>
                      </a:r>
                    </a:p>
                  </a:txBody>
                  <a:tcPr anchor="ctr"/>
                </a:tc>
                <a:tc>
                  <a:txBody>
                    <a:bodyPr/>
                    <a:lstStyle/>
                    <a:p>
                      <a:pPr algn="l"/>
                      <a:endParaRPr lang="en-US" sz="2000" dirty="0"/>
                    </a:p>
                  </a:txBody>
                  <a:tcPr anchor="ctr"/>
                </a:tc>
                <a:tc>
                  <a:txBody>
                    <a:bodyPr/>
                    <a:lstStyle/>
                    <a:p>
                      <a:pPr algn="l"/>
                      <a:endParaRPr lang="en-US" sz="2000" dirty="0"/>
                    </a:p>
                  </a:txBody>
                  <a:tcPr anchor="ctr"/>
                </a:tc>
              </a:tr>
            </a:tbl>
          </a:graphicData>
        </a:graphic>
      </p:graphicFrame>
      <p:sp>
        <p:nvSpPr>
          <p:cNvPr id="10" name="Rectangle 9"/>
          <p:cNvSpPr/>
          <p:nvPr/>
        </p:nvSpPr>
        <p:spPr>
          <a:xfrm>
            <a:off x="6270400" y="4768807"/>
            <a:ext cx="1238104" cy="191692"/>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8267341" y="2605754"/>
            <a:ext cx="630401" cy="119367"/>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41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fontScale="90000"/>
          </a:bodyPr>
          <a:lstStyle/>
          <a:p>
            <a:r>
              <a:rPr lang="en-US" b="1" dirty="0" smtClean="0">
                <a:latin typeface="Arial"/>
                <a:ea typeface="ＭＳ Ｐゴシック" charset="0"/>
                <a:cs typeface="Arial"/>
              </a:rPr>
              <a:t>Mode of Action vs. Site of Action</a:t>
            </a:r>
            <a:endParaRPr lang="en-US" b="1" dirty="0">
              <a:latin typeface="Arial"/>
              <a:ea typeface="ＭＳ Ｐゴシック" charset="0"/>
              <a:cs typeface="Arial"/>
            </a:endParaRPr>
          </a:p>
        </p:txBody>
      </p:sp>
      <p:sp>
        <p:nvSpPr>
          <p:cNvPr id="23554" name="Content Placeholder 2"/>
          <p:cNvSpPr>
            <a:spLocks noGrp="1"/>
          </p:cNvSpPr>
          <p:nvPr>
            <p:ph idx="1"/>
          </p:nvPr>
        </p:nvSpPr>
        <p:spPr>
          <a:xfrm>
            <a:off x="600663" y="1550877"/>
            <a:ext cx="8086137" cy="3797963"/>
          </a:xfrm>
        </p:spPr>
        <p:txBody>
          <a:bodyPr wrap="square">
            <a:spAutoFit/>
          </a:bodyPr>
          <a:lstStyle/>
          <a:p>
            <a:r>
              <a:rPr lang="en-US" sz="2800" dirty="0" smtClean="0">
                <a:latin typeface="Arial"/>
                <a:ea typeface="ＭＳ Ｐゴシック" charset="0"/>
                <a:cs typeface="Arial"/>
              </a:rPr>
              <a:t>Terms often interchanged or confused</a:t>
            </a:r>
          </a:p>
          <a:p>
            <a:r>
              <a:rPr lang="en-US" sz="2800" b="1" dirty="0" smtClean="0">
                <a:latin typeface="Arial"/>
                <a:ea typeface="ＭＳ Ｐゴシック" charset="0"/>
                <a:cs typeface="Arial"/>
              </a:rPr>
              <a:t>Mode of Action: </a:t>
            </a:r>
            <a:r>
              <a:rPr lang="en-US" sz="2800" i="1" dirty="0" smtClean="0">
                <a:latin typeface="Arial"/>
                <a:ea typeface="ＭＳ Ｐゴシック" charset="0"/>
                <a:cs typeface="Arial"/>
              </a:rPr>
              <a:t>The effect of the herbicide on plant growth and eventual death at effective doses.</a:t>
            </a:r>
          </a:p>
          <a:p>
            <a:r>
              <a:rPr lang="en-US" sz="2800" b="1" dirty="0" smtClean="0">
                <a:latin typeface="Arial"/>
                <a:ea typeface="ＭＳ Ｐゴシック" charset="0"/>
                <a:cs typeface="Arial"/>
              </a:rPr>
              <a:t>Site of Action: </a:t>
            </a:r>
            <a:r>
              <a:rPr lang="en-US" sz="2800" i="1" dirty="0" smtClean="0">
                <a:latin typeface="Arial"/>
                <a:ea typeface="ＭＳ Ｐゴシック" charset="0"/>
                <a:cs typeface="Arial"/>
              </a:rPr>
              <a:t>The enzyme site or pathway that the herbicide binds or inhibits to create the plant growth effects.</a:t>
            </a:r>
          </a:p>
          <a:p>
            <a:r>
              <a:rPr lang="en-US" sz="2800" dirty="0" smtClean="0">
                <a:latin typeface="Arial"/>
                <a:ea typeface="ＭＳ Ｐゴシック" charset="0"/>
                <a:cs typeface="Arial"/>
              </a:rPr>
              <a:t>Sites of action are subsets of modes of action</a:t>
            </a:r>
          </a:p>
        </p:txBody>
      </p:sp>
      <p:cxnSp>
        <p:nvCxnSpPr>
          <p:cNvPr id="6" name="Straight Connector 5"/>
          <p:cNvCxnSpPr/>
          <p:nvPr/>
        </p:nvCxnSpPr>
        <p:spPr>
          <a:xfrm>
            <a:off x="457200" y="1492250"/>
            <a:ext cx="8229600"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spTree>
    <p:extLst>
      <p:ext uri="{BB962C8B-B14F-4D97-AF65-F5344CB8AC3E}">
        <p14:creationId xmlns:p14="http://schemas.microsoft.com/office/powerpoint/2010/main" val="365169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630075956"/>
              </p:ext>
            </p:extLst>
          </p:nvPr>
        </p:nvGraphicFramePr>
        <p:xfrm>
          <a:off x="-1" y="1270793"/>
          <a:ext cx="6023779" cy="4241800"/>
        </p:xfrm>
        <a:graphic>
          <a:graphicData uri="http://schemas.openxmlformats.org/drawingml/2006/table">
            <a:tbl>
              <a:tblPr firstRow="1" bandRow="1">
                <a:tableStyleId>{2D5ABB26-0587-4C30-8999-92F81FD0307C}</a:tableStyleId>
              </a:tblPr>
              <a:tblGrid>
                <a:gridCol w="1637494"/>
                <a:gridCol w="1190178"/>
                <a:gridCol w="2252329"/>
                <a:gridCol w="943778"/>
              </a:tblGrid>
              <a:tr h="370840">
                <a:tc gridSpan="4">
                  <a:txBody>
                    <a:bodyPr/>
                    <a:lstStyle/>
                    <a:p>
                      <a:r>
                        <a:rPr lang="en-US" sz="1800" b="1" dirty="0" smtClean="0"/>
                        <a:t>Palmer Amaranth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5">
                  <a:txBody>
                    <a:bodyPr/>
                    <a:lstStyle/>
                    <a:p>
                      <a:pPr algn="l"/>
                      <a:r>
                        <a:rPr lang="en-US" sz="2000" dirty="0" smtClean="0"/>
                        <a:t>Burndown</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Roundup</a:t>
                      </a:r>
                    </a:p>
                  </a:txBody>
                  <a:tcPr anchor="ctr">
                    <a:lnT w="28575" cap="flat" cmpd="sng" algn="ctr">
                      <a:solidFill>
                        <a:scrgbClr r="0" g="0" b="0"/>
                      </a:solidFill>
                      <a:prstDash val="solid"/>
                      <a:round/>
                      <a:headEnd type="none" w="med" len="med"/>
                      <a:tailEnd type="none" w="med" len="med"/>
                    </a:lnT>
                  </a:tcPr>
                </a:tc>
                <a:tc>
                  <a:txBody>
                    <a:bodyPr/>
                    <a:lstStyle/>
                    <a:p>
                      <a:pPr algn="l"/>
                      <a:r>
                        <a:rPr lang="en-US" sz="2000" dirty="0" smtClean="0"/>
                        <a:t>glyphosate</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ctr"/>
                      <a:r>
                        <a:rPr lang="en-US" sz="2000" dirty="0" smtClean="0"/>
                        <a:t>9</a:t>
                      </a:r>
                    </a:p>
                  </a:txBody>
                  <a:tcPr anchor="ctr">
                    <a:lnT w="28575" cap="flat" cmpd="sng" algn="ctr">
                      <a:solidFill>
                        <a:scrgbClr r="0" g="0" b="0"/>
                      </a:solidFill>
                      <a:prstDash val="solid"/>
                      <a:round/>
                      <a:headEnd type="none" w="med" len="med"/>
                      <a:tailEnd type="none" w="med" len="med"/>
                    </a:lnT>
                  </a:tcPr>
                </a:tc>
              </a:tr>
              <a:tr h="370205">
                <a:tc vMerge="1">
                  <a:txBody>
                    <a:bodyPr/>
                    <a:lstStyle/>
                    <a:p>
                      <a:pPr algn="l"/>
                      <a:endParaRPr lang="en-US" sz="2000" dirty="0"/>
                    </a:p>
                  </a:txBody>
                  <a:tcPr anchor="ctr"/>
                </a:tc>
                <a:tc>
                  <a:txBody>
                    <a:bodyPr/>
                    <a:lstStyle/>
                    <a:p>
                      <a:pPr algn="l"/>
                      <a:r>
                        <a:rPr lang="en-US" sz="2000" dirty="0" smtClean="0"/>
                        <a:t>2,4-D</a:t>
                      </a:r>
                    </a:p>
                  </a:txBody>
                  <a:tcPr anchor="ctr"/>
                </a:tc>
                <a:tc>
                  <a:txBody>
                    <a:bodyPr/>
                    <a:lstStyle/>
                    <a:p>
                      <a:pPr algn="l"/>
                      <a:r>
                        <a:rPr lang="en-US" sz="2000" dirty="0" smtClean="0"/>
                        <a:t>2,4-D</a:t>
                      </a:r>
                      <a:endParaRPr lang="en-US" sz="2000" dirty="0"/>
                    </a:p>
                  </a:txBody>
                  <a:tcPr anchor="ctr"/>
                </a:tc>
                <a:tc>
                  <a:txBody>
                    <a:bodyPr/>
                    <a:lstStyle/>
                    <a:p>
                      <a:pPr algn="ctr"/>
                      <a:r>
                        <a:rPr lang="en-US" sz="2000" dirty="0" smtClean="0"/>
                        <a:t>4</a:t>
                      </a:r>
                      <a:endParaRPr lang="en-US" sz="2000" dirty="0"/>
                    </a:p>
                  </a:txBody>
                  <a:tcPr anchor="ctr"/>
                </a:tc>
              </a:tr>
              <a:tr h="370205">
                <a:tc vMerge="1">
                  <a:txBody>
                    <a:bodyPr/>
                    <a:lstStyle/>
                    <a:p>
                      <a:pPr algn="l"/>
                      <a:endParaRPr lang="en-US" sz="2000" dirty="0"/>
                    </a:p>
                  </a:txBody>
                  <a:tcPr anchor="ctr"/>
                </a:tc>
                <a:tc rowSpan="3">
                  <a:txBody>
                    <a:bodyPr/>
                    <a:lstStyle/>
                    <a:p>
                      <a:pPr algn="l"/>
                      <a:r>
                        <a:rPr lang="en-US" sz="2000" dirty="0" smtClean="0"/>
                        <a:t>Envive</a:t>
                      </a:r>
                    </a:p>
                  </a:txBody>
                  <a:tcPr anchor="ctr"/>
                </a:tc>
                <a:tc>
                  <a:txBody>
                    <a:bodyPr/>
                    <a:lstStyle/>
                    <a:p>
                      <a:pPr algn="l"/>
                      <a:r>
                        <a:rPr lang="en-US" sz="2000" dirty="0" smtClean="0"/>
                        <a:t>chlorimuron</a:t>
                      </a:r>
                      <a:endParaRPr lang="en-US" sz="2000" dirty="0"/>
                    </a:p>
                  </a:txBody>
                  <a:tcPr anchor="ctr"/>
                </a:tc>
                <a:tc>
                  <a:txBody>
                    <a:bodyPr/>
                    <a:lstStyle/>
                    <a:p>
                      <a:pPr algn="ctr"/>
                      <a:r>
                        <a:rPr lang="en-US" sz="2000" dirty="0" smtClean="0"/>
                        <a:t>2</a:t>
                      </a:r>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dirty="0" smtClean="0"/>
                        <a:t>thifensulfuron</a:t>
                      </a:r>
                      <a:endParaRPr lang="en-US" sz="2000" dirty="0"/>
                    </a:p>
                  </a:txBody>
                  <a:tcPr anchor="ctr"/>
                </a:tc>
                <a:tc>
                  <a:txBody>
                    <a:bodyPr/>
                    <a:lstStyle/>
                    <a:p>
                      <a:pPr algn="ctr"/>
                      <a:r>
                        <a:rPr lang="en-US" sz="2000" dirty="0" smtClean="0"/>
                        <a:t>2</a:t>
                      </a:r>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dirty="0" smtClean="0"/>
                        <a:t>flumioxazin</a:t>
                      </a:r>
                      <a:endParaRPr lang="en-US" sz="2000" dirty="0"/>
                    </a:p>
                  </a:txBody>
                  <a:tcPr anchor="ctr"/>
                </a:tc>
                <a:tc>
                  <a:txBody>
                    <a:bodyPr/>
                    <a:lstStyle/>
                    <a:p>
                      <a:pPr algn="ctr"/>
                      <a:r>
                        <a:rPr lang="en-US" sz="2000" dirty="0" smtClean="0"/>
                        <a:t>14</a:t>
                      </a:r>
                      <a:endParaRPr lang="en-US" sz="2000" dirty="0"/>
                    </a:p>
                  </a:txBody>
                  <a:tcPr anchor="ctr"/>
                </a:tc>
              </a:tr>
              <a:tr h="370205">
                <a:tc rowSpan="2">
                  <a:txBody>
                    <a:bodyPr/>
                    <a:lstStyle/>
                    <a:p>
                      <a:pPr algn="l"/>
                      <a:r>
                        <a:rPr lang="en-US" sz="2000" dirty="0" smtClean="0"/>
                        <a:t>Early Post</a:t>
                      </a:r>
                      <a:endParaRPr lang="en-US" sz="2000" dirty="0"/>
                    </a:p>
                  </a:txBody>
                  <a:tcPr anchor="ctr"/>
                </a:tc>
                <a:tc rowSpan="2">
                  <a:txBody>
                    <a:bodyPr/>
                    <a:lstStyle/>
                    <a:p>
                      <a:pPr algn="l"/>
                      <a:r>
                        <a:rPr lang="en-US" sz="2000" dirty="0" smtClean="0"/>
                        <a:t>Prefix</a:t>
                      </a:r>
                    </a:p>
                  </a:txBody>
                  <a:tcPr anchor="ctr"/>
                </a:tc>
                <a:tc>
                  <a:txBody>
                    <a:bodyPr/>
                    <a:lstStyle/>
                    <a:p>
                      <a:pPr algn="l"/>
                      <a:r>
                        <a:rPr lang="en-US" sz="2000" dirty="0" smtClean="0"/>
                        <a:t>s-metolachlor</a:t>
                      </a:r>
                      <a:endParaRPr lang="en-US" sz="2000" dirty="0"/>
                    </a:p>
                  </a:txBody>
                  <a:tcPr anchor="ctr"/>
                </a:tc>
                <a:tc>
                  <a:txBody>
                    <a:bodyPr/>
                    <a:lstStyle/>
                    <a:p>
                      <a:pPr algn="ctr"/>
                      <a:r>
                        <a:rPr lang="en-US" sz="2000" dirty="0" smtClean="0"/>
                        <a:t>15</a:t>
                      </a:r>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dirty="0" smtClean="0"/>
                        <a:t>fomesafen</a:t>
                      </a:r>
                      <a:endParaRPr lang="en-US" sz="2000" dirty="0"/>
                    </a:p>
                  </a:txBody>
                  <a:tcPr anchor="ctr"/>
                </a:tc>
                <a:tc>
                  <a:txBody>
                    <a:bodyPr/>
                    <a:lstStyle/>
                    <a:p>
                      <a:pPr algn="ctr"/>
                      <a:r>
                        <a:rPr lang="en-US" sz="2000" dirty="0" smtClean="0"/>
                        <a:t>14</a:t>
                      </a:r>
                      <a:endParaRPr lang="en-US" sz="2000" dirty="0"/>
                    </a:p>
                  </a:txBody>
                  <a:tcPr anchor="ctr"/>
                </a:tc>
              </a:tr>
              <a:tr h="370205">
                <a:tc>
                  <a:txBody>
                    <a:bodyPr/>
                    <a:lstStyle/>
                    <a:p>
                      <a:pPr algn="l"/>
                      <a:r>
                        <a:rPr lang="en-US" sz="2000" dirty="0" smtClean="0"/>
                        <a:t>Late</a:t>
                      </a:r>
                      <a:r>
                        <a:rPr lang="en-US" sz="2000" baseline="0" dirty="0" smtClean="0"/>
                        <a:t> Post</a:t>
                      </a:r>
                      <a:endParaRPr lang="en-US" sz="2000" dirty="0"/>
                    </a:p>
                  </a:txBody>
                  <a:tcPr anchor="ctr"/>
                </a:tc>
                <a:tc>
                  <a:txBody>
                    <a:bodyPr/>
                    <a:lstStyle/>
                    <a:p>
                      <a:pPr algn="l"/>
                      <a:r>
                        <a:rPr lang="en-US" sz="2000" dirty="0" smtClean="0"/>
                        <a:t>Cobra</a:t>
                      </a:r>
                    </a:p>
                  </a:txBody>
                  <a:tcPr anchor="ctr"/>
                </a:tc>
                <a:tc>
                  <a:txBody>
                    <a:bodyPr/>
                    <a:lstStyle/>
                    <a:p>
                      <a:pPr algn="l"/>
                      <a:r>
                        <a:rPr lang="en-US" sz="2000" dirty="0" err="1" smtClean="0"/>
                        <a:t>lactofen</a:t>
                      </a:r>
                      <a:endParaRPr lang="en-US" sz="2000" dirty="0"/>
                    </a:p>
                  </a:txBody>
                  <a:tcPr anchor="ctr"/>
                </a:tc>
                <a:tc>
                  <a:txBody>
                    <a:bodyPr/>
                    <a:lstStyle/>
                    <a:p>
                      <a:pPr algn="ctr"/>
                      <a:r>
                        <a:rPr lang="en-US" sz="2000" dirty="0" smtClean="0"/>
                        <a:t>14</a:t>
                      </a:r>
                      <a:endParaRPr lang="en-US" sz="2000" dirty="0"/>
                    </a:p>
                  </a:txBody>
                  <a:tcPr anchor="ctr"/>
                </a:tc>
              </a:tr>
            </a:tbl>
          </a:graphicData>
        </a:graphic>
      </p:graphicFrame>
      <p:pic>
        <p:nvPicPr>
          <p:cNvPr id="9" name="Picture 8"/>
          <p:cNvPicPr>
            <a:picLocks noChangeAspect="1"/>
          </p:cNvPicPr>
          <p:nvPr/>
        </p:nvPicPr>
        <p:blipFill>
          <a:blip r:embed="rId4"/>
          <a:stretch>
            <a:fillRect/>
          </a:stretch>
        </p:blipFill>
        <p:spPr>
          <a:xfrm>
            <a:off x="6010468" y="0"/>
            <a:ext cx="3133531" cy="6867829"/>
          </a:xfrm>
          <a:prstGeom prst="rect">
            <a:avLst/>
          </a:prstGeom>
        </p:spPr>
      </p:pic>
      <p:sp>
        <p:nvSpPr>
          <p:cNvPr id="12" name="Rectangle 11"/>
          <p:cNvSpPr/>
          <p:nvPr/>
        </p:nvSpPr>
        <p:spPr>
          <a:xfrm>
            <a:off x="6270400" y="4768807"/>
            <a:ext cx="1238104" cy="191692"/>
          </a:xfrm>
          <a:prstGeom prst="rect">
            <a:avLst/>
          </a:prstGeom>
          <a:solidFill>
            <a:srgbClr val="FF0000">
              <a:alpha val="5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630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6051589" cy="1143000"/>
          </a:xfrm>
        </p:spPr>
        <p:txBody>
          <a:bodyPr>
            <a:normAutofit fontScale="90000"/>
          </a:bodyPr>
          <a:lstStyle/>
          <a:p>
            <a:r>
              <a:rPr lang="en-US" b="1" dirty="0" smtClean="0">
                <a:latin typeface="Arial"/>
                <a:ea typeface="ＭＳ Ｐゴシック" charset="0"/>
                <a:cs typeface="Arial"/>
              </a:rPr>
              <a:t>Herbicide Classification</a:t>
            </a:r>
            <a:endParaRPr lang="en-US" b="1" dirty="0">
              <a:latin typeface="Arial"/>
              <a:ea typeface="ＭＳ Ｐゴシック" charset="0"/>
              <a:cs typeface="Arial"/>
            </a:endParaRPr>
          </a:p>
        </p:txBody>
      </p:sp>
      <p:cxnSp>
        <p:nvCxnSpPr>
          <p:cNvPr id="6" name="Straight Connector 5"/>
          <p:cNvCxnSpPr/>
          <p:nvPr/>
        </p:nvCxnSpPr>
        <p:spPr>
          <a:xfrm>
            <a:off x="0" y="1143000"/>
            <a:ext cx="6051589"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26256"/>
            <a:ext cx="1014777" cy="73174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022403380"/>
              </p:ext>
            </p:extLst>
          </p:nvPr>
        </p:nvGraphicFramePr>
        <p:xfrm>
          <a:off x="-1" y="1270793"/>
          <a:ext cx="6023779" cy="4241800"/>
        </p:xfrm>
        <a:graphic>
          <a:graphicData uri="http://schemas.openxmlformats.org/drawingml/2006/table">
            <a:tbl>
              <a:tblPr firstRow="1" bandRow="1">
                <a:tableStyleId>{2D5ABB26-0587-4C30-8999-92F81FD0307C}</a:tableStyleId>
              </a:tblPr>
              <a:tblGrid>
                <a:gridCol w="1637494"/>
                <a:gridCol w="1190178"/>
                <a:gridCol w="2252329"/>
                <a:gridCol w="943778"/>
              </a:tblGrid>
              <a:tr h="370840">
                <a:tc gridSpan="4">
                  <a:txBody>
                    <a:bodyPr/>
                    <a:lstStyle/>
                    <a:p>
                      <a:r>
                        <a:rPr lang="en-US" sz="1800" b="1" dirty="0" smtClean="0"/>
                        <a:t>Palmer Amaranth (ALS</a:t>
                      </a:r>
                      <a:r>
                        <a:rPr lang="en-US" sz="1800" b="1" baseline="0" dirty="0" smtClean="0"/>
                        <a:t> + glyphosate resistant)</a:t>
                      </a:r>
                      <a:endParaRPr lang="en-US" sz="20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Timing</a:t>
                      </a:r>
                      <a:endParaRPr lang="en-US" sz="2000" b="1" dirty="0"/>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Herbicide</a:t>
                      </a:r>
                    </a:p>
                  </a:txBody>
                  <a:tcPr anchor="b">
                    <a:lnB w="28575" cap="flat" cmpd="sng" algn="ctr">
                      <a:solidFill>
                        <a:scrgbClr r="0" g="0" b="0"/>
                      </a:solidFill>
                      <a:prstDash val="solid"/>
                      <a:round/>
                      <a:headEnd type="none" w="med" len="med"/>
                      <a:tailEnd type="none" w="med" len="med"/>
                    </a:lnB>
                  </a:tcPr>
                </a:tc>
                <a:tc>
                  <a:txBody>
                    <a:bodyPr/>
                    <a:lstStyle/>
                    <a:p>
                      <a:r>
                        <a:rPr lang="en-US" sz="2000" b="1" dirty="0" smtClean="0"/>
                        <a:t>Active Ingredient(s)</a:t>
                      </a:r>
                    </a:p>
                  </a:txBody>
                  <a:tcPr anchor="b">
                    <a:lnB w="28575" cap="flat" cmpd="sng" algn="ctr">
                      <a:solidFill>
                        <a:scrgbClr r="0" g="0" b="0"/>
                      </a:solidFill>
                      <a:prstDash val="solid"/>
                      <a:round/>
                      <a:headEnd type="none" w="med" len="med"/>
                      <a:tailEnd type="none" w="med" len="med"/>
                    </a:lnB>
                  </a:tcPr>
                </a:tc>
                <a:tc>
                  <a:txBody>
                    <a:bodyPr/>
                    <a:lstStyle/>
                    <a:p>
                      <a:pPr algn="ctr"/>
                      <a:r>
                        <a:rPr lang="en-US" sz="2000" b="1" dirty="0" smtClean="0"/>
                        <a:t>SOA Group</a:t>
                      </a:r>
                      <a:endParaRPr lang="en-US" sz="2000" b="1" dirty="0"/>
                    </a:p>
                  </a:txBody>
                  <a:tcPr anchor="b">
                    <a:lnB w="28575" cap="flat" cmpd="sng" algn="ctr">
                      <a:solidFill>
                        <a:scrgbClr r="0" g="0" b="0"/>
                      </a:solidFill>
                      <a:prstDash val="solid"/>
                      <a:round/>
                      <a:headEnd type="none" w="med" len="med"/>
                      <a:tailEnd type="none" w="med" len="med"/>
                    </a:lnB>
                  </a:tcPr>
                </a:tc>
              </a:tr>
              <a:tr h="370205">
                <a:tc rowSpan="5">
                  <a:txBody>
                    <a:bodyPr/>
                    <a:lstStyle/>
                    <a:p>
                      <a:pPr algn="l"/>
                      <a:r>
                        <a:rPr lang="en-US" sz="2000" dirty="0" smtClean="0"/>
                        <a:t>Burndown</a:t>
                      </a:r>
                      <a:endParaRPr lang="en-US" sz="2000" dirty="0"/>
                    </a:p>
                  </a:txBody>
                  <a:tcPr anchor="ctr">
                    <a:lnT w="28575" cap="flat" cmpd="sng" algn="ctr">
                      <a:solidFill>
                        <a:scrgbClr r="0" g="0" b="0"/>
                      </a:solidFill>
                      <a:prstDash val="solid"/>
                      <a:round/>
                      <a:headEnd type="none" w="med" len="med"/>
                      <a:tailEnd type="none" w="med" len="med"/>
                    </a:lnT>
                  </a:tcPr>
                </a:tc>
                <a:tc>
                  <a:txBody>
                    <a:bodyPr/>
                    <a:lstStyle/>
                    <a:p>
                      <a:pPr algn="l"/>
                      <a:r>
                        <a:rPr lang="en-US" sz="2000" strike="sngStrike" dirty="0" smtClean="0">
                          <a:solidFill>
                            <a:srgbClr val="FF0000"/>
                          </a:solidFill>
                        </a:rPr>
                        <a:t>Roundup</a:t>
                      </a:r>
                    </a:p>
                  </a:txBody>
                  <a:tcPr anchor="ctr">
                    <a:lnT w="28575" cap="flat" cmpd="sng" algn="ctr">
                      <a:solidFill>
                        <a:scrgbClr r="0" g="0" b="0"/>
                      </a:solidFill>
                      <a:prstDash val="solid"/>
                      <a:round/>
                      <a:headEnd type="none" w="med" len="med"/>
                      <a:tailEnd type="none" w="med" len="med"/>
                    </a:lnT>
                  </a:tcPr>
                </a:tc>
                <a:tc>
                  <a:txBody>
                    <a:bodyPr/>
                    <a:lstStyle/>
                    <a:p>
                      <a:pPr algn="l"/>
                      <a:r>
                        <a:rPr lang="en-US" sz="2000" strike="sngStrike" dirty="0" smtClean="0">
                          <a:solidFill>
                            <a:srgbClr val="FF0000"/>
                          </a:solidFill>
                        </a:rPr>
                        <a:t>glyphosate</a:t>
                      </a:r>
                      <a:endParaRPr lang="en-US" sz="2000" strike="sngStrike" dirty="0">
                        <a:solidFill>
                          <a:srgbClr val="FF0000"/>
                        </a:solidFill>
                      </a:endParaRPr>
                    </a:p>
                  </a:txBody>
                  <a:tcPr anchor="ctr">
                    <a:lnT w="28575" cap="flat" cmpd="sng" algn="ctr">
                      <a:solidFill>
                        <a:scrgbClr r="0" g="0" b="0"/>
                      </a:solidFill>
                      <a:prstDash val="solid"/>
                      <a:round/>
                      <a:headEnd type="none" w="med" len="med"/>
                      <a:tailEnd type="none" w="med" len="med"/>
                    </a:lnT>
                  </a:tcPr>
                </a:tc>
                <a:tc>
                  <a:txBody>
                    <a:bodyPr/>
                    <a:lstStyle/>
                    <a:p>
                      <a:pPr algn="ctr"/>
                      <a:r>
                        <a:rPr lang="en-US" sz="2000" strike="sngStrike" dirty="0" smtClean="0">
                          <a:solidFill>
                            <a:srgbClr val="FF0000"/>
                          </a:solidFill>
                        </a:rPr>
                        <a:t>9</a:t>
                      </a:r>
                    </a:p>
                  </a:txBody>
                  <a:tcPr anchor="ctr">
                    <a:lnT w="28575" cap="flat" cmpd="sng" algn="ctr">
                      <a:solidFill>
                        <a:scrgbClr r="0" g="0" b="0"/>
                      </a:solidFill>
                      <a:prstDash val="solid"/>
                      <a:round/>
                      <a:headEnd type="none" w="med" len="med"/>
                      <a:tailEnd type="none" w="med" len="med"/>
                    </a:lnT>
                  </a:tcPr>
                </a:tc>
              </a:tr>
              <a:tr h="370205">
                <a:tc vMerge="1">
                  <a:txBody>
                    <a:bodyPr/>
                    <a:lstStyle/>
                    <a:p>
                      <a:pPr algn="l"/>
                      <a:endParaRPr lang="en-US" sz="2000" dirty="0"/>
                    </a:p>
                  </a:txBody>
                  <a:tcPr anchor="ctr"/>
                </a:tc>
                <a:tc>
                  <a:txBody>
                    <a:bodyPr/>
                    <a:lstStyle/>
                    <a:p>
                      <a:pPr algn="l"/>
                      <a:r>
                        <a:rPr lang="en-US" sz="2000" dirty="0" smtClean="0"/>
                        <a:t>2,4-D</a:t>
                      </a:r>
                    </a:p>
                  </a:txBody>
                  <a:tcPr anchor="ctr"/>
                </a:tc>
                <a:tc>
                  <a:txBody>
                    <a:bodyPr/>
                    <a:lstStyle/>
                    <a:p>
                      <a:pPr algn="l"/>
                      <a:r>
                        <a:rPr lang="en-US" sz="2000" dirty="0" smtClean="0"/>
                        <a:t>2,4-D</a:t>
                      </a:r>
                      <a:endParaRPr lang="en-US" sz="2000" dirty="0"/>
                    </a:p>
                  </a:txBody>
                  <a:tcPr anchor="ctr"/>
                </a:tc>
                <a:tc>
                  <a:txBody>
                    <a:bodyPr/>
                    <a:lstStyle/>
                    <a:p>
                      <a:pPr algn="ctr"/>
                      <a:r>
                        <a:rPr lang="en-US" sz="2000" dirty="0" smtClean="0"/>
                        <a:t>4</a:t>
                      </a:r>
                      <a:endParaRPr lang="en-US" sz="2000" dirty="0"/>
                    </a:p>
                  </a:txBody>
                  <a:tcPr anchor="ctr"/>
                </a:tc>
              </a:tr>
              <a:tr h="370205">
                <a:tc vMerge="1">
                  <a:txBody>
                    <a:bodyPr/>
                    <a:lstStyle/>
                    <a:p>
                      <a:pPr algn="l"/>
                      <a:endParaRPr lang="en-US" sz="2000" dirty="0"/>
                    </a:p>
                  </a:txBody>
                  <a:tcPr anchor="ctr"/>
                </a:tc>
                <a:tc rowSpan="3">
                  <a:txBody>
                    <a:bodyPr/>
                    <a:lstStyle/>
                    <a:p>
                      <a:pPr algn="l"/>
                      <a:r>
                        <a:rPr lang="en-US" sz="2000" dirty="0" smtClean="0"/>
                        <a:t>Envive</a:t>
                      </a:r>
                    </a:p>
                  </a:txBody>
                  <a:tcPr anchor="ctr"/>
                </a:tc>
                <a:tc>
                  <a:txBody>
                    <a:bodyPr/>
                    <a:lstStyle/>
                    <a:p>
                      <a:pPr algn="l"/>
                      <a:r>
                        <a:rPr lang="en-US" sz="2000" strike="sngStrike" dirty="0" smtClean="0">
                          <a:solidFill>
                            <a:srgbClr val="FF0000"/>
                          </a:solidFill>
                        </a:rPr>
                        <a:t>chlorimuron</a:t>
                      </a:r>
                      <a:endParaRPr lang="en-US" sz="2000" strike="sngStrike" dirty="0">
                        <a:solidFill>
                          <a:srgbClr val="FF0000"/>
                        </a:solidFill>
                      </a:endParaRPr>
                    </a:p>
                  </a:txBody>
                  <a:tcPr anchor="ctr"/>
                </a:tc>
                <a:tc>
                  <a:txBody>
                    <a:bodyPr/>
                    <a:lstStyle/>
                    <a:p>
                      <a:pPr algn="ctr"/>
                      <a:r>
                        <a:rPr lang="en-US" sz="2000" strike="sngStrike" dirty="0" smtClean="0">
                          <a:solidFill>
                            <a:srgbClr val="FF0000"/>
                          </a:solidFill>
                        </a:rPr>
                        <a:t>2</a:t>
                      </a:r>
                      <a:endParaRPr lang="en-US" sz="2000" strike="sngStrike" dirty="0">
                        <a:solidFill>
                          <a:srgbClr val="FF0000"/>
                        </a:solidFill>
                      </a:endParaRPr>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strike="sngStrike" dirty="0" smtClean="0">
                          <a:solidFill>
                            <a:srgbClr val="FF0000"/>
                          </a:solidFill>
                        </a:rPr>
                        <a:t>thifensulfuron</a:t>
                      </a:r>
                      <a:endParaRPr lang="en-US" sz="2000" strike="sngStrike" dirty="0">
                        <a:solidFill>
                          <a:srgbClr val="FF0000"/>
                        </a:solidFill>
                      </a:endParaRPr>
                    </a:p>
                  </a:txBody>
                  <a:tcPr anchor="ctr"/>
                </a:tc>
                <a:tc>
                  <a:txBody>
                    <a:bodyPr/>
                    <a:lstStyle/>
                    <a:p>
                      <a:pPr algn="ctr"/>
                      <a:r>
                        <a:rPr lang="en-US" sz="2000" strike="sngStrike" dirty="0" smtClean="0">
                          <a:solidFill>
                            <a:srgbClr val="FF0000"/>
                          </a:solidFill>
                        </a:rPr>
                        <a:t>2</a:t>
                      </a:r>
                      <a:endParaRPr lang="en-US" sz="2000" strike="sngStrike" dirty="0">
                        <a:solidFill>
                          <a:srgbClr val="FF0000"/>
                        </a:solidFill>
                      </a:endParaRPr>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dirty="0" smtClean="0"/>
                        <a:t>flumioxazin</a:t>
                      </a:r>
                      <a:endParaRPr lang="en-US" sz="2000" dirty="0"/>
                    </a:p>
                  </a:txBody>
                  <a:tcPr anchor="ctr"/>
                </a:tc>
                <a:tc>
                  <a:txBody>
                    <a:bodyPr/>
                    <a:lstStyle/>
                    <a:p>
                      <a:pPr algn="ctr"/>
                      <a:r>
                        <a:rPr lang="en-US" sz="2000" dirty="0" smtClean="0"/>
                        <a:t>14</a:t>
                      </a:r>
                      <a:endParaRPr lang="en-US" sz="2000" dirty="0"/>
                    </a:p>
                  </a:txBody>
                  <a:tcPr anchor="ctr"/>
                </a:tc>
              </a:tr>
              <a:tr h="370205">
                <a:tc rowSpan="2">
                  <a:txBody>
                    <a:bodyPr/>
                    <a:lstStyle/>
                    <a:p>
                      <a:pPr algn="l"/>
                      <a:r>
                        <a:rPr lang="en-US" sz="2000" dirty="0" smtClean="0"/>
                        <a:t>Early Post</a:t>
                      </a:r>
                      <a:endParaRPr lang="en-US" sz="2000" dirty="0"/>
                    </a:p>
                  </a:txBody>
                  <a:tcPr anchor="ctr"/>
                </a:tc>
                <a:tc rowSpan="2">
                  <a:txBody>
                    <a:bodyPr/>
                    <a:lstStyle/>
                    <a:p>
                      <a:pPr algn="l"/>
                      <a:r>
                        <a:rPr lang="en-US" sz="2000" dirty="0" smtClean="0"/>
                        <a:t>Prefix</a:t>
                      </a:r>
                    </a:p>
                  </a:txBody>
                  <a:tcPr anchor="ctr"/>
                </a:tc>
                <a:tc>
                  <a:txBody>
                    <a:bodyPr/>
                    <a:lstStyle/>
                    <a:p>
                      <a:pPr algn="l"/>
                      <a:r>
                        <a:rPr lang="en-US" sz="2000" dirty="0" smtClean="0"/>
                        <a:t>s-metolachlor</a:t>
                      </a:r>
                      <a:endParaRPr lang="en-US" sz="2000" dirty="0"/>
                    </a:p>
                  </a:txBody>
                  <a:tcPr anchor="ctr"/>
                </a:tc>
                <a:tc>
                  <a:txBody>
                    <a:bodyPr/>
                    <a:lstStyle/>
                    <a:p>
                      <a:pPr algn="ctr"/>
                      <a:r>
                        <a:rPr lang="en-US" sz="2000" dirty="0" smtClean="0"/>
                        <a:t>15</a:t>
                      </a:r>
                      <a:endParaRPr lang="en-US" sz="2000" dirty="0"/>
                    </a:p>
                  </a:txBody>
                  <a:tcPr anchor="ctr"/>
                </a:tc>
              </a:tr>
              <a:tr h="370205">
                <a:tc vMerge="1">
                  <a:txBody>
                    <a:bodyPr/>
                    <a:lstStyle/>
                    <a:p>
                      <a:pPr algn="l"/>
                      <a:endParaRPr lang="en-US" sz="2000" dirty="0"/>
                    </a:p>
                  </a:txBody>
                  <a:tcPr anchor="ctr"/>
                </a:tc>
                <a:tc vMerge="1">
                  <a:txBody>
                    <a:bodyPr/>
                    <a:lstStyle/>
                    <a:p>
                      <a:pPr algn="l"/>
                      <a:endParaRPr lang="en-US" sz="2000" dirty="0" smtClean="0"/>
                    </a:p>
                  </a:txBody>
                  <a:tcPr anchor="ctr"/>
                </a:tc>
                <a:tc>
                  <a:txBody>
                    <a:bodyPr/>
                    <a:lstStyle/>
                    <a:p>
                      <a:pPr algn="l"/>
                      <a:r>
                        <a:rPr lang="en-US" sz="2000" dirty="0" smtClean="0"/>
                        <a:t>fomesafen</a:t>
                      </a:r>
                      <a:endParaRPr lang="en-US" sz="2000" dirty="0"/>
                    </a:p>
                  </a:txBody>
                  <a:tcPr anchor="ctr"/>
                </a:tc>
                <a:tc>
                  <a:txBody>
                    <a:bodyPr/>
                    <a:lstStyle/>
                    <a:p>
                      <a:pPr algn="ctr"/>
                      <a:r>
                        <a:rPr lang="en-US" sz="2000" dirty="0" smtClean="0"/>
                        <a:t>14</a:t>
                      </a:r>
                      <a:endParaRPr lang="en-US" sz="2000" dirty="0"/>
                    </a:p>
                  </a:txBody>
                  <a:tcPr anchor="ctr"/>
                </a:tc>
              </a:tr>
              <a:tr h="370205">
                <a:tc>
                  <a:txBody>
                    <a:bodyPr/>
                    <a:lstStyle/>
                    <a:p>
                      <a:pPr algn="l"/>
                      <a:r>
                        <a:rPr lang="en-US" sz="2000" dirty="0" smtClean="0"/>
                        <a:t>Late</a:t>
                      </a:r>
                      <a:r>
                        <a:rPr lang="en-US" sz="2000" baseline="0" dirty="0" smtClean="0"/>
                        <a:t> Post</a:t>
                      </a:r>
                      <a:endParaRPr lang="en-US" sz="2000" dirty="0"/>
                    </a:p>
                  </a:txBody>
                  <a:tcPr anchor="ctr"/>
                </a:tc>
                <a:tc>
                  <a:txBody>
                    <a:bodyPr/>
                    <a:lstStyle/>
                    <a:p>
                      <a:pPr algn="l"/>
                      <a:r>
                        <a:rPr lang="en-US" sz="2000" dirty="0" smtClean="0"/>
                        <a:t>Cobra</a:t>
                      </a:r>
                    </a:p>
                  </a:txBody>
                  <a:tcPr anchor="ctr"/>
                </a:tc>
                <a:tc>
                  <a:txBody>
                    <a:bodyPr/>
                    <a:lstStyle/>
                    <a:p>
                      <a:pPr algn="l"/>
                      <a:r>
                        <a:rPr lang="en-US" sz="2000" dirty="0" err="1" smtClean="0"/>
                        <a:t>lactofen</a:t>
                      </a:r>
                      <a:endParaRPr lang="en-US" sz="2000" dirty="0"/>
                    </a:p>
                  </a:txBody>
                  <a:tcPr anchor="ctr"/>
                </a:tc>
                <a:tc>
                  <a:txBody>
                    <a:bodyPr/>
                    <a:lstStyle/>
                    <a:p>
                      <a:pPr algn="ctr"/>
                      <a:r>
                        <a:rPr lang="en-US" sz="2000" dirty="0" smtClean="0"/>
                        <a:t>14</a:t>
                      </a:r>
                      <a:endParaRPr lang="en-US" sz="2000" dirty="0"/>
                    </a:p>
                  </a:txBody>
                  <a:tcPr anchor="ctr"/>
                </a:tc>
              </a:tr>
            </a:tbl>
          </a:graphicData>
        </a:graphic>
      </p:graphicFrame>
      <p:sp>
        <p:nvSpPr>
          <p:cNvPr id="9" name="TextBox 8"/>
          <p:cNvSpPr txBox="1"/>
          <p:nvPr/>
        </p:nvSpPr>
        <p:spPr>
          <a:xfrm>
            <a:off x="1206153" y="5725103"/>
            <a:ext cx="4321816" cy="584776"/>
          </a:xfrm>
          <a:prstGeom prst="rect">
            <a:avLst/>
          </a:prstGeom>
          <a:noFill/>
        </p:spPr>
        <p:txBody>
          <a:bodyPr wrap="none" rtlCol="0">
            <a:spAutoFit/>
          </a:bodyPr>
          <a:lstStyle/>
          <a:p>
            <a:r>
              <a:rPr lang="en-US" sz="3200" b="1" dirty="0" smtClean="0">
                <a:solidFill>
                  <a:schemeClr val="accent6"/>
                </a:solidFill>
              </a:rPr>
              <a:t>Effective Sites of Action!</a:t>
            </a:r>
            <a:endParaRPr lang="en-US" sz="3200" b="1" dirty="0">
              <a:solidFill>
                <a:schemeClr val="accent6"/>
              </a:solidFill>
            </a:endParaRPr>
          </a:p>
        </p:txBody>
      </p:sp>
      <p:pic>
        <p:nvPicPr>
          <p:cNvPr id="10" name="Picture 9"/>
          <p:cNvPicPr>
            <a:picLocks noChangeAspect="1"/>
          </p:cNvPicPr>
          <p:nvPr/>
        </p:nvPicPr>
        <p:blipFill>
          <a:blip r:embed="rId4"/>
          <a:stretch>
            <a:fillRect/>
          </a:stretch>
        </p:blipFill>
        <p:spPr>
          <a:xfrm>
            <a:off x="6010468" y="0"/>
            <a:ext cx="3133531" cy="6867829"/>
          </a:xfrm>
          <a:prstGeom prst="rect">
            <a:avLst/>
          </a:prstGeom>
        </p:spPr>
      </p:pic>
    </p:spTree>
    <p:extLst>
      <p:ext uri="{BB962C8B-B14F-4D97-AF65-F5344CB8AC3E}">
        <p14:creationId xmlns:p14="http://schemas.microsoft.com/office/powerpoint/2010/main" val="416542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846" y="0"/>
            <a:ext cx="5350581" cy="5324536"/>
          </a:xfrm>
          <a:prstGeom prst="rect">
            <a:avLst/>
          </a:prstGeom>
          <a:noFill/>
        </p:spPr>
        <p:txBody>
          <a:bodyPr wrap="square" rtlCol="0">
            <a:spAutoFit/>
          </a:bodyPr>
          <a:lstStyle/>
          <a:p>
            <a:pPr algn="ctr"/>
            <a:r>
              <a:rPr lang="en-US" sz="4000" b="1" dirty="0" smtClean="0"/>
              <a:t>Your Turn!</a:t>
            </a:r>
          </a:p>
          <a:p>
            <a:pPr algn="ctr"/>
            <a:endParaRPr lang="en-US" sz="4000" b="1" dirty="0"/>
          </a:p>
          <a:p>
            <a:r>
              <a:rPr lang="en-US" sz="2800" dirty="0" smtClean="0"/>
              <a:t>-Write out your soybean program and site of action group numbers</a:t>
            </a:r>
          </a:p>
          <a:p>
            <a:endParaRPr lang="en-US" sz="2800" dirty="0"/>
          </a:p>
          <a:p>
            <a:r>
              <a:rPr lang="en-US" sz="2800" dirty="0" smtClean="0"/>
              <a:t>-How many Effective Sites of Action do you have?</a:t>
            </a:r>
          </a:p>
          <a:p>
            <a:endParaRPr lang="en-US" sz="2800" dirty="0"/>
          </a:p>
          <a:p>
            <a:r>
              <a:rPr lang="en-US" sz="2800" dirty="0" smtClean="0"/>
              <a:t>-Write out your programs for a 2 year corn and soybean rotation</a:t>
            </a:r>
          </a:p>
          <a:p>
            <a:endParaRPr lang="en-US" sz="3600" dirty="0"/>
          </a:p>
        </p:txBody>
      </p:sp>
      <p:pic>
        <p:nvPicPr>
          <p:cNvPr id="11" name="Picture 10" descr="WeedSci_EXT_color.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cxnSp>
        <p:nvCxnSpPr>
          <p:cNvPr id="14" name="Straight Connector 13"/>
          <p:cNvCxnSpPr/>
          <p:nvPr/>
        </p:nvCxnSpPr>
        <p:spPr>
          <a:xfrm>
            <a:off x="192932" y="684177"/>
            <a:ext cx="5350581"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stretch>
            <a:fillRect/>
          </a:stretch>
        </p:blipFill>
        <p:spPr>
          <a:xfrm>
            <a:off x="6010468" y="0"/>
            <a:ext cx="3133531" cy="6867829"/>
          </a:xfrm>
          <a:prstGeom prst="rect">
            <a:avLst/>
          </a:prstGeom>
        </p:spPr>
      </p:pic>
    </p:spTree>
    <p:extLst>
      <p:ext uri="{BB962C8B-B14F-4D97-AF65-F5344CB8AC3E}">
        <p14:creationId xmlns:p14="http://schemas.microsoft.com/office/powerpoint/2010/main" val="707776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143000"/>
          </a:xfrm>
        </p:spPr>
        <p:txBody>
          <a:bodyPr>
            <a:normAutofit fontScale="90000"/>
          </a:bodyPr>
          <a:lstStyle/>
          <a:p>
            <a:r>
              <a:rPr lang="en-US" b="1" dirty="0" smtClean="0">
                <a:latin typeface="Arial"/>
                <a:ea typeface="ＭＳ Ｐゴシック" charset="0"/>
                <a:cs typeface="Arial"/>
              </a:rPr>
              <a:t>Tools For The Battle Against Weeds</a:t>
            </a:r>
            <a:endParaRPr lang="en-US" b="1" dirty="0">
              <a:latin typeface="Arial"/>
              <a:ea typeface="ＭＳ Ｐゴシック" charset="0"/>
              <a:cs typeface="Arial"/>
            </a:endParaRPr>
          </a:p>
        </p:txBody>
      </p:sp>
      <p:cxnSp>
        <p:nvCxnSpPr>
          <p:cNvPr id="6" name="Straight Connector 5"/>
          <p:cNvCxnSpPr/>
          <p:nvPr/>
        </p:nvCxnSpPr>
        <p:spPr>
          <a:xfrm>
            <a:off x="457200" y="1143000"/>
            <a:ext cx="8229600"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343804" y="1342505"/>
            <a:ext cx="8943156" cy="799854"/>
            <a:chOff x="343804" y="1342505"/>
            <a:chExt cx="8943156" cy="799854"/>
          </a:xfrm>
        </p:grpSpPr>
        <p:pic>
          <p:nvPicPr>
            <p:cNvPr id="8" name="Picture 1" descr="WeedSci_color.t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3804" y="1342505"/>
              <a:ext cx="691709" cy="452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43804" y="1773027"/>
              <a:ext cx="4204396" cy="369332"/>
            </a:xfrm>
            <a:prstGeom prst="rect">
              <a:avLst/>
            </a:prstGeom>
            <a:noFill/>
          </p:spPr>
          <p:txBody>
            <a:bodyPr wrap="none" rtlCol="0" anchor="b">
              <a:spAutoFit/>
            </a:bodyPr>
            <a:lstStyle/>
            <a:p>
              <a:r>
                <a:rPr lang="en-US" u="sng" dirty="0"/>
                <a:t>https://ag.purdue.edu/btny/weedscience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9515" y="1349485"/>
              <a:ext cx="609600" cy="457200"/>
            </a:xfrm>
            <a:prstGeom prst="rect">
              <a:avLst/>
            </a:prstGeom>
          </p:spPr>
        </p:pic>
        <p:sp>
          <p:nvSpPr>
            <p:cNvPr id="9" name="TextBox 8"/>
            <p:cNvSpPr txBox="1">
              <a:spLocks noChangeAspect="1"/>
            </p:cNvSpPr>
            <p:nvPr/>
          </p:nvSpPr>
          <p:spPr>
            <a:xfrm>
              <a:off x="4429515" y="1773027"/>
              <a:ext cx="4857445" cy="369332"/>
            </a:xfrm>
            <a:prstGeom prst="rect">
              <a:avLst/>
            </a:prstGeom>
            <a:noFill/>
          </p:spPr>
          <p:txBody>
            <a:bodyPr wrap="none" rtlCol="0">
              <a:spAutoFit/>
            </a:bodyPr>
            <a:lstStyle/>
            <a:p>
              <a:r>
                <a:rPr lang="en-US" u="sng" dirty="0"/>
                <a:t>http://www.facebook.com/purdue.weedscience</a:t>
              </a:r>
            </a:p>
          </p:txBody>
        </p:sp>
        <p:sp>
          <p:nvSpPr>
            <p:cNvPr id="10" name="TextBox 9"/>
            <p:cNvSpPr txBox="1"/>
            <p:nvPr/>
          </p:nvSpPr>
          <p:spPr>
            <a:xfrm>
              <a:off x="1035513" y="1342505"/>
              <a:ext cx="3291098" cy="464180"/>
            </a:xfrm>
            <a:prstGeom prst="rect">
              <a:avLst/>
            </a:prstGeom>
            <a:noFill/>
          </p:spPr>
          <p:txBody>
            <a:bodyPr wrap="none" rtlCol="0" anchor="ctr">
              <a:noAutofit/>
            </a:bodyPr>
            <a:lstStyle/>
            <a:p>
              <a:r>
                <a:rPr lang="en-US" b="1" dirty="0" smtClean="0"/>
                <a:t>Purdue Weed Science Webpage:</a:t>
              </a:r>
              <a:endParaRPr lang="en-US" b="1" dirty="0"/>
            </a:p>
          </p:txBody>
        </p:sp>
        <p:sp>
          <p:nvSpPr>
            <p:cNvPr id="12" name="TextBox 11"/>
            <p:cNvSpPr txBox="1"/>
            <p:nvPr/>
          </p:nvSpPr>
          <p:spPr>
            <a:xfrm>
              <a:off x="5039115" y="1342505"/>
              <a:ext cx="3291098" cy="464180"/>
            </a:xfrm>
            <a:prstGeom prst="rect">
              <a:avLst/>
            </a:prstGeom>
            <a:noFill/>
          </p:spPr>
          <p:txBody>
            <a:bodyPr wrap="none" rtlCol="0" anchor="ctr">
              <a:noAutofit/>
            </a:bodyPr>
            <a:lstStyle/>
            <a:p>
              <a:r>
                <a:rPr lang="en-US" b="1" dirty="0" smtClean="0"/>
                <a:t>Purdue Weed Science Facebook:</a:t>
              </a:r>
              <a:endParaRPr lang="en-US" b="1" dirty="0"/>
            </a:p>
          </p:txBody>
        </p:sp>
      </p:grpSp>
      <p:sp>
        <p:nvSpPr>
          <p:cNvPr id="13" name="TextBox 12"/>
          <p:cNvSpPr txBox="1"/>
          <p:nvPr/>
        </p:nvSpPr>
        <p:spPr>
          <a:xfrm>
            <a:off x="457200" y="2130076"/>
            <a:ext cx="8229600" cy="646331"/>
          </a:xfrm>
          <a:prstGeom prst="rect">
            <a:avLst/>
          </a:prstGeom>
          <a:noFill/>
        </p:spPr>
        <p:txBody>
          <a:bodyPr wrap="square" rtlCol="0" anchor="t">
            <a:spAutoFit/>
          </a:bodyPr>
          <a:lstStyle/>
          <a:p>
            <a:pPr algn="ctr"/>
            <a:r>
              <a:rPr lang="en-US" b="1" dirty="0" smtClean="0"/>
              <a:t>Travis Legleiter:			</a:t>
            </a:r>
            <a:r>
              <a:rPr lang="en-US" b="1" dirty="0" smtClean="0">
                <a:hlinkClick r:id="rId4"/>
              </a:rPr>
              <a:t>tlegleit@purdue.edu</a:t>
            </a:r>
            <a:r>
              <a:rPr lang="en-US" b="1" dirty="0" smtClean="0"/>
              <a:t>			(765) 496-2121</a:t>
            </a:r>
          </a:p>
          <a:p>
            <a:pPr algn="ctr"/>
            <a:r>
              <a:rPr lang="en-US" b="1" dirty="0" smtClean="0"/>
              <a:t>Dr. Bill Johnson			</a:t>
            </a:r>
            <a:r>
              <a:rPr lang="en-US" b="1" dirty="0" smtClean="0">
                <a:hlinkClick r:id="rId5"/>
              </a:rPr>
              <a:t>wgj@purdue.edu</a:t>
            </a:r>
            <a:r>
              <a:rPr lang="en-US" b="1" dirty="0" smtClean="0"/>
              <a:t>				(765) 494-4656	</a:t>
            </a:r>
            <a:endParaRPr lang="en-US" b="1" dirty="0"/>
          </a:p>
        </p:txBody>
      </p:sp>
      <p:pic>
        <p:nvPicPr>
          <p:cNvPr id="4" name="Picture 3"/>
          <p:cNvPicPr>
            <a:picLocks noChangeAspect="1"/>
          </p:cNvPicPr>
          <p:nvPr/>
        </p:nvPicPr>
        <p:blipFill>
          <a:blip r:embed="rId6"/>
          <a:stretch>
            <a:fillRect/>
          </a:stretch>
        </p:blipFill>
        <p:spPr>
          <a:xfrm>
            <a:off x="2826192" y="2736865"/>
            <a:ext cx="3206645" cy="4147592"/>
          </a:xfrm>
          <a:prstGeom prst="rect">
            <a:avLst/>
          </a:prstGeom>
          <a:ln w="12700" cmpd="sng">
            <a:solidFill>
              <a:schemeClr val="tx1"/>
            </a:solidFill>
          </a:ln>
          <a:effectLst/>
        </p:spPr>
      </p:pic>
    </p:spTree>
    <p:extLst>
      <p:ext uri="{BB962C8B-B14F-4D97-AF65-F5344CB8AC3E}">
        <p14:creationId xmlns:p14="http://schemas.microsoft.com/office/powerpoint/2010/main" val="291759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6010468" y="0"/>
            <a:ext cx="3133531" cy="6867829"/>
          </a:xfrm>
          <a:prstGeom prst="rect">
            <a:avLst/>
          </a:prstGeom>
        </p:spPr>
      </p:pic>
      <p:pic>
        <p:nvPicPr>
          <p:cNvPr id="11" name="Picture 10"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cxnSp>
        <p:nvCxnSpPr>
          <p:cNvPr id="8" name="Straight Connector 7"/>
          <p:cNvCxnSpPr/>
          <p:nvPr/>
        </p:nvCxnSpPr>
        <p:spPr>
          <a:xfrm>
            <a:off x="5786508" y="404303"/>
            <a:ext cx="1804938" cy="833781"/>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786508" y="1642811"/>
            <a:ext cx="1804938" cy="46647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60048" y="1238084"/>
            <a:ext cx="1331398" cy="404727"/>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74083" y="404303"/>
            <a:ext cx="6185965" cy="833781"/>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4083" y="1642811"/>
            <a:ext cx="6185965" cy="466476"/>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786508" y="3048888"/>
            <a:ext cx="1737449" cy="382247"/>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786508" y="4053690"/>
            <a:ext cx="1737449" cy="1713685"/>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260048" y="3431135"/>
            <a:ext cx="1263909" cy="622555"/>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67378" y="3058570"/>
            <a:ext cx="6192670" cy="372565"/>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7378" y="4053690"/>
            <a:ext cx="6192670" cy="1713685"/>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0" y="81138"/>
            <a:ext cx="5655538" cy="369332"/>
          </a:xfrm>
          <a:prstGeom prst="rect">
            <a:avLst/>
          </a:prstGeom>
          <a:noFill/>
        </p:spPr>
        <p:txBody>
          <a:bodyPr wrap="square" rtlCol="0">
            <a:spAutoFit/>
          </a:bodyPr>
          <a:lstStyle/>
          <a:p>
            <a:r>
              <a:rPr lang="en-US" dirty="0" smtClean="0">
                <a:solidFill>
                  <a:schemeClr val="bg1"/>
                </a:solidFill>
                <a:latin typeface="Arial"/>
                <a:cs typeface="Arial"/>
              </a:rPr>
              <a:t>Some Modes of Action have one site of action</a:t>
            </a:r>
            <a:endParaRPr lang="en-US" dirty="0">
              <a:solidFill>
                <a:schemeClr val="bg1"/>
              </a:solidFill>
              <a:latin typeface="Arial"/>
              <a:cs typeface="Arial"/>
            </a:endParaRPr>
          </a:p>
        </p:txBody>
      </p:sp>
      <p:sp>
        <p:nvSpPr>
          <p:cNvPr id="36" name="TextBox 35"/>
          <p:cNvSpPr txBox="1"/>
          <p:nvPr/>
        </p:nvSpPr>
        <p:spPr>
          <a:xfrm>
            <a:off x="1334" y="2689238"/>
            <a:ext cx="5654204" cy="369332"/>
          </a:xfrm>
          <a:prstGeom prst="rect">
            <a:avLst/>
          </a:prstGeom>
          <a:noFill/>
        </p:spPr>
        <p:txBody>
          <a:bodyPr wrap="square" rtlCol="0">
            <a:spAutoFit/>
          </a:bodyPr>
          <a:lstStyle/>
          <a:p>
            <a:r>
              <a:rPr lang="en-US" dirty="0" smtClean="0">
                <a:solidFill>
                  <a:srgbClr val="FFFFFF"/>
                </a:solidFill>
                <a:latin typeface="Arial"/>
                <a:cs typeface="Arial"/>
              </a:rPr>
              <a:t>Other Modes of Action have multiple sites of action</a:t>
            </a:r>
            <a:endParaRPr lang="en-US" dirty="0">
              <a:solidFill>
                <a:srgbClr val="FFFFFF"/>
              </a:solidFill>
              <a:latin typeface="Arial"/>
              <a:cs typeface="Arial"/>
            </a:endParaRPr>
          </a:p>
        </p:txBody>
      </p:sp>
      <p:pic>
        <p:nvPicPr>
          <p:cNvPr id="7" name="Picture 6"/>
          <p:cNvPicPr>
            <a:picLocks noChangeAspect="1"/>
          </p:cNvPicPr>
          <p:nvPr/>
        </p:nvPicPr>
        <p:blipFill>
          <a:blip r:embed="rId5"/>
          <a:stretch>
            <a:fillRect/>
          </a:stretch>
        </p:blipFill>
        <p:spPr>
          <a:xfrm>
            <a:off x="74083" y="404303"/>
            <a:ext cx="5712425" cy="1704984"/>
          </a:xfrm>
          <a:prstGeom prst="rect">
            <a:avLst/>
          </a:prstGeom>
          <a:ln w="19050" cmpd="sng">
            <a:solidFill>
              <a:srgbClr val="FF0000"/>
            </a:solidFill>
          </a:ln>
        </p:spPr>
      </p:pic>
      <p:pic>
        <p:nvPicPr>
          <p:cNvPr id="15" name="Picture 14"/>
          <p:cNvPicPr>
            <a:picLocks noChangeAspect="1"/>
          </p:cNvPicPr>
          <p:nvPr/>
        </p:nvPicPr>
        <p:blipFill>
          <a:blip r:embed="rId6"/>
          <a:stretch>
            <a:fillRect/>
          </a:stretch>
        </p:blipFill>
        <p:spPr>
          <a:xfrm>
            <a:off x="67378" y="3058569"/>
            <a:ext cx="5719130" cy="2708805"/>
          </a:xfrm>
          <a:prstGeom prst="rect">
            <a:avLst/>
          </a:prstGeom>
          <a:ln w="19050" cmpd="sng">
            <a:solidFill>
              <a:srgbClr val="FF0000"/>
            </a:solidFill>
          </a:ln>
        </p:spPr>
      </p:pic>
    </p:spTree>
    <p:extLst>
      <p:ext uri="{BB962C8B-B14F-4D97-AF65-F5344CB8AC3E}">
        <p14:creationId xmlns:p14="http://schemas.microsoft.com/office/powerpoint/2010/main" val="4124087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b="1" dirty="0" smtClean="0">
                <a:latin typeface="Arial"/>
                <a:ea typeface="ＭＳ Ｐゴシック" charset="0"/>
                <a:cs typeface="Arial"/>
              </a:rPr>
              <a:t>Site of Action Group #’s</a:t>
            </a:r>
            <a:endParaRPr lang="en-US" b="1" dirty="0">
              <a:latin typeface="Arial"/>
              <a:ea typeface="ＭＳ Ｐゴシック" charset="0"/>
              <a:cs typeface="Arial"/>
            </a:endParaRPr>
          </a:p>
        </p:txBody>
      </p:sp>
      <p:sp>
        <p:nvSpPr>
          <p:cNvPr id="23554" name="Content Placeholder 2"/>
          <p:cNvSpPr>
            <a:spLocks noGrp="1"/>
          </p:cNvSpPr>
          <p:nvPr>
            <p:ph idx="1"/>
          </p:nvPr>
        </p:nvSpPr>
        <p:spPr>
          <a:xfrm>
            <a:off x="600663" y="1550877"/>
            <a:ext cx="8086137" cy="2850011"/>
          </a:xfrm>
        </p:spPr>
        <p:txBody>
          <a:bodyPr wrap="square">
            <a:spAutoFit/>
          </a:bodyPr>
          <a:lstStyle/>
          <a:p>
            <a:r>
              <a:rPr lang="en-US" sz="2800" dirty="0" smtClean="0">
                <a:latin typeface="Arial"/>
                <a:ea typeface="ＭＳ Ｐゴシック" charset="0"/>
                <a:cs typeface="Arial"/>
              </a:rPr>
              <a:t>Each unique site of action given a unique </a:t>
            </a:r>
            <a:r>
              <a:rPr lang="en-US" sz="2800" dirty="0">
                <a:latin typeface="Arial"/>
                <a:ea typeface="ＭＳ Ｐゴシック" charset="0"/>
                <a:cs typeface="Arial"/>
              </a:rPr>
              <a:t>n</a:t>
            </a:r>
            <a:r>
              <a:rPr lang="en-US" sz="2800" dirty="0" smtClean="0">
                <a:latin typeface="Arial"/>
                <a:ea typeface="ＭＳ Ｐゴシック" charset="0"/>
                <a:cs typeface="Arial"/>
              </a:rPr>
              <a:t>umber </a:t>
            </a:r>
          </a:p>
          <a:p>
            <a:r>
              <a:rPr lang="en-US" sz="2800" dirty="0" smtClean="0">
                <a:latin typeface="Arial"/>
                <a:ea typeface="ＭＳ Ｐゴシック" charset="0"/>
                <a:cs typeface="Arial"/>
              </a:rPr>
              <a:t>Group #’s are easier to use and recognize than scientific site of action names</a:t>
            </a:r>
          </a:p>
          <a:p>
            <a:r>
              <a:rPr lang="en-US" sz="2800" dirty="0" smtClean="0">
                <a:latin typeface="Arial"/>
                <a:ea typeface="ＭＳ Ｐゴシック" charset="0"/>
                <a:cs typeface="Arial"/>
              </a:rPr>
              <a:t>These group #’s are included on many herbicide labels as well.</a:t>
            </a:r>
          </a:p>
        </p:txBody>
      </p:sp>
      <p:cxnSp>
        <p:nvCxnSpPr>
          <p:cNvPr id="6" name="Straight Connector 5"/>
          <p:cNvCxnSpPr/>
          <p:nvPr/>
        </p:nvCxnSpPr>
        <p:spPr>
          <a:xfrm>
            <a:off x="457200" y="1492250"/>
            <a:ext cx="8229600"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5" name="Picture 4" descr="WeedSci_EXT_color.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spTree>
    <p:extLst>
      <p:ext uri="{BB962C8B-B14F-4D97-AF65-F5344CB8AC3E}">
        <p14:creationId xmlns:p14="http://schemas.microsoft.com/office/powerpoint/2010/main" val="39836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6010468" y="0"/>
            <a:ext cx="3133531" cy="6867829"/>
          </a:xfrm>
          <a:prstGeom prst="rect">
            <a:avLst/>
          </a:prstGeom>
        </p:spPr>
      </p:pic>
      <p:sp>
        <p:nvSpPr>
          <p:cNvPr id="48" name="Rectangle 47"/>
          <p:cNvSpPr/>
          <p:nvPr/>
        </p:nvSpPr>
        <p:spPr>
          <a:xfrm>
            <a:off x="6010468" y="9829"/>
            <a:ext cx="1546999" cy="68580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grpSp>
        <p:nvGrpSpPr>
          <p:cNvPr id="40" name="Group 39"/>
          <p:cNvGrpSpPr/>
          <p:nvPr/>
        </p:nvGrpSpPr>
        <p:grpSpPr>
          <a:xfrm>
            <a:off x="184710" y="659720"/>
            <a:ext cx="8959289" cy="4112513"/>
            <a:chOff x="-1334" y="827284"/>
            <a:chExt cx="8959289" cy="4112513"/>
          </a:xfrm>
        </p:grpSpPr>
        <p:sp>
          <p:nvSpPr>
            <p:cNvPr id="23" name="Rectangle 22"/>
            <p:cNvSpPr/>
            <p:nvPr/>
          </p:nvSpPr>
          <p:spPr>
            <a:xfrm>
              <a:off x="7612118" y="827284"/>
              <a:ext cx="1345837" cy="311523"/>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24" name="Straight Connector 23"/>
            <p:cNvCxnSpPr/>
            <p:nvPr/>
          </p:nvCxnSpPr>
          <p:spPr>
            <a:xfrm flipV="1">
              <a:off x="5938214" y="827285"/>
              <a:ext cx="3019741" cy="291717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938214" y="1138807"/>
              <a:ext cx="3019741" cy="380099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334" y="827285"/>
              <a:ext cx="7613452" cy="291717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334" y="1138807"/>
              <a:ext cx="7613452" cy="380099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5"/>
            <a:stretch>
              <a:fillRect/>
            </a:stretch>
          </p:blipFill>
          <p:spPr>
            <a:xfrm>
              <a:off x="-1334" y="3744463"/>
              <a:ext cx="5939548" cy="1195334"/>
            </a:xfrm>
            <a:prstGeom prst="rect">
              <a:avLst/>
            </a:prstGeom>
            <a:ln w="19050" cmpd="sng">
              <a:solidFill>
                <a:srgbClr val="000000"/>
              </a:solidFill>
            </a:ln>
          </p:spPr>
        </p:pic>
      </p:grpSp>
      <p:grpSp>
        <p:nvGrpSpPr>
          <p:cNvPr id="39" name="Group 38"/>
          <p:cNvGrpSpPr/>
          <p:nvPr/>
        </p:nvGrpSpPr>
        <p:grpSpPr>
          <a:xfrm>
            <a:off x="272082" y="659887"/>
            <a:ext cx="7285385" cy="1649161"/>
            <a:chOff x="-1334" y="830646"/>
            <a:chExt cx="7285385" cy="1649161"/>
          </a:xfrm>
        </p:grpSpPr>
        <p:cxnSp>
          <p:nvCxnSpPr>
            <p:cNvPr id="11" name="Straight Connector 10"/>
            <p:cNvCxnSpPr/>
            <p:nvPr/>
          </p:nvCxnSpPr>
          <p:spPr>
            <a:xfrm flipV="1">
              <a:off x="5938214" y="830646"/>
              <a:ext cx="1345837" cy="526064"/>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938214" y="1142170"/>
              <a:ext cx="1345837" cy="1337637"/>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5938214" y="830646"/>
              <a:ext cx="1345837" cy="311523"/>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15" name="Straight Connector 14"/>
            <p:cNvCxnSpPr/>
            <p:nvPr/>
          </p:nvCxnSpPr>
          <p:spPr>
            <a:xfrm flipV="1">
              <a:off x="-1334" y="830647"/>
              <a:ext cx="5939548" cy="526063"/>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334" y="1142169"/>
              <a:ext cx="5939548" cy="116687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6"/>
            <a:stretch>
              <a:fillRect/>
            </a:stretch>
          </p:blipFill>
          <p:spPr>
            <a:xfrm>
              <a:off x="-1334" y="1356710"/>
              <a:ext cx="5938214" cy="1123097"/>
            </a:xfrm>
            <a:prstGeom prst="rect">
              <a:avLst/>
            </a:prstGeom>
            <a:ln w="19050" cmpd="sng">
              <a:solidFill>
                <a:srgbClr val="FF0000"/>
              </a:solidFill>
            </a:ln>
          </p:spPr>
        </p:pic>
      </p:grpSp>
      <p:sp>
        <p:nvSpPr>
          <p:cNvPr id="41" name="TextBox 40"/>
          <p:cNvSpPr txBox="1"/>
          <p:nvPr/>
        </p:nvSpPr>
        <p:spPr>
          <a:xfrm>
            <a:off x="-1334" y="831471"/>
            <a:ext cx="5655538" cy="369332"/>
          </a:xfrm>
          <a:prstGeom prst="rect">
            <a:avLst/>
          </a:prstGeom>
          <a:noFill/>
        </p:spPr>
        <p:txBody>
          <a:bodyPr wrap="square" rtlCol="0">
            <a:spAutoFit/>
          </a:bodyPr>
          <a:lstStyle/>
          <a:p>
            <a:r>
              <a:rPr lang="en-US" dirty="0" smtClean="0">
                <a:solidFill>
                  <a:schemeClr val="bg1"/>
                </a:solidFill>
                <a:latin typeface="Arial"/>
                <a:cs typeface="Arial"/>
              </a:rPr>
              <a:t>Publication is split down the middle into two Charts:</a:t>
            </a:r>
            <a:endParaRPr lang="en-US" dirty="0">
              <a:solidFill>
                <a:schemeClr val="bg1"/>
              </a:solidFill>
              <a:latin typeface="Arial"/>
              <a:cs typeface="Arial"/>
            </a:endParaRPr>
          </a:p>
        </p:txBody>
      </p:sp>
      <p:sp>
        <p:nvSpPr>
          <p:cNvPr id="43" name="Title 1"/>
          <p:cNvSpPr>
            <a:spLocks noGrp="1"/>
          </p:cNvSpPr>
          <p:nvPr>
            <p:ph type="title"/>
          </p:nvPr>
        </p:nvSpPr>
        <p:spPr>
          <a:xfrm>
            <a:off x="1" y="0"/>
            <a:ext cx="5524500" cy="1143000"/>
          </a:xfrm>
        </p:spPr>
        <p:txBody>
          <a:bodyPr>
            <a:normAutofit/>
          </a:bodyPr>
          <a:lstStyle/>
          <a:p>
            <a:r>
              <a:rPr lang="en-US" b="1" dirty="0" smtClean="0">
                <a:solidFill>
                  <a:srgbClr val="FFFFFF"/>
                </a:solidFill>
                <a:latin typeface="Arial"/>
                <a:ea typeface="ＭＳ Ｐゴシック" charset="0"/>
                <a:cs typeface="Arial"/>
              </a:rPr>
              <a:t>Chart Layout:</a:t>
            </a:r>
            <a:endParaRPr lang="en-US" b="1" dirty="0">
              <a:solidFill>
                <a:srgbClr val="FFFFFF"/>
              </a:solidFill>
              <a:latin typeface="Arial"/>
              <a:ea typeface="ＭＳ Ｐゴシック" charset="0"/>
              <a:cs typeface="Arial"/>
            </a:endParaRPr>
          </a:p>
        </p:txBody>
      </p:sp>
      <p:sp>
        <p:nvSpPr>
          <p:cNvPr id="47" name="Rectangle 46"/>
          <p:cNvSpPr/>
          <p:nvPr/>
        </p:nvSpPr>
        <p:spPr>
          <a:xfrm>
            <a:off x="7557467" y="0"/>
            <a:ext cx="1724146" cy="68580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989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7" grpId="0" animBg="1"/>
      <p:bldP spid="4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010468" y="0"/>
            <a:ext cx="3133531" cy="6867829"/>
          </a:xfrm>
          <a:prstGeom prst="rect">
            <a:avLst/>
          </a:prstGeom>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cxnSp>
        <p:nvCxnSpPr>
          <p:cNvPr id="11" name="Straight Connector 10"/>
          <p:cNvCxnSpPr/>
          <p:nvPr/>
        </p:nvCxnSpPr>
        <p:spPr>
          <a:xfrm>
            <a:off x="5142410" y="0"/>
            <a:ext cx="2405545" cy="98558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121319" y="3462165"/>
            <a:ext cx="2426636" cy="3395835"/>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216557" y="985589"/>
            <a:ext cx="1331398" cy="2476576"/>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1501819" y="0"/>
            <a:ext cx="4714738" cy="98558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501819" y="3462165"/>
            <a:ext cx="4714738" cy="3395835"/>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5"/>
          <a:stretch>
            <a:fillRect/>
          </a:stretch>
        </p:blipFill>
        <p:spPr>
          <a:xfrm>
            <a:off x="1459541" y="0"/>
            <a:ext cx="3661778" cy="6858000"/>
          </a:xfrm>
          <a:prstGeom prst="rect">
            <a:avLst/>
          </a:prstGeom>
          <a:ln w="19050" cmpd="sng">
            <a:solidFill>
              <a:srgbClr val="FF0000"/>
            </a:solidFill>
          </a:ln>
        </p:spPr>
      </p:pic>
    </p:spTree>
    <p:extLst>
      <p:ext uri="{BB962C8B-B14F-4D97-AF65-F5344CB8AC3E}">
        <p14:creationId xmlns:p14="http://schemas.microsoft.com/office/powerpoint/2010/main" val="234151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82222" y="0"/>
            <a:ext cx="3661778" cy="6858000"/>
          </a:xfrm>
          <a:prstGeom prst="rect">
            <a:avLst/>
          </a:prstGeom>
          <a:ln w="19050" cmpd="sng">
            <a:noFill/>
          </a:ln>
        </p:spPr>
      </p:pic>
      <p:pic>
        <p:nvPicPr>
          <p:cNvPr id="5" name="Picture 4" descr="WeedSci_EXT_color.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256"/>
            <a:ext cx="1014777" cy="731744"/>
          </a:xfrm>
          <a:prstGeom prst="rect">
            <a:avLst/>
          </a:prstGeom>
        </p:spPr>
      </p:pic>
      <p:sp>
        <p:nvSpPr>
          <p:cNvPr id="12" name="Rectangle 11"/>
          <p:cNvSpPr/>
          <p:nvPr/>
        </p:nvSpPr>
        <p:spPr>
          <a:xfrm>
            <a:off x="7654430" y="337865"/>
            <a:ext cx="1346531" cy="652013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nvPr>
        </p:nvSpPr>
        <p:spPr>
          <a:xfrm>
            <a:off x="1" y="0"/>
            <a:ext cx="5524500" cy="1143000"/>
          </a:xfrm>
        </p:spPr>
        <p:txBody>
          <a:bodyPr>
            <a:normAutofit/>
          </a:bodyPr>
          <a:lstStyle/>
          <a:p>
            <a:r>
              <a:rPr lang="en-US" b="1" dirty="0" smtClean="0">
                <a:solidFill>
                  <a:srgbClr val="FFFFFF"/>
                </a:solidFill>
                <a:latin typeface="Arial"/>
                <a:ea typeface="ＭＳ Ｐゴシック" charset="0"/>
                <a:cs typeface="Arial"/>
              </a:rPr>
              <a:t>By Mode of Action: </a:t>
            </a:r>
            <a:endParaRPr lang="en-US" b="1" dirty="0">
              <a:solidFill>
                <a:srgbClr val="FFFFFF"/>
              </a:solidFill>
              <a:latin typeface="Arial"/>
              <a:ea typeface="ＭＳ Ｐゴシック" charset="0"/>
              <a:cs typeface="Arial"/>
            </a:endParaRPr>
          </a:p>
        </p:txBody>
      </p:sp>
      <p:sp>
        <p:nvSpPr>
          <p:cNvPr id="18" name="TextBox 17"/>
          <p:cNvSpPr txBox="1"/>
          <p:nvPr/>
        </p:nvSpPr>
        <p:spPr>
          <a:xfrm>
            <a:off x="1" y="958334"/>
            <a:ext cx="5524499" cy="646331"/>
          </a:xfrm>
          <a:prstGeom prst="rect">
            <a:avLst/>
          </a:prstGeom>
          <a:noFill/>
        </p:spPr>
        <p:txBody>
          <a:bodyPr wrap="square" rtlCol="0">
            <a:spAutoFit/>
          </a:bodyPr>
          <a:lstStyle/>
          <a:p>
            <a:r>
              <a:rPr lang="en-US" dirty="0" smtClean="0">
                <a:solidFill>
                  <a:schemeClr val="bg1"/>
                </a:solidFill>
                <a:latin typeface="Arial"/>
                <a:cs typeface="Arial"/>
              </a:rPr>
              <a:t>Trade name products and their respective active </a:t>
            </a:r>
            <a:r>
              <a:rPr lang="en-US" dirty="0" smtClean="0">
                <a:solidFill>
                  <a:schemeClr val="bg1"/>
                </a:solidFill>
                <a:latin typeface="Arial"/>
                <a:cs typeface="Arial"/>
              </a:rPr>
              <a:t>ingredients</a:t>
            </a:r>
            <a:endParaRPr lang="en-US" dirty="0">
              <a:solidFill>
                <a:schemeClr val="bg1"/>
              </a:solidFill>
              <a:latin typeface="Arial"/>
              <a:cs typeface="Arial"/>
            </a:endParaRPr>
          </a:p>
        </p:txBody>
      </p:sp>
      <p:cxnSp>
        <p:nvCxnSpPr>
          <p:cNvPr id="19" name="Curved Connector 18"/>
          <p:cNvCxnSpPr>
            <a:endCxn id="12" idx="0"/>
          </p:cNvCxnSpPr>
          <p:nvPr/>
        </p:nvCxnSpPr>
        <p:spPr>
          <a:xfrm flipV="1">
            <a:off x="5065657" y="337865"/>
            <a:ext cx="3262039" cy="943636"/>
          </a:xfrm>
          <a:prstGeom prst="curvedConnector4">
            <a:avLst>
              <a:gd name="adj1" fmla="val 39680"/>
              <a:gd name="adj2" fmla="val 124225"/>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82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CADA68B6DC24EA1420EC0585F4E46" ma:contentTypeVersion="0" ma:contentTypeDescription="Create a new document." ma:contentTypeScope="" ma:versionID="7c3fbdcc9b068f26bf7197efab5091b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5C2264-1119-4CC0-A592-860A4DA3AABF}"/>
</file>

<file path=customXml/itemProps2.xml><?xml version="1.0" encoding="utf-8"?>
<ds:datastoreItem xmlns:ds="http://schemas.openxmlformats.org/officeDocument/2006/customXml" ds:itemID="{E55BBE4E-4258-435D-A986-5F955DD1C428}"/>
</file>

<file path=customXml/itemProps3.xml><?xml version="1.0" encoding="utf-8"?>
<ds:datastoreItem xmlns:ds="http://schemas.openxmlformats.org/officeDocument/2006/customXml" ds:itemID="{A771F647-2B85-4C7A-94C8-1ADD34EFA30B}"/>
</file>

<file path=docProps/app.xml><?xml version="1.0" encoding="utf-8"?>
<Properties xmlns="http://schemas.openxmlformats.org/officeDocument/2006/extended-properties" xmlns:vt="http://schemas.openxmlformats.org/officeDocument/2006/docPropsVTypes">
  <TotalTime>2846</TotalTime>
  <Words>2803</Words>
  <Application>Microsoft Office PowerPoint</Application>
  <PresentationFormat>On-screen Show (4:3)</PresentationFormat>
  <Paragraphs>511</Paragraphs>
  <Slides>43</Slides>
  <Notes>40</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43</vt:i4>
      </vt:variant>
    </vt:vector>
  </HeadingPairs>
  <TitlesOfParts>
    <vt:vector size="58" baseType="lpstr">
      <vt:lpstr>ＭＳ Ｐゴシック</vt:lpstr>
      <vt:lpstr>Arial</vt:lpstr>
      <vt:lpstr>Calibri</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PowerPoint Presentation</vt:lpstr>
      <vt:lpstr>PowerPoint Presentation</vt:lpstr>
      <vt:lpstr>What Causes Herbicide Resistance?</vt:lpstr>
      <vt:lpstr>Mode of Action vs. Site of Action</vt:lpstr>
      <vt:lpstr>PowerPoint Presentation</vt:lpstr>
      <vt:lpstr>Site of Action Group #’s</vt:lpstr>
      <vt:lpstr>Chart Layout:</vt:lpstr>
      <vt:lpstr>PowerPoint Presentation</vt:lpstr>
      <vt:lpstr>By Mode of Action: </vt:lpstr>
      <vt:lpstr>By Mode of Action: </vt:lpstr>
      <vt:lpstr>By Mode of Action: </vt:lpstr>
      <vt:lpstr>By Mode of Action: </vt:lpstr>
      <vt:lpstr>By Mode of Action: </vt:lpstr>
      <vt:lpstr>By Mode of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Premix: </vt:lpstr>
      <vt:lpstr>By Premix: </vt:lpstr>
      <vt:lpstr>By Premix: </vt:lpstr>
      <vt:lpstr>By Premix: </vt:lpstr>
      <vt:lpstr>By Premix: </vt:lpstr>
      <vt:lpstr>By Premix: </vt:lpstr>
      <vt:lpstr>By Premix: </vt:lpstr>
      <vt:lpstr>Outline Herbicide Programs</vt:lpstr>
      <vt:lpstr>Herbicide Classification</vt:lpstr>
      <vt:lpstr>Herbicide Classification</vt:lpstr>
      <vt:lpstr>Herbicide Classification</vt:lpstr>
      <vt:lpstr>Herbicide Classification</vt:lpstr>
      <vt:lpstr>Herbicide Classification</vt:lpstr>
      <vt:lpstr>Herbicide Classification</vt:lpstr>
      <vt:lpstr>Herbicide Classification</vt:lpstr>
      <vt:lpstr>Herbicide Classification</vt:lpstr>
      <vt:lpstr>Herbicide Classification</vt:lpstr>
      <vt:lpstr>Herbicide Classification</vt:lpstr>
      <vt:lpstr>Herbicide Classification</vt:lpstr>
      <vt:lpstr>PowerPoint Presentation</vt:lpstr>
      <vt:lpstr>Tools For The Battle Against Weeds</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Legleiter</dc:creator>
  <cp:lastModifiedBy>Janssen, Cheri L.</cp:lastModifiedBy>
  <cp:revision>109</cp:revision>
  <dcterms:created xsi:type="dcterms:W3CDTF">2013-04-11T15:45:03Z</dcterms:created>
  <dcterms:modified xsi:type="dcterms:W3CDTF">2015-02-12T19:02:42Z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0x010100785CADA68B6DC24EA1420EC0585F4E46</vt:lpwstr>
  </property>
</Properties>
</file>