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684" r:id="rId3"/>
  </p:sldMasterIdLst>
  <p:notesMasterIdLst>
    <p:notesMasterId r:id="rId75"/>
  </p:notesMasterIdLst>
  <p:handoutMasterIdLst>
    <p:handoutMasterId r:id="rId76"/>
  </p:handoutMasterIdLst>
  <p:sldIdLst>
    <p:sldId id="262" r:id="rId4"/>
    <p:sldId id="263" r:id="rId5"/>
    <p:sldId id="310" r:id="rId6"/>
    <p:sldId id="265" r:id="rId7"/>
    <p:sldId id="321" r:id="rId8"/>
    <p:sldId id="324" r:id="rId9"/>
    <p:sldId id="325" r:id="rId10"/>
    <p:sldId id="266" r:id="rId11"/>
    <p:sldId id="374" r:id="rId12"/>
    <p:sldId id="268" r:id="rId13"/>
    <p:sldId id="326" r:id="rId14"/>
    <p:sldId id="270" r:id="rId15"/>
    <p:sldId id="327" r:id="rId16"/>
    <p:sldId id="274" r:id="rId17"/>
    <p:sldId id="372" r:id="rId18"/>
    <p:sldId id="373" r:id="rId19"/>
    <p:sldId id="368" r:id="rId20"/>
    <p:sldId id="278" r:id="rId21"/>
    <p:sldId id="279" r:id="rId22"/>
    <p:sldId id="277" r:id="rId23"/>
    <p:sldId id="361" r:id="rId24"/>
    <p:sldId id="280" r:id="rId25"/>
    <p:sldId id="375" r:id="rId26"/>
    <p:sldId id="281" r:id="rId27"/>
    <p:sldId id="283" r:id="rId28"/>
    <p:sldId id="282" r:id="rId29"/>
    <p:sldId id="379" r:id="rId30"/>
    <p:sldId id="309" r:id="rId31"/>
    <p:sldId id="343" r:id="rId32"/>
    <p:sldId id="284" r:id="rId33"/>
    <p:sldId id="311" r:id="rId34"/>
    <p:sldId id="360" r:id="rId35"/>
    <p:sldId id="340" r:id="rId36"/>
    <p:sldId id="285" r:id="rId37"/>
    <p:sldId id="315" r:id="rId38"/>
    <p:sldId id="287" r:id="rId39"/>
    <p:sldId id="336" r:id="rId40"/>
    <p:sldId id="338" r:id="rId41"/>
    <p:sldId id="286" r:id="rId42"/>
    <p:sldId id="345" r:id="rId43"/>
    <p:sldId id="346" r:id="rId44"/>
    <p:sldId id="347" r:id="rId45"/>
    <p:sldId id="348" r:id="rId46"/>
    <p:sldId id="386" r:id="rId47"/>
    <p:sldId id="387" r:id="rId48"/>
    <p:sldId id="380" r:id="rId49"/>
    <p:sldId id="294" r:id="rId50"/>
    <p:sldId id="384" r:id="rId51"/>
    <p:sldId id="341" r:id="rId52"/>
    <p:sldId id="381" r:id="rId53"/>
    <p:sldId id="363" r:id="rId54"/>
    <p:sldId id="364" r:id="rId55"/>
    <p:sldId id="365" r:id="rId56"/>
    <p:sldId id="355" r:id="rId57"/>
    <p:sldId id="356" r:id="rId58"/>
    <p:sldId id="357" r:id="rId59"/>
    <p:sldId id="358" r:id="rId60"/>
    <p:sldId id="366" r:id="rId61"/>
    <p:sldId id="359" r:id="rId62"/>
    <p:sldId id="335" r:id="rId63"/>
    <p:sldId id="289" r:id="rId64"/>
    <p:sldId id="290" r:id="rId65"/>
    <p:sldId id="291" r:id="rId66"/>
    <p:sldId id="292" r:id="rId67"/>
    <p:sldId id="317" r:id="rId68"/>
    <p:sldId id="376" r:id="rId69"/>
    <p:sldId id="304" r:id="rId70"/>
    <p:sldId id="305" r:id="rId71"/>
    <p:sldId id="350" r:id="rId72"/>
    <p:sldId id="383" r:id="rId73"/>
    <p:sldId id="385" r:id="rId7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8F8F8"/>
    <a:srgbClr val="A5F43C"/>
    <a:srgbClr val="D60093"/>
    <a:srgbClr val="FF9900"/>
    <a:srgbClr val="F79646"/>
    <a:srgbClr val="ED7D3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4" autoAdjust="0"/>
    <p:restoredTop sz="74359" autoAdjust="0"/>
  </p:normalViewPr>
  <p:slideViewPr>
    <p:cSldViewPr snapToGrid="0">
      <p:cViewPr varScale="1">
        <p:scale>
          <a:sx n="82" d="100"/>
          <a:sy n="82" d="100"/>
        </p:scale>
        <p:origin x="1458" y="90"/>
      </p:cViewPr>
      <p:guideLst/>
    </p:cSldViewPr>
  </p:slideViewPr>
  <p:notesTextViewPr>
    <p:cViewPr>
      <p:scale>
        <a:sx n="1" d="1"/>
        <a:sy n="1" d="1"/>
      </p:scale>
      <p:origin x="0" y="0"/>
    </p:cViewPr>
  </p:notesTextViewPr>
  <p:sorterViewPr>
    <p:cViewPr>
      <p:scale>
        <a:sx n="120" d="100"/>
        <a:sy n="120" d="100"/>
      </p:scale>
      <p:origin x="0" y="-8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IPRB150%20drift%20data%20(6-1-17).ppt%20(Compatibility%20Mode)"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15499531516442E-2"/>
          <c:y val="1.6749790976793088E-2"/>
          <c:w val="0.92017565450485195"/>
          <c:h val="0.90454660518125696"/>
        </c:manualLayout>
      </c:layout>
      <c:scatterChart>
        <c:scatterStyle val="lineMarker"/>
        <c:varyColors val="0"/>
        <c:ser>
          <c:idx val="0"/>
          <c:order val="0"/>
          <c:tx>
            <c:strRef>
              <c:f>'[Chart in IPRB150 drift data (6-1-17).ppt (Compatibility Mode)]Sheet2'!$B$1</c:f>
              <c:strCache>
                <c:ptCount val="1"/>
                <c:pt idx="0">
                  <c:v>Complaints</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xVal>
            <c:numRef>
              <c:f>'[Chart in IPRB150 drift data (6-1-17).ppt (Compatibility Mode)]Sheet2'!$A$2:$A$14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xVal>
          <c:yVal>
            <c:numRef>
              <c:f>'[Chart in IPRB150 drift data (6-1-17).ppt (Compatibility Mode)]Sheet2'!$B$2:$B$14</c:f>
              <c:numCache>
                <c:formatCode>General</c:formatCode>
                <c:ptCount val="13"/>
                <c:pt idx="0">
                  <c:v>30</c:v>
                </c:pt>
                <c:pt idx="1">
                  <c:v>35</c:v>
                </c:pt>
                <c:pt idx="2">
                  <c:v>54</c:v>
                </c:pt>
                <c:pt idx="3">
                  <c:v>95</c:v>
                </c:pt>
                <c:pt idx="4">
                  <c:v>62</c:v>
                </c:pt>
                <c:pt idx="5">
                  <c:v>69</c:v>
                </c:pt>
                <c:pt idx="6">
                  <c:v>64</c:v>
                </c:pt>
                <c:pt idx="7">
                  <c:v>68</c:v>
                </c:pt>
                <c:pt idx="8">
                  <c:v>108</c:v>
                </c:pt>
                <c:pt idx="9">
                  <c:v>100</c:v>
                </c:pt>
                <c:pt idx="10">
                  <c:v>85</c:v>
                </c:pt>
                <c:pt idx="11">
                  <c:v>90</c:v>
                </c:pt>
                <c:pt idx="12">
                  <c:v>254</c:v>
                </c:pt>
              </c:numCache>
            </c:numRef>
          </c:yVal>
          <c:smooth val="0"/>
          <c:extLst>
            <c:ext xmlns:c16="http://schemas.microsoft.com/office/drawing/2014/chart" uri="{C3380CC4-5D6E-409C-BE32-E72D297353CC}">
              <c16:uniqueId val="{00000000-44CF-4CCC-9B17-026924FC57F7}"/>
            </c:ext>
          </c:extLst>
        </c:ser>
        <c:dLbls>
          <c:showLegendKey val="0"/>
          <c:showVal val="0"/>
          <c:showCatName val="0"/>
          <c:showSerName val="0"/>
          <c:showPercent val="0"/>
          <c:showBubbleSize val="0"/>
        </c:dLbls>
        <c:axId val="-79327712"/>
        <c:axId val="30059504"/>
      </c:scatterChart>
      <c:valAx>
        <c:axId val="-79327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059504"/>
        <c:crosses val="autoZero"/>
        <c:crossBetween val="midCat"/>
      </c:valAx>
      <c:valAx>
        <c:axId val="3005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327712"/>
        <c:crosses val="autoZero"/>
        <c:crossBetween val="midCat"/>
      </c:valAx>
      <c:spPr>
        <a:noFill/>
        <a:ln w="5715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a:t>OISC 2017 Drift Cases</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doughnutChart>
        <c:varyColors val="1"/>
        <c:ser>
          <c:idx val="0"/>
          <c:order val="0"/>
          <c:tx>
            <c:strRef>
              <c:f>Sheet1!$B$1</c:f>
              <c:strCache>
                <c:ptCount val="1"/>
                <c:pt idx="0">
                  <c:v>Cases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0AB6-4C21-B31B-7965C0756C57}"/>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0AB6-4C21-B31B-7965C0756C57}"/>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0AB6-4C21-B31B-7965C0756C57}"/>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0AB6-4C21-B31B-7965C0756C57}"/>
              </c:ext>
            </c:extLst>
          </c:dPt>
          <c:dLbls>
            <c:delete val="1"/>
          </c:dLbls>
          <c:cat>
            <c:strRef>
              <c:f>Sheet1!$A$2:$A$5</c:f>
              <c:strCache>
                <c:ptCount val="2"/>
                <c:pt idx="0">
                  <c:v>Non Dicamba</c:v>
                </c:pt>
                <c:pt idx="1">
                  <c:v>Dicamba</c:v>
                </c:pt>
              </c:strCache>
            </c:strRef>
          </c:cat>
          <c:val>
            <c:numRef>
              <c:f>Sheet1!$B$2:$B$5</c:f>
              <c:numCache>
                <c:formatCode>General</c:formatCode>
                <c:ptCount val="4"/>
                <c:pt idx="0">
                  <c:v>128</c:v>
                </c:pt>
                <c:pt idx="1">
                  <c:v>129</c:v>
                </c:pt>
              </c:numCache>
            </c:numRef>
          </c:val>
          <c:extLst>
            <c:ext xmlns:c16="http://schemas.microsoft.com/office/drawing/2014/chart" uri="{C3380CC4-5D6E-409C-BE32-E72D297353CC}">
              <c16:uniqueId val="{00000008-0AB6-4C21-B31B-7965C0756C57}"/>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r"/>
      <c:legendEntry>
        <c:idx val="2"/>
        <c:delete val="1"/>
      </c:legendEntry>
      <c:legendEntry>
        <c:idx val="3"/>
        <c:delete val="1"/>
      </c:legendEntry>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90620B5-8569-4F93-821F-DCBFFC83EDF2}" type="datetimeFigureOut">
              <a:rPr lang="en-US" smtClean="0"/>
              <a:t>5/30/2018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1196448-0061-4214-8D9B-E94BA8CDC667}" type="slidenum">
              <a:rPr lang="en-US" smtClean="0"/>
              <a:t>‹#›</a:t>
            </a:fld>
            <a:endParaRPr lang="en-US" dirty="0"/>
          </a:p>
        </p:txBody>
      </p:sp>
    </p:spTree>
    <p:extLst>
      <p:ext uri="{BB962C8B-B14F-4D97-AF65-F5344CB8AC3E}">
        <p14:creationId xmlns:p14="http://schemas.microsoft.com/office/powerpoint/2010/main" val="2308262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3C870C-379A-44C5-A442-666891C373F8}" type="datetimeFigureOut">
              <a:rPr lang="en-US" smtClean="0"/>
              <a:t>5/30/2018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BE34FC-AE3D-48EC-8C02-D4981ED8949E}" type="slidenum">
              <a:rPr lang="en-US" smtClean="0"/>
              <a:t>‹#›</a:t>
            </a:fld>
            <a:endParaRPr lang="en-US" dirty="0"/>
          </a:p>
        </p:txBody>
      </p:sp>
    </p:spTree>
    <p:extLst>
      <p:ext uri="{BB962C8B-B14F-4D97-AF65-F5344CB8AC3E}">
        <p14:creationId xmlns:p14="http://schemas.microsoft.com/office/powerpoint/2010/main" val="95421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1</a:t>
            </a:fld>
            <a:endParaRPr lang="en-US" dirty="0"/>
          </a:p>
        </p:txBody>
      </p:sp>
    </p:spTree>
    <p:extLst>
      <p:ext uri="{BB962C8B-B14F-4D97-AF65-F5344CB8AC3E}">
        <p14:creationId xmlns:p14="http://schemas.microsoft.com/office/powerpoint/2010/main" val="1267707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why are we here for training today? </a:t>
            </a:r>
          </a:p>
          <a:p>
            <a:r>
              <a:rPr lang="en-US" dirty="0" smtClean="0"/>
              <a:t>What went wrong in 2017 in both Indiana and many other states? </a:t>
            </a:r>
          </a:p>
          <a:p>
            <a:r>
              <a:rPr lang="en-US" dirty="0" smtClean="0"/>
              <a:t>And be advised, although we will focus</a:t>
            </a:r>
            <a:r>
              <a:rPr lang="en-US" baseline="0" dirty="0" smtClean="0"/>
              <a:t> on the 2017 spray season for most of the next several slides, the Indiana Pesticide Review Board has been studying and evaluating the introduction of dicamba-tolerant and 2,4-D- tolerant crops and the potential impacts to non-target plants and crops since 2007, almost 10 years.  </a:t>
            </a:r>
          </a:p>
          <a:p>
            <a:r>
              <a:rPr lang="en-US" baseline="0" dirty="0" smtClean="0"/>
              <a:t>And for any of you who are not familiar with the Indiana Pesticide Review Board, they are the Governor appointed pesticide policy board for the state of Indiana. They provide both guidance and oversight to the Office of the Indiana State Chemist, and they also coordinate pesticide rule making for Indiana.</a:t>
            </a:r>
            <a:endParaRPr lang="en-US" dirty="0"/>
          </a:p>
        </p:txBody>
      </p:sp>
      <p:sp>
        <p:nvSpPr>
          <p:cNvPr id="4" name="Slide Number Placeholder 3"/>
          <p:cNvSpPr>
            <a:spLocks noGrp="1"/>
          </p:cNvSpPr>
          <p:nvPr>
            <p:ph type="sldNum" sz="quarter" idx="10"/>
          </p:nvPr>
        </p:nvSpPr>
        <p:spPr/>
        <p:txBody>
          <a:bodyPr/>
          <a:lstStyle/>
          <a:p>
            <a:fld id="{759E3A40-F9B9-BB42-8501-3EAFFDA0F5B2}" type="slidenum">
              <a:rPr lang="en-US" smtClean="0"/>
              <a:t>11</a:t>
            </a:fld>
            <a:endParaRPr lang="en-US" dirty="0"/>
          </a:p>
        </p:txBody>
      </p:sp>
    </p:spTree>
    <p:extLst>
      <p:ext uri="{BB962C8B-B14F-4D97-AF65-F5344CB8AC3E}">
        <p14:creationId xmlns:p14="http://schemas.microsoft.com/office/powerpoint/2010/main" val="168094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39422" eaLnBrk="0" hangingPunct="0">
              <a:defRPr sz="2400">
                <a:solidFill>
                  <a:schemeClr val="tx1"/>
                </a:solidFill>
                <a:latin typeface="Times New Roman" charset="0"/>
                <a:ea typeface="ＭＳ Ｐゴシック" charset="0"/>
                <a:cs typeface="ＭＳ Ｐゴシック" charset="0"/>
              </a:defRPr>
            </a:lvl1pPr>
            <a:lvl2pPr marL="748284" indent="-287801" defTabSz="839422" eaLnBrk="0" hangingPunct="0">
              <a:defRPr sz="2400">
                <a:solidFill>
                  <a:schemeClr val="tx1"/>
                </a:solidFill>
                <a:latin typeface="Times New Roman" charset="0"/>
                <a:ea typeface="ＭＳ Ｐゴシック" charset="0"/>
              </a:defRPr>
            </a:lvl2pPr>
            <a:lvl3pPr marL="1151206" indent="-230241" defTabSz="839422" eaLnBrk="0" hangingPunct="0">
              <a:defRPr sz="2400">
                <a:solidFill>
                  <a:schemeClr val="tx1"/>
                </a:solidFill>
                <a:latin typeface="Times New Roman" charset="0"/>
                <a:ea typeface="ＭＳ Ｐゴシック" charset="0"/>
              </a:defRPr>
            </a:lvl3pPr>
            <a:lvl4pPr marL="1611689" indent="-230241" defTabSz="839422" eaLnBrk="0" hangingPunct="0">
              <a:defRPr sz="2400">
                <a:solidFill>
                  <a:schemeClr val="tx1"/>
                </a:solidFill>
                <a:latin typeface="Times New Roman" charset="0"/>
                <a:ea typeface="ＭＳ Ｐゴシック" charset="0"/>
              </a:defRPr>
            </a:lvl4pPr>
            <a:lvl5pPr marL="2072171" indent="-230241" defTabSz="839422" eaLnBrk="0" hangingPunct="0">
              <a:defRPr sz="2400">
                <a:solidFill>
                  <a:schemeClr val="tx1"/>
                </a:solidFill>
                <a:latin typeface="Times New Roman" charset="0"/>
                <a:ea typeface="ＭＳ Ｐゴシック" charset="0"/>
              </a:defRPr>
            </a:lvl5pPr>
            <a:lvl6pPr marL="2532654" indent="-230241" defTabSz="839422" eaLnBrk="0" fontAlgn="base" hangingPunct="0">
              <a:spcBef>
                <a:spcPct val="0"/>
              </a:spcBef>
              <a:spcAft>
                <a:spcPct val="0"/>
              </a:spcAft>
              <a:defRPr sz="2400">
                <a:solidFill>
                  <a:schemeClr val="tx1"/>
                </a:solidFill>
                <a:latin typeface="Times New Roman" charset="0"/>
                <a:ea typeface="ＭＳ Ｐゴシック" charset="0"/>
              </a:defRPr>
            </a:lvl6pPr>
            <a:lvl7pPr marL="2993136" indent="-230241" defTabSz="839422" eaLnBrk="0" fontAlgn="base" hangingPunct="0">
              <a:spcBef>
                <a:spcPct val="0"/>
              </a:spcBef>
              <a:spcAft>
                <a:spcPct val="0"/>
              </a:spcAft>
              <a:defRPr sz="2400">
                <a:solidFill>
                  <a:schemeClr val="tx1"/>
                </a:solidFill>
                <a:latin typeface="Times New Roman" charset="0"/>
                <a:ea typeface="ＭＳ Ｐゴシック" charset="0"/>
              </a:defRPr>
            </a:lvl7pPr>
            <a:lvl8pPr marL="3453619" indent="-230241" defTabSz="839422" eaLnBrk="0" fontAlgn="base" hangingPunct="0">
              <a:spcBef>
                <a:spcPct val="0"/>
              </a:spcBef>
              <a:spcAft>
                <a:spcPct val="0"/>
              </a:spcAft>
              <a:defRPr sz="2400">
                <a:solidFill>
                  <a:schemeClr val="tx1"/>
                </a:solidFill>
                <a:latin typeface="Times New Roman" charset="0"/>
                <a:ea typeface="ＭＳ Ｐゴシック" charset="0"/>
              </a:defRPr>
            </a:lvl8pPr>
            <a:lvl9pPr marL="3914101" indent="-230241" defTabSz="839422" eaLnBrk="0" fontAlgn="base" hangingPunct="0">
              <a:spcBef>
                <a:spcPct val="0"/>
              </a:spcBef>
              <a:spcAft>
                <a:spcPct val="0"/>
              </a:spcAft>
              <a:defRPr sz="2400">
                <a:solidFill>
                  <a:schemeClr val="tx1"/>
                </a:solidFill>
                <a:latin typeface="Times New Roman" charset="0"/>
                <a:ea typeface="ＭＳ Ｐゴシック" charset="0"/>
              </a:defRPr>
            </a:lvl9pPr>
          </a:lstStyle>
          <a:p>
            <a:fld id="{42AE0302-CC3A-0549-BFB1-7CA00ABC625E}" type="slidenum">
              <a:rPr lang="en-US" sz="1100">
                <a:solidFill>
                  <a:srgbClr val="000000"/>
                </a:solidFill>
              </a:rPr>
              <a:pPr/>
              <a:t>12</a:t>
            </a:fld>
            <a:endParaRPr lang="en-US" sz="1100" dirty="0">
              <a:solidFill>
                <a:srgbClr val="000000"/>
              </a:solidFill>
            </a:endParaRPr>
          </a:p>
        </p:txBody>
      </p:sp>
      <p:sp>
        <p:nvSpPr>
          <p:cNvPr id="257026" name="Rectangle 2"/>
          <p:cNvSpPr>
            <a:spLocks noGrp="1" noRot="1" noChangeAspect="1" noChangeArrowheads="1" noTextEdit="1"/>
          </p:cNvSpPr>
          <p:nvPr>
            <p:ph type="sldImg"/>
          </p:nvPr>
        </p:nvSpPr>
        <p:spPr>
          <a:xfrm>
            <a:off x="407988" y="698500"/>
            <a:ext cx="6194425" cy="3484563"/>
          </a:xfrm>
          <a:ln/>
        </p:spPr>
      </p:sp>
      <p:sp>
        <p:nvSpPr>
          <p:cNvPr id="257027" name="Rectangle 3"/>
          <p:cNvSpPr>
            <a:spLocks noGrp="1" noChangeArrowheads="1"/>
          </p:cNvSpPr>
          <p:nvPr>
            <p:ph type="body" idx="1"/>
          </p:nvPr>
        </p:nvSpPr>
        <p:spPr>
          <a:xfrm>
            <a:off x="935144" y="4416109"/>
            <a:ext cx="5140112" cy="4180836"/>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charset="0"/>
              </a:rPr>
              <a:t>As stated, the large numbers of off-target injury complaints in 2017 were a problem in many states, not just</a:t>
            </a:r>
            <a:r>
              <a:rPr lang="en-US" baseline="0" dirty="0" smtClean="0">
                <a:latin typeface="Times New Roman" charset="0"/>
              </a:rPr>
              <a:t> Indiana. In fact, Indiana got off luckier than many states. Regardless, the excessive number of dicamba drift or off-target movement</a:t>
            </a:r>
            <a:r>
              <a:rPr lang="en-US" dirty="0" smtClean="0">
                <a:latin typeface="Times New Roman" charset="0"/>
              </a:rPr>
              <a:t> complaints filed in 2017 were unprecedented. Estimates from many states suggest that the number of off-target incidents that actually occurred may have been anywhere from 5 to 10 times the number of official complaints filed with pesticide state lead agencies.  Low complaint numbers in Michigan and Wisconsin,</a:t>
            </a:r>
            <a:r>
              <a:rPr lang="en-US" baseline="0" dirty="0" smtClean="0">
                <a:latin typeface="Times New Roman" charset="0"/>
              </a:rPr>
              <a:t> as compared to Indiana and Illinois, may have been due to  lower weed pressure or lower adoption of the  DT </a:t>
            </a:r>
            <a:r>
              <a:rPr lang="en-US" dirty="0" smtClean="0">
                <a:latin typeface="Times New Roman" charset="0"/>
              </a:rPr>
              <a:t> soybean technology. When looking at these numbers, some folks will point to a state like Georgia and the zero official complaints. While Georgia has had a very active and high quality auxin herbicide training program in place for a couple of years, it is probably worth noting that their average annual soybean acreage and cropping systems may be significantly different than many Midwestern states. They may not plant as</a:t>
            </a:r>
            <a:r>
              <a:rPr lang="en-US" baseline="0" dirty="0" smtClean="0">
                <a:latin typeface="Times New Roman" charset="0"/>
              </a:rPr>
              <a:t> many soybeans  in close proximity to one another as we do. Regardless, we are hopeful that additional training might significantly reduce our complaint numbers in 2018. </a:t>
            </a:r>
            <a:r>
              <a:rPr lang="en-US" dirty="0" smtClean="0">
                <a:latin typeface="Times New Roman" charset="0"/>
              </a:rPr>
              <a:t> </a:t>
            </a:r>
            <a:endParaRPr lang="en-US" dirty="0">
              <a:latin typeface="Times New Roman" charset="0"/>
            </a:endParaRPr>
          </a:p>
        </p:txBody>
      </p:sp>
    </p:spTree>
    <p:extLst>
      <p:ext uri="{BB962C8B-B14F-4D97-AF65-F5344CB8AC3E}">
        <p14:creationId xmlns:p14="http://schemas.microsoft.com/office/powerpoint/2010/main" val="394129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Indiana-specific drift data for 2017 we see that the number &amp; complexity of 2017 drift complaints were unprecedented. </a:t>
            </a:r>
            <a:r>
              <a:rPr lang="en-US" dirty="0" smtClean="0"/>
              <a:t>Average total drift complaints filed</a:t>
            </a:r>
            <a:r>
              <a:rPr lang="en-US" baseline="0" dirty="0" smtClean="0"/>
              <a:t> with OISC annually have rarely exceeded 100.  The 257 total drift complaints filed was obviously a record.  With the wet and windy spring and the compressed spray season, 2017 would have been a record drift complaint year with or without the contribution of dicamba.  It is probably important to note that this level of drift complaint response by OISC is not sustainable unless all other regulatory priorities are permanently realigned.  In 2017 OISC was forced to ignore many other compliance activities such as WPS implementation and many types of non-ag pesticide inspections just to address this onslaught.</a:t>
            </a:r>
          </a:p>
        </p:txBody>
      </p:sp>
      <p:sp>
        <p:nvSpPr>
          <p:cNvPr id="4" name="Slide Number Placeholder 3"/>
          <p:cNvSpPr>
            <a:spLocks noGrp="1"/>
          </p:cNvSpPr>
          <p:nvPr>
            <p:ph type="sldNum" sz="quarter" idx="10"/>
          </p:nvPr>
        </p:nvSpPr>
        <p:spPr/>
        <p:txBody>
          <a:bodyPr/>
          <a:lstStyle/>
          <a:p>
            <a:fld id="{32BE34FC-AE3D-48EC-8C02-D4981ED8949E}" type="slidenum">
              <a:rPr lang="en-US" smtClean="0"/>
              <a:t>13</a:t>
            </a:fld>
            <a:endParaRPr lang="en-US" dirty="0"/>
          </a:p>
        </p:txBody>
      </p:sp>
    </p:spTree>
    <p:extLst>
      <p:ext uri="{BB962C8B-B14F-4D97-AF65-F5344CB8AC3E}">
        <p14:creationId xmlns:p14="http://schemas.microsoft.com/office/powerpoint/2010/main" val="37013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2017 weather made</a:t>
            </a:r>
            <a:r>
              <a:rPr lang="en-US" baseline="0" dirty="0" smtClean="0"/>
              <a:t> it bad year for drift. It was a record year for drift cases without dicamba applications. It was a record year for drift, considering ONLY dicamba cases. </a:t>
            </a:r>
            <a:endParaRPr lang="en-US" dirty="0" smtClean="0"/>
          </a:p>
          <a:p>
            <a:r>
              <a:rPr lang="en-US" dirty="0" smtClean="0"/>
              <a:t>Drilling down on dicamba specifically over the last 5 years, we can see dicamba was never involved in over 10% of our drift complaint investigations.</a:t>
            </a:r>
            <a:r>
              <a:rPr lang="en-US" baseline="0" dirty="0" smtClean="0"/>
              <a:t> In 2017, dicamba accounted for about 46% of all of our record number (287) of complaints.  </a:t>
            </a:r>
            <a:r>
              <a:rPr lang="en-US" dirty="0" smtClean="0"/>
              <a:t>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14</a:t>
            </a:fld>
            <a:endParaRPr lang="en-US" dirty="0"/>
          </a:p>
        </p:txBody>
      </p:sp>
    </p:spTree>
    <p:extLst>
      <p:ext uri="{BB962C8B-B14F-4D97-AF65-F5344CB8AC3E}">
        <p14:creationId xmlns:p14="http://schemas.microsoft.com/office/powerpoint/2010/main" val="89085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for the cases processed to date, most of the applicators</a:t>
            </a:r>
            <a:r>
              <a:rPr lang="en-US" baseline="0" dirty="0" smtClean="0"/>
              <a:t> were certified. So, the concept of following label directions should not have been a foreign concept to most of them. That may or may not speak to the challenges of complying with </a:t>
            </a:r>
            <a:r>
              <a:rPr lang="en-US" u="sng" baseline="0" dirty="0" smtClean="0"/>
              <a:t>ALL</a:t>
            </a:r>
            <a:r>
              <a:rPr lang="en-US" u="none" baseline="0" dirty="0" smtClean="0"/>
              <a:t> of the drift management restrictions on these labels. We may literally be asking applicators to “thread the needle”</a:t>
            </a:r>
            <a:r>
              <a:rPr lang="en-US" baseline="0" dirty="0" smtClean="0"/>
              <a:t> with their applications. </a:t>
            </a:r>
            <a:r>
              <a:rPr lang="en-US" dirty="0" smtClean="0"/>
              <a:t>We can see that although</a:t>
            </a:r>
            <a:r>
              <a:rPr lang="en-US" baseline="0" dirty="0" smtClean="0"/>
              <a:t> dicamba can now be legally applied to a variety of different crops, the overwhelming majority of the complaints resulted from application to soybeans.</a:t>
            </a:r>
          </a:p>
          <a:p>
            <a:endParaRPr lang="en-US" baseline="0" dirty="0" smtClean="0"/>
          </a:p>
          <a:p>
            <a:r>
              <a:rPr lang="en-US" baseline="0" dirty="0" smtClean="0"/>
              <a:t>For the 3% other cases originally filed as dicamba complaints, it was determined through investigation that other non-dicamba products were actually applied.</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15</a:t>
            </a:fld>
            <a:endParaRPr lang="en-US" dirty="0"/>
          </a:p>
        </p:txBody>
      </p:sp>
    </p:spTree>
    <p:extLst>
      <p:ext uri="{BB962C8B-B14F-4D97-AF65-F5344CB8AC3E}">
        <p14:creationId xmlns:p14="http://schemas.microsoft.com/office/powerpoint/2010/main" val="33804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Likewise, most of our first season complaints to date involved exposure to non-DT beans.</a:t>
            </a:r>
            <a:r>
              <a:rPr lang="en-US" baseline="0" dirty="0" smtClean="0"/>
              <a:t> As part of the investigation process, OISC attempted, somewhat unsuccessfully, to determine with scientific or evidence-based certainty the cause of the off-target movement. That has been extremely challenging. </a:t>
            </a:r>
            <a:r>
              <a:rPr lang="en-US" dirty="0" smtClean="0"/>
              <a:t>Perhaps most notable and disturbing about these</a:t>
            </a:r>
            <a:r>
              <a:rPr lang="en-US" baseline="0" dirty="0" smtClean="0"/>
              <a:t> results to date is that in well over half of the off-target incidents, OISC has been unable to determine why dicamba exposure occurred. This seems to be in contrast to what some recent industry media interviews have suggested.  Historically OISC has looked for things like herbicide residue or exposure symptomology drift gradients moving away from suspected sources. In 2017 we observed a drift gradient damage pattern only 17% of the time. More often we found many instances of uniform exposure across entire fields, with or without the failure to follow all label restrictions.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16</a:t>
            </a:fld>
            <a:endParaRPr lang="en-US" dirty="0"/>
          </a:p>
        </p:txBody>
      </p:sp>
    </p:spTree>
    <p:extLst>
      <p:ext uri="{BB962C8B-B14F-4D97-AF65-F5344CB8AC3E}">
        <p14:creationId xmlns:p14="http://schemas.microsoft.com/office/powerpoint/2010/main" val="22913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smtClean="0"/>
              <a:t>You can see that completely legal use of these products in 2017 has been challenging. 95% of the investigations involved at least one or more label violations. That doesn’t mean that the documented violation was the specific reason for off-target movement, but it may have contributed</a:t>
            </a:r>
            <a:r>
              <a:rPr lang="en-US" altLang="en-US" sz="1200" i="0" smtClean="0"/>
              <a:t>. </a:t>
            </a:r>
            <a:r>
              <a:rPr lang="en-US" altLang="en-US" sz="1200" b="1" i="0" baseline="0" smtClean="0"/>
              <a:t>.</a:t>
            </a:r>
            <a:r>
              <a:rPr lang="en-US" altLang="en-US" sz="1200" b="0" i="0" baseline="0" smtClean="0"/>
              <a:t> </a:t>
            </a:r>
            <a:r>
              <a:rPr lang="en-US" altLang="en-US" sz="1200" b="0" i="0" baseline="0" dirty="0" smtClean="0"/>
              <a:t>It should be noted that failure to visit a website does not by itself cause off-target movement, but it can result in lack of site awareness and the likelihood of a complaint being filed. If the only documented violation was failure to visit a web site, usually only a warning would be issued.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0" dirty="0" smtClean="0"/>
          </a:p>
          <a:p>
            <a:r>
              <a:rPr lang="en-US" sz="1200" u="sng" kern="1200" dirty="0" smtClean="0">
                <a:solidFill>
                  <a:schemeClr val="tx1"/>
                </a:solidFill>
                <a:effectLst/>
                <a:latin typeface="+mn-lt"/>
                <a:ea typeface="+mn-ea"/>
                <a:cs typeface="+mn-cs"/>
              </a:rPr>
              <a:t>Regarding visiting a sensitive crop website</a:t>
            </a:r>
            <a:r>
              <a:rPr lang="en-US" sz="1200" u="sng" kern="1200" baseline="0" dirty="0" smtClean="0">
                <a:solidFill>
                  <a:schemeClr val="tx1"/>
                </a:solidFill>
                <a:effectLst/>
                <a:latin typeface="+mn-lt"/>
                <a:ea typeface="+mn-ea"/>
                <a:cs typeface="+mn-cs"/>
              </a:rPr>
              <a:t> on</a:t>
            </a:r>
            <a:r>
              <a:rPr lang="en-US" sz="1200" u="sng" kern="1200" dirty="0" smtClean="0">
                <a:solidFill>
                  <a:schemeClr val="tx1"/>
                </a:solidFill>
                <a:effectLst/>
                <a:latin typeface="+mn-lt"/>
                <a:ea typeface="+mn-ea"/>
                <a:cs typeface="+mn-cs"/>
              </a:rPr>
              <a:t> the 2017 labels, they state: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making the application, the applicator must survey the application site for neighboring sensitive areas. The applicator must also consult sensitive crop registries to locate nearby sensitive areas where available.”….ENGENIA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Before making an application, the applicator must survey the application site for neighboring non-target susceptible crops. The applicator must also consult sensitive crop registries to identify any commercial specialty or certified organic crops that may be located near the application site.” …XTENDIMAX &amp; FEXAPAN</a:t>
            </a:r>
          </a:p>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17</a:t>
            </a:fld>
            <a:endParaRPr lang="en-US" dirty="0"/>
          </a:p>
        </p:txBody>
      </p:sp>
    </p:spTree>
    <p:extLst>
      <p:ext uri="{BB962C8B-B14F-4D97-AF65-F5344CB8AC3E}">
        <p14:creationId xmlns:p14="http://schemas.microsoft.com/office/powerpoint/2010/main" val="374545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resulting 2018 labels</a:t>
            </a:r>
            <a:r>
              <a:rPr lang="en-US" baseline="0" dirty="0" smtClean="0"/>
              <a:t> and all the restrictions were a negotiation between EPA &amp; the product registrants to address off-target movement. It is important to note that some states are regulating these products above and beyond the federal label because they believe that the labels may not go far enough to address the risks associated with use of these products.</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18</a:t>
            </a:fld>
            <a:endParaRPr lang="en-US" dirty="0"/>
          </a:p>
        </p:txBody>
      </p:sp>
    </p:spTree>
    <p:extLst>
      <p:ext uri="{BB962C8B-B14F-4D97-AF65-F5344CB8AC3E}">
        <p14:creationId xmlns:p14="http://schemas.microsoft.com/office/powerpoint/2010/main" val="81754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level of acceptable or unacceptable off-target</a:t>
            </a:r>
            <a:r>
              <a:rPr lang="en-US" baseline="0" dirty="0" smtClean="0"/>
              <a:t> movement incidents for 2018 has not been specified, but it is presumed it would be significantly less than what has occurred in 2017. Again, part of our mission here today is to see if we can improve label compliance and hopefully reduce off-target movement so that we can preserve the technology for future use as a weed control option.</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19</a:t>
            </a:fld>
            <a:endParaRPr lang="en-US" dirty="0"/>
          </a:p>
        </p:txBody>
      </p:sp>
    </p:spTree>
    <p:extLst>
      <p:ext uri="{BB962C8B-B14F-4D97-AF65-F5344CB8AC3E}">
        <p14:creationId xmlns:p14="http://schemas.microsoft.com/office/powerpoint/2010/main" val="4092138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IPRB (Indiana Pesticide Review Board) has studied the new dicamba and 2,4-D herbicide uses for over 10 years and determined that the potential for misuse of older more volatile dicamba formulations on new DT</a:t>
            </a:r>
            <a:r>
              <a:rPr lang="en-US" baseline="0" dirty="0" smtClean="0"/>
              <a:t> soybeans was too great to just ignore. Therefore, the Board determined RUP classification for all ag dicamba products was a necessary safeguard. It is important to note that although Engenia, FeXapan, and Xtendimax will all bear the RUP legend on their labels in 2018, the other state-restricted dicamba products will not. EPA does not permit the RUP legend on labels unless it is federal RUP. In addition, this training requirement does not apply to use of state-restricted products, but it is highly recommended because the older formulation products can be equally or more challenging to apply without off-target incidents.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20</a:t>
            </a:fld>
            <a:endParaRPr lang="en-US" dirty="0"/>
          </a:p>
        </p:txBody>
      </p:sp>
    </p:spTree>
    <p:extLst>
      <p:ext uri="{BB962C8B-B14F-4D97-AF65-F5344CB8AC3E}">
        <p14:creationId xmlns:p14="http://schemas.microsoft.com/office/powerpoint/2010/main" val="210483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Is quality weed control and increased yields worth the heavy regulatory burden and potential liability of off-target movement?</a:t>
            </a:r>
            <a:br>
              <a:rPr lang="en-US" b="0" dirty="0" smtClean="0"/>
            </a:br>
            <a:r>
              <a:rPr lang="en-US" b="0" dirty="0" smtClean="0"/>
              <a:t>Meeting the responsibilities of regulations and risk of off-target movement for having quality weed control an increased yields.</a:t>
            </a:r>
            <a:br>
              <a:rPr lang="en-US" b="0" dirty="0" smtClean="0"/>
            </a:b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a:t>
            </a:fld>
            <a:endParaRPr lang="en-US" dirty="0"/>
          </a:p>
        </p:txBody>
      </p:sp>
    </p:spTree>
    <p:extLst>
      <p:ext uri="{BB962C8B-B14F-4D97-AF65-F5344CB8AC3E}">
        <p14:creationId xmlns:p14="http://schemas.microsoft.com/office/powerpoint/2010/main" val="3806057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all other RUPs currently in use. Use and record keeping by certified applicators and sale and record keeping by registered dealers will be</a:t>
            </a:r>
            <a:r>
              <a:rPr lang="en-US" baseline="0" dirty="0" smtClean="0"/>
              <a:t> a requirement for all dicamba products in Indiana in 2018.</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21</a:t>
            </a:fld>
            <a:endParaRPr lang="en-US" dirty="0"/>
          </a:p>
        </p:txBody>
      </p:sp>
    </p:spTree>
    <p:extLst>
      <p:ext uri="{BB962C8B-B14F-4D97-AF65-F5344CB8AC3E}">
        <p14:creationId xmlns:p14="http://schemas.microsoft.com/office/powerpoint/2010/main" val="13535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quick reference to help you become familiar with many</a:t>
            </a:r>
            <a:r>
              <a:rPr lang="en-US" baseline="0" dirty="0" smtClean="0"/>
              <a:t> of the new generation label restrictions and requirements at a glance, but should not be a substitute for studying the labels.</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22</a:t>
            </a:fld>
            <a:endParaRPr lang="en-US" dirty="0"/>
          </a:p>
        </p:txBody>
      </p:sp>
    </p:spTree>
    <p:extLst>
      <p:ext uri="{BB962C8B-B14F-4D97-AF65-F5344CB8AC3E}">
        <p14:creationId xmlns:p14="http://schemas.microsoft.com/office/powerpoint/2010/main" val="96065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Stress</a:t>
            </a:r>
            <a:r>
              <a:rPr lang="en-US" baseline="0" dirty="0" smtClean="0"/>
              <a:t> that this handout is BMPs,  NOT the Legal  Restrictions.  The LABEL requirements from Handout in previous slide must always be met. This handout provides recommendations that the area weed specialists have developed based on their experience.</a:t>
            </a:r>
            <a:endParaRPr lang="en-US" dirty="0" smtClean="0"/>
          </a:p>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23</a:t>
            </a:fld>
            <a:endParaRPr lang="en-US" dirty="0"/>
          </a:p>
        </p:txBody>
      </p:sp>
    </p:spTree>
    <p:extLst>
      <p:ext uri="{BB962C8B-B14F-4D97-AF65-F5344CB8AC3E}">
        <p14:creationId xmlns:p14="http://schemas.microsoft.com/office/powerpoint/2010/main" val="2105163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Expectation is</a:t>
            </a:r>
            <a:r>
              <a:rPr lang="en-US" baseline="0" dirty="0" smtClean="0"/>
              <a:t> the required records on the form are completed in a timely, accurate fashion. If OISC investigates the more documentation the applicator has recorded, </a:t>
            </a:r>
            <a:r>
              <a:rPr lang="en-US" baseline="0" smtClean="0"/>
              <a:t>then there is more confidence </a:t>
            </a:r>
            <a:r>
              <a:rPr lang="en-US" baseline="0" dirty="0" smtClean="0"/>
              <a:t>in its validity.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24</a:t>
            </a:fld>
            <a:endParaRPr lang="en-US" dirty="0"/>
          </a:p>
        </p:txBody>
      </p:sp>
    </p:spTree>
    <p:extLst>
      <p:ext uri="{BB962C8B-B14F-4D97-AF65-F5344CB8AC3E}">
        <p14:creationId xmlns:p14="http://schemas.microsoft.com/office/powerpoint/2010/main" val="13292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a:t>
            </a:r>
            <a:r>
              <a:rPr lang="en-US" baseline="0" dirty="0" smtClean="0"/>
              <a:t> applicator both farms and sprays for him/herself and also works as an applicator for a commercial ag dealer, he or she should hold both a private permit and a commercial Ca.t. 1 license. The credential used to purchase the product should reflect the intended use of that product, i.e. personal or business. This requirement applies to all RUP purchases, not just dicamba.</a:t>
            </a:r>
          </a:p>
          <a:p>
            <a:endParaRPr lang="en-US" baseline="0" dirty="0" smtClean="0"/>
          </a:p>
          <a:p>
            <a:r>
              <a:rPr lang="en-US" baseline="0" dirty="0" smtClean="0"/>
              <a:t>Cat 1 business keeps shipping records from the registrant/distributor, just like any other RUP distribution.</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25</a:t>
            </a:fld>
            <a:endParaRPr lang="en-US" dirty="0"/>
          </a:p>
        </p:txBody>
      </p:sp>
    </p:spTree>
    <p:extLst>
      <p:ext uri="{BB962C8B-B14F-4D97-AF65-F5344CB8AC3E}">
        <p14:creationId xmlns:p14="http://schemas.microsoft.com/office/powerpoint/2010/main" val="434378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DriftWatch</a:t>
            </a:r>
            <a:r>
              <a:rPr lang="en-US" baseline="0" dirty="0" smtClean="0"/>
              <a:t> is a voluntary registry, so not all sensitive crops are registered but good place to start.  Visit site no more than 7 days prior </a:t>
            </a:r>
            <a:r>
              <a:rPr lang="en-US" baseline="0" smtClean="0"/>
              <a:t>to application.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26</a:t>
            </a:fld>
            <a:endParaRPr lang="en-US" dirty="0"/>
          </a:p>
        </p:txBody>
      </p:sp>
    </p:spTree>
    <p:extLst>
      <p:ext uri="{BB962C8B-B14F-4D97-AF65-F5344CB8AC3E}">
        <p14:creationId xmlns:p14="http://schemas.microsoft.com/office/powerpoint/2010/main" val="1801705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Failure to comply with the prohibition</a:t>
            </a:r>
            <a:r>
              <a:rPr lang="en-US" baseline="0" dirty="0" smtClean="0"/>
              <a:t> against spraying when wind is blowing toward sensitive neighboring crops was a major point of violation in 2017. So a clear understanding of what neighboring or adjacent means is important for applicators to understand for 2018 compliance.</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27</a:t>
            </a:fld>
            <a:endParaRPr lang="en-US" dirty="0"/>
          </a:p>
        </p:txBody>
      </p:sp>
    </p:spTree>
    <p:extLst>
      <p:ext uri="{BB962C8B-B14F-4D97-AF65-F5344CB8AC3E}">
        <p14:creationId xmlns:p14="http://schemas.microsoft.com/office/powerpoint/2010/main" val="2099580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Applicators are required to check DriftWatch for nearby sensitive crops, but not all sensitive crops, i.e. non-DT beans will not be posted on DriftWatch.</a:t>
            </a:r>
            <a:endParaRPr lang="en-US" dirty="0"/>
          </a:p>
        </p:txBody>
      </p:sp>
      <p:sp>
        <p:nvSpPr>
          <p:cNvPr id="4" name="Slide Number Placeholder 3"/>
          <p:cNvSpPr>
            <a:spLocks noGrp="1"/>
          </p:cNvSpPr>
          <p:nvPr>
            <p:ph type="sldNum" sz="quarter" idx="10"/>
          </p:nvPr>
        </p:nvSpPr>
        <p:spPr/>
        <p:txBody>
          <a:bodyPr/>
          <a:lstStyle/>
          <a:p>
            <a:fld id="{886496A2-E46F-3A40-8C56-360381BE6EA7}" type="slidenum">
              <a:rPr lang="en-US" smtClean="0"/>
              <a:t>28</a:t>
            </a:fld>
            <a:endParaRPr lang="en-US" dirty="0"/>
          </a:p>
        </p:txBody>
      </p:sp>
    </p:spTree>
    <p:extLst>
      <p:ext uri="{BB962C8B-B14F-4D97-AF65-F5344CB8AC3E}">
        <p14:creationId xmlns:p14="http://schemas.microsoft.com/office/powerpoint/2010/main" val="4203449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record keeping form is also among your handouts. A form that can be filled out on your computer will also be made available</a:t>
            </a:r>
            <a:r>
              <a:rPr lang="en-US" baseline="0" dirty="0" smtClean="0"/>
              <a:t> to you through the OISC dicamba herbicide web page and other sources. If you make split (different day, different time) applications to a single field, separate records will be required for each application.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29</a:t>
            </a:fld>
            <a:endParaRPr lang="en-US" dirty="0"/>
          </a:p>
        </p:txBody>
      </p:sp>
    </p:spTree>
    <p:extLst>
      <p:ext uri="{BB962C8B-B14F-4D97-AF65-F5344CB8AC3E}">
        <p14:creationId xmlns:p14="http://schemas.microsoft.com/office/powerpoint/2010/main" val="2722560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reliable weather forecasting sources is going to be critically important for safe and legal application of these products.</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30</a:t>
            </a:fld>
            <a:endParaRPr lang="en-US" dirty="0"/>
          </a:p>
        </p:txBody>
      </p:sp>
    </p:spTree>
    <p:extLst>
      <p:ext uri="{BB962C8B-B14F-4D97-AF65-F5344CB8AC3E}">
        <p14:creationId xmlns:p14="http://schemas.microsoft.com/office/powerpoint/2010/main" val="52462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required dicamba specific training</a:t>
            </a:r>
            <a:r>
              <a:rPr lang="en-US" baseline="0" dirty="0" smtClean="0"/>
              <a:t> is a label requirement, regardless of where you plan to use these products in the U.S. This training </a:t>
            </a:r>
            <a:r>
              <a:rPr lang="en-US" baseline="0" dirty="0" err="1" smtClean="0"/>
              <a:t>re</a:t>
            </a:r>
            <a:r>
              <a:rPr lang="en-US" dirty="0" err="1" smtClean="0"/>
              <a:t>In</a:t>
            </a:r>
            <a:r>
              <a:rPr lang="en-US" baseline="0" dirty="0" smtClean="0"/>
              <a:t> 2017 registrants were responsible for training.  In 2018 state-approved training is mandated. Registrant training not accepted in  2018.</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3</a:t>
            </a:fld>
            <a:endParaRPr lang="en-US" dirty="0"/>
          </a:p>
        </p:txBody>
      </p:sp>
    </p:spTree>
    <p:extLst>
      <p:ext uri="{BB962C8B-B14F-4D97-AF65-F5344CB8AC3E}">
        <p14:creationId xmlns:p14="http://schemas.microsoft.com/office/powerpoint/2010/main" val="1461461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Mixing with prohibited or unauthorized chemicals, either adjuvants or other herbicides, can increase the volatility of these new formulations.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31</a:t>
            </a:fld>
            <a:endParaRPr lang="en-US" dirty="0"/>
          </a:p>
        </p:txBody>
      </p:sp>
    </p:spTree>
    <p:extLst>
      <p:ext uri="{BB962C8B-B14F-4D97-AF65-F5344CB8AC3E}">
        <p14:creationId xmlns:p14="http://schemas.microsoft.com/office/powerpoint/2010/main" val="959770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issue of mixing with AMS or UAN and increased volatility is referenced directly on the labels, albeit in small print.</a:t>
            </a:r>
            <a:endParaRPr lang="en-US" dirty="0"/>
          </a:p>
        </p:txBody>
      </p:sp>
      <p:sp>
        <p:nvSpPr>
          <p:cNvPr id="4" name="Slide Number Placeholder 3"/>
          <p:cNvSpPr>
            <a:spLocks noGrp="1"/>
          </p:cNvSpPr>
          <p:nvPr>
            <p:ph type="sldNum" sz="quarter" idx="10"/>
          </p:nvPr>
        </p:nvSpPr>
        <p:spPr/>
        <p:txBody>
          <a:bodyPr/>
          <a:lstStyle/>
          <a:p>
            <a:pPr defTabSz="465887">
              <a:defRPr/>
            </a:pPr>
            <a:fld id="{6884377B-00E9-364D-BDD5-322918B5B928}" type="slidenum">
              <a:rPr lang="en-US">
                <a:solidFill>
                  <a:prstClr val="black"/>
                </a:solidFill>
                <a:latin typeface="Calibri"/>
              </a:rPr>
              <a:pPr defTabSz="465887">
                <a:defRPr/>
              </a:pPr>
              <a:t>32</a:t>
            </a:fld>
            <a:endParaRPr lang="en-US" dirty="0">
              <a:solidFill>
                <a:prstClr val="black"/>
              </a:solidFill>
              <a:latin typeface="Calibri"/>
            </a:endParaRPr>
          </a:p>
        </p:txBody>
      </p:sp>
    </p:spTree>
    <p:extLst>
      <p:ext uri="{BB962C8B-B14F-4D97-AF65-F5344CB8AC3E}">
        <p14:creationId xmlns:p14="http://schemas.microsoft.com/office/powerpoint/2010/main" val="4069106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directed</a:t>
            </a:r>
            <a:r>
              <a:rPr lang="en-US" baseline="0" dirty="0" smtClean="0"/>
              <a:t> spray nozzles have never been more closely scrutinized. The right nozzles are no longer a drift reduction recommendation, it is a legal requirement.</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33</a:t>
            </a:fld>
            <a:endParaRPr lang="en-US" dirty="0"/>
          </a:p>
        </p:txBody>
      </p:sp>
    </p:spTree>
    <p:extLst>
      <p:ext uri="{BB962C8B-B14F-4D97-AF65-F5344CB8AC3E}">
        <p14:creationId xmlns:p14="http://schemas.microsoft.com/office/powerpoint/2010/main" val="3440862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Buffers, sensitive crops, and dicamba</a:t>
            </a:r>
            <a:r>
              <a:rPr lang="en-US" baseline="0" dirty="0" smtClean="0"/>
              <a:t> tolerant crops will be discussed in greater detail in later slides.</a:t>
            </a:r>
          </a:p>
          <a:p>
            <a:r>
              <a:rPr lang="en-US" baseline="0" dirty="0" smtClean="0"/>
              <a:t>Record on record how wind and temperature measured.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34</a:t>
            </a:fld>
            <a:endParaRPr lang="en-US" dirty="0"/>
          </a:p>
        </p:txBody>
      </p:sp>
    </p:spTree>
    <p:extLst>
      <p:ext uri="{BB962C8B-B14F-4D97-AF65-F5344CB8AC3E}">
        <p14:creationId xmlns:p14="http://schemas.microsoft.com/office/powerpoint/2010/main" val="2457365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spray when</a:t>
            </a:r>
            <a:r>
              <a:rPr lang="en-US" baseline="0" dirty="0" smtClean="0"/>
              <a:t> wind blowing in the direction of sensitive crops. </a:t>
            </a:r>
          </a:p>
          <a:p>
            <a:r>
              <a:rPr lang="en-US" baseline="0" dirty="0" smtClean="0"/>
              <a:t>“Certified Organic’ crops are not listed specifically on the label, however they are a category of sensitive crops mapped on Drift Watch. Therefore in Indiana, certified organic crops would be considered sensitive or susceptible crops.</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35</a:t>
            </a:fld>
            <a:endParaRPr lang="en-US" dirty="0"/>
          </a:p>
        </p:txBody>
      </p:sp>
    </p:spTree>
    <p:extLst>
      <p:ext uri="{BB962C8B-B14F-4D97-AF65-F5344CB8AC3E}">
        <p14:creationId xmlns:p14="http://schemas.microsoft.com/office/powerpoint/2010/main" val="3458635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r>
              <a:rPr lang="en-US" dirty="0" smtClean="0"/>
              <a:t>Around bodies of water, bottom ground, in valleys, and in protected areas.  The lower picture actually shows a double inversion layer.  Low to the ground inversion layers will trap light weight droplets.  They can not fall and will not rise.  They are just waiting for some wind to blow them somewhere.  Pilots have to be aware of similar situations because if they spray above the inversion the spray will not all reach the target.</a:t>
            </a:r>
          </a:p>
        </p:txBody>
      </p:sp>
    </p:spTree>
    <p:extLst>
      <p:ext uri="{BB962C8B-B14F-4D97-AF65-F5344CB8AC3E}">
        <p14:creationId xmlns:p14="http://schemas.microsoft.com/office/powerpoint/2010/main" val="535106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38</a:t>
            </a:fld>
            <a:endParaRPr lang="en-US" dirty="0"/>
          </a:p>
        </p:txBody>
      </p:sp>
    </p:spTree>
    <p:extLst>
      <p:ext uri="{BB962C8B-B14F-4D97-AF65-F5344CB8AC3E}">
        <p14:creationId xmlns:p14="http://schemas.microsoft.com/office/powerpoint/2010/main" val="3760621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a:t>
            </a:r>
            <a:r>
              <a:rPr lang="en-US" baseline="0" dirty="0" smtClean="0"/>
              <a:t> direction/speed, temperature measurements must be made with a reliable, defendable source. In records describe method used to measure. </a:t>
            </a:r>
          </a:p>
          <a:p>
            <a:r>
              <a:rPr lang="en-US" baseline="0" dirty="0" smtClean="0"/>
              <a:t>If possible with sprayer, drive 5 mph around the field border.</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39</a:t>
            </a:fld>
            <a:endParaRPr lang="en-US" dirty="0"/>
          </a:p>
        </p:txBody>
      </p:sp>
    </p:spTree>
    <p:extLst>
      <p:ext uri="{BB962C8B-B14F-4D97-AF65-F5344CB8AC3E}">
        <p14:creationId xmlns:p14="http://schemas.microsoft.com/office/powerpoint/2010/main" val="576477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ACRE= Agronomy</a:t>
            </a:r>
            <a:r>
              <a:rPr lang="en-US" baseline="0" dirty="0" smtClean="0"/>
              <a:t> Center, West Lafayette, Tippecanoe Co.</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40</a:t>
            </a:fld>
            <a:endParaRPr lang="en-US" dirty="0"/>
          </a:p>
        </p:txBody>
      </p:sp>
    </p:spTree>
    <p:extLst>
      <p:ext uri="{BB962C8B-B14F-4D97-AF65-F5344CB8AC3E}">
        <p14:creationId xmlns:p14="http://schemas.microsoft.com/office/powerpoint/2010/main" val="678707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number of no spray days based solely on weather conditions. This does not even include what sensitive crops you may have bordering your fields. 2018 could be better or it could be worse.</a:t>
            </a:r>
            <a:endParaRPr lang="en-US" dirty="0"/>
          </a:p>
        </p:txBody>
      </p:sp>
      <p:sp>
        <p:nvSpPr>
          <p:cNvPr id="4" name="Slide Number Placeholder 3"/>
          <p:cNvSpPr>
            <a:spLocks noGrp="1"/>
          </p:cNvSpPr>
          <p:nvPr>
            <p:ph type="sldNum" sz="quarter" idx="10"/>
          </p:nvPr>
        </p:nvSpPr>
        <p:spPr/>
        <p:txBody>
          <a:bodyPr/>
          <a:lstStyle/>
          <a:p>
            <a:fld id="{759E3A40-F9B9-BB42-8501-3EAFFDA0F5B2}" type="slidenum">
              <a:rPr lang="en-US" smtClean="0"/>
              <a:t>41</a:t>
            </a:fld>
            <a:endParaRPr lang="en-US" dirty="0"/>
          </a:p>
        </p:txBody>
      </p:sp>
    </p:spTree>
    <p:extLst>
      <p:ext uri="{BB962C8B-B14F-4D97-AF65-F5344CB8AC3E}">
        <p14:creationId xmlns:p14="http://schemas.microsoft.com/office/powerpoint/2010/main" val="61862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reason why dicamba</a:t>
            </a:r>
            <a:r>
              <a:rPr lang="en-US" baseline="0" dirty="0" smtClean="0"/>
              <a:t>-tolerant beans are needed.</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4</a:t>
            </a:fld>
            <a:endParaRPr lang="en-US" dirty="0"/>
          </a:p>
        </p:txBody>
      </p:sp>
    </p:spTree>
    <p:extLst>
      <p:ext uri="{BB962C8B-B14F-4D97-AF65-F5344CB8AC3E}">
        <p14:creationId xmlns:p14="http://schemas.microsoft.com/office/powerpoint/2010/main" val="4198862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Note; Can choose one the PAC located nearby.</a:t>
            </a:r>
          </a:p>
          <a:p>
            <a:r>
              <a:rPr lang="en-US" dirty="0" smtClean="0"/>
              <a:t>NEPAC =</a:t>
            </a:r>
            <a:r>
              <a:rPr lang="en-US" baseline="0" dirty="0" smtClean="0"/>
              <a:t> Northeast Purdue Ag Center, Columbia City, Whitley Co.</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42</a:t>
            </a:fld>
            <a:endParaRPr lang="en-US" dirty="0"/>
          </a:p>
        </p:txBody>
      </p:sp>
    </p:spTree>
    <p:extLst>
      <p:ext uri="{BB962C8B-B14F-4D97-AF65-F5344CB8AC3E}">
        <p14:creationId xmlns:p14="http://schemas.microsoft.com/office/powerpoint/2010/main" val="1193722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 Can choose the PAC located nearby to discuss.</a:t>
            </a:r>
          </a:p>
          <a:p>
            <a:r>
              <a:rPr lang="en-US" dirty="0" smtClean="0"/>
              <a:t>SEPAC = Southeast Purdue Ag Center,</a:t>
            </a:r>
            <a:r>
              <a:rPr lang="en-US" baseline="0" dirty="0" smtClean="0"/>
              <a:t> Butlerville, Jennings Co.</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43</a:t>
            </a:fld>
            <a:endParaRPr lang="en-US" dirty="0"/>
          </a:p>
        </p:txBody>
      </p:sp>
    </p:spTree>
    <p:extLst>
      <p:ext uri="{BB962C8B-B14F-4D97-AF65-F5344CB8AC3E}">
        <p14:creationId xmlns:p14="http://schemas.microsoft.com/office/powerpoint/2010/main" val="3020325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wind speed alone, the 5-year average shows that only 30% of</a:t>
            </a:r>
            <a:r>
              <a:rPr lang="en-US" baseline="0" dirty="0" smtClean="0"/>
              <a:t> all the hours in June have winds for  legal application.</a:t>
            </a:r>
            <a:endParaRPr lang="en-US" dirty="0"/>
          </a:p>
        </p:txBody>
      </p:sp>
      <p:sp>
        <p:nvSpPr>
          <p:cNvPr id="4" name="Slide Number Placeholder 3"/>
          <p:cNvSpPr>
            <a:spLocks noGrp="1"/>
          </p:cNvSpPr>
          <p:nvPr>
            <p:ph type="sldNum" sz="quarter" idx="10"/>
          </p:nvPr>
        </p:nvSpPr>
        <p:spPr/>
        <p:txBody>
          <a:bodyPr/>
          <a:lstStyle/>
          <a:p>
            <a:fld id="{AC115670-006A-45D4-ABEF-BA0FC6CC5AF1}" type="slidenum">
              <a:rPr lang="en-US" smtClean="0"/>
              <a:t>44</a:t>
            </a:fld>
            <a:endParaRPr lang="en-US"/>
          </a:p>
        </p:txBody>
      </p:sp>
    </p:spTree>
    <p:extLst>
      <p:ext uri="{BB962C8B-B14F-4D97-AF65-F5344CB8AC3E}">
        <p14:creationId xmlns:p14="http://schemas.microsoft.com/office/powerpoint/2010/main" val="3741051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Data at ACRE shows that the 5-year average for spray</a:t>
            </a:r>
            <a:r>
              <a:rPr lang="en-US" baseline="0" dirty="0" smtClean="0"/>
              <a:t> hours with the 2018 label is </a:t>
            </a:r>
            <a:r>
              <a:rPr lang="en-US" b="1" baseline="0" dirty="0" smtClean="0"/>
              <a:t>55</a:t>
            </a:r>
            <a:r>
              <a:rPr lang="en-US" baseline="0" dirty="0" smtClean="0"/>
              <a:t> </a:t>
            </a:r>
            <a:r>
              <a:rPr lang="en-US" b="1" baseline="0" dirty="0" smtClean="0"/>
              <a:t>hours in June</a:t>
            </a:r>
            <a:r>
              <a:rPr lang="en-US" baseline="0" dirty="0" smtClean="0"/>
              <a:t>. This includes rainfall forecast (an estimate that 0.1” is enough to have triggered a likely forecast rainfall), and accounting for soil conditions. </a:t>
            </a:r>
          </a:p>
          <a:p>
            <a:r>
              <a:rPr lang="en-US" b="1" smtClean="0"/>
              <a:t>Of </a:t>
            </a:r>
            <a:r>
              <a:rPr lang="en-US" b="1" dirty="0" smtClean="0"/>
              <a:t>all of</a:t>
            </a:r>
            <a:r>
              <a:rPr lang="en-US" b="1" baseline="0" dirty="0" smtClean="0"/>
              <a:t> the potential 480 hours between sunrise and sunset in June, 76% have wind speeds that are off-label</a:t>
            </a:r>
            <a:r>
              <a:rPr lang="en-US" b="1" baseline="0" smtClean="0"/>
              <a:t>. </a:t>
            </a:r>
          </a:p>
          <a:p>
            <a:r>
              <a:rPr lang="en-US" baseline="0" smtClean="0"/>
              <a:t>The </a:t>
            </a:r>
            <a:r>
              <a:rPr lang="en-US" baseline="0" dirty="0" smtClean="0"/>
              <a:t>5-year average shows that 117 hours are available in June based on wind speed alone. This does not include wind direction, rainfall forecast, or if a field is dry enough to carry a sprayer.</a:t>
            </a:r>
            <a:endParaRPr lang="en-US" dirty="0"/>
          </a:p>
        </p:txBody>
      </p:sp>
      <p:sp>
        <p:nvSpPr>
          <p:cNvPr id="4" name="Slide Number Placeholder 3"/>
          <p:cNvSpPr>
            <a:spLocks noGrp="1"/>
          </p:cNvSpPr>
          <p:nvPr>
            <p:ph type="sldNum" sz="quarter" idx="10"/>
          </p:nvPr>
        </p:nvSpPr>
        <p:spPr/>
        <p:txBody>
          <a:bodyPr/>
          <a:lstStyle/>
          <a:p>
            <a:fld id="{AC115670-006A-45D4-ABEF-BA0FC6CC5AF1}" type="slidenum">
              <a:rPr lang="en-US" smtClean="0"/>
              <a:t>45</a:t>
            </a:fld>
            <a:endParaRPr lang="en-US"/>
          </a:p>
        </p:txBody>
      </p:sp>
    </p:spTree>
    <p:extLst>
      <p:ext uri="{BB962C8B-B14F-4D97-AF65-F5344CB8AC3E}">
        <p14:creationId xmlns:p14="http://schemas.microsoft.com/office/powerpoint/2010/main" val="10065408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Road can be county, state, interstate.</a:t>
            </a:r>
          </a:p>
          <a:p>
            <a:r>
              <a:rPr lang="en-US" dirty="0" smtClean="0"/>
              <a:t>Review</a:t>
            </a:r>
            <a:r>
              <a:rPr lang="en-US" baseline="0" dirty="0" smtClean="0"/>
              <a:t> the OISC Handout terms &amp; phrases. Remember, even though the labels focus on neighboring sensitive crops and plants, Extension Weed Specialists recommend protection of any downwind sensitive plants within ½ mile of the target field.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46</a:t>
            </a:fld>
            <a:endParaRPr lang="en-US" dirty="0"/>
          </a:p>
        </p:txBody>
      </p:sp>
    </p:spTree>
    <p:extLst>
      <p:ext uri="{BB962C8B-B14F-4D97-AF65-F5344CB8AC3E}">
        <p14:creationId xmlns:p14="http://schemas.microsoft.com/office/powerpoint/2010/main" val="203575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what you are allowed to use as part of your buffer past the last downwind row will be limited</a:t>
            </a:r>
            <a:r>
              <a:rPr lang="en-US" baseline="0" dirty="0" smtClean="0"/>
              <a:t> by the 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220 </a:t>
            </a:r>
            <a:r>
              <a:rPr lang="en-US" baseline="0" dirty="0" err="1" smtClean="0"/>
              <a:t>ft</a:t>
            </a:r>
            <a:r>
              <a:rPr lang="en-US" baseline="0" dirty="0" smtClean="0"/>
              <a:t> buffer is for burndown/</a:t>
            </a:r>
            <a:r>
              <a:rPr lang="en-US" baseline="0" dirty="0" err="1" smtClean="0"/>
              <a:t>preplant</a:t>
            </a:r>
            <a:r>
              <a:rPr lang="en-US" baseline="0" dirty="0" smtClean="0"/>
              <a:t> only for Xtendimax and FeXapan – Not Engenia</a:t>
            </a:r>
            <a:endParaRPr lang="en-US" dirty="0" smtClean="0"/>
          </a:p>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48</a:t>
            </a:fld>
            <a:endParaRPr lang="en-US" dirty="0"/>
          </a:p>
        </p:txBody>
      </p:sp>
    </p:spTree>
    <p:extLst>
      <p:ext uri="{BB962C8B-B14F-4D97-AF65-F5344CB8AC3E}">
        <p14:creationId xmlns:p14="http://schemas.microsoft.com/office/powerpoint/2010/main" val="4235004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relatively short list of acceptable buffer areas may seem overly restrictive, but that is one of the safeguards</a:t>
            </a:r>
            <a:r>
              <a:rPr lang="en-US" baseline="0" dirty="0" smtClean="0"/>
              <a:t> </a:t>
            </a:r>
            <a:r>
              <a:rPr lang="en-US" dirty="0" smtClean="0"/>
              <a:t>the product registrant and EPA negotiated to get the product on the market. </a:t>
            </a:r>
          </a:p>
          <a:p>
            <a:r>
              <a:rPr lang="en-US" dirty="0" smtClean="0"/>
              <a:t>New</a:t>
            </a:r>
            <a:r>
              <a:rPr lang="en-US" baseline="0" dirty="0" smtClean="0"/>
              <a:t> dicamba labels do not specifically address protection of organic crops/fields. However the labels do state, “Do Not apply under circumstances where spray drift may </a:t>
            </a:r>
            <a:r>
              <a:rPr lang="en-US" baseline="0" dirty="0" err="1" smtClean="0"/>
              <a:t>offur</a:t>
            </a:r>
            <a:r>
              <a:rPr lang="en-US" baseline="0" dirty="0" smtClean="0"/>
              <a:t> to food, forage or other plantings that might be damaged or the crops thereof rendered unfit for sale, use or consumption.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49</a:t>
            </a:fld>
            <a:endParaRPr lang="en-US" dirty="0"/>
          </a:p>
        </p:txBody>
      </p:sp>
    </p:spTree>
    <p:extLst>
      <p:ext uri="{BB962C8B-B14F-4D97-AF65-F5344CB8AC3E}">
        <p14:creationId xmlns:p14="http://schemas.microsoft.com/office/powerpoint/2010/main" val="3625506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Downwind Buffer is perpendicular to wind direction. This map, a North</a:t>
            </a:r>
            <a:r>
              <a:rPr lang="en-US" baseline="0" dirty="0" smtClean="0"/>
              <a:t> and South Buffer is not needed. </a:t>
            </a:r>
          </a:p>
          <a:p>
            <a:r>
              <a:rPr lang="en-US" baseline="0" dirty="0" smtClean="0"/>
              <a:t>Only downwind. Remember vegetative road shoulders can not be used as part of the buffer, only the paved or gravel surface.</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50</a:t>
            </a:fld>
            <a:endParaRPr lang="en-US" dirty="0"/>
          </a:p>
        </p:txBody>
      </p:sp>
    </p:spTree>
    <p:extLst>
      <p:ext uri="{BB962C8B-B14F-4D97-AF65-F5344CB8AC3E}">
        <p14:creationId xmlns:p14="http://schemas.microsoft.com/office/powerpoint/2010/main" val="771733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Roadside</a:t>
            </a:r>
            <a:r>
              <a:rPr lang="en-US" baseline="0" dirty="0" smtClean="0"/>
              <a:t> vegetation is a considered along roads is a sensitive area because of protection of endangered species.</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51</a:t>
            </a:fld>
            <a:endParaRPr lang="en-US" dirty="0"/>
          </a:p>
        </p:txBody>
      </p:sp>
    </p:spTree>
    <p:extLst>
      <p:ext uri="{BB962C8B-B14F-4D97-AF65-F5344CB8AC3E}">
        <p14:creationId xmlns:p14="http://schemas.microsoft.com/office/powerpoint/2010/main" val="439849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a:t>
            </a:r>
            <a:r>
              <a:rPr lang="en-US" baseline="0" dirty="0" smtClean="0"/>
              <a:t> to ask neighbor what type of bean is planted. You cannot identify difference between DT beans and Non Tolerant (normal) beans. Non DT beans are a sensitive crop, but not listed as a sensitive crop on Drift Watch.</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52</a:t>
            </a:fld>
            <a:endParaRPr lang="en-US" dirty="0"/>
          </a:p>
        </p:txBody>
      </p:sp>
    </p:spTree>
    <p:extLst>
      <p:ext uri="{BB962C8B-B14F-4D97-AF65-F5344CB8AC3E}">
        <p14:creationId xmlns:p14="http://schemas.microsoft.com/office/powerpoint/2010/main" val="325033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rounded</a:t>
            </a:r>
            <a:r>
              <a:rPr lang="en-US" baseline="0" dirty="0" smtClean="0"/>
              <a:t> estimates. But dicamba and 2,4-D good post emergent control of Marestail.</a:t>
            </a:r>
            <a:endParaRPr lang="en-US" dirty="0" smtClean="0"/>
          </a:p>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6</a:t>
            </a:fld>
            <a:endParaRPr lang="en-US" dirty="0"/>
          </a:p>
        </p:txBody>
      </p:sp>
    </p:spTree>
    <p:extLst>
      <p:ext uri="{BB962C8B-B14F-4D97-AF65-F5344CB8AC3E}">
        <p14:creationId xmlns:p14="http://schemas.microsoft.com/office/powerpoint/2010/main" val="407887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an example of where you actually get to legally spray your entire soybean field. The buffer or no-spray zone comes out of your neighbors DT beans.</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53</a:t>
            </a:fld>
            <a:endParaRPr lang="en-US" dirty="0"/>
          </a:p>
        </p:txBody>
      </p:sp>
    </p:spTree>
    <p:extLst>
      <p:ext uri="{BB962C8B-B14F-4D97-AF65-F5344CB8AC3E}">
        <p14:creationId xmlns:p14="http://schemas.microsoft.com/office/powerpoint/2010/main" val="273508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 to report that we did not have any Indiana complaints of off-target movement to commercial tomatoes</a:t>
            </a:r>
            <a:r>
              <a:rPr lang="en-US" baseline="0" dirty="0" smtClean="0"/>
              <a:t> in 2017, but we do know that </a:t>
            </a:r>
            <a:r>
              <a:rPr lang="en-US" baseline="0" dirty="0" err="1" smtClean="0"/>
              <a:t>RedGold</a:t>
            </a:r>
            <a:r>
              <a:rPr lang="en-US" baseline="0" dirty="0" smtClean="0"/>
              <a:t> was very proactive prior to the 2017 season and that most, if not all, of their fields have been posted on DriftWatch for a number of years. May be cause and effect or may be a coincidence, but we do anticipate that more dicamba could be applied in 2018 as compared to 2017.</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54</a:t>
            </a:fld>
            <a:endParaRPr lang="en-US" dirty="0"/>
          </a:p>
        </p:txBody>
      </p:sp>
    </p:spTree>
    <p:extLst>
      <p:ext uri="{BB962C8B-B14F-4D97-AF65-F5344CB8AC3E}">
        <p14:creationId xmlns:p14="http://schemas.microsoft.com/office/powerpoint/2010/main" val="1174939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apply to part of the field south of the dashed line. You</a:t>
            </a:r>
            <a:r>
              <a:rPr lang="en-US" baseline="0" dirty="0" smtClean="0"/>
              <a:t> would have to wait until the wind blows in a different direction to spray the rest of the field north of the blue line. This would be a separate application with a separate record.</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55</a:t>
            </a:fld>
            <a:endParaRPr lang="en-US" dirty="0"/>
          </a:p>
        </p:txBody>
      </p:sp>
    </p:spTree>
    <p:extLst>
      <p:ext uri="{BB962C8B-B14F-4D97-AF65-F5344CB8AC3E}">
        <p14:creationId xmlns:p14="http://schemas.microsoft.com/office/powerpoint/2010/main" val="447810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 have been a legal application (&lt;15 mph) in 2017,</a:t>
            </a:r>
            <a:r>
              <a:rPr lang="en-US" baseline="0" dirty="0" smtClean="0"/>
              <a:t> but is off-label in 2018. The presence of a sensitive crop somewhere downwind, not just adjacent, was probably a factor in some of the 2017 off-target complaints, but where do you draw the line?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56</a:t>
            </a:fld>
            <a:endParaRPr lang="en-US" dirty="0"/>
          </a:p>
        </p:txBody>
      </p:sp>
    </p:spTree>
    <p:extLst>
      <p:ext uri="{BB962C8B-B14F-4D97-AF65-F5344CB8AC3E}">
        <p14:creationId xmlns:p14="http://schemas.microsoft.com/office/powerpoint/2010/main" val="3501352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measured temperature differentials above and below boom height or smoke bombs in the field are probably more reliable ways to identify a temperature inversion, but the 0-3 mph wind is sort of a default. One of the biggest</a:t>
            </a:r>
            <a:r>
              <a:rPr lang="en-US" baseline="0" dirty="0" smtClean="0"/>
              <a:t> challenges with applying into a temperature inversion is the unpredictability of the wind direction once the wind does pick up again hours later. In this example, calm winds during application that shift to winds from the East tomorrow morning could be devastating. </a:t>
            </a:r>
            <a:r>
              <a:rPr lang="en-US" dirty="0" smtClean="0"/>
              <a:t>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57</a:t>
            </a:fld>
            <a:endParaRPr lang="en-US" dirty="0"/>
          </a:p>
        </p:txBody>
      </p:sp>
    </p:spTree>
    <p:extLst>
      <p:ext uri="{BB962C8B-B14F-4D97-AF65-F5344CB8AC3E}">
        <p14:creationId xmlns:p14="http://schemas.microsoft.com/office/powerpoint/2010/main" val="173539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Because winds don’t always blow completely perpendicular to field edges or neighboring fields, a 2-sided buffer may often be required, based on wind direction. Again, in this example, because acceptable buffer areas do not butt directly up to the downwind edges of this field, all 110’ no-spray buffers must come out of your field.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58</a:t>
            </a:fld>
            <a:endParaRPr lang="en-US" dirty="0"/>
          </a:p>
        </p:txBody>
      </p:sp>
    </p:spTree>
    <p:extLst>
      <p:ext uri="{BB962C8B-B14F-4D97-AF65-F5344CB8AC3E}">
        <p14:creationId xmlns:p14="http://schemas.microsoft.com/office/powerpoint/2010/main" val="31305272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BMP</a:t>
            </a:r>
            <a:r>
              <a:rPr lang="en-US" baseline="0" dirty="0" smtClean="0"/>
              <a:t> recommendation is ½ mile from sensitive crop.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59</a:t>
            </a:fld>
            <a:endParaRPr lang="en-US" dirty="0"/>
          </a:p>
        </p:txBody>
      </p:sp>
    </p:spTree>
    <p:extLst>
      <p:ext uri="{BB962C8B-B14F-4D97-AF65-F5344CB8AC3E}">
        <p14:creationId xmlns:p14="http://schemas.microsoft.com/office/powerpoint/2010/main" val="21270718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easy for 1 gallon of material to hide in a spray rig somewhere?</a:t>
            </a:r>
          </a:p>
          <a:p>
            <a:r>
              <a:rPr lang="en-US" dirty="0" smtClean="0"/>
              <a:t>Read</a:t>
            </a:r>
            <a:r>
              <a:rPr lang="en-US" baseline="0" dirty="0" smtClean="0"/>
              <a:t> label for recommended tank cleaner to use.</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60</a:t>
            </a:fld>
            <a:endParaRPr lang="en-US" dirty="0"/>
          </a:p>
        </p:txBody>
      </p:sp>
    </p:spTree>
    <p:extLst>
      <p:ext uri="{BB962C8B-B14F-4D97-AF65-F5344CB8AC3E}">
        <p14:creationId xmlns:p14="http://schemas.microsoft.com/office/powerpoint/2010/main" val="33032496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57066" indent="-291179">
              <a:spcBef>
                <a:spcPct val="30000"/>
              </a:spcBef>
              <a:defRPr kumimoji="1" sz="1200">
                <a:solidFill>
                  <a:schemeClr val="tx1"/>
                </a:solidFill>
                <a:latin typeface="Times New Roman" panose="02020603050405020304" pitchFamily="18" charset="0"/>
              </a:defRPr>
            </a:lvl2pPr>
            <a:lvl3pPr marL="1164717" indent="-232943">
              <a:spcBef>
                <a:spcPct val="30000"/>
              </a:spcBef>
              <a:defRPr kumimoji="1" sz="1200">
                <a:solidFill>
                  <a:schemeClr val="tx1"/>
                </a:solidFill>
                <a:latin typeface="Times New Roman" panose="02020603050405020304" pitchFamily="18" charset="0"/>
              </a:defRPr>
            </a:lvl3pPr>
            <a:lvl4pPr marL="1630604" indent="-232943">
              <a:spcBef>
                <a:spcPct val="30000"/>
              </a:spcBef>
              <a:defRPr kumimoji="1" sz="1200">
                <a:solidFill>
                  <a:schemeClr val="tx1"/>
                </a:solidFill>
                <a:latin typeface="Times New Roman" panose="02020603050405020304" pitchFamily="18" charset="0"/>
              </a:defRPr>
            </a:lvl4pPr>
            <a:lvl5pPr marL="2096491" indent="-232943">
              <a:spcBef>
                <a:spcPct val="30000"/>
              </a:spcBef>
              <a:defRPr kumimoji="1"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kumimoji="1"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kumimoji="1"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kumimoji="1"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2F56CF6-760D-4465-976C-DB57C19C5B9E}" type="slidenum">
              <a:rPr kumimoji="0" lang="en-US" altLang="en-US"/>
              <a:pPr>
                <a:spcBef>
                  <a:spcPct val="0"/>
                </a:spcBef>
              </a:pPr>
              <a:t>63</a:t>
            </a:fld>
            <a:endParaRPr kumimoji="0"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altLang="en-US" dirty="0" smtClean="0">
                <a:cs typeface="Times New Roman" panose="02020603050405020304" pitchFamily="18" charset="0"/>
              </a:rPr>
              <a:t>11 required items for RUP record. You can designate the RUP records from other pesticide records with a *, asterisk; or ‘RUP’, etc. It’s to your benefit to record all pesticide applications you make.</a:t>
            </a:r>
          </a:p>
          <a:p>
            <a:r>
              <a:rPr lang="en-US" altLang="en-US" dirty="0" smtClean="0">
                <a:cs typeface="Times New Roman" panose="02020603050405020304" pitchFamily="18" charset="0"/>
              </a:rPr>
              <a:t>  </a:t>
            </a:r>
          </a:p>
          <a:p>
            <a:r>
              <a:rPr lang="en-US" altLang="en-US" dirty="0" smtClean="0">
                <a:cs typeface="Times New Roman" panose="02020603050405020304" pitchFamily="18" charset="0"/>
              </a:rPr>
              <a:t>If a non-certified person applies pesticides under your supervision, your name and permit number are recorded. The private applicator is accountable for that application. And if you allow someone else to use your name and permit number to make a RUP application, it’s your name that is on the line.</a:t>
            </a:r>
          </a:p>
          <a:p>
            <a:r>
              <a:rPr lang="en-US" altLang="en-US" dirty="0" smtClean="0">
                <a:cs typeface="Times New Roman" panose="02020603050405020304" pitchFamily="18" charset="0"/>
              </a:rPr>
              <a:t> </a:t>
            </a:r>
          </a:p>
          <a:p>
            <a:r>
              <a:rPr lang="en-US" altLang="en-US" dirty="0" smtClean="0">
                <a:cs typeface="Times New Roman" panose="02020603050405020304" pitchFamily="18" charset="0"/>
              </a:rPr>
              <a:t>These are the 11 items of required information for RUP records and you have 30 days following an application to record it.  </a:t>
            </a:r>
          </a:p>
        </p:txBody>
      </p:sp>
    </p:spTree>
    <p:extLst>
      <p:ext uri="{BB962C8B-B14F-4D97-AF65-F5344CB8AC3E}">
        <p14:creationId xmlns:p14="http://schemas.microsoft.com/office/powerpoint/2010/main" val="30642348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sets of records needed for Xtendimax, Engenia, FeXapan.</a:t>
            </a:r>
          </a:p>
          <a:p>
            <a:r>
              <a:rPr lang="en-US" baseline="0" dirty="0" smtClean="0"/>
              <a:t>This set– record sheet PPP119 and RUP records.</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64</a:t>
            </a:fld>
            <a:endParaRPr lang="en-US" dirty="0"/>
          </a:p>
        </p:txBody>
      </p:sp>
    </p:spTree>
    <p:extLst>
      <p:ext uri="{BB962C8B-B14F-4D97-AF65-F5344CB8AC3E}">
        <p14:creationId xmlns:p14="http://schemas.microsoft.com/office/powerpoint/2010/main" val="40015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refer to these as short-term</a:t>
            </a:r>
            <a:r>
              <a:rPr lang="en-US" baseline="0" dirty="0" smtClean="0"/>
              <a:t> solutions because over-reliance and over-use of these weed control technologies will most certainly result in additional instances of weed resistance.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7</a:t>
            </a:fld>
            <a:endParaRPr lang="en-US" dirty="0"/>
          </a:p>
        </p:txBody>
      </p:sp>
    </p:spTree>
    <p:extLst>
      <p:ext uri="{BB962C8B-B14F-4D97-AF65-F5344CB8AC3E}">
        <p14:creationId xmlns:p14="http://schemas.microsoft.com/office/powerpoint/2010/main" val="26187032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guidance was developed by OISC after consultation</a:t>
            </a:r>
            <a:r>
              <a:rPr lang="en-US" baseline="0" dirty="0" smtClean="0"/>
              <a:t> with both registrants and the EPA staff that negotiated these labels.  OISC will use this compliance guidance in responding off-target incidents in 2018. This guidance has been included with your take home handouts and is also available, along with all other training materials from today on the OISC Dicamba Herbicide Update website.</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66</a:t>
            </a:fld>
            <a:endParaRPr lang="en-US" dirty="0"/>
          </a:p>
        </p:txBody>
      </p:sp>
    </p:spTree>
    <p:extLst>
      <p:ext uri="{BB962C8B-B14F-4D97-AF65-F5344CB8AC3E}">
        <p14:creationId xmlns:p14="http://schemas.microsoft.com/office/powerpoint/2010/main" val="31115269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Over-use</a:t>
            </a:r>
            <a:r>
              <a:rPr lang="en-US" baseline="0" dirty="0" smtClean="0"/>
              <a:t> + No rotation of groups = Resistance.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67</a:t>
            </a:fld>
            <a:endParaRPr lang="en-US" dirty="0"/>
          </a:p>
        </p:txBody>
      </p:sp>
    </p:spTree>
    <p:extLst>
      <p:ext uri="{BB962C8B-B14F-4D97-AF65-F5344CB8AC3E}">
        <p14:creationId xmlns:p14="http://schemas.microsoft.com/office/powerpoint/2010/main" val="908099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OISC Handout</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68</a:t>
            </a:fld>
            <a:endParaRPr lang="en-US" dirty="0"/>
          </a:p>
        </p:txBody>
      </p:sp>
    </p:spTree>
    <p:extLst>
      <p:ext uri="{BB962C8B-B14F-4D97-AF65-F5344CB8AC3E}">
        <p14:creationId xmlns:p14="http://schemas.microsoft.com/office/powerpoint/2010/main" val="26065109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products</a:t>
            </a:r>
            <a:r>
              <a:rPr lang="en-US" baseline="0" dirty="0" smtClean="0"/>
              <a:t> are going to be very challenging to use legally, but we hope you now have an idea of potential pitfalls before you plan your 2018 weed control options.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69</a:t>
            </a:fld>
            <a:endParaRPr lang="en-US" dirty="0"/>
          </a:p>
        </p:txBody>
      </p:sp>
    </p:spTree>
    <p:extLst>
      <p:ext uri="{BB962C8B-B14F-4D97-AF65-F5344CB8AC3E}">
        <p14:creationId xmlns:p14="http://schemas.microsoft.com/office/powerpoint/2010/main" val="30993038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OPTIONAL:  Weed</a:t>
            </a:r>
            <a:r>
              <a:rPr lang="en-US" baseline="0" smtClean="0"/>
              <a:t> </a:t>
            </a:r>
            <a:r>
              <a:rPr lang="en-US" baseline="0" dirty="0" smtClean="0"/>
              <a:t>Specialists put together this slide on BMP of dicamba applications. The points have been addressed throughout the presentation. But if  you prefer to talk from this slide, add it where you see fit.</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71</a:t>
            </a:fld>
            <a:endParaRPr lang="en-US" dirty="0"/>
          </a:p>
        </p:txBody>
      </p:sp>
    </p:spTree>
    <p:extLst>
      <p:ext uri="{BB962C8B-B14F-4D97-AF65-F5344CB8AC3E}">
        <p14:creationId xmlns:p14="http://schemas.microsoft.com/office/powerpoint/2010/main" val="364298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Dicamba is a group 4 herbicide, giving alternative to break resistance cycle.  Y</a:t>
            </a:r>
            <a:r>
              <a:rPr lang="en-US" baseline="0" dirty="0" smtClean="0"/>
              <a:t>ear after year use of dicamba, like any herbicide class, is not a long term solution.</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8</a:t>
            </a:fld>
            <a:endParaRPr lang="en-US" dirty="0"/>
          </a:p>
        </p:txBody>
      </p:sp>
    </p:spTree>
    <p:extLst>
      <p:ext uri="{BB962C8B-B14F-4D97-AF65-F5344CB8AC3E}">
        <p14:creationId xmlns:p14="http://schemas.microsoft.com/office/powerpoint/2010/main" val="313144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Research</a:t>
            </a:r>
            <a:r>
              <a:rPr lang="en-US" baseline="0" dirty="0" smtClean="0"/>
              <a:t> shows that herbicides volatilize more from plant surface than soils surface. So not only are smaller weeds easier to control, making applications when plants are smaller – less surface area – reduces chance of product volatilizing. </a:t>
            </a:r>
            <a:endParaRPr lang="en-US" dirty="0" smtClean="0"/>
          </a:p>
          <a:p>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9</a:t>
            </a:fld>
            <a:endParaRPr lang="en-US" dirty="0"/>
          </a:p>
        </p:txBody>
      </p:sp>
    </p:spTree>
    <p:extLst>
      <p:ext uri="{BB962C8B-B14F-4D97-AF65-F5344CB8AC3E}">
        <p14:creationId xmlns:p14="http://schemas.microsoft.com/office/powerpoint/2010/main" val="402903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mindful of weed growth stage when balancing optimal control and legal use application restrictions. </a:t>
            </a:r>
            <a:endParaRPr lang="en-US" dirty="0"/>
          </a:p>
        </p:txBody>
      </p:sp>
      <p:sp>
        <p:nvSpPr>
          <p:cNvPr id="4" name="Slide Number Placeholder 3"/>
          <p:cNvSpPr>
            <a:spLocks noGrp="1"/>
          </p:cNvSpPr>
          <p:nvPr>
            <p:ph type="sldNum" sz="quarter" idx="10"/>
          </p:nvPr>
        </p:nvSpPr>
        <p:spPr/>
        <p:txBody>
          <a:bodyPr/>
          <a:lstStyle/>
          <a:p>
            <a:fld id="{32BE34FC-AE3D-48EC-8C02-D4981ED8949E}" type="slidenum">
              <a:rPr lang="en-US" smtClean="0"/>
              <a:t>10</a:t>
            </a:fld>
            <a:endParaRPr lang="en-US" dirty="0"/>
          </a:p>
        </p:txBody>
      </p:sp>
    </p:spTree>
    <p:extLst>
      <p:ext uri="{BB962C8B-B14F-4D97-AF65-F5344CB8AC3E}">
        <p14:creationId xmlns:p14="http://schemas.microsoft.com/office/powerpoint/2010/main" val="297599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81138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169158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22707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507" y="88207"/>
            <a:ext cx="11101360" cy="748782"/>
          </a:xfrm>
        </p:spPr>
        <p:txBody>
          <a:bodyPr/>
          <a:lstStyle>
            <a:lvl1pPr>
              <a:defRPr sz="4800" b="1" cap="none">
                <a:latin typeface="Gill Sans MT" panose="020B0502020104020203" pitchFamily="34" charset="0"/>
              </a:defRPr>
            </a:lvl1pPr>
          </a:lstStyle>
          <a:p>
            <a:r>
              <a:rPr lang="en-US" dirty="0" smtClean="0"/>
              <a:t>Click to edit master title style</a:t>
            </a:r>
            <a:endParaRPr lang="en-US" dirty="0"/>
          </a:p>
        </p:txBody>
      </p:sp>
      <p:sp>
        <p:nvSpPr>
          <p:cNvPr id="5" name="Text Placeholder 2"/>
          <p:cNvSpPr>
            <a:spLocks noGrp="1"/>
          </p:cNvSpPr>
          <p:nvPr>
            <p:ph type="body" idx="11" hasCustomPrompt="1"/>
          </p:nvPr>
        </p:nvSpPr>
        <p:spPr>
          <a:xfrm>
            <a:off x="489507" y="816466"/>
            <a:ext cx="11092893" cy="442912"/>
          </a:xfrm>
        </p:spPr>
        <p:txBody>
          <a:bodyPr anchor="t">
            <a:noAutofit/>
          </a:bodyPr>
          <a:lstStyle>
            <a:lvl1pPr marL="0" indent="0">
              <a:buNone/>
              <a:defRPr sz="2800" b="1" cap="none">
                <a:solidFill>
                  <a:srgbClr val="756C66"/>
                </a:solidFill>
                <a:latin typeface="Gill Sans MT" panose="020B0502020104020203" pitchFamily="34" charset="0"/>
                <a:cs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ext Placeholder 6"/>
          <p:cNvSpPr>
            <a:spLocks noGrp="1"/>
          </p:cNvSpPr>
          <p:nvPr>
            <p:ph type="body" idx="12"/>
          </p:nvPr>
        </p:nvSpPr>
        <p:spPr>
          <a:xfrm>
            <a:off x="489507" y="1431235"/>
            <a:ext cx="11101359" cy="4797287"/>
          </a:xfrm>
        </p:spPr>
        <p:txBody>
          <a:bodyPr>
            <a:normAutofit/>
          </a:bodyPr>
          <a:lstStyle>
            <a:lvl1pPr>
              <a:defRPr sz="2800">
                <a:latin typeface="Gill Sans MT" panose="020B0502020104020203" pitchFamily="34" charset="0"/>
              </a:defRPr>
            </a:lvl1pPr>
            <a:lvl2pPr>
              <a:defRPr sz="2800">
                <a:latin typeface="Gill Sans MT" panose="020B0502020104020203" pitchFamily="34" charset="0"/>
              </a:defRPr>
            </a:lvl2pPr>
            <a:lvl3pPr>
              <a:defRPr sz="2800">
                <a:latin typeface="Gill Sans MT" panose="020B0502020104020203" pitchFamily="34" charset="0"/>
              </a:defRPr>
            </a:lvl3pPr>
            <a:lvl4pPr>
              <a:defRPr sz="2800">
                <a:latin typeface="Gill Sans MT" panose="020B0502020104020203" pitchFamily="34" charset="0"/>
              </a:defRPr>
            </a:lvl4pPr>
            <a:lvl5pPr>
              <a:defRPr sz="2800">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08013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457200"/>
            <a:ext cx="10363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885950"/>
            <a:ext cx="5350933"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63735" y="1885953"/>
            <a:ext cx="5350933"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63735" y="4048128"/>
            <a:ext cx="5350933"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575733" y="6229350"/>
            <a:ext cx="2540000" cy="457200"/>
          </a:xfrm>
          <a:prstGeom prst="rect">
            <a:avLst/>
          </a:prstGeom>
          <a:ln/>
        </p:spPr>
        <p:txBody>
          <a:bodyPr/>
          <a:lstStyle>
            <a:lvl1pPr>
              <a:defRPr/>
            </a:lvl1pPr>
          </a:lstStyle>
          <a:p>
            <a:pPr>
              <a:defRPr/>
            </a:pPr>
            <a:r>
              <a:rPr lang="en-US" smtClean="0"/>
              <a:t>5/30/2018</a:t>
            </a:r>
            <a:endParaRPr lang="en-US" dirty="0"/>
          </a:p>
        </p:txBody>
      </p:sp>
      <p:sp>
        <p:nvSpPr>
          <p:cNvPr id="7" name="Rectangle 5"/>
          <p:cNvSpPr>
            <a:spLocks noGrp="1" noChangeArrowheads="1"/>
          </p:cNvSpPr>
          <p:nvPr>
            <p:ph type="ftr" sz="quarter" idx="11"/>
          </p:nvPr>
        </p:nvSpPr>
        <p:spPr>
          <a:xfrm>
            <a:off x="4165600" y="6229350"/>
            <a:ext cx="3860800" cy="45720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A05EE9B1-C78B-4F91-AD26-30EF557BFBA2}" type="slidenum">
              <a:rPr lang="en-US"/>
              <a:pPr>
                <a:defRPr/>
              </a:pPr>
              <a:t>‹#›</a:t>
            </a:fld>
            <a:endParaRPr lang="en-US" dirty="0"/>
          </a:p>
        </p:txBody>
      </p:sp>
    </p:spTree>
    <p:extLst>
      <p:ext uri="{BB962C8B-B14F-4D97-AF65-F5344CB8AC3E}">
        <p14:creationId xmlns:p14="http://schemas.microsoft.com/office/powerpoint/2010/main" val="167354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2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275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25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378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33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79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422853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90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15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323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802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571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677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129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06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410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6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253501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195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884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74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747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584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85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5/30/2018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525610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5/30/2018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46826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426076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5/30/2018</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170811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5/30/2018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205987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5/30/2018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a:t>
            </a:fld>
            <a:endParaRPr lang="en-US" dirty="0"/>
          </a:p>
        </p:txBody>
      </p:sp>
    </p:spTree>
    <p:extLst>
      <p:ext uri="{BB962C8B-B14F-4D97-AF65-F5344CB8AC3E}">
        <p14:creationId xmlns:p14="http://schemas.microsoft.com/office/powerpoint/2010/main" val="286376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5/30/2018</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8DD8B-E0DB-44BA-B35E-E587B0E651D5}" type="slidenum">
              <a:rPr lang="en-US" smtClean="0"/>
              <a:t>‹#›</a:t>
            </a:fld>
            <a:endParaRPr lang="en-US" dirty="0"/>
          </a:p>
        </p:txBody>
      </p:sp>
    </p:spTree>
    <p:extLst>
      <p:ext uri="{BB962C8B-B14F-4D97-AF65-F5344CB8AC3E}">
        <p14:creationId xmlns:p14="http://schemas.microsoft.com/office/powerpoint/2010/main" val="801434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9" r:id="rId12"/>
    <p:sldLayoutId id="2147483710"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931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715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microsoft.com/office/2007/relationships/hdphoto" Target="../media/hdphoto6.wdp"/><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1.e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2.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microsoft.com/office/2007/relationships/hdphoto" Target="../media/hdphoto7.wdp"/></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2.tif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318" y="3121630"/>
            <a:ext cx="9144000" cy="1894114"/>
          </a:xfrm>
        </p:spPr>
        <p:txBody>
          <a:bodyPr>
            <a:normAutofit fontScale="90000"/>
          </a:bodyPr>
          <a:lstStyle/>
          <a:p>
            <a:r>
              <a:rPr lang="en-US" sz="5300" dirty="0"/>
              <a:t>2018 Indiana Required Training for Users of Engenia, FeXapan and Xtendimax </a:t>
            </a:r>
            <a:r>
              <a:rPr lang="en-US" sz="5300" dirty="0" smtClean="0"/>
              <a:t>dicamba products</a:t>
            </a:r>
            <a:r>
              <a:rPr lang="en-US" dirty="0" smtClean="0"/>
              <a:t/>
            </a:r>
            <a:br>
              <a:rPr lang="en-US" dirty="0" smtClean="0"/>
            </a:br>
            <a:r>
              <a:rPr lang="en-US" dirty="0"/>
              <a:t/>
            </a:r>
            <a:br>
              <a:rPr lang="en-US" dirty="0"/>
            </a:br>
            <a:r>
              <a:rPr lang="en-US" sz="5300" b="0" i="1" dirty="0" smtClean="0">
                <a:latin typeface="Segoe Script" panose="020B0504020000000003" pitchFamily="34" charset="0"/>
                <a:ea typeface="Segoe UI" panose="020B0502040204020203" pitchFamily="34" charset="0"/>
                <a:cs typeface="Segoe UI" panose="020B0502040204020203" pitchFamily="34" charset="0"/>
              </a:rPr>
              <a:t>“Threading the Needle”</a:t>
            </a:r>
            <a:r>
              <a:rPr lang="en-US" sz="5300" b="0" i="1" dirty="0">
                <a:latin typeface="Segoe Script" panose="020B0504020000000003" pitchFamily="34" charset="0"/>
                <a:ea typeface="Segoe UI" panose="020B0502040204020203" pitchFamily="34" charset="0"/>
                <a:cs typeface="Segoe UI" panose="020B0502040204020203" pitchFamily="34" charset="0"/>
              </a:rPr>
              <a:t/>
            </a:r>
            <a:br>
              <a:rPr lang="en-US" sz="5300" b="0" i="1" dirty="0">
                <a:latin typeface="Segoe Script" panose="020B0504020000000003" pitchFamily="34" charset="0"/>
                <a:ea typeface="Segoe UI" panose="020B0502040204020203" pitchFamily="34" charset="0"/>
                <a:cs typeface="Segoe UI" panose="020B0502040204020203" pitchFamily="34" charset="0"/>
              </a:rPr>
            </a:br>
            <a:endParaRPr lang="en-US" sz="5300" b="0" i="1" dirty="0">
              <a:latin typeface="Segoe Script" panose="020B0504020000000003" pitchFamily="34" charset="0"/>
              <a:ea typeface="Segoe UI" panose="020B0502040204020203" pitchFamily="34" charset="0"/>
              <a:cs typeface="Segoe UI" panose="020B0502040204020203" pitchFamily="34" charset="0"/>
            </a:endParaRPr>
          </a:p>
        </p:txBody>
      </p:sp>
      <p:pic>
        <p:nvPicPr>
          <p:cNvPr id="3" name="Picture 2" descr="7 Tips on How to &lt;strong&gt;Sew&lt;/strong&gt; Shapewear | IN FORM®"/>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7344" y1="79104" x2="7344" y2="79104"/>
                        <a14:foregroundMark x1="5938" y1="87065" x2="5938" y2="87065"/>
                        <a14:foregroundMark x1="9063" y1="77114" x2="9063" y2="77114"/>
                        <a14:foregroundMark x1="10469" y1="72139" x2="10469" y2="72139"/>
                        <a14:foregroundMark x1="16719" y1="58209" x2="16719" y2="58209"/>
                        <a14:foregroundMark x1="25156" y1="20398" x2="25156" y2="20398"/>
                        <a14:foregroundMark x1="25000" y1="33831" x2="25000" y2="33831"/>
                        <a14:foregroundMark x1="21406" y1="13433" x2="21406" y2="13433"/>
                        <a14:foregroundMark x1="17656" y1="19403" x2="17656" y2="19403"/>
                        <a14:foregroundMark x1="14219" y1="29851" x2="14219" y2="29851"/>
                        <a14:foregroundMark x1="12344" y1="43284" x2="12656" y2="41791"/>
                      </a14:backgroundRemoval>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rot="1561208">
            <a:off x="168598" y="3121860"/>
            <a:ext cx="2229448" cy="482253"/>
          </a:xfrm>
          <a:prstGeom prst="rect">
            <a:avLst/>
          </a:prstGeom>
        </p:spPr>
      </p:pic>
      <p:sp>
        <p:nvSpPr>
          <p:cNvPr id="4" name="Rectangle 3"/>
          <p:cNvSpPr/>
          <p:nvPr/>
        </p:nvSpPr>
        <p:spPr>
          <a:xfrm>
            <a:off x="0" y="5429366"/>
            <a:ext cx="9248775" cy="797359"/>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D19B23"/>
              </a:solidFill>
            </a:endParaRPr>
          </a:p>
        </p:txBody>
      </p:sp>
      <p:sp>
        <p:nvSpPr>
          <p:cNvPr id="6" name="TextBox 5"/>
          <p:cNvSpPr txBox="1"/>
          <p:nvPr/>
        </p:nvSpPr>
        <p:spPr>
          <a:xfrm>
            <a:off x="131989" y="5875158"/>
            <a:ext cx="3544711" cy="369332"/>
          </a:xfrm>
          <a:prstGeom prst="rect">
            <a:avLst/>
          </a:prstGeom>
          <a:noFill/>
        </p:spPr>
        <p:txBody>
          <a:bodyPr wrap="square" rtlCol="0">
            <a:spAutoFit/>
          </a:bodyPr>
          <a:lstStyle/>
          <a:p>
            <a:r>
              <a:rPr lang="en-US" dirty="0" smtClean="0"/>
              <a:t>Presenter:</a:t>
            </a:r>
            <a:endParaRPr lang="en-US" dirty="0"/>
          </a:p>
        </p:txBody>
      </p:sp>
      <p:sp>
        <p:nvSpPr>
          <p:cNvPr id="5" name="Date Placeholder 4"/>
          <p:cNvSpPr>
            <a:spLocks noGrp="1"/>
          </p:cNvSpPr>
          <p:nvPr>
            <p:ph type="dt" sz="half" idx="10"/>
          </p:nvPr>
        </p:nvSpPr>
        <p:spPr/>
        <p:txBody>
          <a:bodyPr/>
          <a:lstStyle/>
          <a:p>
            <a:r>
              <a:rPr lang="en-US" smtClean="0"/>
              <a:t>5/30/2018</a:t>
            </a:r>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1</a:t>
            </a:fld>
            <a:endParaRPr lang="en-US" dirty="0"/>
          </a:p>
        </p:txBody>
      </p:sp>
    </p:spTree>
    <p:extLst>
      <p:ext uri="{BB962C8B-B14F-4D97-AF65-F5344CB8AC3E}">
        <p14:creationId xmlns:p14="http://schemas.microsoft.com/office/powerpoint/2010/main" val="76771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665" y="129396"/>
            <a:ext cx="10564004" cy="6767417"/>
          </a:xfrm>
          <a:prstGeom prst="rect">
            <a:avLst/>
          </a:prstGeom>
        </p:spPr>
      </p:pic>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10</a:t>
            </a:fld>
            <a:endParaRPr lang="en-US" dirty="0"/>
          </a:p>
        </p:txBody>
      </p:sp>
    </p:spTree>
    <p:extLst>
      <p:ext uri="{BB962C8B-B14F-4D97-AF65-F5344CB8AC3E}">
        <p14:creationId xmlns:p14="http://schemas.microsoft.com/office/powerpoint/2010/main" val="161683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2030"/>
            <a:ext cx="5024309" cy="1569245"/>
          </a:xfrm>
          <a:noFill/>
        </p:spPr>
        <p:txBody>
          <a:bodyPr>
            <a:normAutofit/>
          </a:bodyPr>
          <a:lstStyle/>
          <a:p>
            <a:r>
              <a:rPr lang="en-US" dirty="0" smtClean="0"/>
              <a:t>Dicamba – </a:t>
            </a:r>
            <a:br>
              <a:rPr lang="en-US" dirty="0" smtClean="0"/>
            </a:br>
            <a:r>
              <a:rPr lang="en-US" dirty="0" smtClean="0"/>
              <a:t>What Happened in 2017?</a:t>
            </a:r>
            <a:endParaRPr lang="en-US" dirty="0"/>
          </a:p>
        </p:txBody>
      </p:sp>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329491" y="19050"/>
            <a:ext cx="5957759" cy="6838950"/>
          </a:xfrm>
        </p:spPr>
      </p:pic>
      <p:sp>
        <p:nvSpPr>
          <p:cNvPr id="3" name="Date Placeholder 2"/>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11</a:t>
            </a:fld>
            <a:endParaRPr lang="en-US" dirty="0"/>
          </a:p>
        </p:txBody>
      </p:sp>
    </p:spTree>
    <p:extLst>
      <p:ext uri="{BB962C8B-B14F-4D97-AF65-F5344CB8AC3E}">
        <p14:creationId xmlns:p14="http://schemas.microsoft.com/office/powerpoint/2010/main" val="172235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2" name="TextBox 74"/>
          <p:cNvSpPr txBox="1">
            <a:spLocks noChangeArrowheads="1"/>
          </p:cNvSpPr>
          <p:nvPr/>
        </p:nvSpPr>
        <p:spPr bwMode="auto">
          <a:xfrm>
            <a:off x="8726701" y="6301259"/>
            <a:ext cx="3207870" cy="27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7231" tIns="43587" rIns="87231" bIns="4358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1200" b="1" baseline="30000" dirty="0">
                <a:solidFill>
                  <a:srgbClr val="FF0000"/>
                </a:solidFill>
                <a:latin typeface="Arial" charset="0"/>
                <a:cs typeface="Arial" charset="0"/>
              </a:rPr>
              <a:t>©</a:t>
            </a:r>
            <a:r>
              <a:rPr lang="en-US" sz="1200" b="1" dirty="0">
                <a:solidFill>
                  <a:srgbClr val="FF0000"/>
                </a:solidFill>
                <a:latin typeface="Arial" charset="0"/>
                <a:cs typeface="Arial" charset="0"/>
              </a:rPr>
              <a:t>Dr. Kevin Bradley, University of Missouri</a:t>
            </a:r>
          </a:p>
        </p:txBody>
      </p:sp>
      <p:sp>
        <p:nvSpPr>
          <p:cNvPr id="2" name="Title 1"/>
          <p:cNvSpPr>
            <a:spLocks noGrp="1"/>
          </p:cNvSpPr>
          <p:nvPr>
            <p:ph type="title"/>
          </p:nvPr>
        </p:nvSpPr>
        <p:spPr>
          <a:xfrm>
            <a:off x="278023" y="982840"/>
            <a:ext cx="8534399" cy="1143000"/>
          </a:xfrm>
        </p:spPr>
        <p:txBody>
          <a:bodyPr>
            <a:normAutofit fontScale="90000"/>
          </a:bodyPr>
          <a:lstStyle/>
          <a:p>
            <a:pPr>
              <a:lnSpc>
                <a:spcPct val="90000"/>
              </a:lnSpc>
            </a:pPr>
            <a:r>
              <a:rPr lang="en-US" sz="3600" b="1" dirty="0">
                <a:latin typeface="Candara"/>
                <a:cs typeface="Candara"/>
              </a:rPr>
              <a:t>Official Dicamba-related Injury Investigations as Reported by State Departments of Agriculture </a:t>
            </a:r>
            <a:r>
              <a:rPr lang="en-US" sz="1800" b="1" dirty="0">
                <a:solidFill>
                  <a:srgbClr val="FF0000"/>
                </a:solidFill>
                <a:latin typeface="Candara"/>
                <a:cs typeface="Candara"/>
              </a:rPr>
              <a:t>(*as of October 15, 2017) </a:t>
            </a:r>
          </a:p>
        </p:txBody>
      </p:sp>
      <p:sp>
        <p:nvSpPr>
          <p:cNvPr id="57" name="TextBox 56"/>
          <p:cNvSpPr txBox="1"/>
          <p:nvPr/>
        </p:nvSpPr>
        <p:spPr>
          <a:xfrm>
            <a:off x="968608" y="5800321"/>
            <a:ext cx="1839991" cy="461665"/>
          </a:xfrm>
          <a:prstGeom prst="rect">
            <a:avLst/>
          </a:prstGeom>
          <a:noFill/>
        </p:spPr>
        <p:txBody>
          <a:bodyPr wrap="none" rtlCol="0">
            <a:spAutoFit/>
          </a:bodyPr>
          <a:lstStyle/>
          <a:p>
            <a:r>
              <a:rPr lang="en-US" sz="2400" b="1" dirty="0">
                <a:solidFill>
                  <a:srgbClr val="FF0000"/>
                </a:solidFill>
                <a:latin typeface="Candara"/>
                <a:cs typeface="Candara"/>
              </a:rPr>
              <a:t>*Total: 2,708</a:t>
            </a:r>
          </a:p>
        </p:txBody>
      </p:sp>
      <p:grpSp>
        <p:nvGrpSpPr>
          <p:cNvPr id="6" name="Group 5"/>
          <p:cNvGrpSpPr/>
          <p:nvPr/>
        </p:nvGrpSpPr>
        <p:grpSpPr>
          <a:xfrm>
            <a:off x="3454612" y="2049704"/>
            <a:ext cx="6443661" cy="4019550"/>
            <a:chOff x="3230325" y="1963440"/>
            <a:chExt cx="6443661" cy="4019550"/>
          </a:xfrm>
        </p:grpSpPr>
        <p:sp>
          <p:nvSpPr>
            <p:cNvPr id="256054" name="Freeform 57"/>
            <p:cNvSpPr>
              <a:spLocks noEditPoints="1"/>
            </p:cNvSpPr>
            <p:nvPr/>
          </p:nvSpPr>
          <p:spPr bwMode="auto">
            <a:xfrm>
              <a:off x="3230325" y="2963565"/>
              <a:ext cx="1000125" cy="1714500"/>
            </a:xfrm>
            <a:custGeom>
              <a:avLst/>
              <a:gdLst>
                <a:gd name="T0" fmla="*/ 2147483647 w 630"/>
                <a:gd name="T1" fmla="*/ 2147483647 h 1080"/>
                <a:gd name="T2" fmla="*/ 2147483647 w 630"/>
                <a:gd name="T3" fmla="*/ 2147483647 h 1080"/>
                <a:gd name="T4" fmla="*/ 2147483647 w 630"/>
                <a:gd name="T5" fmla="*/ 2147483647 h 1080"/>
                <a:gd name="T6" fmla="*/ 2147483647 w 630"/>
                <a:gd name="T7" fmla="*/ 2147483647 h 1080"/>
                <a:gd name="T8" fmla="*/ 2147483647 w 630"/>
                <a:gd name="T9" fmla="*/ 2147483647 h 1080"/>
                <a:gd name="T10" fmla="*/ 2147483647 w 630"/>
                <a:gd name="T11" fmla="*/ 2147483647 h 1080"/>
                <a:gd name="T12" fmla="*/ 2147483647 w 630"/>
                <a:gd name="T13" fmla="*/ 2147483647 h 1080"/>
                <a:gd name="T14" fmla="*/ 2147483647 w 630"/>
                <a:gd name="T15" fmla="*/ 2147483647 h 1080"/>
                <a:gd name="T16" fmla="*/ 2147483647 w 630"/>
                <a:gd name="T17" fmla="*/ 2147483647 h 1080"/>
                <a:gd name="T18" fmla="*/ 0 w 630"/>
                <a:gd name="T19" fmla="*/ 2147483647 h 1080"/>
                <a:gd name="T20" fmla="*/ 2147483647 w 630"/>
                <a:gd name="T21" fmla="*/ 2147483647 h 1080"/>
                <a:gd name="T22" fmla="*/ 2147483647 w 630"/>
                <a:gd name="T23" fmla="*/ 0 h 1080"/>
                <a:gd name="T24" fmla="*/ 2147483647 w 630"/>
                <a:gd name="T25" fmla="*/ 2147483647 h 1080"/>
                <a:gd name="T26" fmla="*/ 2147483647 w 630"/>
                <a:gd name="T27" fmla="*/ 2147483647 h 1080"/>
                <a:gd name="T28" fmla="*/ 2147483647 w 630"/>
                <a:gd name="T29" fmla="*/ 2147483647 h 1080"/>
                <a:gd name="T30" fmla="*/ 2147483647 w 630"/>
                <a:gd name="T31" fmla="*/ 2147483647 h 1080"/>
                <a:gd name="T32" fmla="*/ 2147483647 w 630"/>
                <a:gd name="T33" fmla="*/ 2147483647 h 1080"/>
                <a:gd name="T34" fmla="*/ 2147483647 w 630"/>
                <a:gd name="T35" fmla="*/ 2147483647 h 1080"/>
                <a:gd name="T36" fmla="*/ 2147483647 w 630"/>
                <a:gd name="T37" fmla="*/ 2147483647 h 1080"/>
                <a:gd name="T38" fmla="*/ 2147483647 w 630"/>
                <a:gd name="T39" fmla="*/ 2147483647 h 1080"/>
                <a:gd name="T40" fmla="*/ 2147483647 w 630"/>
                <a:gd name="T41" fmla="*/ 2147483647 h 1080"/>
                <a:gd name="T42" fmla="*/ 2147483647 w 630"/>
                <a:gd name="T43" fmla="*/ 2147483647 h 1080"/>
                <a:gd name="T44" fmla="*/ 2147483647 w 630"/>
                <a:gd name="T45" fmla="*/ 2147483647 h 1080"/>
                <a:gd name="T46" fmla="*/ 2147483647 w 630"/>
                <a:gd name="T47" fmla="*/ 2147483647 h 1080"/>
                <a:gd name="T48" fmla="*/ 2147483647 w 630"/>
                <a:gd name="T49" fmla="*/ 2147483647 h 1080"/>
                <a:gd name="T50" fmla="*/ 2147483647 w 630"/>
                <a:gd name="T51" fmla="*/ 2147483647 h 1080"/>
                <a:gd name="T52" fmla="*/ 2147483647 w 630"/>
                <a:gd name="T53" fmla="*/ 2147483647 h 1080"/>
                <a:gd name="T54" fmla="*/ 2147483647 w 630"/>
                <a:gd name="T55" fmla="*/ 2147483647 h 1080"/>
                <a:gd name="T56" fmla="*/ 2147483647 w 630"/>
                <a:gd name="T57" fmla="*/ 2147483647 h 1080"/>
                <a:gd name="T58" fmla="*/ 2147483647 w 630"/>
                <a:gd name="T59" fmla="*/ 2147483647 h 1080"/>
                <a:gd name="T60" fmla="*/ 2147483647 w 630"/>
                <a:gd name="T61" fmla="*/ 2147483647 h 1080"/>
                <a:gd name="T62" fmla="*/ 2147483647 w 630"/>
                <a:gd name="T63" fmla="*/ 2147483647 h 1080"/>
                <a:gd name="T64" fmla="*/ 2147483647 w 630"/>
                <a:gd name="T65" fmla="*/ 2147483647 h 1080"/>
                <a:gd name="T66" fmla="*/ 2147483647 w 630"/>
                <a:gd name="T67" fmla="*/ 2147483647 h 1080"/>
                <a:gd name="T68" fmla="*/ 2147483647 w 630"/>
                <a:gd name="T69" fmla="*/ 2147483647 h 1080"/>
                <a:gd name="T70" fmla="*/ 2147483647 w 630"/>
                <a:gd name="T71" fmla="*/ 2147483647 h 1080"/>
                <a:gd name="T72" fmla="*/ 2147483647 w 630"/>
                <a:gd name="T73" fmla="*/ 2147483647 h 1080"/>
                <a:gd name="T74" fmla="*/ 2147483647 w 630"/>
                <a:gd name="T75" fmla="*/ 2147483647 h 1080"/>
                <a:gd name="T76" fmla="*/ 2147483647 w 630"/>
                <a:gd name="T77" fmla="*/ 2147483647 h 1080"/>
                <a:gd name="T78" fmla="*/ 2147483647 w 630"/>
                <a:gd name="T79" fmla="*/ 2147483647 h 1080"/>
                <a:gd name="T80" fmla="*/ 2147483647 w 630"/>
                <a:gd name="T81" fmla="*/ 2147483647 h 1080"/>
                <a:gd name="T82" fmla="*/ 2147483647 w 630"/>
                <a:gd name="T83" fmla="*/ 2147483647 h 1080"/>
                <a:gd name="T84" fmla="*/ 2147483647 w 630"/>
                <a:gd name="T85" fmla="*/ 2147483647 h 1080"/>
                <a:gd name="T86" fmla="*/ 2147483647 w 630"/>
                <a:gd name="T87" fmla="*/ 2147483647 h 1080"/>
                <a:gd name="T88" fmla="*/ 2147483647 w 630"/>
                <a:gd name="T89" fmla="*/ 2147483647 h 1080"/>
                <a:gd name="T90" fmla="*/ 2147483647 w 630"/>
                <a:gd name="T91" fmla="*/ 2147483647 h 1080"/>
                <a:gd name="T92" fmla="*/ 2147483647 w 630"/>
                <a:gd name="T93" fmla="*/ 2147483647 h 1080"/>
                <a:gd name="T94" fmla="*/ 2147483647 w 630"/>
                <a:gd name="T95" fmla="*/ 2147483647 h 1080"/>
                <a:gd name="T96" fmla="*/ 2147483647 w 630"/>
                <a:gd name="T97" fmla="*/ 2147483647 h 1080"/>
                <a:gd name="T98" fmla="*/ 2147483647 w 630"/>
                <a:gd name="T99" fmla="*/ 2147483647 h 1080"/>
                <a:gd name="T100" fmla="*/ 2147483647 w 630"/>
                <a:gd name="T101" fmla="*/ 2147483647 h 1080"/>
                <a:gd name="T102" fmla="*/ 2147483647 w 630"/>
                <a:gd name="T103" fmla="*/ 2147483647 h 1080"/>
                <a:gd name="T104" fmla="*/ 2147483647 w 630"/>
                <a:gd name="T105" fmla="*/ 2147483647 h 1080"/>
                <a:gd name="T106" fmla="*/ 2147483647 w 630"/>
                <a:gd name="T107" fmla="*/ 2147483647 h 1080"/>
                <a:gd name="T108" fmla="*/ 2147483647 w 630"/>
                <a:gd name="T109" fmla="*/ 2147483647 h 1080"/>
                <a:gd name="T110" fmla="*/ 2147483647 w 630"/>
                <a:gd name="T111" fmla="*/ 2147483647 h 1080"/>
                <a:gd name="T112" fmla="*/ 2147483647 w 630"/>
                <a:gd name="T113" fmla="*/ 2147483647 h 10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0"/>
                <a:gd name="T172" fmla="*/ 0 h 1080"/>
                <a:gd name="T173" fmla="*/ 630 w 630"/>
                <a:gd name="T174" fmla="*/ 1080 h 10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0" h="1080">
                  <a:moveTo>
                    <a:pt x="138" y="420"/>
                  </a:moveTo>
                  <a:lnTo>
                    <a:pt x="126" y="426"/>
                  </a:lnTo>
                  <a:lnTo>
                    <a:pt x="114" y="426"/>
                  </a:lnTo>
                  <a:lnTo>
                    <a:pt x="114" y="420"/>
                  </a:lnTo>
                  <a:lnTo>
                    <a:pt x="90" y="420"/>
                  </a:lnTo>
                  <a:lnTo>
                    <a:pt x="90" y="408"/>
                  </a:lnTo>
                  <a:lnTo>
                    <a:pt x="90" y="402"/>
                  </a:lnTo>
                  <a:lnTo>
                    <a:pt x="84" y="408"/>
                  </a:lnTo>
                  <a:lnTo>
                    <a:pt x="90" y="408"/>
                  </a:lnTo>
                  <a:lnTo>
                    <a:pt x="90" y="414"/>
                  </a:lnTo>
                  <a:lnTo>
                    <a:pt x="84" y="408"/>
                  </a:lnTo>
                  <a:lnTo>
                    <a:pt x="78" y="408"/>
                  </a:lnTo>
                  <a:lnTo>
                    <a:pt x="72" y="408"/>
                  </a:lnTo>
                  <a:lnTo>
                    <a:pt x="72" y="414"/>
                  </a:lnTo>
                  <a:lnTo>
                    <a:pt x="72" y="420"/>
                  </a:lnTo>
                  <a:lnTo>
                    <a:pt x="72" y="426"/>
                  </a:lnTo>
                  <a:lnTo>
                    <a:pt x="66" y="426"/>
                  </a:lnTo>
                  <a:lnTo>
                    <a:pt x="66" y="438"/>
                  </a:lnTo>
                  <a:lnTo>
                    <a:pt x="54" y="426"/>
                  </a:lnTo>
                  <a:lnTo>
                    <a:pt x="48" y="414"/>
                  </a:lnTo>
                  <a:lnTo>
                    <a:pt x="36" y="408"/>
                  </a:lnTo>
                  <a:lnTo>
                    <a:pt x="36" y="414"/>
                  </a:lnTo>
                  <a:lnTo>
                    <a:pt x="30" y="408"/>
                  </a:lnTo>
                  <a:lnTo>
                    <a:pt x="42" y="396"/>
                  </a:lnTo>
                  <a:lnTo>
                    <a:pt x="42" y="384"/>
                  </a:lnTo>
                  <a:lnTo>
                    <a:pt x="36" y="378"/>
                  </a:lnTo>
                  <a:lnTo>
                    <a:pt x="36" y="366"/>
                  </a:lnTo>
                  <a:lnTo>
                    <a:pt x="24" y="348"/>
                  </a:lnTo>
                  <a:lnTo>
                    <a:pt x="12" y="324"/>
                  </a:lnTo>
                  <a:lnTo>
                    <a:pt x="6" y="306"/>
                  </a:lnTo>
                  <a:lnTo>
                    <a:pt x="12" y="294"/>
                  </a:lnTo>
                  <a:lnTo>
                    <a:pt x="12" y="264"/>
                  </a:lnTo>
                  <a:lnTo>
                    <a:pt x="18" y="246"/>
                  </a:lnTo>
                  <a:lnTo>
                    <a:pt x="24" y="234"/>
                  </a:lnTo>
                  <a:lnTo>
                    <a:pt x="24" y="216"/>
                  </a:lnTo>
                  <a:lnTo>
                    <a:pt x="18" y="198"/>
                  </a:lnTo>
                  <a:lnTo>
                    <a:pt x="12" y="186"/>
                  </a:lnTo>
                  <a:lnTo>
                    <a:pt x="0" y="168"/>
                  </a:lnTo>
                  <a:lnTo>
                    <a:pt x="0" y="156"/>
                  </a:lnTo>
                  <a:lnTo>
                    <a:pt x="0" y="144"/>
                  </a:lnTo>
                  <a:lnTo>
                    <a:pt x="36" y="102"/>
                  </a:lnTo>
                  <a:lnTo>
                    <a:pt x="36" y="84"/>
                  </a:lnTo>
                  <a:lnTo>
                    <a:pt x="48" y="72"/>
                  </a:lnTo>
                  <a:lnTo>
                    <a:pt x="54" y="54"/>
                  </a:lnTo>
                  <a:lnTo>
                    <a:pt x="54" y="30"/>
                  </a:lnTo>
                  <a:lnTo>
                    <a:pt x="48" y="24"/>
                  </a:lnTo>
                  <a:lnTo>
                    <a:pt x="54" y="18"/>
                  </a:lnTo>
                  <a:lnTo>
                    <a:pt x="60" y="0"/>
                  </a:lnTo>
                  <a:lnTo>
                    <a:pt x="84" y="12"/>
                  </a:lnTo>
                  <a:lnTo>
                    <a:pt x="108" y="18"/>
                  </a:lnTo>
                  <a:lnTo>
                    <a:pt x="126" y="24"/>
                  </a:lnTo>
                  <a:lnTo>
                    <a:pt x="192" y="42"/>
                  </a:lnTo>
                  <a:lnTo>
                    <a:pt x="252" y="60"/>
                  </a:lnTo>
                  <a:lnTo>
                    <a:pt x="294" y="72"/>
                  </a:lnTo>
                  <a:lnTo>
                    <a:pt x="354" y="84"/>
                  </a:lnTo>
                  <a:lnTo>
                    <a:pt x="336" y="162"/>
                  </a:lnTo>
                  <a:lnTo>
                    <a:pt x="300" y="306"/>
                  </a:lnTo>
                  <a:lnTo>
                    <a:pt x="294" y="330"/>
                  </a:lnTo>
                  <a:lnTo>
                    <a:pt x="288" y="342"/>
                  </a:lnTo>
                  <a:lnTo>
                    <a:pt x="282" y="360"/>
                  </a:lnTo>
                  <a:lnTo>
                    <a:pt x="282" y="366"/>
                  </a:lnTo>
                  <a:lnTo>
                    <a:pt x="282" y="378"/>
                  </a:lnTo>
                  <a:lnTo>
                    <a:pt x="288" y="384"/>
                  </a:lnTo>
                  <a:lnTo>
                    <a:pt x="306" y="414"/>
                  </a:lnTo>
                  <a:lnTo>
                    <a:pt x="318" y="432"/>
                  </a:lnTo>
                  <a:lnTo>
                    <a:pt x="330" y="450"/>
                  </a:lnTo>
                  <a:lnTo>
                    <a:pt x="372" y="510"/>
                  </a:lnTo>
                  <a:lnTo>
                    <a:pt x="408" y="564"/>
                  </a:lnTo>
                  <a:lnTo>
                    <a:pt x="444" y="624"/>
                  </a:lnTo>
                  <a:lnTo>
                    <a:pt x="522" y="738"/>
                  </a:lnTo>
                  <a:lnTo>
                    <a:pt x="540" y="762"/>
                  </a:lnTo>
                  <a:lnTo>
                    <a:pt x="600" y="858"/>
                  </a:lnTo>
                  <a:lnTo>
                    <a:pt x="600" y="864"/>
                  </a:lnTo>
                  <a:lnTo>
                    <a:pt x="600" y="870"/>
                  </a:lnTo>
                  <a:lnTo>
                    <a:pt x="606" y="876"/>
                  </a:lnTo>
                  <a:lnTo>
                    <a:pt x="606" y="882"/>
                  </a:lnTo>
                  <a:lnTo>
                    <a:pt x="612" y="888"/>
                  </a:lnTo>
                  <a:lnTo>
                    <a:pt x="612" y="900"/>
                  </a:lnTo>
                  <a:lnTo>
                    <a:pt x="612" y="906"/>
                  </a:lnTo>
                  <a:lnTo>
                    <a:pt x="612" y="912"/>
                  </a:lnTo>
                  <a:lnTo>
                    <a:pt x="618" y="918"/>
                  </a:lnTo>
                  <a:lnTo>
                    <a:pt x="624" y="924"/>
                  </a:lnTo>
                  <a:lnTo>
                    <a:pt x="630" y="930"/>
                  </a:lnTo>
                  <a:lnTo>
                    <a:pt x="630" y="936"/>
                  </a:lnTo>
                  <a:lnTo>
                    <a:pt x="624" y="936"/>
                  </a:lnTo>
                  <a:lnTo>
                    <a:pt x="618" y="942"/>
                  </a:lnTo>
                  <a:lnTo>
                    <a:pt x="612" y="942"/>
                  </a:lnTo>
                  <a:lnTo>
                    <a:pt x="600" y="948"/>
                  </a:lnTo>
                  <a:lnTo>
                    <a:pt x="600" y="954"/>
                  </a:lnTo>
                  <a:lnTo>
                    <a:pt x="588" y="960"/>
                  </a:lnTo>
                  <a:lnTo>
                    <a:pt x="594" y="960"/>
                  </a:lnTo>
                  <a:lnTo>
                    <a:pt x="588" y="966"/>
                  </a:lnTo>
                  <a:lnTo>
                    <a:pt x="588" y="972"/>
                  </a:lnTo>
                  <a:lnTo>
                    <a:pt x="588" y="978"/>
                  </a:lnTo>
                  <a:lnTo>
                    <a:pt x="588" y="984"/>
                  </a:lnTo>
                  <a:lnTo>
                    <a:pt x="582" y="984"/>
                  </a:lnTo>
                  <a:lnTo>
                    <a:pt x="582" y="990"/>
                  </a:lnTo>
                  <a:lnTo>
                    <a:pt x="582" y="996"/>
                  </a:lnTo>
                  <a:lnTo>
                    <a:pt x="576" y="1002"/>
                  </a:lnTo>
                  <a:lnTo>
                    <a:pt x="576" y="1008"/>
                  </a:lnTo>
                  <a:lnTo>
                    <a:pt x="570" y="1008"/>
                  </a:lnTo>
                  <a:lnTo>
                    <a:pt x="564" y="1008"/>
                  </a:lnTo>
                  <a:lnTo>
                    <a:pt x="564" y="1014"/>
                  </a:lnTo>
                  <a:lnTo>
                    <a:pt x="558" y="1020"/>
                  </a:lnTo>
                  <a:lnTo>
                    <a:pt x="564" y="1026"/>
                  </a:lnTo>
                  <a:lnTo>
                    <a:pt x="564" y="1032"/>
                  </a:lnTo>
                  <a:lnTo>
                    <a:pt x="558" y="1038"/>
                  </a:lnTo>
                  <a:lnTo>
                    <a:pt x="564" y="1044"/>
                  </a:lnTo>
                  <a:lnTo>
                    <a:pt x="564" y="1050"/>
                  </a:lnTo>
                  <a:lnTo>
                    <a:pt x="570" y="1050"/>
                  </a:lnTo>
                  <a:lnTo>
                    <a:pt x="576" y="1056"/>
                  </a:lnTo>
                  <a:lnTo>
                    <a:pt x="576" y="1062"/>
                  </a:lnTo>
                  <a:lnTo>
                    <a:pt x="576" y="1068"/>
                  </a:lnTo>
                  <a:lnTo>
                    <a:pt x="570" y="1068"/>
                  </a:lnTo>
                  <a:lnTo>
                    <a:pt x="564" y="1074"/>
                  </a:lnTo>
                  <a:lnTo>
                    <a:pt x="564" y="1080"/>
                  </a:lnTo>
                  <a:lnTo>
                    <a:pt x="558" y="1074"/>
                  </a:lnTo>
                  <a:lnTo>
                    <a:pt x="558" y="1080"/>
                  </a:lnTo>
                  <a:lnTo>
                    <a:pt x="552" y="1074"/>
                  </a:lnTo>
                  <a:lnTo>
                    <a:pt x="438" y="1062"/>
                  </a:lnTo>
                  <a:lnTo>
                    <a:pt x="354" y="1050"/>
                  </a:lnTo>
                  <a:lnTo>
                    <a:pt x="348" y="1032"/>
                  </a:lnTo>
                  <a:lnTo>
                    <a:pt x="354" y="1044"/>
                  </a:lnTo>
                  <a:lnTo>
                    <a:pt x="354" y="1038"/>
                  </a:lnTo>
                  <a:lnTo>
                    <a:pt x="348" y="1032"/>
                  </a:lnTo>
                  <a:lnTo>
                    <a:pt x="348" y="1038"/>
                  </a:lnTo>
                  <a:lnTo>
                    <a:pt x="348" y="1020"/>
                  </a:lnTo>
                  <a:lnTo>
                    <a:pt x="348" y="1014"/>
                  </a:lnTo>
                  <a:lnTo>
                    <a:pt x="348" y="996"/>
                  </a:lnTo>
                  <a:lnTo>
                    <a:pt x="342" y="978"/>
                  </a:lnTo>
                  <a:lnTo>
                    <a:pt x="330" y="960"/>
                  </a:lnTo>
                  <a:lnTo>
                    <a:pt x="300" y="918"/>
                  </a:lnTo>
                  <a:lnTo>
                    <a:pt x="288" y="912"/>
                  </a:lnTo>
                  <a:lnTo>
                    <a:pt x="282" y="918"/>
                  </a:lnTo>
                  <a:lnTo>
                    <a:pt x="276" y="912"/>
                  </a:lnTo>
                  <a:lnTo>
                    <a:pt x="276" y="906"/>
                  </a:lnTo>
                  <a:lnTo>
                    <a:pt x="282" y="906"/>
                  </a:lnTo>
                  <a:lnTo>
                    <a:pt x="282" y="900"/>
                  </a:lnTo>
                  <a:lnTo>
                    <a:pt x="270" y="882"/>
                  </a:lnTo>
                  <a:lnTo>
                    <a:pt x="252" y="876"/>
                  </a:lnTo>
                  <a:lnTo>
                    <a:pt x="240" y="876"/>
                  </a:lnTo>
                  <a:lnTo>
                    <a:pt x="222" y="858"/>
                  </a:lnTo>
                  <a:lnTo>
                    <a:pt x="222" y="846"/>
                  </a:lnTo>
                  <a:lnTo>
                    <a:pt x="204" y="828"/>
                  </a:lnTo>
                  <a:lnTo>
                    <a:pt x="198" y="822"/>
                  </a:lnTo>
                  <a:lnTo>
                    <a:pt x="174" y="822"/>
                  </a:lnTo>
                  <a:lnTo>
                    <a:pt x="168" y="810"/>
                  </a:lnTo>
                  <a:lnTo>
                    <a:pt x="156" y="810"/>
                  </a:lnTo>
                  <a:lnTo>
                    <a:pt x="132" y="804"/>
                  </a:lnTo>
                  <a:lnTo>
                    <a:pt x="132" y="798"/>
                  </a:lnTo>
                  <a:lnTo>
                    <a:pt x="120" y="786"/>
                  </a:lnTo>
                  <a:lnTo>
                    <a:pt x="126" y="774"/>
                  </a:lnTo>
                  <a:lnTo>
                    <a:pt x="126" y="768"/>
                  </a:lnTo>
                  <a:lnTo>
                    <a:pt x="132" y="762"/>
                  </a:lnTo>
                  <a:lnTo>
                    <a:pt x="126" y="756"/>
                  </a:lnTo>
                  <a:lnTo>
                    <a:pt x="132" y="750"/>
                  </a:lnTo>
                  <a:lnTo>
                    <a:pt x="138" y="738"/>
                  </a:lnTo>
                  <a:lnTo>
                    <a:pt x="132" y="732"/>
                  </a:lnTo>
                  <a:lnTo>
                    <a:pt x="120" y="720"/>
                  </a:lnTo>
                  <a:lnTo>
                    <a:pt x="120" y="714"/>
                  </a:lnTo>
                  <a:lnTo>
                    <a:pt x="126" y="708"/>
                  </a:lnTo>
                  <a:lnTo>
                    <a:pt x="126" y="702"/>
                  </a:lnTo>
                  <a:lnTo>
                    <a:pt x="114" y="696"/>
                  </a:lnTo>
                  <a:lnTo>
                    <a:pt x="108" y="678"/>
                  </a:lnTo>
                  <a:lnTo>
                    <a:pt x="102" y="672"/>
                  </a:lnTo>
                  <a:lnTo>
                    <a:pt x="96" y="654"/>
                  </a:lnTo>
                  <a:lnTo>
                    <a:pt x="90" y="648"/>
                  </a:lnTo>
                  <a:lnTo>
                    <a:pt x="84" y="612"/>
                  </a:lnTo>
                  <a:lnTo>
                    <a:pt x="72" y="594"/>
                  </a:lnTo>
                  <a:lnTo>
                    <a:pt x="72" y="570"/>
                  </a:lnTo>
                  <a:lnTo>
                    <a:pt x="78" y="564"/>
                  </a:lnTo>
                  <a:lnTo>
                    <a:pt x="84" y="564"/>
                  </a:lnTo>
                  <a:lnTo>
                    <a:pt x="90" y="546"/>
                  </a:lnTo>
                  <a:lnTo>
                    <a:pt x="90" y="534"/>
                  </a:lnTo>
                  <a:lnTo>
                    <a:pt x="72" y="528"/>
                  </a:lnTo>
                  <a:lnTo>
                    <a:pt x="66" y="522"/>
                  </a:lnTo>
                  <a:lnTo>
                    <a:pt x="60" y="510"/>
                  </a:lnTo>
                  <a:lnTo>
                    <a:pt x="54" y="492"/>
                  </a:lnTo>
                  <a:lnTo>
                    <a:pt x="60" y="486"/>
                  </a:lnTo>
                  <a:lnTo>
                    <a:pt x="60" y="474"/>
                  </a:lnTo>
                  <a:lnTo>
                    <a:pt x="54" y="468"/>
                  </a:lnTo>
                  <a:lnTo>
                    <a:pt x="60" y="450"/>
                  </a:lnTo>
                  <a:lnTo>
                    <a:pt x="66" y="444"/>
                  </a:lnTo>
                  <a:lnTo>
                    <a:pt x="72" y="438"/>
                  </a:lnTo>
                  <a:lnTo>
                    <a:pt x="72" y="450"/>
                  </a:lnTo>
                  <a:lnTo>
                    <a:pt x="72" y="462"/>
                  </a:lnTo>
                  <a:lnTo>
                    <a:pt x="84" y="480"/>
                  </a:lnTo>
                  <a:lnTo>
                    <a:pt x="96" y="480"/>
                  </a:lnTo>
                  <a:lnTo>
                    <a:pt x="84" y="474"/>
                  </a:lnTo>
                  <a:lnTo>
                    <a:pt x="84" y="450"/>
                  </a:lnTo>
                  <a:lnTo>
                    <a:pt x="78" y="444"/>
                  </a:lnTo>
                  <a:lnTo>
                    <a:pt x="78" y="432"/>
                  </a:lnTo>
                  <a:lnTo>
                    <a:pt x="78" y="426"/>
                  </a:lnTo>
                  <a:lnTo>
                    <a:pt x="84" y="426"/>
                  </a:lnTo>
                  <a:lnTo>
                    <a:pt x="108" y="426"/>
                  </a:lnTo>
                  <a:lnTo>
                    <a:pt x="132" y="432"/>
                  </a:lnTo>
                  <a:lnTo>
                    <a:pt x="138" y="432"/>
                  </a:lnTo>
                  <a:lnTo>
                    <a:pt x="144" y="432"/>
                  </a:lnTo>
                  <a:lnTo>
                    <a:pt x="144" y="426"/>
                  </a:lnTo>
                  <a:lnTo>
                    <a:pt x="132" y="426"/>
                  </a:lnTo>
                  <a:lnTo>
                    <a:pt x="138" y="420"/>
                  </a:lnTo>
                  <a:close/>
                  <a:moveTo>
                    <a:pt x="168" y="852"/>
                  </a:moveTo>
                  <a:lnTo>
                    <a:pt x="180" y="858"/>
                  </a:lnTo>
                  <a:lnTo>
                    <a:pt x="192" y="858"/>
                  </a:lnTo>
                  <a:lnTo>
                    <a:pt x="192" y="864"/>
                  </a:lnTo>
                  <a:lnTo>
                    <a:pt x="180" y="864"/>
                  </a:lnTo>
                  <a:lnTo>
                    <a:pt x="168" y="864"/>
                  </a:lnTo>
                  <a:lnTo>
                    <a:pt x="168" y="858"/>
                  </a:lnTo>
                  <a:lnTo>
                    <a:pt x="162" y="852"/>
                  </a:lnTo>
                  <a:lnTo>
                    <a:pt x="168" y="852"/>
                  </a:lnTo>
                  <a:close/>
                  <a:moveTo>
                    <a:pt x="144" y="858"/>
                  </a:moveTo>
                  <a:lnTo>
                    <a:pt x="138" y="852"/>
                  </a:lnTo>
                  <a:lnTo>
                    <a:pt x="156" y="852"/>
                  </a:lnTo>
                  <a:lnTo>
                    <a:pt x="156" y="864"/>
                  </a:lnTo>
                  <a:lnTo>
                    <a:pt x="144" y="864"/>
                  </a:lnTo>
                  <a:lnTo>
                    <a:pt x="144" y="858"/>
                  </a:lnTo>
                  <a:close/>
                  <a:moveTo>
                    <a:pt x="258" y="936"/>
                  </a:moveTo>
                  <a:lnTo>
                    <a:pt x="270" y="948"/>
                  </a:lnTo>
                  <a:lnTo>
                    <a:pt x="276" y="954"/>
                  </a:lnTo>
                  <a:lnTo>
                    <a:pt x="264" y="954"/>
                  </a:lnTo>
                  <a:lnTo>
                    <a:pt x="264" y="942"/>
                  </a:lnTo>
                  <a:lnTo>
                    <a:pt x="258" y="942"/>
                  </a:lnTo>
                  <a:lnTo>
                    <a:pt x="258" y="936"/>
                  </a:lnTo>
                  <a:close/>
                  <a:moveTo>
                    <a:pt x="258" y="1002"/>
                  </a:moveTo>
                  <a:lnTo>
                    <a:pt x="252" y="1002"/>
                  </a:lnTo>
                  <a:lnTo>
                    <a:pt x="246" y="990"/>
                  </a:lnTo>
                  <a:lnTo>
                    <a:pt x="246" y="978"/>
                  </a:lnTo>
                  <a:lnTo>
                    <a:pt x="246" y="984"/>
                  </a:lnTo>
                  <a:lnTo>
                    <a:pt x="258" y="1002"/>
                  </a:lnTo>
                  <a:close/>
                </a:path>
              </a:pathLst>
            </a:custGeom>
            <a:solidFill>
              <a:srgbClr val="FFFFFF"/>
            </a:solidFill>
            <a:ln w="28575">
              <a:solidFill>
                <a:srgbClr val="000000"/>
              </a:solidFill>
              <a:round/>
              <a:headEnd/>
              <a:tailEnd/>
            </a:ln>
            <a:extLst/>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grpSp>
          <p:nvGrpSpPr>
            <p:cNvPr id="5" name="Group 4"/>
            <p:cNvGrpSpPr/>
            <p:nvPr/>
          </p:nvGrpSpPr>
          <p:grpSpPr>
            <a:xfrm>
              <a:off x="3273189" y="1963440"/>
              <a:ext cx="6400797" cy="4019550"/>
              <a:chOff x="3057528" y="2006600"/>
              <a:chExt cx="6400797" cy="4019550"/>
            </a:xfrm>
          </p:grpSpPr>
          <p:sp>
            <p:nvSpPr>
              <p:cNvPr id="256001" name="Freeform 2"/>
              <p:cNvSpPr>
                <a:spLocks/>
              </p:cNvSpPr>
              <p:nvPr/>
            </p:nvSpPr>
            <p:spPr bwMode="auto">
              <a:xfrm>
                <a:off x="6410325" y="4340231"/>
                <a:ext cx="685800" cy="561975"/>
              </a:xfrm>
              <a:custGeom>
                <a:avLst/>
                <a:gdLst>
                  <a:gd name="T0" fmla="*/ 2147483647 w 390"/>
                  <a:gd name="T1" fmla="*/ 2147483647 h 354"/>
                  <a:gd name="T2" fmla="*/ 2147483647 w 390"/>
                  <a:gd name="T3" fmla="*/ 2147483647 h 354"/>
                  <a:gd name="T4" fmla="*/ 2147483647 w 390"/>
                  <a:gd name="T5" fmla="*/ 2147483647 h 354"/>
                  <a:gd name="T6" fmla="*/ 2147483647 w 390"/>
                  <a:gd name="T7" fmla="*/ 2147483647 h 354"/>
                  <a:gd name="T8" fmla="*/ 2147483647 w 390"/>
                  <a:gd name="T9" fmla="*/ 2147483647 h 354"/>
                  <a:gd name="T10" fmla="*/ 2147483647 w 390"/>
                  <a:gd name="T11" fmla="*/ 0 h 354"/>
                  <a:gd name="T12" fmla="*/ 2147483647 w 390"/>
                  <a:gd name="T13" fmla="*/ 2147483647 h 354"/>
                  <a:gd name="T14" fmla="*/ 2147483647 w 390"/>
                  <a:gd name="T15" fmla="*/ 2147483647 h 354"/>
                  <a:gd name="T16" fmla="*/ 2147483647 w 390"/>
                  <a:gd name="T17" fmla="*/ 2147483647 h 354"/>
                  <a:gd name="T18" fmla="*/ 2147483647 w 390"/>
                  <a:gd name="T19" fmla="*/ 2147483647 h 354"/>
                  <a:gd name="T20" fmla="*/ 2147483647 w 390"/>
                  <a:gd name="T21" fmla="*/ 2147483647 h 354"/>
                  <a:gd name="T22" fmla="*/ 2147483647 w 390"/>
                  <a:gd name="T23" fmla="*/ 2147483647 h 354"/>
                  <a:gd name="T24" fmla="*/ 2147483647 w 390"/>
                  <a:gd name="T25" fmla="*/ 2147483647 h 354"/>
                  <a:gd name="T26" fmla="*/ 2147483647 w 390"/>
                  <a:gd name="T27" fmla="*/ 2147483647 h 354"/>
                  <a:gd name="T28" fmla="*/ 2147483647 w 390"/>
                  <a:gd name="T29" fmla="*/ 2147483647 h 354"/>
                  <a:gd name="T30" fmla="*/ 2147483647 w 390"/>
                  <a:gd name="T31" fmla="*/ 2147483647 h 354"/>
                  <a:gd name="T32" fmla="*/ 2147483647 w 390"/>
                  <a:gd name="T33" fmla="*/ 2147483647 h 354"/>
                  <a:gd name="T34" fmla="*/ 2147483647 w 390"/>
                  <a:gd name="T35" fmla="*/ 2147483647 h 354"/>
                  <a:gd name="T36" fmla="*/ 2147483647 w 390"/>
                  <a:gd name="T37" fmla="*/ 2147483647 h 354"/>
                  <a:gd name="T38" fmla="*/ 2147483647 w 390"/>
                  <a:gd name="T39" fmla="*/ 2147483647 h 354"/>
                  <a:gd name="T40" fmla="*/ 2147483647 w 390"/>
                  <a:gd name="T41" fmla="*/ 2147483647 h 354"/>
                  <a:gd name="T42" fmla="*/ 2147483647 w 390"/>
                  <a:gd name="T43" fmla="*/ 2147483647 h 354"/>
                  <a:gd name="T44" fmla="*/ 2147483647 w 390"/>
                  <a:gd name="T45" fmla="*/ 2147483647 h 354"/>
                  <a:gd name="T46" fmla="*/ 2147483647 w 390"/>
                  <a:gd name="T47" fmla="*/ 2147483647 h 354"/>
                  <a:gd name="T48" fmla="*/ 2147483647 w 390"/>
                  <a:gd name="T49" fmla="*/ 2147483647 h 354"/>
                  <a:gd name="T50" fmla="*/ 2147483647 w 390"/>
                  <a:gd name="T51" fmla="*/ 2147483647 h 354"/>
                  <a:gd name="T52" fmla="*/ 2147483647 w 390"/>
                  <a:gd name="T53" fmla="*/ 2147483647 h 354"/>
                  <a:gd name="T54" fmla="*/ 2147483647 w 390"/>
                  <a:gd name="T55" fmla="*/ 2147483647 h 354"/>
                  <a:gd name="T56" fmla="*/ 2147483647 w 390"/>
                  <a:gd name="T57" fmla="*/ 2147483647 h 354"/>
                  <a:gd name="T58" fmla="*/ 2147483647 w 390"/>
                  <a:gd name="T59" fmla="*/ 2147483647 h 354"/>
                  <a:gd name="T60" fmla="*/ 2147483647 w 390"/>
                  <a:gd name="T61" fmla="*/ 2147483647 h 354"/>
                  <a:gd name="T62" fmla="*/ 2147483647 w 390"/>
                  <a:gd name="T63" fmla="*/ 2147483647 h 354"/>
                  <a:gd name="T64" fmla="*/ 2147483647 w 390"/>
                  <a:gd name="T65" fmla="*/ 2147483647 h 354"/>
                  <a:gd name="T66" fmla="*/ 2147483647 w 390"/>
                  <a:gd name="T67" fmla="*/ 2147483647 h 354"/>
                  <a:gd name="T68" fmla="*/ 2147483647 w 390"/>
                  <a:gd name="T69" fmla="*/ 2147483647 h 354"/>
                  <a:gd name="T70" fmla="*/ 2147483647 w 390"/>
                  <a:gd name="T71" fmla="*/ 2147483647 h 354"/>
                  <a:gd name="T72" fmla="*/ 2147483647 w 390"/>
                  <a:gd name="T73" fmla="*/ 2147483647 h 354"/>
                  <a:gd name="T74" fmla="*/ 2147483647 w 390"/>
                  <a:gd name="T75" fmla="*/ 2147483647 h 354"/>
                  <a:gd name="T76" fmla="*/ 2147483647 w 390"/>
                  <a:gd name="T77" fmla="*/ 2147483647 h 354"/>
                  <a:gd name="T78" fmla="*/ 2147483647 w 390"/>
                  <a:gd name="T79" fmla="*/ 2147483647 h 354"/>
                  <a:gd name="T80" fmla="*/ 2147483647 w 390"/>
                  <a:gd name="T81" fmla="*/ 2147483647 h 354"/>
                  <a:gd name="T82" fmla="*/ 2147483647 w 390"/>
                  <a:gd name="T83" fmla="*/ 2147483647 h 354"/>
                  <a:gd name="T84" fmla="*/ 2147483647 w 390"/>
                  <a:gd name="T85" fmla="*/ 2147483647 h 354"/>
                  <a:gd name="T86" fmla="*/ 2147483647 w 390"/>
                  <a:gd name="T87" fmla="*/ 2147483647 h 354"/>
                  <a:gd name="T88" fmla="*/ 2147483647 w 390"/>
                  <a:gd name="T89" fmla="*/ 2147483647 h 354"/>
                  <a:gd name="T90" fmla="*/ 2147483647 w 390"/>
                  <a:gd name="T91" fmla="*/ 2147483647 h 354"/>
                  <a:gd name="T92" fmla="*/ 2147483647 w 390"/>
                  <a:gd name="T93" fmla="*/ 2147483647 h 354"/>
                  <a:gd name="T94" fmla="*/ 2147483647 w 390"/>
                  <a:gd name="T95" fmla="*/ 2147483647 h 354"/>
                  <a:gd name="T96" fmla="*/ 2147483647 w 390"/>
                  <a:gd name="T97" fmla="*/ 2147483647 h 354"/>
                  <a:gd name="T98" fmla="*/ 2147483647 w 390"/>
                  <a:gd name="T99" fmla="*/ 2147483647 h 3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0"/>
                  <a:gd name="T151" fmla="*/ 0 h 354"/>
                  <a:gd name="T152" fmla="*/ 390 w 390"/>
                  <a:gd name="T153" fmla="*/ 354 h 3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0" h="354">
                    <a:moveTo>
                      <a:pt x="12" y="240"/>
                    </a:moveTo>
                    <a:lnTo>
                      <a:pt x="12" y="210"/>
                    </a:lnTo>
                    <a:lnTo>
                      <a:pt x="12" y="186"/>
                    </a:lnTo>
                    <a:lnTo>
                      <a:pt x="12" y="168"/>
                    </a:lnTo>
                    <a:lnTo>
                      <a:pt x="12" y="120"/>
                    </a:lnTo>
                    <a:lnTo>
                      <a:pt x="12" y="96"/>
                    </a:lnTo>
                    <a:lnTo>
                      <a:pt x="6" y="84"/>
                    </a:lnTo>
                    <a:lnTo>
                      <a:pt x="6" y="54"/>
                    </a:lnTo>
                    <a:lnTo>
                      <a:pt x="0" y="48"/>
                    </a:lnTo>
                    <a:lnTo>
                      <a:pt x="0" y="12"/>
                    </a:lnTo>
                    <a:lnTo>
                      <a:pt x="42" y="12"/>
                    </a:lnTo>
                    <a:lnTo>
                      <a:pt x="54" y="12"/>
                    </a:lnTo>
                    <a:lnTo>
                      <a:pt x="78" y="12"/>
                    </a:lnTo>
                    <a:lnTo>
                      <a:pt x="96" y="12"/>
                    </a:lnTo>
                    <a:lnTo>
                      <a:pt x="102" y="12"/>
                    </a:lnTo>
                    <a:lnTo>
                      <a:pt x="138" y="12"/>
                    </a:lnTo>
                    <a:lnTo>
                      <a:pt x="144" y="12"/>
                    </a:lnTo>
                    <a:lnTo>
                      <a:pt x="162" y="6"/>
                    </a:lnTo>
                    <a:lnTo>
                      <a:pt x="192" y="6"/>
                    </a:lnTo>
                    <a:lnTo>
                      <a:pt x="228" y="6"/>
                    </a:lnTo>
                    <a:lnTo>
                      <a:pt x="246" y="6"/>
                    </a:lnTo>
                    <a:lnTo>
                      <a:pt x="252" y="6"/>
                    </a:lnTo>
                    <a:lnTo>
                      <a:pt x="270" y="6"/>
                    </a:lnTo>
                    <a:lnTo>
                      <a:pt x="300" y="0"/>
                    </a:lnTo>
                    <a:lnTo>
                      <a:pt x="312" y="0"/>
                    </a:lnTo>
                    <a:lnTo>
                      <a:pt x="342" y="0"/>
                    </a:lnTo>
                    <a:lnTo>
                      <a:pt x="348" y="0"/>
                    </a:lnTo>
                    <a:lnTo>
                      <a:pt x="348" y="6"/>
                    </a:lnTo>
                    <a:lnTo>
                      <a:pt x="354" y="6"/>
                    </a:lnTo>
                    <a:lnTo>
                      <a:pt x="360" y="12"/>
                    </a:lnTo>
                    <a:lnTo>
                      <a:pt x="354" y="18"/>
                    </a:lnTo>
                    <a:lnTo>
                      <a:pt x="360" y="18"/>
                    </a:lnTo>
                    <a:lnTo>
                      <a:pt x="354" y="24"/>
                    </a:lnTo>
                    <a:lnTo>
                      <a:pt x="354" y="30"/>
                    </a:lnTo>
                    <a:lnTo>
                      <a:pt x="348" y="30"/>
                    </a:lnTo>
                    <a:lnTo>
                      <a:pt x="342" y="30"/>
                    </a:lnTo>
                    <a:lnTo>
                      <a:pt x="342" y="36"/>
                    </a:lnTo>
                    <a:lnTo>
                      <a:pt x="336" y="42"/>
                    </a:lnTo>
                    <a:lnTo>
                      <a:pt x="336" y="48"/>
                    </a:lnTo>
                    <a:lnTo>
                      <a:pt x="342" y="48"/>
                    </a:lnTo>
                    <a:lnTo>
                      <a:pt x="366" y="48"/>
                    </a:lnTo>
                    <a:lnTo>
                      <a:pt x="384" y="48"/>
                    </a:lnTo>
                    <a:lnTo>
                      <a:pt x="390" y="54"/>
                    </a:lnTo>
                    <a:lnTo>
                      <a:pt x="390" y="60"/>
                    </a:lnTo>
                    <a:lnTo>
                      <a:pt x="384" y="54"/>
                    </a:lnTo>
                    <a:lnTo>
                      <a:pt x="384" y="60"/>
                    </a:lnTo>
                    <a:lnTo>
                      <a:pt x="390" y="60"/>
                    </a:lnTo>
                    <a:lnTo>
                      <a:pt x="390" y="66"/>
                    </a:lnTo>
                    <a:lnTo>
                      <a:pt x="384" y="66"/>
                    </a:lnTo>
                    <a:lnTo>
                      <a:pt x="384" y="72"/>
                    </a:lnTo>
                    <a:lnTo>
                      <a:pt x="378" y="72"/>
                    </a:lnTo>
                    <a:lnTo>
                      <a:pt x="372" y="72"/>
                    </a:lnTo>
                    <a:lnTo>
                      <a:pt x="372" y="78"/>
                    </a:lnTo>
                    <a:lnTo>
                      <a:pt x="372" y="84"/>
                    </a:lnTo>
                    <a:lnTo>
                      <a:pt x="378" y="78"/>
                    </a:lnTo>
                    <a:lnTo>
                      <a:pt x="378" y="84"/>
                    </a:lnTo>
                    <a:lnTo>
                      <a:pt x="372" y="84"/>
                    </a:lnTo>
                    <a:lnTo>
                      <a:pt x="372" y="90"/>
                    </a:lnTo>
                    <a:lnTo>
                      <a:pt x="372" y="96"/>
                    </a:lnTo>
                    <a:lnTo>
                      <a:pt x="366" y="90"/>
                    </a:lnTo>
                    <a:lnTo>
                      <a:pt x="366" y="96"/>
                    </a:lnTo>
                    <a:lnTo>
                      <a:pt x="366" y="102"/>
                    </a:lnTo>
                    <a:lnTo>
                      <a:pt x="366" y="108"/>
                    </a:lnTo>
                    <a:lnTo>
                      <a:pt x="360" y="108"/>
                    </a:lnTo>
                    <a:lnTo>
                      <a:pt x="360" y="102"/>
                    </a:lnTo>
                    <a:lnTo>
                      <a:pt x="354" y="102"/>
                    </a:lnTo>
                    <a:lnTo>
                      <a:pt x="354" y="108"/>
                    </a:lnTo>
                    <a:lnTo>
                      <a:pt x="360" y="108"/>
                    </a:lnTo>
                    <a:lnTo>
                      <a:pt x="360" y="114"/>
                    </a:lnTo>
                    <a:lnTo>
                      <a:pt x="354" y="120"/>
                    </a:lnTo>
                    <a:lnTo>
                      <a:pt x="360" y="120"/>
                    </a:lnTo>
                    <a:lnTo>
                      <a:pt x="366" y="126"/>
                    </a:lnTo>
                    <a:lnTo>
                      <a:pt x="366" y="132"/>
                    </a:lnTo>
                    <a:lnTo>
                      <a:pt x="360" y="132"/>
                    </a:lnTo>
                    <a:lnTo>
                      <a:pt x="354" y="132"/>
                    </a:lnTo>
                    <a:lnTo>
                      <a:pt x="354" y="138"/>
                    </a:lnTo>
                    <a:lnTo>
                      <a:pt x="354" y="144"/>
                    </a:lnTo>
                    <a:lnTo>
                      <a:pt x="348" y="144"/>
                    </a:lnTo>
                    <a:lnTo>
                      <a:pt x="348" y="150"/>
                    </a:lnTo>
                    <a:lnTo>
                      <a:pt x="348" y="156"/>
                    </a:lnTo>
                    <a:lnTo>
                      <a:pt x="354" y="156"/>
                    </a:lnTo>
                    <a:lnTo>
                      <a:pt x="348" y="156"/>
                    </a:lnTo>
                    <a:lnTo>
                      <a:pt x="348" y="162"/>
                    </a:lnTo>
                    <a:lnTo>
                      <a:pt x="342" y="162"/>
                    </a:lnTo>
                    <a:lnTo>
                      <a:pt x="336" y="162"/>
                    </a:lnTo>
                    <a:lnTo>
                      <a:pt x="336" y="168"/>
                    </a:lnTo>
                    <a:lnTo>
                      <a:pt x="336" y="162"/>
                    </a:lnTo>
                    <a:lnTo>
                      <a:pt x="330" y="162"/>
                    </a:lnTo>
                    <a:lnTo>
                      <a:pt x="336" y="168"/>
                    </a:lnTo>
                    <a:lnTo>
                      <a:pt x="336" y="174"/>
                    </a:lnTo>
                    <a:lnTo>
                      <a:pt x="330" y="174"/>
                    </a:lnTo>
                    <a:lnTo>
                      <a:pt x="330" y="168"/>
                    </a:lnTo>
                    <a:lnTo>
                      <a:pt x="330" y="180"/>
                    </a:lnTo>
                    <a:lnTo>
                      <a:pt x="336" y="180"/>
                    </a:lnTo>
                    <a:lnTo>
                      <a:pt x="330" y="186"/>
                    </a:lnTo>
                    <a:lnTo>
                      <a:pt x="330" y="180"/>
                    </a:lnTo>
                    <a:lnTo>
                      <a:pt x="324" y="180"/>
                    </a:lnTo>
                    <a:lnTo>
                      <a:pt x="324" y="186"/>
                    </a:lnTo>
                    <a:lnTo>
                      <a:pt x="330" y="192"/>
                    </a:lnTo>
                    <a:lnTo>
                      <a:pt x="330" y="198"/>
                    </a:lnTo>
                    <a:lnTo>
                      <a:pt x="324" y="198"/>
                    </a:lnTo>
                    <a:lnTo>
                      <a:pt x="330" y="204"/>
                    </a:lnTo>
                    <a:lnTo>
                      <a:pt x="324" y="204"/>
                    </a:lnTo>
                    <a:lnTo>
                      <a:pt x="324" y="210"/>
                    </a:lnTo>
                    <a:lnTo>
                      <a:pt x="318" y="216"/>
                    </a:lnTo>
                    <a:lnTo>
                      <a:pt x="324" y="216"/>
                    </a:lnTo>
                    <a:lnTo>
                      <a:pt x="318" y="216"/>
                    </a:lnTo>
                    <a:lnTo>
                      <a:pt x="318" y="210"/>
                    </a:lnTo>
                    <a:lnTo>
                      <a:pt x="312" y="210"/>
                    </a:lnTo>
                    <a:lnTo>
                      <a:pt x="312" y="216"/>
                    </a:lnTo>
                    <a:lnTo>
                      <a:pt x="312" y="222"/>
                    </a:lnTo>
                    <a:lnTo>
                      <a:pt x="306" y="222"/>
                    </a:lnTo>
                    <a:lnTo>
                      <a:pt x="306" y="228"/>
                    </a:lnTo>
                    <a:lnTo>
                      <a:pt x="300" y="228"/>
                    </a:lnTo>
                    <a:lnTo>
                      <a:pt x="306" y="234"/>
                    </a:lnTo>
                    <a:lnTo>
                      <a:pt x="312" y="234"/>
                    </a:lnTo>
                    <a:lnTo>
                      <a:pt x="306" y="234"/>
                    </a:lnTo>
                    <a:lnTo>
                      <a:pt x="300" y="234"/>
                    </a:lnTo>
                    <a:lnTo>
                      <a:pt x="300" y="240"/>
                    </a:lnTo>
                    <a:lnTo>
                      <a:pt x="306" y="240"/>
                    </a:lnTo>
                    <a:lnTo>
                      <a:pt x="306" y="246"/>
                    </a:lnTo>
                    <a:lnTo>
                      <a:pt x="300" y="246"/>
                    </a:lnTo>
                    <a:lnTo>
                      <a:pt x="300" y="252"/>
                    </a:lnTo>
                    <a:lnTo>
                      <a:pt x="294" y="252"/>
                    </a:lnTo>
                    <a:lnTo>
                      <a:pt x="288" y="252"/>
                    </a:lnTo>
                    <a:lnTo>
                      <a:pt x="294" y="258"/>
                    </a:lnTo>
                    <a:lnTo>
                      <a:pt x="288" y="264"/>
                    </a:lnTo>
                    <a:lnTo>
                      <a:pt x="294" y="264"/>
                    </a:lnTo>
                    <a:lnTo>
                      <a:pt x="294" y="270"/>
                    </a:lnTo>
                    <a:lnTo>
                      <a:pt x="300" y="270"/>
                    </a:lnTo>
                    <a:lnTo>
                      <a:pt x="294" y="276"/>
                    </a:lnTo>
                    <a:lnTo>
                      <a:pt x="288" y="270"/>
                    </a:lnTo>
                    <a:lnTo>
                      <a:pt x="288" y="276"/>
                    </a:lnTo>
                    <a:lnTo>
                      <a:pt x="282" y="276"/>
                    </a:lnTo>
                    <a:lnTo>
                      <a:pt x="288" y="276"/>
                    </a:lnTo>
                    <a:lnTo>
                      <a:pt x="288" y="282"/>
                    </a:lnTo>
                    <a:lnTo>
                      <a:pt x="294" y="276"/>
                    </a:lnTo>
                    <a:lnTo>
                      <a:pt x="294" y="282"/>
                    </a:lnTo>
                    <a:lnTo>
                      <a:pt x="288" y="282"/>
                    </a:lnTo>
                    <a:lnTo>
                      <a:pt x="282" y="282"/>
                    </a:lnTo>
                    <a:lnTo>
                      <a:pt x="282" y="288"/>
                    </a:lnTo>
                    <a:lnTo>
                      <a:pt x="282" y="294"/>
                    </a:lnTo>
                    <a:lnTo>
                      <a:pt x="276" y="294"/>
                    </a:lnTo>
                    <a:lnTo>
                      <a:pt x="282" y="300"/>
                    </a:lnTo>
                    <a:lnTo>
                      <a:pt x="282" y="306"/>
                    </a:lnTo>
                    <a:lnTo>
                      <a:pt x="276" y="306"/>
                    </a:lnTo>
                    <a:lnTo>
                      <a:pt x="282" y="306"/>
                    </a:lnTo>
                    <a:lnTo>
                      <a:pt x="282" y="300"/>
                    </a:lnTo>
                    <a:lnTo>
                      <a:pt x="288" y="300"/>
                    </a:lnTo>
                    <a:lnTo>
                      <a:pt x="288" y="306"/>
                    </a:lnTo>
                    <a:lnTo>
                      <a:pt x="282" y="306"/>
                    </a:lnTo>
                    <a:lnTo>
                      <a:pt x="282" y="312"/>
                    </a:lnTo>
                    <a:lnTo>
                      <a:pt x="288" y="312"/>
                    </a:lnTo>
                    <a:lnTo>
                      <a:pt x="288" y="306"/>
                    </a:lnTo>
                    <a:lnTo>
                      <a:pt x="294" y="306"/>
                    </a:lnTo>
                    <a:lnTo>
                      <a:pt x="294" y="312"/>
                    </a:lnTo>
                    <a:lnTo>
                      <a:pt x="288" y="312"/>
                    </a:lnTo>
                    <a:lnTo>
                      <a:pt x="288" y="318"/>
                    </a:lnTo>
                    <a:lnTo>
                      <a:pt x="288" y="324"/>
                    </a:lnTo>
                    <a:lnTo>
                      <a:pt x="294" y="324"/>
                    </a:lnTo>
                    <a:lnTo>
                      <a:pt x="294" y="330"/>
                    </a:lnTo>
                    <a:lnTo>
                      <a:pt x="294" y="336"/>
                    </a:lnTo>
                    <a:lnTo>
                      <a:pt x="288" y="336"/>
                    </a:lnTo>
                    <a:lnTo>
                      <a:pt x="282" y="336"/>
                    </a:lnTo>
                    <a:lnTo>
                      <a:pt x="282" y="342"/>
                    </a:lnTo>
                    <a:lnTo>
                      <a:pt x="288" y="342"/>
                    </a:lnTo>
                    <a:lnTo>
                      <a:pt x="288" y="348"/>
                    </a:lnTo>
                    <a:lnTo>
                      <a:pt x="282" y="348"/>
                    </a:lnTo>
                    <a:lnTo>
                      <a:pt x="264" y="348"/>
                    </a:lnTo>
                    <a:lnTo>
                      <a:pt x="210" y="354"/>
                    </a:lnTo>
                    <a:lnTo>
                      <a:pt x="156" y="354"/>
                    </a:lnTo>
                    <a:lnTo>
                      <a:pt x="138" y="354"/>
                    </a:lnTo>
                    <a:lnTo>
                      <a:pt x="114" y="354"/>
                    </a:lnTo>
                    <a:lnTo>
                      <a:pt x="96" y="354"/>
                    </a:lnTo>
                    <a:lnTo>
                      <a:pt x="66" y="354"/>
                    </a:lnTo>
                    <a:lnTo>
                      <a:pt x="48" y="354"/>
                    </a:lnTo>
                    <a:lnTo>
                      <a:pt x="48" y="330"/>
                    </a:lnTo>
                    <a:lnTo>
                      <a:pt x="48" y="306"/>
                    </a:lnTo>
                    <a:lnTo>
                      <a:pt x="48" y="300"/>
                    </a:lnTo>
                    <a:lnTo>
                      <a:pt x="42" y="300"/>
                    </a:lnTo>
                    <a:lnTo>
                      <a:pt x="42" y="306"/>
                    </a:lnTo>
                    <a:lnTo>
                      <a:pt x="36" y="300"/>
                    </a:lnTo>
                    <a:lnTo>
                      <a:pt x="36" y="306"/>
                    </a:lnTo>
                    <a:lnTo>
                      <a:pt x="30" y="306"/>
                    </a:lnTo>
                    <a:lnTo>
                      <a:pt x="36" y="300"/>
                    </a:lnTo>
                    <a:lnTo>
                      <a:pt x="30" y="300"/>
                    </a:lnTo>
                    <a:lnTo>
                      <a:pt x="30" y="306"/>
                    </a:lnTo>
                    <a:lnTo>
                      <a:pt x="30" y="300"/>
                    </a:lnTo>
                    <a:lnTo>
                      <a:pt x="30" y="306"/>
                    </a:lnTo>
                    <a:lnTo>
                      <a:pt x="24" y="300"/>
                    </a:lnTo>
                    <a:lnTo>
                      <a:pt x="24" y="306"/>
                    </a:lnTo>
                    <a:lnTo>
                      <a:pt x="18" y="306"/>
                    </a:lnTo>
                    <a:lnTo>
                      <a:pt x="24" y="300"/>
                    </a:lnTo>
                    <a:lnTo>
                      <a:pt x="18" y="300"/>
                    </a:lnTo>
                    <a:lnTo>
                      <a:pt x="12" y="300"/>
                    </a:lnTo>
                    <a:lnTo>
                      <a:pt x="18" y="300"/>
                    </a:lnTo>
                    <a:lnTo>
                      <a:pt x="18" y="294"/>
                    </a:lnTo>
                    <a:lnTo>
                      <a:pt x="12" y="300"/>
                    </a:lnTo>
                    <a:lnTo>
                      <a:pt x="12" y="264"/>
                    </a:lnTo>
                    <a:lnTo>
                      <a:pt x="12" y="240"/>
                    </a:lnTo>
                    <a:close/>
                  </a:path>
                </a:pathLst>
              </a:custGeom>
              <a:solidFill>
                <a:srgbClr val="FFFF00"/>
              </a:solidFill>
              <a:ln w="28575">
                <a:solidFill>
                  <a:srgbClr val="000000"/>
                </a:solidFill>
                <a:round/>
                <a:headEnd/>
                <a:tailEnd/>
              </a:ln>
            </p:spPr>
            <p:txBody>
              <a:bodyPr lIns="87069" tIns="43506" rIns="87069" bIns="43506"/>
              <a:lstStyle/>
              <a:p>
                <a:pPr algn="ctr" fontAlgn="base">
                  <a:lnSpc>
                    <a:spcPct val="120000"/>
                  </a:lnSpc>
                  <a:spcBef>
                    <a:spcPct val="0"/>
                  </a:spcBef>
                  <a:spcAft>
                    <a:spcPct val="0"/>
                  </a:spcAft>
                </a:pPr>
                <a:r>
                  <a:rPr lang="en-US" sz="1600" b="1" dirty="0">
                    <a:solidFill>
                      <a:srgbClr val="000000"/>
                    </a:solidFill>
                    <a:latin typeface="Candara"/>
                    <a:ea typeface="ＭＳ Ｐゴシック" charset="0"/>
                    <a:cs typeface="Candara"/>
                  </a:rPr>
                  <a:t>986</a:t>
                </a:r>
              </a:p>
            </p:txBody>
          </p:sp>
          <p:sp>
            <p:nvSpPr>
              <p:cNvPr id="256002" name="Freeform 4"/>
              <p:cNvSpPr>
                <a:spLocks noEditPoints="1"/>
              </p:cNvSpPr>
              <p:nvPr/>
            </p:nvSpPr>
            <p:spPr bwMode="auto">
              <a:xfrm>
                <a:off x="3267075" y="2006600"/>
                <a:ext cx="838200" cy="609600"/>
              </a:xfrm>
              <a:custGeom>
                <a:avLst/>
                <a:gdLst>
                  <a:gd name="T0" fmla="*/ 2147483647 w 528"/>
                  <a:gd name="T1" fmla="*/ 2147483647 h 384"/>
                  <a:gd name="T2" fmla="*/ 2147483647 w 528"/>
                  <a:gd name="T3" fmla="*/ 2147483647 h 384"/>
                  <a:gd name="T4" fmla="*/ 2147483647 w 528"/>
                  <a:gd name="T5" fmla="*/ 2147483647 h 384"/>
                  <a:gd name="T6" fmla="*/ 2147483647 w 528"/>
                  <a:gd name="T7" fmla="*/ 2147483647 h 384"/>
                  <a:gd name="T8" fmla="*/ 2147483647 w 528"/>
                  <a:gd name="T9" fmla="*/ 2147483647 h 384"/>
                  <a:gd name="T10" fmla="*/ 2147483647 w 528"/>
                  <a:gd name="T11" fmla="*/ 0 h 384"/>
                  <a:gd name="T12" fmla="*/ 2147483647 w 528"/>
                  <a:gd name="T13" fmla="*/ 2147483647 h 384"/>
                  <a:gd name="T14" fmla="*/ 2147483647 w 528"/>
                  <a:gd name="T15" fmla="*/ 2147483647 h 384"/>
                  <a:gd name="T16" fmla="*/ 2147483647 w 528"/>
                  <a:gd name="T17" fmla="*/ 2147483647 h 384"/>
                  <a:gd name="T18" fmla="*/ 2147483647 w 528"/>
                  <a:gd name="T19" fmla="*/ 2147483647 h 384"/>
                  <a:gd name="T20" fmla="*/ 2147483647 w 528"/>
                  <a:gd name="T21" fmla="*/ 2147483647 h 384"/>
                  <a:gd name="T22" fmla="*/ 2147483647 w 528"/>
                  <a:gd name="T23" fmla="*/ 2147483647 h 384"/>
                  <a:gd name="T24" fmla="*/ 2147483647 w 528"/>
                  <a:gd name="T25" fmla="*/ 2147483647 h 384"/>
                  <a:gd name="T26" fmla="*/ 2147483647 w 528"/>
                  <a:gd name="T27" fmla="*/ 2147483647 h 384"/>
                  <a:gd name="T28" fmla="*/ 2147483647 w 528"/>
                  <a:gd name="T29" fmla="*/ 2147483647 h 384"/>
                  <a:gd name="T30" fmla="*/ 2147483647 w 528"/>
                  <a:gd name="T31" fmla="*/ 2147483647 h 384"/>
                  <a:gd name="T32" fmla="*/ 2147483647 w 528"/>
                  <a:gd name="T33" fmla="*/ 2147483647 h 384"/>
                  <a:gd name="T34" fmla="*/ 2147483647 w 528"/>
                  <a:gd name="T35" fmla="*/ 2147483647 h 384"/>
                  <a:gd name="T36" fmla="*/ 2147483647 w 528"/>
                  <a:gd name="T37" fmla="*/ 2147483647 h 384"/>
                  <a:gd name="T38" fmla="*/ 2147483647 w 528"/>
                  <a:gd name="T39" fmla="*/ 2147483647 h 384"/>
                  <a:gd name="T40" fmla="*/ 2147483647 w 528"/>
                  <a:gd name="T41" fmla="*/ 2147483647 h 384"/>
                  <a:gd name="T42" fmla="*/ 2147483647 w 528"/>
                  <a:gd name="T43" fmla="*/ 2147483647 h 384"/>
                  <a:gd name="T44" fmla="*/ 2147483647 w 528"/>
                  <a:gd name="T45" fmla="*/ 2147483647 h 384"/>
                  <a:gd name="T46" fmla="*/ 2147483647 w 528"/>
                  <a:gd name="T47" fmla="*/ 2147483647 h 384"/>
                  <a:gd name="T48" fmla="*/ 2147483647 w 528"/>
                  <a:gd name="T49" fmla="*/ 2147483647 h 384"/>
                  <a:gd name="T50" fmla="*/ 2147483647 w 528"/>
                  <a:gd name="T51" fmla="*/ 2147483647 h 384"/>
                  <a:gd name="T52" fmla="*/ 2147483647 w 528"/>
                  <a:gd name="T53" fmla="*/ 2147483647 h 384"/>
                  <a:gd name="T54" fmla="*/ 2147483647 w 528"/>
                  <a:gd name="T55" fmla="*/ 2147483647 h 384"/>
                  <a:gd name="T56" fmla="*/ 2147483647 w 528"/>
                  <a:gd name="T57" fmla="*/ 2147483647 h 384"/>
                  <a:gd name="T58" fmla="*/ 2147483647 w 528"/>
                  <a:gd name="T59" fmla="*/ 2147483647 h 384"/>
                  <a:gd name="T60" fmla="*/ 2147483647 w 528"/>
                  <a:gd name="T61" fmla="*/ 2147483647 h 384"/>
                  <a:gd name="T62" fmla="*/ 2147483647 w 528"/>
                  <a:gd name="T63" fmla="*/ 2147483647 h 384"/>
                  <a:gd name="T64" fmla="*/ 2147483647 w 528"/>
                  <a:gd name="T65" fmla="*/ 2147483647 h 384"/>
                  <a:gd name="T66" fmla="*/ 2147483647 w 528"/>
                  <a:gd name="T67" fmla="*/ 2147483647 h 384"/>
                  <a:gd name="T68" fmla="*/ 2147483647 w 528"/>
                  <a:gd name="T69" fmla="*/ 2147483647 h 384"/>
                  <a:gd name="T70" fmla="*/ 2147483647 w 528"/>
                  <a:gd name="T71" fmla="*/ 2147483647 h 384"/>
                  <a:gd name="T72" fmla="*/ 2147483647 w 528"/>
                  <a:gd name="T73" fmla="*/ 2147483647 h 384"/>
                  <a:gd name="T74" fmla="*/ 2147483647 w 528"/>
                  <a:gd name="T75" fmla="*/ 2147483647 h 384"/>
                  <a:gd name="T76" fmla="*/ 2147483647 w 528"/>
                  <a:gd name="T77" fmla="*/ 2147483647 h 384"/>
                  <a:gd name="T78" fmla="*/ 2147483647 w 528"/>
                  <a:gd name="T79" fmla="*/ 2147483647 h 384"/>
                  <a:gd name="T80" fmla="*/ 2147483647 w 528"/>
                  <a:gd name="T81" fmla="*/ 2147483647 h 384"/>
                  <a:gd name="T82" fmla="*/ 2147483647 w 528"/>
                  <a:gd name="T83" fmla="*/ 2147483647 h 384"/>
                  <a:gd name="T84" fmla="*/ 2147483647 w 528"/>
                  <a:gd name="T85" fmla="*/ 2147483647 h 384"/>
                  <a:gd name="T86" fmla="*/ 2147483647 w 528"/>
                  <a:gd name="T87" fmla="*/ 2147483647 h 384"/>
                  <a:gd name="T88" fmla="*/ 2147483647 w 528"/>
                  <a:gd name="T89" fmla="*/ 2147483647 h 384"/>
                  <a:gd name="T90" fmla="*/ 2147483647 w 528"/>
                  <a:gd name="T91" fmla="*/ 2147483647 h 384"/>
                  <a:gd name="T92" fmla="*/ 2147483647 w 528"/>
                  <a:gd name="T93" fmla="*/ 2147483647 h 384"/>
                  <a:gd name="T94" fmla="*/ 2147483647 w 528"/>
                  <a:gd name="T95" fmla="*/ 2147483647 h 384"/>
                  <a:gd name="T96" fmla="*/ 2147483647 w 528"/>
                  <a:gd name="T97" fmla="*/ 2147483647 h 384"/>
                  <a:gd name="T98" fmla="*/ 2147483647 w 528"/>
                  <a:gd name="T99" fmla="*/ 2147483647 h 384"/>
                  <a:gd name="T100" fmla="*/ 2147483647 w 528"/>
                  <a:gd name="T101" fmla="*/ 2147483647 h 384"/>
                  <a:gd name="T102" fmla="*/ 2147483647 w 528"/>
                  <a:gd name="T103" fmla="*/ 2147483647 h 384"/>
                  <a:gd name="T104" fmla="*/ 2147483647 w 528"/>
                  <a:gd name="T105" fmla="*/ 2147483647 h 384"/>
                  <a:gd name="T106" fmla="*/ 2147483647 w 528"/>
                  <a:gd name="T107" fmla="*/ 2147483647 h 384"/>
                  <a:gd name="T108" fmla="*/ 2147483647 w 528"/>
                  <a:gd name="T109" fmla="*/ 2147483647 h 384"/>
                  <a:gd name="T110" fmla="*/ 2147483647 w 528"/>
                  <a:gd name="T111" fmla="*/ 2147483647 h 384"/>
                  <a:gd name="T112" fmla="*/ 2147483647 w 528"/>
                  <a:gd name="T113" fmla="*/ 2147483647 h 384"/>
                  <a:gd name="T114" fmla="*/ 2147483647 w 528"/>
                  <a:gd name="T115" fmla="*/ 2147483647 h 3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
                  <a:gd name="T175" fmla="*/ 0 h 384"/>
                  <a:gd name="T176" fmla="*/ 528 w 528"/>
                  <a:gd name="T177" fmla="*/ 384 h 3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 h="384">
                    <a:moveTo>
                      <a:pt x="162" y="78"/>
                    </a:moveTo>
                    <a:lnTo>
                      <a:pt x="156" y="78"/>
                    </a:lnTo>
                    <a:lnTo>
                      <a:pt x="156" y="84"/>
                    </a:lnTo>
                    <a:lnTo>
                      <a:pt x="162" y="96"/>
                    </a:lnTo>
                    <a:lnTo>
                      <a:pt x="150" y="84"/>
                    </a:lnTo>
                    <a:lnTo>
                      <a:pt x="150" y="78"/>
                    </a:lnTo>
                    <a:lnTo>
                      <a:pt x="156" y="72"/>
                    </a:lnTo>
                    <a:lnTo>
                      <a:pt x="162" y="78"/>
                    </a:lnTo>
                    <a:lnTo>
                      <a:pt x="168" y="72"/>
                    </a:lnTo>
                    <a:lnTo>
                      <a:pt x="156" y="60"/>
                    </a:lnTo>
                    <a:lnTo>
                      <a:pt x="150" y="54"/>
                    </a:lnTo>
                    <a:lnTo>
                      <a:pt x="150" y="48"/>
                    </a:lnTo>
                    <a:lnTo>
                      <a:pt x="156" y="48"/>
                    </a:lnTo>
                    <a:lnTo>
                      <a:pt x="162" y="54"/>
                    </a:lnTo>
                    <a:lnTo>
                      <a:pt x="162" y="48"/>
                    </a:lnTo>
                    <a:lnTo>
                      <a:pt x="168" y="42"/>
                    </a:lnTo>
                    <a:lnTo>
                      <a:pt x="168" y="36"/>
                    </a:lnTo>
                    <a:lnTo>
                      <a:pt x="168" y="30"/>
                    </a:lnTo>
                    <a:lnTo>
                      <a:pt x="168" y="24"/>
                    </a:lnTo>
                    <a:lnTo>
                      <a:pt x="162" y="18"/>
                    </a:lnTo>
                    <a:lnTo>
                      <a:pt x="156" y="6"/>
                    </a:lnTo>
                    <a:lnTo>
                      <a:pt x="156" y="0"/>
                    </a:lnTo>
                    <a:lnTo>
                      <a:pt x="162" y="6"/>
                    </a:lnTo>
                    <a:lnTo>
                      <a:pt x="162" y="0"/>
                    </a:lnTo>
                    <a:lnTo>
                      <a:pt x="282" y="30"/>
                    </a:lnTo>
                    <a:lnTo>
                      <a:pt x="408" y="66"/>
                    </a:lnTo>
                    <a:lnTo>
                      <a:pt x="450" y="78"/>
                    </a:lnTo>
                    <a:lnTo>
                      <a:pt x="498" y="90"/>
                    </a:lnTo>
                    <a:lnTo>
                      <a:pt x="528" y="90"/>
                    </a:lnTo>
                    <a:lnTo>
                      <a:pt x="522" y="108"/>
                    </a:lnTo>
                    <a:lnTo>
                      <a:pt x="504" y="186"/>
                    </a:lnTo>
                    <a:lnTo>
                      <a:pt x="504" y="192"/>
                    </a:lnTo>
                    <a:lnTo>
                      <a:pt x="492" y="252"/>
                    </a:lnTo>
                    <a:lnTo>
                      <a:pt x="486" y="258"/>
                    </a:lnTo>
                    <a:lnTo>
                      <a:pt x="486" y="270"/>
                    </a:lnTo>
                    <a:lnTo>
                      <a:pt x="474" y="330"/>
                    </a:lnTo>
                    <a:lnTo>
                      <a:pt x="468" y="336"/>
                    </a:lnTo>
                    <a:lnTo>
                      <a:pt x="468" y="342"/>
                    </a:lnTo>
                    <a:lnTo>
                      <a:pt x="468" y="348"/>
                    </a:lnTo>
                    <a:lnTo>
                      <a:pt x="468" y="354"/>
                    </a:lnTo>
                    <a:lnTo>
                      <a:pt x="468" y="360"/>
                    </a:lnTo>
                    <a:lnTo>
                      <a:pt x="474" y="366"/>
                    </a:lnTo>
                    <a:lnTo>
                      <a:pt x="468" y="372"/>
                    </a:lnTo>
                    <a:lnTo>
                      <a:pt x="468" y="384"/>
                    </a:lnTo>
                    <a:lnTo>
                      <a:pt x="432" y="372"/>
                    </a:lnTo>
                    <a:lnTo>
                      <a:pt x="420" y="372"/>
                    </a:lnTo>
                    <a:lnTo>
                      <a:pt x="396" y="366"/>
                    </a:lnTo>
                    <a:lnTo>
                      <a:pt x="330" y="348"/>
                    </a:lnTo>
                    <a:lnTo>
                      <a:pt x="324" y="354"/>
                    </a:lnTo>
                    <a:lnTo>
                      <a:pt x="318" y="354"/>
                    </a:lnTo>
                    <a:lnTo>
                      <a:pt x="306" y="348"/>
                    </a:lnTo>
                    <a:lnTo>
                      <a:pt x="300" y="348"/>
                    </a:lnTo>
                    <a:lnTo>
                      <a:pt x="294" y="348"/>
                    </a:lnTo>
                    <a:lnTo>
                      <a:pt x="288" y="348"/>
                    </a:lnTo>
                    <a:lnTo>
                      <a:pt x="282" y="348"/>
                    </a:lnTo>
                    <a:lnTo>
                      <a:pt x="282" y="354"/>
                    </a:lnTo>
                    <a:lnTo>
                      <a:pt x="270" y="348"/>
                    </a:lnTo>
                    <a:lnTo>
                      <a:pt x="264" y="348"/>
                    </a:lnTo>
                    <a:lnTo>
                      <a:pt x="258" y="348"/>
                    </a:lnTo>
                    <a:lnTo>
                      <a:pt x="252" y="354"/>
                    </a:lnTo>
                    <a:lnTo>
                      <a:pt x="246" y="354"/>
                    </a:lnTo>
                    <a:lnTo>
                      <a:pt x="240" y="354"/>
                    </a:lnTo>
                    <a:lnTo>
                      <a:pt x="234" y="354"/>
                    </a:lnTo>
                    <a:lnTo>
                      <a:pt x="222" y="354"/>
                    </a:lnTo>
                    <a:lnTo>
                      <a:pt x="216" y="348"/>
                    </a:lnTo>
                    <a:lnTo>
                      <a:pt x="210" y="348"/>
                    </a:lnTo>
                    <a:lnTo>
                      <a:pt x="198" y="348"/>
                    </a:lnTo>
                    <a:lnTo>
                      <a:pt x="192" y="348"/>
                    </a:lnTo>
                    <a:lnTo>
                      <a:pt x="186" y="348"/>
                    </a:lnTo>
                    <a:lnTo>
                      <a:pt x="180" y="348"/>
                    </a:lnTo>
                    <a:lnTo>
                      <a:pt x="174" y="348"/>
                    </a:lnTo>
                    <a:lnTo>
                      <a:pt x="174" y="342"/>
                    </a:lnTo>
                    <a:lnTo>
                      <a:pt x="168" y="342"/>
                    </a:lnTo>
                    <a:lnTo>
                      <a:pt x="168" y="336"/>
                    </a:lnTo>
                    <a:lnTo>
                      <a:pt x="162" y="336"/>
                    </a:lnTo>
                    <a:lnTo>
                      <a:pt x="156" y="336"/>
                    </a:lnTo>
                    <a:lnTo>
                      <a:pt x="150" y="330"/>
                    </a:lnTo>
                    <a:lnTo>
                      <a:pt x="138" y="330"/>
                    </a:lnTo>
                    <a:lnTo>
                      <a:pt x="132" y="330"/>
                    </a:lnTo>
                    <a:lnTo>
                      <a:pt x="126" y="330"/>
                    </a:lnTo>
                    <a:lnTo>
                      <a:pt x="120" y="330"/>
                    </a:lnTo>
                    <a:lnTo>
                      <a:pt x="114" y="336"/>
                    </a:lnTo>
                    <a:lnTo>
                      <a:pt x="102" y="336"/>
                    </a:lnTo>
                    <a:lnTo>
                      <a:pt x="96" y="336"/>
                    </a:lnTo>
                    <a:lnTo>
                      <a:pt x="96" y="330"/>
                    </a:lnTo>
                    <a:lnTo>
                      <a:pt x="90" y="330"/>
                    </a:lnTo>
                    <a:lnTo>
                      <a:pt x="78" y="324"/>
                    </a:lnTo>
                    <a:lnTo>
                      <a:pt x="72" y="318"/>
                    </a:lnTo>
                    <a:lnTo>
                      <a:pt x="72" y="306"/>
                    </a:lnTo>
                    <a:lnTo>
                      <a:pt x="72" y="300"/>
                    </a:lnTo>
                    <a:lnTo>
                      <a:pt x="72" y="294"/>
                    </a:lnTo>
                    <a:lnTo>
                      <a:pt x="72" y="288"/>
                    </a:lnTo>
                    <a:lnTo>
                      <a:pt x="72" y="276"/>
                    </a:lnTo>
                    <a:lnTo>
                      <a:pt x="72" y="270"/>
                    </a:lnTo>
                    <a:lnTo>
                      <a:pt x="66" y="270"/>
                    </a:lnTo>
                    <a:lnTo>
                      <a:pt x="66" y="264"/>
                    </a:lnTo>
                    <a:lnTo>
                      <a:pt x="60" y="258"/>
                    </a:lnTo>
                    <a:lnTo>
                      <a:pt x="54" y="258"/>
                    </a:lnTo>
                    <a:lnTo>
                      <a:pt x="48" y="258"/>
                    </a:lnTo>
                    <a:lnTo>
                      <a:pt x="42" y="240"/>
                    </a:lnTo>
                    <a:lnTo>
                      <a:pt x="30" y="240"/>
                    </a:lnTo>
                    <a:lnTo>
                      <a:pt x="24" y="234"/>
                    </a:lnTo>
                    <a:lnTo>
                      <a:pt x="12" y="240"/>
                    </a:lnTo>
                    <a:lnTo>
                      <a:pt x="6" y="228"/>
                    </a:lnTo>
                    <a:lnTo>
                      <a:pt x="0" y="228"/>
                    </a:lnTo>
                    <a:lnTo>
                      <a:pt x="12" y="198"/>
                    </a:lnTo>
                    <a:lnTo>
                      <a:pt x="12" y="204"/>
                    </a:lnTo>
                    <a:lnTo>
                      <a:pt x="6" y="222"/>
                    </a:lnTo>
                    <a:lnTo>
                      <a:pt x="18" y="222"/>
                    </a:lnTo>
                    <a:lnTo>
                      <a:pt x="12" y="216"/>
                    </a:lnTo>
                    <a:lnTo>
                      <a:pt x="18" y="210"/>
                    </a:lnTo>
                    <a:lnTo>
                      <a:pt x="18" y="198"/>
                    </a:lnTo>
                    <a:lnTo>
                      <a:pt x="30" y="192"/>
                    </a:lnTo>
                    <a:lnTo>
                      <a:pt x="24" y="192"/>
                    </a:lnTo>
                    <a:lnTo>
                      <a:pt x="12" y="192"/>
                    </a:lnTo>
                    <a:lnTo>
                      <a:pt x="12" y="186"/>
                    </a:lnTo>
                    <a:lnTo>
                      <a:pt x="12" y="180"/>
                    </a:lnTo>
                    <a:lnTo>
                      <a:pt x="12" y="168"/>
                    </a:lnTo>
                    <a:lnTo>
                      <a:pt x="18" y="168"/>
                    </a:lnTo>
                    <a:lnTo>
                      <a:pt x="12" y="174"/>
                    </a:lnTo>
                    <a:lnTo>
                      <a:pt x="18" y="180"/>
                    </a:lnTo>
                    <a:lnTo>
                      <a:pt x="18" y="174"/>
                    </a:lnTo>
                    <a:lnTo>
                      <a:pt x="36" y="168"/>
                    </a:lnTo>
                    <a:lnTo>
                      <a:pt x="24" y="168"/>
                    </a:lnTo>
                    <a:lnTo>
                      <a:pt x="24" y="162"/>
                    </a:lnTo>
                    <a:lnTo>
                      <a:pt x="18" y="156"/>
                    </a:lnTo>
                    <a:lnTo>
                      <a:pt x="12" y="168"/>
                    </a:lnTo>
                    <a:lnTo>
                      <a:pt x="18" y="144"/>
                    </a:lnTo>
                    <a:lnTo>
                      <a:pt x="18" y="132"/>
                    </a:lnTo>
                    <a:lnTo>
                      <a:pt x="12" y="126"/>
                    </a:lnTo>
                    <a:lnTo>
                      <a:pt x="18" y="108"/>
                    </a:lnTo>
                    <a:lnTo>
                      <a:pt x="18" y="96"/>
                    </a:lnTo>
                    <a:lnTo>
                      <a:pt x="18" y="78"/>
                    </a:lnTo>
                    <a:lnTo>
                      <a:pt x="12" y="72"/>
                    </a:lnTo>
                    <a:lnTo>
                      <a:pt x="12" y="42"/>
                    </a:lnTo>
                    <a:lnTo>
                      <a:pt x="18" y="36"/>
                    </a:lnTo>
                    <a:lnTo>
                      <a:pt x="18" y="18"/>
                    </a:lnTo>
                    <a:lnTo>
                      <a:pt x="30" y="24"/>
                    </a:lnTo>
                    <a:lnTo>
                      <a:pt x="60" y="54"/>
                    </a:lnTo>
                    <a:lnTo>
                      <a:pt x="96" y="72"/>
                    </a:lnTo>
                    <a:lnTo>
                      <a:pt x="114" y="72"/>
                    </a:lnTo>
                    <a:lnTo>
                      <a:pt x="126" y="84"/>
                    </a:lnTo>
                    <a:lnTo>
                      <a:pt x="132" y="78"/>
                    </a:lnTo>
                    <a:lnTo>
                      <a:pt x="138" y="78"/>
                    </a:lnTo>
                    <a:lnTo>
                      <a:pt x="132" y="84"/>
                    </a:lnTo>
                    <a:lnTo>
                      <a:pt x="138" y="102"/>
                    </a:lnTo>
                    <a:lnTo>
                      <a:pt x="138" y="108"/>
                    </a:lnTo>
                    <a:lnTo>
                      <a:pt x="126" y="114"/>
                    </a:lnTo>
                    <a:lnTo>
                      <a:pt x="126" y="108"/>
                    </a:lnTo>
                    <a:lnTo>
                      <a:pt x="120" y="108"/>
                    </a:lnTo>
                    <a:lnTo>
                      <a:pt x="114" y="120"/>
                    </a:lnTo>
                    <a:lnTo>
                      <a:pt x="108" y="126"/>
                    </a:lnTo>
                    <a:lnTo>
                      <a:pt x="96" y="138"/>
                    </a:lnTo>
                    <a:lnTo>
                      <a:pt x="90" y="144"/>
                    </a:lnTo>
                    <a:lnTo>
                      <a:pt x="102" y="150"/>
                    </a:lnTo>
                    <a:lnTo>
                      <a:pt x="114" y="144"/>
                    </a:lnTo>
                    <a:lnTo>
                      <a:pt x="96" y="150"/>
                    </a:lnTo>
                    <a:lnTo>
                      <a:pt x="96" y="144"/>
                    </a:lnTo>
                    <a:lnTo>
                      <a:pt x="102" y="132"/>
                    </a:lnTo>
                    <a:lnTo>
                      <a:pt x="114" y="126"/>
                    </a:lnTo>
                    <a:lnTo>
                      <a:pt x="126" y="126"/>
                    </a:lnTo>
                    <a:lnTo>
                      <a:pt x="132" y="114"/>
                    </a:lnTo>
                    <a:lnTo>
                      <a:pt x="138" y="108"/>
                    </a:lnTo>
                    <a:lnTo>
                      <a:pt x="138" y="102"/>
                    </a:lnTo>
                    <a:lnTo>
                      <a:pt x="144" y="108"/>
                    </a:lnTo>
                    <a:lnTo>
                      <a:pt x="144" y="120"/>
                    </a:lnTo>
                    <a:lnTo>
                      <a:pt x="132" y="126"/>
                    </a:lnTo>
                    <a:lnTo>
                      <a:pt x="132" y="138"/>
                    </a:lnTo>
                    <a:lnTo>
                      <a:pt x="138" y="138"/>
                    </a:lnTo>
                    <a:lnTo>
                      <a:pt x="132" y="144"/>
                    </a:lnTo>
                    <a:lnTo>
                      <a:pt x="138" y="144"/>
                    </a:lnTo>
                    <a:lnTo>
                      <a:pt x="132" y="156"/>
                    </a:lnTo>
                    <a:lnTo>
                      <a:pt x="126" y="162"/>
                    </a:lnTo>
                    <a:lnTo>
                      <a:pt x="126" y="168"/>
                    </a:lnTo>
                    <a:lnTo>
                      <a:pt x="126" y="162"/>
                    </a:lnTo>
                    <a:lnTo>
                      <a:pt x="120" y="162"/>
                    </a:lnTo>
                    <a:lnTo>
                      <a:pt x="126" y="150"/>
                    </a:lnTo>
                    <a:lnTo>
                      <a:pt x="114" y="156"/>
                    </a:lnTo>
                    <a:lnTo>
                      <a:pt x="114" y="162"/>
                    </a:lnTo>
                    <a:lnTo>
                      <a:pt x="114" y="168"/>
                    </a:lnTo>
                    <a:lnTo>
                      <a:pt x="108" y="174"/>
                    </a:lnTo>
                    <a:lnTo>
                      <a:pt x="108" y="162"/>
                    </a:lnTo>
                    <a:lnTo>
                      <a:pt x="114" y="156"/>
                    </a:lnTo>
                    <a:lnTo>
                      <a:pt x="114" y="150"/>
                    </a:lnTo>
                    <a:lnTo>
                      <a:pt x="108" y="156"/>
                    </a:lnTo>
                    <a:lnTo>
                      <a:pt x="90" y="162"/>
                    </a:lnTo>
                    <a:lnTo>
                      <a:pt x="90" y="174"/>
                    </a:lnTo>
                    <a:lnTo>
                      <a:pt x="96" y="180"/>
                    </a:lnTo>
                    <a:lnTo>
                      <a:pt x="108" y="174"/>
                    </a:lnTo>
                    <a:lnTo>
                      <a:pt x="108" y="180"/>
                    </a:lnTo>
                    <a:lnTo>
                      <a:pt x="114" y="180"/>
                    </a:lnTo>
                    <a:lnTo>
                      <a:pt x="120" y="174"/>
                    </a:lnTo>
                    <a:lnTo>
                      <a:pt x="126" y="162"/>
                    </a:lnTo>
                    <a:lnTo>
                      <a:pt x="132" y="168"/>
                    </a:lnTo>
                    <a:lnTo>
                      <a:pt x="138" y="168"/>
                    </a:lnTo>
                    <a:lnTo>
                      <a:pt x="132" y="162"/>
                    </a:lnTo>
                    <a:lnTo>
                      <a:pt x="138" y="162"/>
                    </a:lnTo>
                    <a:lnTo>
                      <a:pt x="144" y="162"/>
                    </a:lnTo>
                    <a:lnTo>
                      <a:pt x="144" y="156"/>
                    </a:lnTo>
                    <a:lnTo>
                      <a:pt x="144" y="144"/>
                    </a:lnTo>
                    <a:lnTo>
                      <a:pt x="144" y="138"/>
                    </a:lnTo>
                    <a:lnTo>
                      <a:pt x="144" y="132"/>
                    </a:lnTo>
                    <a:lnTo>
                      <a:pt x="150" y="120"/>
                    </a:lnTo>
                    <a:lnTo>
                      <a:pt x="162" y="108"/>
                    </a:lnTo>
                    <a:lnTo>
                      <a:pt x="168" y="108"/>
                    </a:lnTo>
                    <a:lnTo>
                      <a:pt x="168" y="102"/>
                    </a:lnTo>
                    <a:lnTo>
                      <a:pt x="162" y="90"/>
                    </a:lnTo>
                    <a:lnTo>
                      <a:pt x="162" y="78"/>
                    </a:lnTo>
                    <a:close/>
                    <a:moveTo>
                      <a:pt x="132" y="48"/>
                    </a:moveTo>
                    <a:lnTo>
                      <a:pt x="126" y="42"/>
                    </a:lnTo>
                    <a:lnTo>
                      <a:pt x="120" y="36"/>
                    </a:lnTo>
                    <a:lnTo>
                      <a:pt x="120" y="30"/>
                    </a:lnTo>
                    <a:lnTo>
                      <a:pt x="126" y="30"/>
                    </a:lnTo>
                    <a:lnTo>
                      <a:pt x="132" y="36"/>
                    </a:lnTo>
                    <a:lnTo>
                      <a:pt x="132" y="42"/>
                    </a:lnTo>
                    <a:lnTo>
                      <a:pt x="132" y="48"/>
                    </a:lnTo>
                    <a:close/>
                    <a:moveTo>
                      <a:pt x="144" y="66"/>
                    </a:moveTo>
                    <a:lnTo>
                      <a:pt x="150" y="60"/>
                    </a:lnTo>
                    <a:lnTo>
                      <a:pt x="156" y="60"/>
                    </a:lnTo>
                    <a:lnTo>
                      <a:pt x="156" y="66"/>
                    </a:lnTo>
                    <a:lnTo>
                      <a:pt x="156" y="72"/>
                    </a:lnTo>
                    <a:lnTo>
                      <a:pt x="150" y="66"/>
                    </a:lnTo>
                    <a:lnTo>
                      <a:pt x="144" y="72"/>
                    </a:lnTo>
                    <a:lnTo>
                      <a:pt x="150" y="78"/>
                    </a:lnTo>
                    <a:lnTo>
                      <a:pt x="150" y="90"/>
                    </a:lnTo>
                    <a:lnTo>
                      <a:pt x="156" y="96"/>
                    </a:lnTo>
                    <a:lnTo>
                      <a:pt x="156" y="102"/>
                    </a:lnTo>
                    <a:lnTo>
                      <a:pt x="156" y="108"/>
                    </a:lnTo>
                    <a:lnTo>
                      <a:pt x="150" y="108"/>
                    </a:lnTo>
                    <a:lnTo>
                      <a:pt x="150" y="102"/>
                    </a:lnTo>
                    <a:lnTo>
                      <a:pt x="144" y="102"/>
                    </a:lnTo>
                    <a:lnTo>
                      <a:pt x="144" y="90"/>
                    </a:lnTo>
                    <a:lnTo>
                      <a:pt x="144" y="78"/>
                    </a:lnTo>
                    <a:lnTo>
                      <a:pt x="138" y="72"/>
                    </a:lnTo>
                    <a:lnTo>
                      <a:pt x="144" y="66"/>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03" name="Freeform 5"/>
              <p:cNvSpPr>
                <a:spLocks/>
              </p:cNvSpPr>
              <p:nvPr/>
            </p:nvSpPr>
            <p:spPr bwMode="auto">
              <a:xfrm>
                <a:off x="4171953" y="2178050"/>
                <a:ext cx="1266825" cy="800100"/>
              </a:xfrm>
              <a:custGeom>
                <a:avLst/>
                <a:gdLst>
                  <a:gd name="T0" fmla="*/ 2147483647 w 798"/>
                  <a:gd name="T1" fmla="*/ 2147483647 h 504"/>
                  <a:gd name="T2" fmla="*/ 2147483647 w 798"/>
                  <a:gd name="T3" fmla="*/ 2147483647 h 504"/>
                  <a:gd name="T4" fmla="*/ 2147483647 w 798"/>
                  <a:gd name="T5" fmla="*/ 2147483647 h 504"/>
                  <a:gd name="T6" fmla="*/ 2147483647 w 798"/>
                  <a:gd name="T7" fmla="*/ 2147483647 h 504"/>
                  <a:gd name="T8" fmla="*/ 2147483647 w 798"/>
                  <a:gd name="T9" fmla="*/ 2147483647 h 504"/>
                  <a:gd name="T10" fmla="*/ 2147483647 w 798"/>
                  <a:gd name="T11" fmla="*/ 2147483647 h 504"/>
                  <a:gd name="T12" fmla="*/ 2147483647 w 798"/>
                  <a:gd name="T13" fmla="*/ 2147483647 h 504"/>
                  <a:gd name="T14" fmla="*/ 2147483647 w 798"/>
                  <a:gd name="T15" fmla="*/ 2147483647 h 504"/>
                  <a:gd name="T16" fmla="*/ 2147483647 w 798"/>
                  <a:gd name="T17" fmla="*/ 2147483647 h 504"/>
                  <a:gd name="T18" fmla="*/ 2147483647 w 798"/>
                  <a:gd name="T19" fmla="*/ 2147483647 h 504"/>
                  <a:gd name="T20" fmla="*/ 2147483647 w 798"/>
                  <a:gd name="T21" fmla="*/ 2147483647 h 504"/>
                  <a:gd name="T22" fmla="*/ 2147483647 w 798"/>
                  <a:gd name="T23" fmla="*/ 2147483647 h 504"/>
                  <a:gd name="T24" fmla="*/ 2147483647 w 798"/>
                  <a:gd name="T25" fmla="*/ 2147483647 h 504"/>
                  <a:gd name="T26" fmla="*/ 2147483647 w 798"/>
                  <a:gd name="T27" fmla="*/ 2147483647 h 504"/>
                  <a:gd name="T28" fmla="*/ 2147483647 w 798"/>
                  <a:gd name="T29" fmla="*/ 2147483647 h 504"/>
                  <a:gd name="T30" fmla="*/ 2147483647 w 798"/>
                  <a:gd name="T31" fmla="*/ 2147483647 h 504"/>
                  <a:gd name="T32" fmla="*/ 2147483647 w 798"/>
                  <a:gd name="T33" fmla="*/ 2147483647 h 504"/>
                  <a:gd name="T34" fmla="*/ 2147483647 w 798"/>
                  <a:gd name="T35" fmla="*/ 2147483647 h 504"/>
                  <a:gd name="T36" fmla="*/ 2147483647 w 798"/>
                  <a:gd name="T37" fmla="*/ 2147483647 h 504"/>
                  <a:gd name="T38" fmla="*/ 2147483647 w 798"/>
                  <a:gd name="T39" fmla="*/ 2147483647 h 504"/>
                  <a:gd name="T40" fmla="*/ 2147483647 w 798"/>
                  <a:gd name="T41" fmla="*/ 2147483647 h 504"/>
                  <a:gd name="T42" fmla="*/ 2147483647 w 798"/>
                  <a:gd name="T43" fmla="*/ 2147483647 h 504"/>
                  <a:gd name="T44" fmla="*/ 2147483647 w 798"/>
                  <a:gd name="T45" fmla="*/ 2147483647 h 504"/>
                  <a:gd name="T46" fmla="*/ 2147483647 w 798"/>
                  <a:gd name="T47" fmla="*/ 2147483647 h 504"/>
                  <a:gd name="T48" fmla="*/ 2147483647 w 798"/>
                  <a:gd name="T49" fmla="*/ 2147483647 h 504"/>
                  <a:gd name="T50" fmla="*/ 2147483647 w 798"/>
                  <a:gd name="T51" fmla="*/ 2147483647 h 504"/>
                  <a:gd name="T52" fmla="*/ 2147483647 w 798"/>
                  <a:gd name="T53" fmla="*/ 2147483647 h 504"/>
                  <a:gd name="T54" fmla="*/ 2147483647 w 798"/>
                  <a:gd name="T55" fmla="*/ 2147483647 h 504"/>
                  <a:gd name="T56" fmla="*/ 2147483647 w 798"/>
                  <a:gd name="T57" fmla="*/ 2147483647 h 504"/>
                  <a:gd name="T58" fmla="*/ 2147483647 w 798"/>
                  <a:gd name="T59" fmla="*/ 2147483647 h 504"/>
                  <a:gd name="T60" fmla="*/ 2147483647 w 798"/>
                  <a:gd name="T61" fmla="*/ 2147483647 h 504"/>
                  <a:gd name="T62" fmla="*/ 2147483647 w 798"/>
                  <a:gd name="T63" fmla="*/ 2147483647 h 504"/>
                  <a:gd name="T64" fmla="*/ 2147483647 w 798"/>
                  <a:gd name="T65" fmla="*/ 2147483647 h 504"/>
                  <a:gd name="T66" fmla="*/ 2147483647 w 798"/>
                  <a:gd name="T67" fmla="*/ 2147483647 h 504"/>
                  <a:gd name="T68" fmla="*/ 2147483647 w 798"/>
                  <a:gd name="T69" fmla="*/ 2147483647 h 504"/>
                  <a:gd name="T70" fmla="*/ 0 w 798"/>
                  <a:gd name="T71" fmla="*/ 2147483647 h 504"/>
                  <a:gd name="T72" fmla="*/ 2147483647 w 798"/>
                  <a:gd name="T73" fmla="*/ 2147483647 h 504"/>
                  <a:gd name="T74" fmla="*/ 2147483647 w 798"/>
                  <a:gd name="T75" fmla="*/ 2147483647 h 504"/>
                  <a:gd name="T76" fmla="*/ 2147483647 w 798"/>
                  <a:gd name="T77" fmla="*/ 2147483647 h 504"/>
                  <a:gd name="T78" fmla="*/ 2147483647 w 798"/>
                  <a:gd name="T79" fmla="*/ 2147483647 h 504"/>
                  <a:gd name="T80" fmla="*/ 2147483647 w 798"/>
                  <a:gd name="T81" fmla="*/ 2147483647 h 504"/>
                  <a:gd name="T82" fmla="*/ 2147483647 w 798"/>
                  <a:gd name="T83" fmla="*/ 2147483647 h 504"/>
                  <a:gd name="T84" fmla="*/ 2147483647 w 798"/>
                  <a:gd name="T85" fmla="*/ 2147483647 h 504"/>
                  <a:gd name="T86" fmla="*/ 2147483647 w 798"/>
                  <a:gd name="T87" fmla="*/ 2147483647 h 504"/>
                  <a:gd name="T88" fmla="*/ 2147483647 w 798"/>
                  <a:gd name="T89" fmla="*/ 2147483647 h 504"/>
                  <a:gd name="T90" fmla="*/ 2147483647 w 798"/>
                  <a:gd name="T91" fmla="*/ 2147483647 h 504"/>
                  <a:gd name="T92" fmla="*/ 2147483647 w 798"/>
                  <a:gd name="T93" fmla="*/ 2147483647 h 504"/>
                  <a:gd name="T94" fmla="*/ 2147483647 w 798"/>
                  <a:gd name="T95" fmla="*/ 2147483647 h 5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8"/>
                  <a:gd name="T145" fmla="*/ 0 h 504"/>
                  <a:gd name="T146" fmla="*/ 798 w 798"/>
                  <a:gd name="T147" fmla="*/ 504 h 5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8" h="504">
                    <a:moveTo>
                      <a:pt x="246" y="474"/>
                    </a:moveTo>
                    <a:lnTo>
                      <a:pt x="246" y="480"/>
                    </a:lnTo>
                    <a:lnTo>
                      <a:pt x="240" y="480"/>
                    </a:lnTo>
                    <a:lnTo>
                      <a:pt x="240" y="486"/>
                    </a:lnTo>
                    <a:lnTo>
                      <a:pt x="246" y="486"/>
                    </a:lnTo>
                    <a:lnTo>
                      <a:pt x="240" y="486"/>
                    </a:lnTo>
                    <a:lnTo>
                      <a:pt x="234" y="486"/>
                    </a:lnTo>
                    <a:lnTo>
                      <a:pt x="228" y="486"/>
                    </a:lnTo>
                    <a:lnTo>
                      <a:pt x="222" y="486"/>
                    </a:lnTo>
                    <a:lnTo>
                      <a:pt x="216" y="480"/>
                    </a:lnTo>
                    <a:lnTo>
                      <a:pt x="210" y="480"/>
                    </a:lnTo>
                    <a:lnTo>
                      <a:pt x="204" y="480"/>
                    </a:lnTo>
                    <a:lnTo>
                      <a:pt x="198" y="480"/>
                    </a:lnTo>
                    <a:lnTo>
                      <a:pt x="192" y="480"/>
                    </a:lnTo>
                    <a:lnTo>
                      <a:pt x="192" y="474"/>
                    </a:lnTo>
                    <a:lnTo>
                      <a:pt x="186" y="480"/>
                    </a:lnTo>
                    <a:lnTo>
                      <a:pt x="180" y="480"/>
                    </a:lnTo>
                    <a:lnTo>
                      <a:pt x="180" y="486"/>
                    </a:lnTo>
                    <a:lnTo>
                      <a:pt x="174" y="486"/>
                    </a:lnTo>
                    <a:lnTo>
                      <a:pt x="174" y="480"/>
                    </a:lnTo>
                    <a:lnTo>
                      <a:pt x="168" y="480"/>
                    </a:lnTo>
                    <a:lnTo>
                      <a:pt x="162" y="480"/>
                    </a:lnTo>
                    <a:lnTo>
                      <a:pt x="156" y="474"/>
                    </a:lnTo>
                    <a:lnTo>
                      <a:pt x="156" y="480"/>
                    </a:lnTo>
                    <a:lnTo>
                      <a:pt x="150" y="480"/>
                    </a:lnTo>
                    <a:lnTo>
                      <a:pt x="150" y="486"/>
                    </a:lnTo>
                    <a:lnTo>
                      <a:pt x="144" y="486"/>
                    </a:lnTo>
                    <a:lnTo>
                      <a:pt x="144" y="492"/>
                    </a:lnTo>
                    <a:lnTo>
                      <a:pt x="144" y="486"/>
                    </a:lnTo>
                    <a:lnTo>
                      <a:pt x="138" y="480"/>
                    </a:lnTo>
                    <a:lnTo>
                      <a:pt x="132" y="480"/>
                    </a:lnTo>
                    <a:lnTo>
                      <a:pt x="138" y="480"/>
                    </a:lnTo>
                    <a:lnTo>
                      <a:pt x="132" y="474"/>
                    </a:lnTo>
                    <a:lnTo>
                      <a:pt x="138" y="474"/>
                    </a:lnTo>
                    <a:lnTo>
                      <a:pt x="132" y="468"/>
                    </a:lnTo>
                    <a:lnTo>
                      <a:pt x="132" y="462"/>
                    </a:lnTo>
                    <a:lnTo>
                      <a:pt x="138" y="462"/>
                    </a:lnTo>
                    <a:lnTo>
                      <a:pt x="132" y="456"/>
                    </a:lnTo>
                    <a:lnTo>
                      <a:pt x="132" y="450"/>
                    </a:lnTo>
                    <a:lnTo>
                      <a:pt x="132" y="444"/>
                    </a:lnTo>
                    <a:lnTo>
                      <a:pt x="126" y="438"/>
                    </a:lnTo>
                    <a:lnTo>
                      <a:pt x="120" y="444"/>
                    </a:lnTo>
                    <a:lnTo>
                      <a:pt x="120" y="438"/>
                    </a:lnTo>
                    <a:lnTo>
                      <a:pt x="114" y="438"/>
                    </a:lnTo>
                    <a:lnTo>
                      <a:pt x="114" y="432"/>
                    </a:lnTo>
                    <a:lnTo>
                      <a:pt x="108" y="426"/>
                    </a:lnTo>
                    <a:lnTo>
                      <a:pt x="114" y="426"/>
                    </a:lnTo>
                    <a:lnTo>
                      <a:pt x="114" y="420"/>
                    </a:lnTo>
                    <a:lnTo>
                      <a:pt x="114" y="414"/>
                    </a:lnTo>
                    <a:lnTo>
                      <a:pt x="114" y="408"/>
                    </a:lnTo>
                    <a:lnTo>
                      <a:pt x="108" y="408"/>
                    </a:lnTo>
                    <a:lnTo>
                      <a:pt x="108" y="402"/>
                    </a:lnTo>
                    <a:lnTo>
                      <a:pt x="102" y="396"/>
                    </a:lnTo>
                    <a:lnTo>
                      <a:pt x="102" y="390"/>
                    </a:lnTo>
                    <a:lnTo>
                      <a:pt x="102" y="384"/>
                    </a:lnTo>
                    <a:lnTo>
                      <a:pt x="102" y="378"/>
                    </a:lnTo>
                    <a:lnTo>
                      <a:pt x="102" y="372"/>
                    </a:lnTo>
                    <a:lnTo>
                      <a:pt x="102" y="366"/>
                    </a:lnTo>
                    <a:lnTo>
                      <a:pt x="96" y="366"/>
                    </a:lnTo>
                    <a:lnTo>
                      <a:pt x="102" y="360"/>
                    </a:lnTo>
                    <a:lnTo>
                      <a:pt x="102" y="354"/>
                    </a:lnTo>
                    <a:lnTo>
                      <a:pt x="96" y="354"/>
                    </a:lnTo>
                    <a:lnTo>
                      <a:pt x="96" y="348"/>
                    </a:lnTo>
                    <a:lnTo>
                      <a:pt x="90" y="348"/>
                    </a:lnTo>
                    <a:lnTo>
                      <a:pt x="90" y="342"/>
                    </a:lnTo>
                    <a:lnTo>
                      <a:pt x="90" y="348"/>
                    </a:lnTo>
                    <a:lnTo>
                      <a:pt x="84" y="348"/>
                    </a:lnTo>
                    <a:lnTo>
                      <a:pt x="84" y="354"/>
                    </a:lnTo>
                    <a:lnTo>
                      <a:pt x="78" y="354"/>
                    </a:lnTo>
                    <a:lnTo>
                      <a:pt x="72" y="360"/>
                    </a:lnTo>
                    <a:lnTo>
                      <a:pt x="72" y="354"/>
                    </a:lnTo>
                    <a:lnTo>
                      <a:pt x="72" y="360"/>
                    </a:lnTo>
                    <a:lnTo>
                      <a:pt x="66" y="360"/>
                    </a:lnTo>
                    <a:lnTo>
                      <a:pt x="60" y="360"/>
                    </a:lnTo>
                    <a:lnTo>
                      <a:pt x="60" y="354"/>
                    </a:lnTo>
                    <a:lnTo>
                      <a:pt x="54" y="354"/>
                    </a:lnTo>
                    <a:lnTo>
                      <a:pt x="54" y="348"/>
                    </a:lnTo>
                    <a:lnTo>
                      <a:pt x="48" y="348"/>
                    </a:lnTo>
                    <a:lnTo>
                      <a:pt x="54" y="348"/>
                    </a:lnTo>
                    <a:lnTo>
                      <a:pt x="48" y="342"/>
                    </a:lnTo>
                    <a:lnTo>
                      <a:pt x="54" y="342"/>
                    </a:lnTo>
                    <a:lnTo>
                      <a:pt x="54" y="336"/>
                    </a:lnTo>
                    <a:lnTo>
                      <a:pt x="54" y="330"/>
                    </a:lnTo>
                    <a:lnTo>
                      <a:pt x="54" y="324"/>
                    </a:lnTo>
                    <a:lnTo>
                      <a:pt x="60" y="324"/>
                    </a:lnTo>
                    <a:lnTo>
                      <a:pt x="66" y="324"/>
                    </a:lnTo>
                    <a:lnTo>
                      <a:pt x="66" y="318"/>
                    </a:lnTo>
                    <a:lnTo>
                      <a:pt x="66" y="312"/>
                    </a:lnTo>
                    <a:lnTo>
                      <a:pt x="60" y="312"/>
                    </a:lnTo>
                    <a:lnTo>
                      <a:pt x="66" y="306"/>
                    </a:lnTo>
                    <a:lnTo>
                      <a:pt x="60" y="306"/>
                    </a:lnTo>
                    <a:lnTo>
                      <a:pt x="66" y="306"/>
                    </a:lnTo>
                    <a:lnTo>
                      <a:pt x="66" y="300"/>
                    </a:lnTo>
                    <a:lnTo>
                      <a:pt x="66" y="294"/>
                    </a:lnTo>
                    <a:lnTo>
                      <a:pt x="60" y="294"/>
                    </a:lnTo>
                    <a:lnTo>
                      <a:pt x="66" y="294"/>
                    </a:lnTo>
                    <a:lnTo>
                      <a:pt x="72" y="288"/>
                    </a:lnTo>
                    <a:lnTo>
                      <a:pt x="66" y="282"/>
                    </a:lnTo>
                    <a:lnTo>
                      <a:pt x="72" y="282"/>
                    </a:lnTo>
                    <a:lnTo>
                      <a:pt x="78" y="270"/>
                    </a:lnTo>
                    <a:lnTo>
                      <a:pt x="78" y="264"/>
                    </a:lnTo>
                    <a:lnTo>
                      <a:pt x="78" y="258"/>
                    </a:lnTo>
                    <a:lnTo>
                      <a:pt x="84" y="258"/>
                    </a:lnTo>
                    <a:lnTo>
                      <a:pt x="84" y="252"/>
                    </a:lnTo>
                    <a:lnTo>
                      <a:pt x="84" y="246"/>
                    </a:lnTo>
                    <a:lnTo>
                      <a:pt x="78" y="246"/>
                    </a:lnTo>
                    <a:lnTo>
                      <a:pt x="72" y="246"/>
                    </a:lnTo>
                    <a:lnTo>
                      <a:pt x="66" y="246"/>
                    </a:lnTo>
                    <a:lnTo>
                      <a:pt x="66" y="240"/>
                    </a:lnTo>
                    <a:lnTo>
                      <a:pt x="66" y="234"/>
                    </a:lnTo>
                    <a:lnTo>
                      <a:pt x="60" y="234"/>
                    </a:lnTo>
                    <a:lnTo>
                      <a:pt x="60" y="240"/>
                    </a:lnTo>
                    <a:lnTo>
                      <a:pt x="54" y="234"/>
                    </a:lnTo>
                    <a:lnTo>
                      <a:pt x="60" y="234"/>
                    </a:lnTo>
                    <a:lnTo>
                      <a:pt x="54" y="228"/>
                    </a:lnTo>
                    <a:lnTo>
                      <a:pt x="48" y="228"/>
                    </a:lnTo>
                    <a:lnTo>
                      <a:pt x="48" y="222"/>
                    </a:lnTo>
                    <a:lnTo>
                      <a:pt x="48" y="216"/>
                    </a:lnTo>
                    <a:lnTo>
                      <a:pt x="48" y="210"/>
                    </a:lnTo>
                    <a:lnTo>
                      <a:pt x="42" y="210"/>
                    </a:lnTo>
                    <a:lnTo>
                      <a:pt x="42" y="204"/>
                    </a:lnTo>
                    <a:lnTo>
                      <a:pt x="42" y="198"/>
                    </a:lnTo>
                    <a:lnTo>
                      <a:pt x="42" y="192"/>
                    </a:lnTo>
                    <a:lnTo>
                      <a:pt x="36" y="192"/>
                    </a:lnTo>
                    <a:lnTo>
                      <a:pt x="30" y="186"/>
                    </a:lnTo>
                    <a:lnTo>
                      <a:pt x="30" y="174"/>
                    </a:lnTo>
                    <a:lnTo>
                      <a:pt x="24" y="174"/>
                    </a:lnTo>
                    <a:lnTo>
                      <a:pt x="18" y="168"/>
                    </a:lnTo>
                    <a:lnTo>
                      <a:pt x="12" y="162"/>
                    </a:lnTo>
                    <a:lnTo>
                      <a:pt x="12" y="156"/>
                    </a:lnTo>
                    <a:lnTo>
                      <a:pt x="6" y="156"/>
                    </a:lnTo>
                    <a:lnTo>
                      <a:pt x="6" y="150"/>
                    </a:lnTo>
                    <a:lnTo>
                      <a:pt x="12" y="150"/>
                    </a:lnTo>
                    <a:lnTo>
                      <a:pt x="12" y="144"/>
                    </a:lnTo>
                    <a:lnTo>
                      <a:pt x="6" y="144"/>
                    </a:lnTo>
                    <a:lnTo>
                      <a:pt x="12" y="138"/>
                    </a:lnTo>
                    <a:lnTo>
                      <a:pt x="12" y="132"/>
                    </a:lnTo>
                    <a:lnTo>
                      <a:pt x="12" y="126"/>
                    </a:lnTo>
                    <a:lnTo>
                      <a:pt x="12" y="120"/>
                    </a:lnTo>
                    <a:lnTo>
                      <a:pt x="6" y="120"/>
                    </a:lnTo>
                    <a:lnTo>
                      <a:pt x="6" y="114"/>
                    </a:lnTo>
                    <a:lnTo>
                      <a:pt x="0" y="108"/>
                    </a:lnTo>
                    <a:lnTo>
                      <a:pt x="0" y="102"/>
                    </a:lnTo>
                    <a:lnTo>
                      <a:pt x="0" y="96"/>
                    </a:lnTo>
                    <a:lnTo>
                      <a:pt x="0" y="72"/>
                    </a:lnTo>
                    <a:lnTo>
                      <a:pt x="6" y="48"/>
                    </a:lnTo>
                    <a:lnTo>
                      <a:pt x="18" y="0"/>
                    </a:lnTo>
                    <a:lnTo>
                      <a:pt x="102" y="18"/>
                    </a:lnTo>
                    <a:lnTo>
                      <a:pt x="144" y="24"/>
                    </a:lnTo>
                    <a:lnTo>
                      <a:pt x="270" y="48"/>
                    </a:lnTo>
                    <a:lnTo>
                      <a:pt x="324" y="54"/>
                    </a:lnTo>
                    <a:lnTo>
                      <a:pt x="360" y="60"/>
                    </a:lnTo>
                    <a:lnTo>
                      <a:pt x="444" y="72"/>
                    </a:lnTo>
                    <a:lnTo>
                      <a:pt x="522" y="84"/>
                    </a:lnTo>
                    <a:lnTo>
                      <a:pt x="594" y="96"/>
                    </a:lnTo>
                    <a:lnTo>
                      <a:pt x="666" y="102"/>
                    </a:lnTo>
                    <a:lnTo>
                      <a:pt x="732" y="108"/>
                    </a:lnTo>
                    <a:lnTo>
                      <a:pt x="798" y="114"/>
                    </a:lnTo>
                    <a:lnTo>
                      <a:pt x="798" y="150"/>
                    </a:lnTo>
                    <a:lnTo>
                      <a:pt x="792" y="174"/>
                    </a:lnTo>
                    <a:lnTo>
                      <a:pt x="792" y="210"/>
                    </a:lnTo>
                    <a:lnTo>
                      <a:pt x="786" y="270"/>
                    </a:lnTo>
                    <a:lnTo>
                      <a:pt x="786" y="276"/>
                    </a:lnTo>
                    <a:lnTo>
                      <a:pt x="780" y="348"/>
                    </a:lnTo>
                    <a:lnTo>
                      <a:pt x="780" y="354"/>
                    </a:lnTo>
                    <a:lnTo>
                      <a:pt x="774" y="378"/>
                    </a:lnTo>
                    <a:lnTo>
                      <a:pt x="774" y="414"/>
                    </a:lnTo>
                    <a:lnTo>
                      <a:pt x="774" y="420"/>
                    </a:lnTo>
                    <a:lnTo>
                      <a:pt x="768" y="486"/>
                    </a:lnTo>
                    <a:lnTo>
                      <a:pt x="768" y="504"/>
                    </a:lnTo>
                    <a:lnTo>
                      <a:pt x="696" y="498"/>
                    </a:lnTo>
                    <a:lnTo>
                      <a:pt x="630" y="492"/>
                    </a:lnTo>
                    <a:lnTo>
                      <a:pt x="612" y="492"/>
                    </a:lnTo>
                    <a:lnTo>
                      <a:pt x="498" y="480"/>
                    </a:lnTo>
                    <a:lnTo>
                      <a:pt x="474" y="474"/>
                    </a:lnTo>
                    <a:lnTo>
                      <a:pt x="450" y="474"/>
                    </a:lnTo>
                    <a:lnTo>
                      <a:pt x="366" y="462"/>
                    </a:lnTo>
                    <a:lnTo>
                      <a:pt x="354" y="456"/>
                    </a:lnTo>
                    <a:lnTo>
                      <a:pt x="324" y="456"/>
                    </a:lnTo>
                    <a:lnTo>
                      <a:pt x="282" y="450"/>
                    </a:lnTo>
                    <a:lnTo>
                      <a:pt x="276" y="480"/>
                    </a:lnTo>
                    <a:lnTo>
                      <a:pt x="270" y="498"/>
                    </a:lnTo>
                    <a:lnTo>
                      <a:pt x="264" y="498"/>
                    </a:lnTo>
                    <a:lnTo>
                      <a:pt x="264" y="492"/>
                    </a:lnTo>
                    <a:lnTo>
                      <a:pt x="264" y="486"/>
                    </a:lnTo>
                    <a:lnTo>
                      <a:pt x="258" y="486"/>
                    </a:lnTo>
                    <a:lnTo>
                      <a:pt x="264" y="480"/>
                    </a:lnTo>
                    <a:lnTo>
                      <a:pt x="258" y="480"/>
                    </a:lnTo>
                    <a:lnTo>
                      <a:pt x="258" y="474"/>
                    </a:lnTo>
                    <a:lnTo>
                      <a:pt x="258" y="468"/>
                    </a:lnTo>
                    <a:lnTo>
                      <a:pt x="252" y="468"/>
                    </a:lnTo>
                    <a:lnTo>
                      <a:pt x="252" y="474"/>
                    </a:lnTo>
                    <a:lnTo>
                      <a:pt x="246" y="468"/>
                    </a:lnTo>
                    <a:lnTo>
                      <a:pt x="246" y="474"/>
                    </a:lnTo>
                    <a:close/>
                  </a:path>
                </a:pathLst>
              </a:custGeom>
              <a:solidFill>
                <a:srgbClr val="FFFFFF"/>
              </a:solidFill>
              <a:ln w="28575">
                <a:solidFill>
                  <a:srgbClr val="000000"/>
                </a:solidFill>
                <a:round/>
                <a:headEnd/>
                <a:tailEnd/>
              </a:ln>
              <a:extLst/>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04" name="Freeform 6"/>
              <p:cNvSpPr>
                <a:spLocks noEditPoints="1"/>
              </p:cNvSpPr>
              <p:nvPr/>
            </p:nvSpPr>
            <p:spPr bwMode="auto">
              <a:xfrm>
                <a:off x="9001125" y="2216150"/>
                <a:ext cx="457200" cy="723900"/>
              </a:xfrm>
              <a:custGeom>
                <a:avLst/>
                <a:gdLst>
                  <a:gd name="T0" fmla="*/ 2147483647 w 288"/>
                  <a:gd name="T1" fmla="*/ 2147483647 h 456"/>
                  <a:gd name="T2" fmla="*/ 2147483647 w 288"/>
                  <a:gd name="T3" fmla="*/ 2147483647 h 456"/>
                  <a:gd name="T4" fmla="*/ 2147483647 w 288"/>
                  <a:gd name="T5" fmla="*/ 2147483647 h 456"/>
                  <a:gd name="T6" fmla="*/ 2147483647 w 288"/>
                  <a:gd name="T7" fmla="*/ 2147483647 h 456"/>
                  <a:gd name="T8" fmla="*/ 2147483647 w 288"/>
                  <a:gd name="T9" fmla="*/ 2147483647 h 456"/>
                  <a:gd name="T10" fmla="*/ 2147483647 w 288"/>
                  <a:gd name="T11" fmla="*/ 2147483647 h 456"/>
                  <a:gd name="T12" fmla="*/ 2147483647 w 288"/>
                  <a:gd name="T13" fmla="*/ 2147483647 h 456"/>
                  <a:gd name="T14" fmla="*/ 2147483647 w 288"/>
                  <a:gd name="T15" fmla="*/ 2147483647 h 456"/>
                  <a:gd name="T16" fmla="*/ 2147483647 w 288"/>
                  <a:gd name="T17" fmla="*/ 2147483647 h 456"/>
                  <a:gd name="T18" fmla="*/ 2147483647 w 288"/>
                  <a:gd name="T19" fmla="*/ 2147483647 h 456"/>
                  <a:gd name="T20" fmla="*/ 2147483647 w 288"/>
                  <a:gd name="T21" fmla="*/ 2147483647 h 456"/>
                  <a:gd name="T22" fmla="*/ 2147483647 w 288"/>
                  <a:gd name="T23" fmla="*/ 2147483647 h 456"/>
                  <a:gd name="T24" fmla="*/ 2147483647 w 288"/>
                  <a:gd name="T25" fmla="*/ 2147483647 h 456"/>
                  <a:gd name="T26" fmla="*/ 2147483647 w 288"/>
                  <a:gd name="T27" fmla="*/ 2147483647 h 456"/>
                  <a:gd name="T28" fmla="*/ 2147483647 w 288"/>
                  <a:gd name="T29" fmla="*/ 2147483647 h 456"/>
                  <a:gd name="T30" fmla="*/ 2147483647 w 288"/>
                  <a:gd name="T31" fmla="*/ 2147483647 h 456"/>
                  <a:gd name="T32" fmla="*/ 2147483647 w 288"/>
                  <a:gd name="T33" fmla="*/ 2147483647 h 456"/>
                  <a:gd name="T34" fmla="*/ 2147483647 w 288"/>
                  <a:gd name="T35" fmla="*/ 2147483647 h 456"/>
                  <a:gd name="T36" fmla="*/ 2147483647 w 288"/>
                  <a:gd name="T37" fmla="*/ 2147483647 h 456"/>
                  <a:gd name="T38" fmla="*/ 2147483647 w 288"/>
                  <a:gd name="T39" fmla="*/ 2147483647 h 456"/>
                  <a:gd name="T40" fmla="*/ 2147483647 w 288"/>
                  <a:gd name="T41" fmla="*/ 2147483647 h 456"/>
                  <a:gd name="T42" fmla="*/ 2147483647 w 288"/>
                  <a:gd name="T43" fmla="*/ 2147483647 h 456"/>
                  <a:gd name="T44" fmla="*/ 2147483647 w 288"/>
                  <a:gd name="T45" fmla="*/ 2147483647 h 456"/>
                  <a:gd name="T46" fmla="*/ 2147483647 w 288"/>
                  <a:gd name="T47" fmla="*/ 2147483647 h 456"/>
                  <a:gd name="T48" fmla="*/ 2147483647 w 288"/>
                  <a:gd name="T49" fmla="*/ 2147483647 h 456"/>
                  <a:gd name="T50" fmla="*/ 2147483647 w 288"/>
                  <a:gd name="T51" fmla="*/ 2147483647 h 456"/>
                  <a:gd name="T52" fmla="*/ 2147483647 w 288"/>
                  <a:gd name="T53" fmla="*/ 2147483647 h 456"/>
                  <a:gd name="T54" fmla="*/ 2147483647 w 288"/>
                  <a:gd name="T55" fmla="*/ 2147483647 h 456"/>
                  <a:gd name="T56" fmla="*/ 2147483647 w 288"/>
                  <a:gd name="T57" fmla="*/ 2147483647 h 456"/>
                  <a:gd name="T58" fmla="*/ 2147483647 w 288"/>
                  <a:gd name="T59" fmla="*/ 2147483647 h 456"/>
                  <a:gd name="T60" fmla="*/ 2147483647 w 288"/>
                  <a:gd name="T61" fmla="*/ 2147483647 h 456"/>
                  <a:gd name="T62" fmla="*/ 2147483647 w 288"/>
                  <a:gd name="T63" fmla="*/ 2147483647 h 456"/>
                  <a:gd name="T64" fmla="*/ 2147483647 w 288"/>
                  <a:gd name="T65" fmla="*/ 2147483647 h 456"/>
                  <a:gd name="T66" fmla="*/ 2147483647 w 288"/>
                  <a:gd name="T67" fmla="*/ 2147483647 h 456"/>
                  <a:gd name="T68" fmla="*/ 2147483647 w 288"/>
                  <a:gd name="T69" fmla="*/ 2147483647 h 456"/>
                  <a:gd name="T70" fmla="*/ 2147483647 w 288"/>
                  <a:gd name="T71" fmla="*/ 2147483647 h 456"/>
                  <a:gd name="T72" fmla="*/ 2147483647 w 288"/>
                  <a:gd name="T73" fmla="*/ 2147483647 h 456"/>
                  <a:gd name="T74" fmla="*/ 2147483647 w 288"/>
                  <a:gd name="T75" fmla="*/ 2147483647 h 456"/>
                  <a:gd name="T76" fmla="*/ 2147483647 w 288"/>
                  <a:gd name="T77" fmla="*/ 2147483647 h 456"/>
                  <a:gd name="T78" fmla="*/ 2147483647 w 288"/>
                  <a:gd name="T79" fmla="*/ 2147483647 h 456"/>
                  <a:gd name="T80" fmla="*/ 2147483647 w 288"/>
                  <a:gd name="T81" fmla="*/ 2147483647 h 456"/>
                  <a:gd name="T82" fmla="*/ 2147483647 w 288"/>
                  <a:gd name="T83" fmla="*/ 2147483647 h 456"/>
                  <a:gd name="T84" fmla="*/ 2147483647 w 288"/>
                  <a:gd name="T85" fmla="*/ 2147483647 h 456"/>
                  <a:gd name="T86" fmla="*/ 2147483647 w 288"/>
                  <a:gd name="T87" fmla="*/ 2147483647 h 456"/>
                  <a:gd name="T88" fmla="*/ 2147483647 w 288"/>
                  <a:gd name="T89" fmla="*/ 2147483647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8"/>
                  <a:gd name="T136" fmla="*/ 0 h 456"/>
                  <a:gd name="T137" fmla="*/ 288 w 288"/>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8" h="456">
                    <a:moveTo>
                      <a:pt x="120" y="342"/>
                    </a:moveTo>
                    <a:lnTo>
                      <a:pt x="120" y="354"/>
                    </a:lnTo>
                    <a:lnTo>
                      <a:pt x="132" y="372"/>
                    </a:lnTo>
                    <a:lnTo>
                      <a:pt x="126" y="378"/>
                    </a:lnTo>
                    <a:lnTo>
                      <a:pt x="126" y="366"/>
                    </a:lnTo>
                    <a:lnTo>
                      <a:pt x="120" y="366"/>
                    </a:lnTo>
                    <a:lnTo>
                      <a:pt x="120" y="372"/>
                    </a:lnTo>
                    <a:lnTo>
                      <a:pt x="114" y="378"/>
                    </a:lnTo>
                    <a:lnTo>
                      <a:pt x="114" y="372"/>
                    </a:lnTo>
                    <a:lnTo>
                      <a:pt x="108" y="372"/>
                    </a:lnTo>
                    <a:lnTo>
                      <a:pt x="102" y="378"/>
                    </a:lnTo>
                    <a:lnTo>
                      <a:pt x="102" y="390"/>
                    </a:lnTo>
                    <a:lnTo>
                      <a:pt x="102" y="402"/>
                    </a:lnTo>
                    <a:lnTo>
                      <a:pt x="96" y="408"/>
                    </a:lnTo>
                    <a:lnTo>
                      <a:pt x="96" y="414"/>
                    </a:lnTo>
                    <a:lnTo>
                      <a:pt x="96" y="426"/>
                    </a:lnTo>
                    <a:lnTo>
                      <a:pt x="90" y="426"/>
                    </a:lnTo>
                    <a:lnTo>
                      <a:pt x="84" y="456"/>
                    </a:lnTo>
                    <a:lnTo>
                      <a:pt x="78" y="456"/>
                    </a:lnTo>
                    <a:lnTo>
                      <a:pt x="72" y="450"/>
                    </a:lnTo>
                    <a:lnTo>
                      <a:pt x="72" y="444"/>
                    </a:lnTo>
                    <a:lnTo>
                      <a:pt x="66" y="438"/>
                    </a:lnTo>
                    <a:lnTo>
                      <a:pt x="60" y="432"/>
                    </a:lnTo>
                    <a:lnTo>
                      <a:pt x="60" y="426"/>
                    </a:lnTo>
                    <a:lnTo>
                      <a:pt x="54" y="426"/>
                    </a:lnTo>
                    <a:lnTo>
                      <a:pt x="54" y="420"/>
                    </a:lnTo>
                    <a:lnTo>
                      <a:pt x="54" y="414"/>
                    </a:lnTo>
                    <a:lnTo>
                      <a:pt x="48" y="396"/>
                    </a:lnTo>
                    <a:lnTo>
                      <a:pt x="30" y="348"/>
                    </a:lnTo>
                    <a:lnTo>
                      <a:pt x="18" y="312"/>
                    </a:lnTo>
                    <a:lnTo>
                      <a:pt x="0" y="252"/>
                    </a:lnTo>
                    <a:lnTo>
                      <a:pt x="6" y="246"/>
                    </a:lnTo>
                    <a:lnTo>
                      <a:pt x="18" y="252"/>
                    </a:lnTo>
                    <a:lnTo>
                      <a:pt x="18" y="246"/>
                    </a:lnTo>
                    <a:lnTo>
                      <a:pt x="18" y="240"/>
                    </a:lnTo>
                    <a:lnTo>
                      <a:pt x="18" y="234"/>
                    </a:lnTo>
                    <a:lnTo>
                      <a:pt x="30" y="234"/>
                    </a:lnTo>
                    <a:lnTo>
                      <a:pt x="18" y="222"/>
                    </a:lnTo>
                    <a:lnTo>
                      <a:pt x="30" y="204"/>
                    </a:lnTo>
                    <a:lnTo>
                      <a:pt x="36" y="198"/>
                    </a:lnTo>
                    <a:lnTo>
                      <a:pt x="30" y="192"/>
                    </a:lnTo>
                    <a:lnTo>
                      <a:pt x="42" y="180"/>
                    </a:lnTo>
                    <a:lnTo>
                      <a:pt x="42" y="174"/>
                    </a:lnTo>
                    <a:lnTo>
                      <a:pt x="36" y="174"/>
                    </a:lnTo>
                    <a:lnTo>
                      <a:pt x="36" y="162"/>
                    </a:lnTo>
                    <a:lnTo>
                      <a:pt x="36" y="156"/>
                    </a:lnTo>
                    <a:lnTo>
                      <a:pt x="30" y="150"/>
                    </a:lnTo>
                    <a:lnTo>
                      <a:pt x="36" y="138"/>
                    </a:lnTo>
                    <a:lnTo>
                      <a:pt x="42" y="126"/>
                    </a:lnTo>
                    <a:lnTo>
                      <a:pt x="42" y="108"/>
                    </a:lnTo>
                    <a:lnTo>
                      <a:pt x="36" y="96"/>
                    </a:lnTo>
                    <a:lnTo>
                      <a:pt x="66" y="12"/>
                    </a:lnTo>
                    <a:lnTo>
                      <a:pt x="78" y="12"/>
                    </a:lnTo>
                    <a:lnTo>
                      <a:pt x="84" y="30"/>
                    </a:lnTo>
                    <a:lnTo>
                      <a:pt x="96" y="30"/>
                    </a:lnTo>
                    <a:lnTo>
                      <a:pt x="120" y="12"/>
                    </a:lnTo>
                    <a:lnTo>
                      <a:pt x="126" y="12"/>
                    </a:lnTo>
                    <a:lnTo>
                      <a:pt x="126" y="6"/>
                    </a:lnTo>
                    <a:lnTo>
                      <a:pt x="132" y="0"/>
                    </a:lnTo>
                    <a:lnTo>
                      <a:pt x="168" y="24"/>
                    </a:lnTo>
                    <a:lnTo>
                      <a:pt x="204" y="126"/>
                    </a:lnTo>
                    <a:lnTo>
                      <a:pt x="204" y="132"/>
                    </a:lnTo>
                    <a:lnTo>
                      <a:pt x="210" y="138"/>
                    </a:lnTo>
                    <a:lnTo>
                      <a:pt x="204" y="144"/>
                    </a:lnTo>
                    <a:lnTo>
                      <a:pt x="210" y="150"/>
                    </a:lnTo>
                    <a:lnTo>
                      <a:pt x="216" y="150"/>
                    </a:lnTo>
                    <a:lnTo>
                      <a:pt x="222" y="156"/>
                    </a:lnTo>
                    <a:lnTo>
                      <a:pt x="234" y="150"/>
                    </a:lnTo>
                    <a:lnTo>
                      <a:pt x="240" y="162"/>
                    </a:lnTo>
                    <a:lnTo>
                      <a:pt x="234" y="162"/>
                    </a:lnTo>
                    <a:lnTo>
                      <a:pt x="246" y="174"/>
                    </a:lnTo>
                    <a:lnTo>
                      <a:pt x="240" y="180"/>
                    </a:lnTo>
                    <a:lnTo>
                      <a:pt x="246" y="192"/>
                    </a:lnTo>
                    <a:lnTo>
                      <a:pt x="258" y="198"/>
                    </a:lnTo>
                    <a:lnTo>
                      <a:pt x="258" y="186"/>
                    </a:lnTo>
                    <a:lnTo>
                      <a:pt x="270" y="186"/>
                    </a:lnTo>
                    <a:lnTo>
                      <a:pt x="270" y="192"/>
                    </a:lnTo>
                    <a:lnTo>
                      <a:pt x="282" y="204"/>
                    </a:lnTo>
                    <a:lnTo>
                      <a:pt x="276" y="210"/>
                    </a:lnTo>
                    <a:lnTo>
                      <a:pt x="288" y="216"/>
                    </a:lnTo>
                    <a:lnTo>
                      <a:pt x="288" y="222"/>
                    </a:lnTo>
                    <a:lnTo>
                      <a:pt x="282" y="234"/>
                    </a:lnTo>
                    <a:lnTo>
                      <a:pt x="270" y="240"/>
                    </a:lnTo>
                    <a:lnTo>
                      <a:pt x="264" y="234"/>
                    </a:lnTo>
                    <a:lnTo>
                      <a:pt x="258" y="252"/>
                    </a:lnTo>
                    <a:lnTo>
                      <a:pt x="252" y="258"/>
                    </a:lnTo>
                    <a:lnTo>
                      <a:pt x="240" y="258"/>
                    </a:lnTo>
                    <a:lnTo>
                      <a:pt x="240" y="264"/>
                    </a:lnTo>
                    <a:lnTo>
                      <a:pt x="240" y="270"/>
                    </a:lnTo>
                    <a:lnTo>
                      <a:pt x="234" y="270"/>
                    </a:lnTo>
                    <a:lnTo>
                      <a:pt x="234" y="264"/>
                    </a:lnTo>
                    <a:lnTo>
                      <a:pt x="234" y="270"/>
                    </a:lnTo>
                    <a:lnTo>
                      <a:pt x="234" y="276"/>
                    </a:lnTo>
                    <a:lnTo>
                      <a:pt x="228" y="282"/>
                    </a:lnTo>
                    <a:lnTo>
                      <a:pt x="222" y="270"/>
                    </a:lnTo>
                    <a:lnTo>
                      <a:pt x="216" y="276"/>
                    </a:lnTo>
                    <a:lnTo>
                      <a:pt x="210" y="282"/>
                    </a:lnTo>
                    <a:lnTo>
                      <a:pt x="204" y="282"/>
                    </a:lnTo>
                    <a:lnTo>
                      <a:pt x="198" y="288"/>
                    </a:lnTo>
                    <a:lnTo>
                      <a:pt x="198" y="300"/>
                    </a:lnTo>
                    <a:lnTo>
                      <a:pt x="186" y="294"/>
                    </a:lnTo>
                    <a:lnTo>
                      <a:pt x="180" y="300"/>
                    </a:lnTo>
                    <a:lnTo>
                      <a:pt x="180" y="294"/>
                    </a:lnTo>
                    <a:lnTo>
                      <a:pt x="180" y="282"/>
                    </a:lnTo>
                    <a:lnTo>
                      <a:pt x="180" y="276"/>
                    </a:lnTo>
                    <a:lnTo>
                      <a:pt x="174" y="276"/>
                    </a:lnTo>
                    <a:lnTo>
                      <a:pt x="168" y="270"/>
                    </a:lnTo>
                    <a:lnTo>
                      <a:pt x="168" y="276"/>
                    </a:lnTo>
                    <a:lnTo>
                      <a:pt x="174" y="276"/>
                    </a:lnTo>
                    <a:lnTo>
                      <a:pt x="174" y="282"/>
                    </a:lnTo>
                    <a:lnTo>
                      <a:pt x="168" y="294"/>
                    </a:lnTo>
                    <a:lnTo>
                      <a:pt x="168" y="306"/>
                    </a:lnTo>
                    <a:lnTo>
                      <a:pt x="168" y="312"/>
                    </a:lnTo>
                    <a:lnTo>
                      <a:pt x="168" y="330"/>
                    </a:lnTo>
                    <a:lnTo>
                      <a:pt x="162" y="342"/>
                    </a:lnTo>
                    <a:lnTo>
                      <a:pt x="156" y="348"/>
                    </a:lnTo>
                    <a:lnTo>
                      <a:pt x="150" y="342"/>
                    </a:lnTo>
                    <a:lnTo>
                      <a:pt x="144" y="354"/>
                    </a:lnTo>
                    <a:lnTo>
                      <a:pt x="138" y="360"/>
                    </a:lnTo>
                    <a:lnTo>
                      <a:pt x="132" y="348"/>
                    </a:lnTo>
                    <a:lnTo>
                      <a:pt x="132" y="342"/>
                    </a:lnTo>
                    <a:lnTo>
                      <a:pt x="132" y="354"/>
                    </a:lnTo>
                    <a:lnTo>
                      <a:pt x="126" y="360"/>
                    </a:lnTo>
                    <a:lnTo>
                      <a:pt x="132" y="372"/>
                    </a:lnTo>
                    <a:lnTo>
                      <a:pt x="120" y="348"/>
                    </a:lnTo>
                    <a:lnTo>
                      <a:pt x="126" y="348"/>
                    </a:lnTo>
                    <a:lnTo>
                      <a:pt x="120" y="342"/>
                    </a:lnTo>
                    <a:close/>
                    <a:moveTo>
                      <a:pt x="210" y="288"/>
                    </a:moveTo>
                    <a:lnTo>
                      <a:pt x="210" y="282"/>
                    </a:lnTo>
                    <a:lnTo>
                      <a:pt x="216" y="276"/>
                    </a:lnTo>
                    <a:lnTo>
                      <a:pt x="222" y="288"/>
                    </a:lnTo>
                    <a:lnTo>
                      <a:pt x="216" y="294"/>
                    </a:lnTo>
                    <a:lnTo>
                      <a:pt x="216" y="300"/>
                    </a:lnTo>
                    <a:lnTo>
                      <a:pt x="210" y="300"/>
                    </a:lnTo>
                    <a:lnTo>
                      <a:pt x="210" y="288"/>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05" name="Freeform 7"/>
              <p:cNvSpPr>
                <a:spLocks/>
              </p:cNvSpPr>
              <p:nvPr/>
            </p:nvSpPr>
            <p:spPr bwMode="auto">
              <a:xfrm>
                <a:off x="5400675" y="2359025"/>
                <a:ext cx="819150" cy="514350"/>
              </a:xfrm>
              <a:custGeom>
                <a:avLst/>
                <a:gdLst>
                  <a:gd name="T0" fmla="*/ 2147483647 w 516"/>
                  <a:gd name="T1" fmla="*/ 2147483647 h 324"/>
                  <a:gd name="T2" fmla="*/ 2147483647 w 516"/>
                  <a:gd name="T3" fmla="*/ 2147483647 h 324"/>
                  <a:gd name="T4" fmla="*/ 2147483647 w 516"/>
                  <a:gd name="T5" fmla="*/ 2147483647 h 324"/>
                  <a:gd name="T6" fmla="*/ 2147483647 w 516"/>
                  <a:gd name="T7" fmla="*/ 2147483647 h 324"/>
                  <a:gd name="T8" fmla="*/ 0 w 516"/>
                  <a:gd name="T9" fmla="*/ 2147483647 h 324"/>
                  <a:gd name="T10" fmla="*/ 2147483647 w 516"/>
                  <a:gd name="T11" fmla="*/ 2147483647 h 324"/>
                  <a:gd name="T12" fmla="*/ 2147483647 w 516"/>
                  <a:gd name="T13" fmla="*/ 2147483647 h 324"/>
                  <a:gd name="T14" fmla="*/ 2147483647 w 516"/>
                  <a:gd name="T15" fmla="*/ 2147483647 h 324"/>
                  <a:gd name="T16" fmla="*/ 2147483647 w 516"/>
                  <a:gd name="T17" fmla="*/ 0 h 324"/>
                  <a:gd name="T18" fmla="*/ 2147483647 w 516"/>
                  <a:gd name="T19" fmla="*/ 2147483647 h 324"/>
                  <a:gd name="T20" fmla="*/ 2147483647 w 516"/>
                  <a:gd name="T21" fmla="*/ 2147483647 h 324"/>
                  <a:gd name="T22" fmla="*/ 2147483647 w 516"/>
                  <a:gd name="T23" fmla="*/ 2147483647 h 324"/>
                  <a:gd name="T24" fmla="*/ 2147483647 w 516"/>
                  <a:gd name="T25" fmla="*/ 2147483647 h 324"/>
                  <a:gd name="T26" fmla="*/ 2147483647 w 516"/>
                  <a:gd name="T27" fmla="*/ 2147483647 h 324"/>
                  <a:gd name="T28" fmla="*/ 2147483647 w 516"/>
                  <a:gd name="T29" fmla="*/ 2147483647 h 324"/>
                  <a:gd name="T30" fmla="*/ 2147483647 w 516"/>
                  <a:gd name="T31" fmla="*/ 2147483647 h 324"/>
                  <a:gd name="T32" fmla="*/ 2147483647 w 516"/>
                  <a:gd name="T33" fmla="*/ 2147483647 h 324"/>
                  <a:gd name="T34" fmla="*/ 2147483647 w 516"/>
                  <a:gd name="T35" fmla="*/ 2147483647 h 324"/>
                  <a:gd name="T36" fmla="*/ 2147483647 w 516"/>
                  <a:gd name="T37" fmla="*/ 2147483647 h 324"/>
                  <a:gd name="T38" fmla="*/ 2147483647 w 516"/>
                  <a:gd name="T39" fmla="*/ 2147483647 h 324"/>
                  <a:gd name="T40" fmla="*/ 2147483647 w 516"/>
                  <a:gd name="T41" fmla="*/ 2147483647 h 324"/>
                  <a:gd name="T42" fmla="*/ 2147483647 w 516"/>
                  <a:gd name="T43" fmla="*/ 2147483647 h 324"/>
                  <a:gd name="T44" fmla="*/ 2147483647 w 516"/>
                  <a:gd name="T45" fmla="*/ 2147483647 h 324"/>
                  <a:gd name="T46" fmla="*/ 2147483647 w 516"/>
                  <a:gd name="T47" fmla="*/ 2147483647 h 324"/>
                  <a:gd name="T48" fmla="*/ 2147483647 w 516"/>
                  <a:gd name="T49" fmla="*/ 2147483647 h 324"/>
                  <a:gd name="T50" fmla="*/ 2147483647 w 516"/>
                  <a:gd name="T51" fmla="*/ 2147483647 h 324"/>
                  <a:gd name="T52" fmla="*/ 2147483647 w 516"/>
                  <a:gd name="T53" fmla="*/ 2147483647 h 324"/>
                  <a:gd name="T54" fmla="*/ 2147483647 w 516"/>
                  <a:gd name="T55" fmla="*/ 2147483647 h 324"/>
                  <a:gd name="T56" fmla="*/ 2147483647 w 516"/>
                  <a:gd name="T57" fmla="*/ 2147483647 h 324"/>
                  <a:gd name="T58" fmla="*/ 2147483647 w 516"/>
                  <a:gd name="T59" fmla="*/ 2147483647 h 324"/>
                  <a:gd name="T60" fmla="*/ 2147483647 w 516"/>
                  <a:gd name="T61" fmla="*/ 2147483647 h 324"/>
                  <a:gd name="T62" fmla="*/ 2147483647 w 516"/>
                  <a:gd name="T63" fmla="*/ 2147483647 h 324"/>
                  <a:gd name="T64" fmla="*/ 2147483647 w 516"/>
                  <a:gd name="T65" fmla="*/ 2147483647 h 324"/>
                  <a:gd name="T66" fmla="*/ 2147483647 w 516"/>
                  <a:gd name="T67" fmla="*/ 2147483647 h 324"/>
                  <a:gd name="T68" fmla="*/ 2147483647 w 516"/>
                  <a:gd name="T69" fmla="*/ 2147483647 h 324"/>
                  <a:gd name="T70" fmla="*/ 2147483647 w 516"/>
                  <a:gd name="T71" fmla="*/ 2147483647 h 324"/>
                  <a:gd name="T72" fmla="*/ 2147483647 w 516"/>
                  <a:gd name="T73" fmla="*/ 2147483647 h 324"/>
                  <a:gd name="T74" fmla="*/ 2147483647 w 516"/>
                  <a:gd name="T75" fmla="*/ 2147483647 h 324"/>
                  <a:gd name="T76" fmla="*/ 2147483647 w 516"/>
                  <a:gd name="T77" fmla="*/ 2147483647 h 324"/>
                  <a:gd name="T78" fmla="*/ 2147483647 w 516"/>
                  <a:gd name="T79" fmla="*/ 2147483647 h 324"/>
                  <a:gd name="T80" fmla="*/ 2147483647 w 516"/>
                  <a:gd name="T81" fmla="*/ 2147483647 h 324"/>
                  <a:gd name="T82" fmla="*/ 2147483647 w 516"/>
                  <a:gd name="T83" fmla="*/ 2147483647 h 3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6"/>
                  <a:gd name="T127" fmla="*/ 0 h 324"/>
                  <a:gd name="T128" fmla="*/ 516 w 516"/>
                  <a:gd name="T129" fmla="*/ 324 h 3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6" h="324">
                    <a:moveTo>
                      <a:pt x="366" y="324"/>
                    </a:moveTo>
                    <a:lnTo>
                      <a:pt x="348" y="318"/>
                    </a:lnTo>
                    <a:lnTo>
                      <a:pt x="300" y="318"/>
                    </a:lnTo>
                    <a:lnTo>
                      <a:pt x="288" y="318"/>
                    </a:lnTo>
                    <a:lnTo>
                      <a:pt x="240" y="318"/>
                    </a:lnTo>
                    <a:lnTo>
                      <a:pt x="138" y="312"/>
                    </a:lnTo>
                    <a:lnTo>
                      <a:pt x="78" y="306"/>
                    </a:lnTo>
                    <a:lnTo>
                      <a:pt x="72" y="306"/>
                    </a:lnTo>
                    <a:lnTo>
                      <a:pt x="0" y="300"/>
                    </a:lnTo>
                    <a:lnTo>
                      <a:pt x="0" y="264"/>
                    </a:lnTo>
                    <a:lnTo>
                      <a:pt x="6" y="240"/>
                    </a:lnTo>
                    <a:lnTo>
                      <a:pt x="6" y="234"/>
                    </a:lnTo>
                    <a:lnTo>
                      <a:pt x="12" y="162"/>
                    </a:lnTo>
                    <a:lnTo>
                      <a:pt x="12" y="156"/>
                    </a:lnTo>
                    <a:lnTo>
                      <a:pt x="18" y="96"/>
                    </a:lnTo>
                    <a:lnTo>
                      <a:pt x="18" y="60"/>
                    </a:lnTo>
                    <a:lnTo>
                      <a:pt x="24" y="36"/>
                    </a:lnTo>
                    <a:lnTo>
                      <a:pt x="24" y="0"/>
                    </a:lnTo>
                    <a:lnTo>
                      <a:pt x="96" y="6"/>
                    </a:lnTo>
                    <a:lnTo>
                      <a:pt x="156" y="12"/>
                    </a:lnTo>
                    <a:lnTo>
                      <a:pt x="192" y="12"/>
                    </a:lnTo>
                    <a:lnTo>
                      <a:pt x="276" y="18"/>
                    </a:lnTo>
                    <a:lnTo>
                      <a:pt x="324" y="18"/>
                    </a:lnTo>
                    <a:lnTo>
                      <a:pt x="354" y="18"/>
                    </a:lnTo>
                    <a:lnTo>
                      <a:pt x="426" y="24"/>
                    </a:lnTo>
                    <a:lnTo>
                      <a:pt x="474" y="24"/>
                    </a:lnTo>
                    <a:lnTo>
                      <a:pt x="474" y="30"/>
                    </a:lnTo>
                    <a:lnTo>
                      <a:pt x="474" y="36"/>
                    </a:lnTo>
                    <a:lnTo>
                      <a:pt x="474" y="42"/>
                    </a:lnTo>
                    <a:lnTo>
                      <a:pt x="480" y="42"/>
                    </a:lnTo>
                    <a:lnTo>
                      <a:pt x="474" y="42"/>
                    </a:lnTo>
                    <a:lnTo>
                      <a:pt x="480" y="42"/>
                    </a:lnTo>
                    <a:lnTo>
                      <a:pt x="480" y="48"/>
                    </a:lnTo>
                    <a:lnTo>
                      <a:pt x="480" y="54"/>
                    </a:lnTo>
                    <a:lnTo>
                      <a:pt x="480" y="60"/>
                    </a:lnTo>
                    <a:lnTo>
                      <a:pt x="480" y="66"/>
                    </a:lnTo>
                    <a:lnTo>
                      <a:pt x="474" y="66"/>
                    </a:lnTo>
                    <a:lnTo>
                      <a:pt x="480" y="66"/>
                    </a:lnTo>
                    <a:lnTo>
                      <a:pt x="480" y="72"/>
                    </a:lnTo>
                    <a:lnTo>
                      <a:pt x="480" y="78"/>
                    </a:lnTo>
                    <a:lnTo>
                      <a:pt x="480" y="84"/>
                    </a:lnTo>
                    <a:lnTo>
                      <a:pt x="480" y="90"/>
                    </a:lnTo>
                    <a:lnTo>
                      <a:pt x="480" y="96"/>
                    </a:lnTo>
                    <a:lnTo>
                      <a:pt x="480" y="102"/>
                    </a:lnTo>
                    <a:lnTo>
                      <a:pt x="480" y="108"/>
                    </a:lnTo>
                    <a:lnTo>
                      <a:pt x="480" y="114"/>
                    </a:lnTo>
                    <a:lnTo>
                      <a:pt x="486" y="126"/>
                    </a:lnTo>
                    <a:lnTo>
                      <a:pt x="486" y="132"/>
                    </a:lnTo>
                    <a:lnTo>
                      <a:pt x="486" y="138"/>
                    </a:lnTo>
                    <a:lnTo>
                      <a:pt x="492" y="144"/>
                    </a:lnTo>
                    <a:lnTo>
                      <a:pt x="492" y="150"/>
                    </a:lnTo>
                    <a:lnTo>
                      <a:pt x="498" y="156"/>
                    </a:lnTo>
                    <a:lnTo>
                      <a:pt x="498" y="162"/>
                    </a:lnTo>
                    <a:lnTo>
                      <a:pt x="498" y="168"/>
                    </a:lnTo>
                    <a:lnTo>
                      <a:pt x="498" y="174"/>
                    </a:lnTo>
                    <a:lnTo>
                      <a:pt x="498" y="180"/>
                    </a:lnTo>
                    <a:lnTo>
                      <a:pt x="498" y="186"/>
                    </a:lnTo>
                    <a:lnTo>
                      <a:pt x="498" y="192"/>
                    </a:lnTo>
                    <a:lnTo>
                      <a:pt x="498" y="198"/>
                    </a:lnTo>
                    <a:lnTo>
                      <a:pt x="498" y="204"/>
                    </a:lnTo>
                    <a:lnTo>
                      <a:pt x="498" y="210"/>
                    </a:lnTo>
                    <a:lnTo>
                      <a:pt x="498" y="216"/>
                    </a:lnTo>
                    <a:lnTo>
                      <a:pt x="498" y="222"/>
                    </a:lnTo>
                    <a:lnTo>
                      <a:pt x="498" y="228"/>
                    </a:lnTo>
                    <a:lnTo>
                      <a:pt x="504" y="228"/>
                    </a:lnTo>
                    <a:lnTo>
                      <a:pt x="504" y="234"/>
                    </a:lnTo>
                    <a:lnTo>
                      <a:pt x="498" y="240"/>
                    </a:lnTo>
                    <a:lnTo>
                      <a:pt x="498" y="246"/>
                    </a:lnTo>
                    <a:lnTo>
                      <a:pt x="498" y="252"/>
                    </a:lnTo>
                    <a:lnTo>
                      <a:pt x="498" y="258"/>
                    </a:lnTo>
                    <a:lnTo>
                      <a:pt x="504" y="258"/>
                    </a:lnTo>
                    <a:lnTo>
                      <a:pt x="504" y="270"/>
                    </a:lnTo>
                    <a:lnTo>
                      <a:pt x="504" y="276"/>
                    </a:lnTo>
                    <a:lnTo>
                      <a:pt x="510" y="282"/>
                    </a:lnTo>
                    <a:lnTo>
                      <a:pt x="510" y="294"/>
                    </a:lnTo>
                    <a:lnTo>
                      <a:pt x="516" y="294"/>
                    </a:lnTo>
                    <a:lnTo>
                      <a:pt x="516" y="300"/>
                    </a:lnTo>
                    <a:lnTo>
                      <a:pt x="516" y="306"/>
                    </a:lnTo>
                    <a:lnTo>
                      <a:pt x="516" y="318"/>
                    </a:lnTo>
                    <a:lnTo>
                      <a:pt x="516" y="324"/>
                    </a:lnTo>
                    <a:lnTo>
                      <a:pt x="468" y="324"/>
                    </a:lnTo>
                    <a:lnTo>
                      <a:pt x="420" y="324"/>
                    </a:lnTo>
                    <a:lnTo>
                      <a:pt x="414" y="324"/>
                    </a:lnTo>
                    <a:lnTo>
                      <a:pt x="366" y="324"/>
                    </a:lnTo>
                    <a:close/>
                  </a:path>
                </a:pathLst>
              </a:custGeom>
              <a:solidFill>
                <a:srgbClr val="FFFF00"/>
              </a:solidFill>
              <a:ln w="28575">
                <a:solidFill>
                  <a:srgbClr val="000000"/>
                </a:solidFill>
                <a:round/>
                <a:headEnd/>
                <a:tailEnd/>
              </a:ln>
            </p:spPr>
            <p:txBody>
              <a:bodyPr lIns="87069" tIns="43506" rIns="87069" bIns="43506"/>
              <a:lstStyle/>
              <a:p>
                <a:pPr algn="ctr" fontAlgn="base">
                  <a:lnSpc>
                    <a:spcPct val="120000"/>
                  </a:lnSpc>
                  <a:spcBef>
                    <a:spcPct val="0"/>
                  </a:spcBef>
                  <a:spcAft>
                    <a:spcPct val="0"/>
                  </a:spcAft>
                </a:pPr>
                <a:r>
                  <a:rPr lang="en-US" sz="1600" b="1" dirty="0">
                    <a:solidFill>
                      <a:srgbClr val="000000"/>
                    </a:solidFill>
                    <a:latin typeface="Candara"/>
                    <a:ea typeface="ＭＳ Ｐゴシック" charset="0"/>
                    <a:cs typeface="Candara"/>
                  </a:rPr>
                  <a:t>40</a:t>
                </a:r>
              </a:p>
            </p:txBody>
          </p:sp>
          <p:sp>
            <p:nvSpPr>
              <p:cNvPr id="256006" name="Freeform 8"/>
              <p:cNvSpPr>
                <a:spLocks/>
              </p:cNvSpPr>
              <p:nvPr/>
            </p:nvSpPr>
            <p:spPr bwMode="auto">
              <a:xfrm>
                <a:off x="5362578" y="2835404"/>
                <a:ext cx="866775" cy="581025"/>
              </a:xfrm>
              <a:custGeom>
                <a:avLst/>
                <a:gdLst>
                  <a:gd name="T0" fmla="*/ 2147483647 w 546"/>
                  <a:gd name="T1" fmla="*/ 2147483647 h 366"/>
                  <a:gd name="T2" fmla="*/ 0 w 546"/>
                  <a:gd name="T3" fmla="*/ 2147483647 h 366"/>
                  <a:gd name="T4" fmla="*/ 2147483647 w 546"/>
                  <a:gd name="T5" fmla="*/ 2147483647 h 366"/>
                  <a:gd name="T6" fmla="*/ 2147483647 w 546"/>
                  <a:gd name="T7" fmla="*/ 2147483647 h 366"/>
                  <a:gd name="T8" fmla="*/ 2147483647 w 546"/>
                  <a:gd name="T9" fmla="*/ 2147483647 h 366"/>
                  <a:gd name="T10" fmla="*/ 2147483647 w 546"/>
                  <a:gd name="T11" fmla="*/ 0 h 366"/>
                  <a:gd name="T12" fmla="*/ 2147483647 w 546"/>
                  <a:gd name="T13" fmla="*/ 2147483647 h 366"/>
                  <a:gd name="T14" fmla="*/ 2147483647 w 546"/>
                  <a:gd name="T15" fmla="*/ 2147483647 h 366"/>
                  <a:gd name="T16" fmla="*/ 2147483647 w 546"/>
                  <a:gd name="T17" fmla="*/ 2147483647 h 366"/>
                  <a:gd name="T18" fmla="*/ 2147483647 w 546"/>
                  <a:gd name="T19" fmla="*/ 2147483647 h 366"/>
                  <a:gd name="T20" fmla="*/ 2147483647 w 546"/>
                  <a:gd name="T21" fmla="*/ 2147483647 h 366"/>
                  <a:gd name="T22" fmla="*/ 2147483647 w 546"/>
                  <a:gd name="T23" fmla="*/ 2147483647 h 366"/>
                  <a:gd name="T24" fmla="*/ 2147483647 w 546"/>
                  <a:gd name="T25" fmla="*/ 2147483647 h 366"/>
                  <a:gd name="T26" fmla="*/ 2147483647 w 546"/>
                  <a:gd name="T27" fmla="*/ 2147483647 h 366"/>
                  <a:gd name="T28" fmla="*/ 2147483647 w 546"/>
                  <a:gd name="T29" fmla="*/ 2147483647 h 366"/>
                  <a:gd name="T30" fmla="*/ 2147483647 w 546"/>
                  <a:gd name="T31" fmla="*/ 2147483647 h 366"/>
                  <a:gd name="T32" fmla="*/ 2147483647 w 546"/>
                  <a:gd name="T33" fmla="*/ 2147483647 h 366"/>
                  <a:gd name="T34" fmla="*/ 2147483647 w 546"/>
                  <a:gd name="T35" fmla="*/ 2147483647 h 366"/>
                  <a:gd name="T36" fmla="*/ 2147483647 w 546"/>
                  <a:gd name="T37" fmla="*/ 2147483647 h 366"/>
                  <a:gd name="T38" fmla="*/ 2147483647 w 546"/>
                  <a:gd name="T39" fmla="*/ 2147483647 h 366"/>
                  <a:gd name="T40" fmla="*/ 2147483647 w 546"/>
                  <a:gd name="T41" fmla="*/ 2147483647 h 366"/>
                  <a:gd name="T42" fmla="*/ 2147483647 w 546"/>
                  <a:gd name="T43" fmla="*/ 2147483647 h 366"/>
                  <a:gd name="T44" fmla="*/ 2147483647 w 546"/>
                  <a:gd name="T45" fmla="*/ 2147483647 h 366"/>
                  <a:gd name="T46" fmla="*/ 2147483647 w 546"/>
                  <a:gd name="T47" fmla="*/ 2147483647 h 366"/>
                  <a:gd name="T48" fmla="*/ 2147483647 w 546"/>
                  <a:gd name="T49" fmla="*/ 2147483647 h 366"/>
                  <a:gd name="T50" fmla="*/ 2147483647 w 546"/>
                  <a:gd name="T51" fmla="*/ 2147483647 h 366"/>
                  <a:gd name="T52" fmla="*/ 2147483647 w 546"/>
                  <a:gd name="T53" fmla="*/ 2147483647 h 366"/>
                  <a:gd name="T54" fmla="*/ 2147483647 w 546"/>
                  <a:gd name="T55" fmla="*/ 2147483647 h 366"/>
                  <a:gd name="T56" fmla="*/ 2147483647 w 546"/>
                  <a:gd name="T57" fmla="*/ 2147483647 h 366"/>
                  <a:gd name="T58" fmla="*/ 2147483647 w 546"/>
                  <a:gd name="T59" fmla="*/ 2147483647 h 366"/>
                  <a:gd name="T60" fmla="*/ 2147483647 w 546"/>
                  <a:gd name="T61" fmla="*/ 2147483647 h 366"/>
                  <a:gd name="T62" fmla="*/ 2147483647 w 546"/>
                  <a:gd name="T63" fmla="*/ 2147483647 h 366"/>
                  <a:gd name="T64" fmla="*/ 2147483647 w 546"/>
                  <a:gd name="T65" fmla="*/ 2147483647 h 366"/>
                  <a:gd name="T66" fmla="*/ 2147483647 w 546"/>
                  <a:gd name="T67" fmla="*/ 2147483647 h 366"/>
                  <a:gd name="T68" fmla="*/ 2147483647 w 546"/>
                  <a:gd name="T69" fmla="*/ 2147483647 h 366"/>
                  <a:gd name="T70" fmla="*/ 2147483647 w 546"/>
                  <a:gd name="T71" fmla="*/ 2147483647 h 366"/>
                  <a:gd name="T72" fmla="*/ 2147483647 w 546"/>
                  <a:gd name="T73" fmla="*/ 2147483647 h 366"/>
                  <a:gd name="T74" fmla="*/ 2147483647 w 546"/>
                  <a:gd name="T75" fmla="*/ 2147483647 h 366"/>
                  <a:gd name="T76" fmla="*/ 2147483647 w 546"/>
                  <a:gd name="T77" fmla="*/ 2147483647 h 366"/>
                  <a:gd name="T78" fmla="*/ 2147483647 w 546"/>
                  <a:gd name="T79" fmla="*/ 2147483647 h 366"/>
                  <a:gd name="T80" fmla="*/ 2147483647 w 546"/>
                  <a:gd name="T81" fmla="*/ 2147483647 h 366"/>
                  <a:gd name="T82" fmla="*/ 2147483647 w 546"/>
                  <a:gd name="T83" fmla="*/ 2147483647 h 366"/>
                  <a:gd name="T84" fmla="*/ 2147483647 w 546"/>
                  <a:gd name="T85" fmla="*/ 2147483647 h 366"/>
                  <a:gd name="T86" fmla="*/ 2147483647 w 546"/>
                  <a:gd name="T87" fmla="*/ 2147483647 h 366"/>
                  <a:gd name="T88" fmla="*/ 2147483647 w 546"/>
                  <a:gd name="T89" fmla="*/ 2147483647 h 366"/>
                  <a:gd name="T90" fmla="*/ 2147483647 w 546"/>
                  <a:gd name="T91" fmla="*/ 2147483647 h 366"/>
                  <a:gd name="T92" fmla="*/ 2147483647 w 546"/>
                  <a:gd name="T93" fmla="*/ 2147483647 h 366"/>
                  <a:gd name="T94" fmla="*/ 2147483647 w 546"/>
                  <a:gd name="T95" fmla="*/ 2147483647 h 366"/>
                  <a:gd name="T96" fmla="*/ 2147483647 w 546"/>
                  <a:gd name="T97" fmla="*/ 2147483647 h 366"/>
                  <a:gd name="T98" fmla="*/ 2147483647 w 546"/>
                  <a:gd name="T99" fmla="*/ 2147483647 h 366"/>
                  <a:gd name="T100" fmla="*/ 2147483647 w 546"/>
                  <a:gd name="T101" fmla="*/ 2147483647 h 366"/>
                  <a:gd name="T102" fmla="*/ 2147483647 w 546"/>
                  <a:gd name="T103" fmla="*/ 2147483647 h 3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6"/>
                  <a:gd name="T157" fmla="*/ 0 h 366"/>
                  <a:gd name="T158" fmla="*/ 546 w 546"/>
                  <a:gd name="T159" fmla="*/ 366 h 3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6" h="366">
                    <a:moveTo>
                      <a:pt x="90" y="300"/>
                    </a:moveTo>
                    <a:lnTo>
                      <a:pt x="72" y="294"/>
                    </a:lnTo>
                    <a:lnTo>
                      <a:pt x="36" y="294"/>
                    </a:lnTo>
                    <a:lnTo>
                      <a:pt x="0" y="288"/>
                    </a:lnTo>
                    <a:lnTo>
                      <a:pt x="0" y="240"/>
                    </a:lnTo>
                    <a:lnTo>
                      <a:pt x="6" y="204"/>
                    </a:lnTo>
                    <a:lnTo>
                      <a:pt x="6" y="174"/>
                    </a:lnTo>
                    <a:lnTo>
                      <a:pt x="12" y="132"/>
                    </a:lnTo>
                    <a:lnTo>
                      <a:pt x="18" y="90"/>
                    </a:lnTo>
                    <a:lnTo>
                      <a:pt x="18" y="72"/>
                    </a:lnTo>
                    <a:lnTo>
                      <a:pt x="24" y="6"/>
                    </a:lnTo>
                    <a:lnTo>
                      <a:pt x="24" y="0"/>
                    </a:lnTo>
                    <a:lnTo>
                      <a:pt x="96" y="6"/>
                    </a:lnTo>
                    <a:lnTo>
                      <a:pt x="102" y="6"/>
                    </a:lnTo>
                    <a:lnTo>
                      <a:pt x="162" y="12"/>
                    </a:lnTo>
                    <a:lnTo>
                      <a:pt x="264" y="18"/>
                    </a:lnTo>
                    <a:lnTo>
                      <a:pt x="312" y="18"/>
                    </a:lnTo>
                    <a:lnTo>
                      <a:pt x="324" y="18"/>
                    </a:lnTo>
                    <a:lnTo>
                      <a:pt x="372" y="18"/>
                    </a:lnTo>
                    <a:lnTo>
                      <a:pt x="390" y="24"/>
                    </a:lnTo>
                    <a:lnTo>
                      <a:pt x="438" y="24"/>
                    </a:lnTo>
                    <a:lnTo>
                      <a:pt x="444" y="24"/>
                    </a:lnTo>
                    <a:lnTo>
                      <a:pt x="492" y="24"/>
                    </a:lnTo>
                    <a:lnTo>
                      <a:pt x="540" y="24"/>
                    </a:lnTo>
                    <a:lnTo>
                      <a:pt x="540" y="36"/>
                    </a:lnTo>
                    <a:lnTo>
                      <a:pt x="534" y="36"/>
                    </a:lnTo>
                    <a:lnTo>
                      <a:pt x="534" y="42"/>
                    </a:lnTo>
                    <a:lnTo>
                      <a:pt x="522" y="54"/>
                    </a:lnTo>
                    <a:lnTo>
                      <a:pt x="516" y="54"/>
                    </a:lnTo>
                    <a:lnTo>
                      <a:pt x="522" y="60"/>
                    </a:lnTo>
                    <a:lnTo>
                      <a:pt x="522" y="66"/>
                    </a:lnTo>
                    <a:lnTo>
                      <a:pt x="528" y="72"/>
                    </a:lnTo>
                    <a:lnTo>
                      <a:pt x="528" y="78"/>
                    </a:lnTo>
                    <a:lnTo>
                      <a:pt x="534" y="78"/>
                    </a:lnTo>
                    <a:lnTo>
                      <a:pt x="540" y="78"/>
                    </a:lnTo>
                    <a:lnTo>
                      <a:pt x="546" y="84"/>
                    </a:lnTo>
                    <a:lnTo>
                      <a:pt x="546" y="90"/>
                    </a:lnTo>
                    <a:lnTo>
                      <a:pt x="546" y="120"/>
                    </a:lnTo>
                    <a:lnTo>
                      <a:pt x="546" y="138"/>
                    </a:lnTo>
                    <a:lnTo>
                      <a:pt x="546" y="156"/>
                    </a:lnTo>
                    <a:lnTo>
                      <a:pt x="546" y="162"/>
                    </a:lnTo>
                    <a:lnTo>
                      <a:pt x="546" y="198"/>
                    </a:lnTo>
                    <a:lnTo>
                      <a:pt x="546" y="228"/>
                    </a:lnTo>
                    <a:lnTo>
                      <a:pt x="546" y="264"/>
                    </a:lnTo>
                    <a:lnTo>
                      <a:pt x="534" y="264"/>
                    </a:lnTo>
                    <a:lnTo>
                      <a:pt x="534" y="270"/>
                    </a:lnTo>
                    <a:lnTo>
                      <a:pt x="540" y="276"/>
                    </a:lnTo>
                    <a:lnTo>
                      <a:pt x="540" y="282"/>
                    </a:lnTo>
                    <a:lnTo>
                      <a:pt x="534" y="288"/>
                    </a:lnTo>
                    <a:lnTo>
                      <a:pt x="540" y="288"/>
                    </a:lnTo>
                    <a:lnTo>
                      <a:pt x="540" y="294"/>
                    </a:lnTo>
                    <a:lnTo>
                      <a:pt x="546" y="294"/>
                    </a:lnTo>
                    <a:lnTo>
                      <a:pt x="546" y="300"/>
                    </a:lnTo>
                    <a:lnTo>
                      <a:pt x="546" y="306"/>
                    </a:lnTo>
                    <a:lnTo>
                      <a:pt x="540" y="312"/>
                    </a:lnTo>
                    <a:lnTo>
                      <a:pt x="540" y="318"/>
                    </a:lnTo>
                    <a:lnTo>
                      <a:pt x="540" y="324"/>
                    </a:lnTo>
                    <a:lnTo>
                      <a:pt x="540" y="330"/>
                    </a:lnTo>
                    <a:lnTo>
                      <a:pt x="534" y="330"/>
                    </a:lnTo>
                    <a:lnTo>
                      <a:pt x="534" y="336"/>
                    </a:lnTo>
                    <a:lnTo>
                      <a:pt x="534" y="342"/>
                    </a:lnTo>
                    <a:lnTo>
                      <a:pt x="540" y="348"/>
                    </a:lnTo>
                    <a:lnTo>
                      <a:pt x="540" y="354"/>
                    </a:lnTo>
                    <a:lnTo>
                      <a:pt x="540" y="360"/>
                    </a:lnTo>
                    <a:lnTo>
                      <a:pt x="546" y="360"/>
                    </a:lnTo>
                    <a:lnTo>
                      <a:pt x="546" y="366"/>
                    </a:lnTo>
                    <a:lnTo>
                      <a:pt x="540" y="366"/>
                    </a:lnTo>
                    <a:lnTo>
                      <a:pt x="540" y="360"/>
                    </a:lnTo>
                    <a:lnTo>
                      <a:pt x="534" y="360"/>
                    </a:lnTo>
                    <a:lnTo>
                      <a:pt x="534" y="366"/>
                    </a:lnTo>
                    <a:lnTo>
                      <a:pt x="534" y="360"/>
                    </a:lnTo>
                    <a:lnTo>
                      <a:pt x="528" y="354"/>
                    </a:lnTo>
                    <a:lnTo>
                      <a:pt x="528" y="348"/>
                    </a:lnTo>
                    <a:lnTo>
                      <a:pt x="522" y="348"/>
                    </a:lnTo>
                    <a:lnTo>
                      <a:pt x="522" y="342"/>
                    </a:lnTo>
                    <a:lnTo>
                      <a:pt x="510" y="342"/>
                    </a:lnTo>
                    <a:lnTo>
                      <a:pt x="510" y="336"/>
                    </a:lnTo>
                    <a:lnTo>
                      <a:pt x="504" y="336"/>
                    </a:lnTo>
                    <a:lnTo>
                      <a:pt x="498" y="336"/>
                    </a:lnTo>
                    <a:lnTo>
                      <a:pt x="492" y="336"/>
                    </a:lnTo>
                    <a:lnTo>
                      <a:pt x="492" y="330"/>
                    </a:lnTo>
                    <a:lnTo>
                      <a:pt x="486" y="330"/>
                    </a:lnTo>
                    <a:lnTo>
                      <a:pt x="480" y="324"/>
                    </a:lnTo>
                    <a:lnTo>
                      <a:pt x="474" y="330"/>
                    </a:lnTo>
                    <a:lnTo>
                      <a:pt x="468" y="330"/>
                    </a:lnTo>
                    <a:lnTo>
                      <a:pt x="462" y="330"/>
                    </a:lnTo>
                    <a:lnTo>
                      <a:pt x="456" y="330"/>
                    </a:lnTo>
                    <a:lnTo>
                      <a:pt x="450" y="330"/>
                    </a:lnTo>
                    <a:lnTo>
                      <a:pt x="444" y="324"/>
                    </a:lnTo>
                    <a:lnTo>
                      <a:pt x="444" y="330"/>
                    </a:lnTo>
                    <a:lnTo>
                      <a:pt x="438" y="336"/>
                    </a:lnTo>
                    <a:lnTo>
                      <a:pt x="432" y="336"/>
                    </a:lnTo>
                    <a:lnTo>
                      <a:pt x="426" y="330"/>
                    </a:lnTo>
                    <a:lnTo>
                      <a:pt x="420" y="330"/>
                    </a:lnTo>
                    <a:lnTo>
                      <a:pt x="414" y="324"/>
                    </a:lnTo>
                    <a:lnTo>
                      <a:pt x="408" y="318"/>
                    </a:lnTo>
                    <a:lnTo>
                      <a:pt x="402" y="318"/>
                    </a:lnTo>
                    <a:lnTo>
                      <a:pt x="396" y="312"/>
                    </a:lnTo>
                    <a:lnTo>
                      <a:pt x="342" y="312"/>
                    </a:lnTo>
                    <a:lnTo>
                      <a:pt x="324" y="312"/>
                    </a:lnTo>
                    <a:lnTo>
                      <a:pt x="276" y="306"/>
                    </a:lnTo>
                    <a:lnTo>
                      <a:pt x="204" y="306"/>
                    </a:lnTo>
                    <a:lnTo>
                      <a:pt x="138" y="300"/>
                    </a:lnTo>
                    <a:lnTo>
                      <a:pt x="90" y="300"/>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114</a:t>
                </a:r>
              </a:p>
            </p:txBody>
          </p:sp>
          <p:sp>
            <p:nvSpPr>
              <p:cNvPr id="256007" name="Freeform 9"/>
              <p:cNvSpPr>
                <a:spLocks/>
              </p:cNvSpPr>
              <p:nvPr/>
            </p:nvSpPr>
            <p:spPr bwMode="auto">
              <a:xfrm>
                <a:off x="4514850" y="2892554"/>
                <a:ext cx="876300" cy="714375"/>
              </a:xfrm>
              <a:custGeom>
                <a:avLst/>
                <a:gdLst>
                  <a:gd name="T0" fmla="*/ 2147483647 w 552"/>
                  <a:gd name="T1" fmla="*/ 2147483647 h 450"/>
                  <a:gd name="T2" fmla="*/ 2147483647 w 552"/>
                  <a:gd name="T3" fmla="*/ 2147483647 h 450"/>
                  <a:gd name="T4" fmla="*/ 2147483647 w 552"/>
                  <a:gd name="T5" fmla="*/ 2147483647 h 450"/>
                  <a:gd name="T6" fmla="*/ 2147483647 w 552"/>
                  <a:gd name="T7" fmla="*/ 2147483647 h 450"/>
                  <a:gd name="T8" fmla="*/ 2147483647 w 552"/>
                  <a:gd name="T9" fmla="*/ 2147483647 h 450"/>
                  <a:gd name="T10" fmla="*/ 2147483647 w 552"/>
                  <a:gd name="T11" fmla="*/ 2147483647 h 450"/>
                  <a:gd name="T12" fmla="*/ 2147483647 w 552"/>
                  <a:gd name="T13" fmla="*/ 2147483647 h 450"/>
                  <a:gd name="T14" fmla="*/ 2147483647 w 552"/>
                  <a:gd name="T15" fmla="*/ 2147483647 h 450"/>
                  <a:gd name="T16" fmla="*/ 2147483647 w 552"/>
                  <a:gd name="T17" fmla="*/ 2147483647 h 450"/>
                  <a:gd name="T18" fmla="*/ 2147483647 w 552"/>
                  <a:gd name="T19" fmla="*/ 2147483647 h 450"/>
                  <a:gd name="T20" fmla="*/ 2147483647 w 552"/>
                  <a:gd name="T21" fmla="*/ 2147483647 h 450"/>
                  <a:gd name="T22" fmla="*/ 2147483647 w 552"/>
                  <a:gd name="T23" fmla="*/ 2147483647 h 450"/>
                  <a:gd name="T24" fmla="*/ 2147483647 w 552"/>
                  <a:gd name="T25" fmla="*/ 2147483647 h 450"/>
                  <a:gd name="T26" fmla="*/ 2147483647 w 552"/>
                  <a:gd name="T27" fmla="*/ 2147483647 h 450"/>
                  <a:gd name="T28" fmla="*/ 0 w 552"/>
                  <a:gd name="T29" fmla="*/ 2147483647 h 450"/>
                  <a:gd name="T30" fmla="*/ 2147483647 w 552"/>
                  <a:gd name="T31" fmla="*/ 2147483647 h 450"/>
                  <a:gd name="T32" fmla="*/ 2147483647 w 552"/>
                  <a:gd name="T33" fmla="*/ 2147483647 h 450"/>
                  <a:gd name="T34" fmla="*/ 2147483647 w 552"/>
                  <a:gd name="T35" fmla="*/ 2147483647 h 450"/>
                  <a:gd name="T36" fmla="*/ 2147483647 w 552"/>
                  <a:gd name="T37" fmla="*/ 2147483647 h 450"/>
                  <a:gd name="T38" fmla="*/ 2147483647 w 552"/>
                  <a:gd name="T39" fmla="*/ 2147483647 h 450"/>
                  <a:gd name="T40" fmla="*/ 2147483647 w 552"/>
                  <a:gd name="T41" fmla="*/ 2147483647 h 450"/>
                  <a:gd name="T42" fmla="*/ 2147483647 w 552"/>
                  <a:gd name="T43" fmla="*/ 2147483647 h 450"/>
                  <a:gd name="T44" fmla="*/ 2147483647 w 552"/>
                  <a:gd name="T45" fmla="*/ 2147483647 h 450"/>
                  <a:gd name="T46" fmla="*/ 2147483647 w 552"/>
                  <a:gd name="T47" fmla="*/ 2147483647 h 450"/>
                  <a:gd name="T48" fmla="*/ 2147483647 w 552"/>
                  <a:gd name="T49" fmla="*/ 2147483647 h 450"/>
                  <a:gd name="T50" fmla="*/ 2147483647 w 552"/>
                  <a:gd name="T51" fmla="*/ 0 h 450"/>
                  <a:gd name="T52" fmla="*/ 2147483647 w 552"/>
                  <a:gd name="T53" fmla="*/ 2147483647 h 450"/>
                  <a:gd name="T54" fmla="*/ 2147483647 w 552"/>
                  <a:gd name="T55" fmla="*/ 2147483647 h 450"/>
                  <a:gd name="T56" fmla="*/ 2147483647 w 552"/>
                  <a:gd name="T57" fmla="*/ 2147483647 h 450"/>
                  <a:gd name="T58" fmla="*/ 2147483647 w 552"/>
                  <a:gd name="T59" fmla="*/ 2147483647 h 450"/>
                  <a:gd name="T60" fmla="*/ 2147483647 w 552"/>
                  <a:gd name="T61" fmla="*/ 2147483647 h 450"/>
                  <a:gd name="T62" fmla="*/ 2147483647 w 552"/>
                  <a:gd name="T63" fmla="*/ 2147483647 h 450"/>
                  <a:gd name="T64" fmla="*/ 2147483647 w 552"/>
                  <a:gd name="T65" fmla="*/ 2147483647 h 450"/>
                  <a:gd name="T66" fmla="*/ 2147483647 w 552"/>
                  <a:gd name="T67" fmla="*/ 2147483647 h 450"/>
                  <a:gd name="T68" fmla="*/ 2147483647 w 552"/>
                  <a:gd name="T69" fmla="*/ 2147483647 h 450"/>
                  <a:gd name="T70" fmla="*/ 2147483647 w 552"/>
                  <a:gd name="T71" fmla="*/ 2147483647 h 450"/>
                  <a:gd name="T72" fmla="*/ 2147483647 w 552"/>
                  <a:gd name="T73" fmla="*/ 2147483647 h 450"/>
                  <a:gd name="T74" fmla="*/ 2147483647 w 552"/>
                  <a:gd name="T75" fmla="*/ 2147483647 h 450"/>
                  <a:gd name="T76" fmla="*/ 2147483647 w 552"/>
                  <a:gd name="T77" fmla="*/ 2147483647 h 450"/>
                  <a:gd name="T78" fmla="*/ 2147483647 w 552"/>
                  <a:gd name="T79" fmla="*/ 2147483647 h 450"/>
                  <a:gd name="T80" fmla="*/ 2147483647 w 552"/>
                  <a:gd name="T81" fmla="*/ 2147483647 h 450"/>
                  <a:gd name="T82" fmla="*/ 2147483647 w 552"/>
                  <a:gd name="T83" fmla="*/ 2147483647 h 450"/>
                  <a:gd name="T84" fmla="*/ 2147483647 w 552"/>
                  <a:gd name="T85" fmla="*/ 2147483647 h 450"/>
                  <a:gd name="T86" fmla="*/ 2147483647 w 552"/>
                  <a:gd name="T87" fmla="*/ 2147483647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2"/>
                  <a:gd name="T133" fmla="*/ 0 h 450"/>
                  <a:gd name="T134" fmla="*/ 552 w 552"/>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2" h="450">
                    <a:moveTo>
                      <a:pt x="522" y="384"/>
                    </a:moveTo>
                    <a:lnTo>
                      <a:pt x="522" y="396"/>
                    </a:lnTo>
                    <a:lnTo>
                      <a:pt x="522" y="414"/>
                    </a:lnTo>
                    <a:lnTo>
                      <a:pt x="516" y="450"/>
                    </a:lnTo>
                    <a:lnTo>
                      <a:pt x="450" y="444"/>
                    </a:lnTo>
                    <a:lnTo>
                      <a:pt x="426" y="444"/>
                    </a:lnTo>
                    <a:lnTo>
                      <a:pt x="360" y="438"/>
                    </a:lnTo>
                    <a:lnTo>
                      <a:pt x="348" y="438"/>
                    </a:lnTo>
                    <a:lnTo>
                      <a:pt x="306" y="432"/>
                    </a:lnTo>
                    <a:lnTo>
                      <a:pt x="276" y="426"/>
                    </a:lnTo>
                    <a:lnTo>
                      <a:pt x="234" y="420"/>
                    </a:lnTo>
                    <a:lnTo>
                      <a:pt x="150" y="414"/>
                    </a:lnTo>
                    <a:lnTo>
                      <a:pt x="78" y="402"/>
                    </a:lnTo>
                    <a:lnTo>
                      <a:pt x="72" y="402"/>
                    </a:lnTo>
                    <a:lnTo>
                      <a:pt x="0" y="390"/>
                    </a:lnTo>
                    <a:lnTo>
                      <a:pt x="6" y="366"/>
                    </a:lnTo>
                    <a:lnTo>
                      <a:pt x="12" y="330"/>
                    </a:lnTo>
                    <a:lnTo>
                      <a:pt x="18" y="294"/>
                    </a:lnTo>
                    <a:lnTo>
                      <a:pt x="24" y="240"/>
                    </a:lnTo>
                    <a:lnTo>
                      <a:pt x="36" y="192"/>
                    </a:lnTo>
                    <a:lnTo>
                      <a:pt x="36" y="168"/>
                    </a:lnTo>
                    <a:lnTo>
                      <a:pt x="42" y="144"/>
                    </a:lnTo>
                    <a:lnTo>
                      <a:pt x="48" y="96"/>
                    </a:lnTo>
                    <a:lnTo>
                      <a:pt x="54" y="48"/>
                    </a:lnTo>
                    <a:lnTo>
                      <a:pt x="60" y="30"/>
                    </a:lnTo>
                    <a:lnTo>
                      <a:pt x="66" y="0"/>
                    </a:lnTo>
                    <a:lnTo>
                      <a:pt x="108" y="6"/>
                    </a:lnTo>
                    <a:lnTo>
                      <a:pt x="138" y="6"/>
                    </a:lnTo>
                    <a:lnTo>
                      <a:pt x="150" y="12"/>
                    </a:lnTo>
                    <a:lnTo>
                      <a:pt x="234" y="24"/>
                    </a:lnTo>
                    <a:lnTo>
                      <a:pt x="258" y="24"/>
                    </a:lnTo>
                    <a:lnTo>
                      <a:pt x="282" y="30"/>
                    </a:lnTo>
                    <a:lnTo>
                      <a:pt x="396" y="42"/>
                    </a:lnTo>
                    <a:lnTo>
                      <a:pt x="414" y="42"/>
                    </a:lnTo>
                    <a:lnTo>
                      <a:pt x="480" y="48"/>
                    </a:lnTo>
                    <a:lnTo>
                      <a:pt x="552" y="54"/>
                    </a:lnTo>
                    <a:lnTo>
                      <a:pt x="546" y="96"/>
                    </a:lnTo>
                    <a:lnTo>
                      <a:pt x="540" y="138"/>
                    </a:lnTo>
                    <a:lnTo>
                      <a:pt x="540" y="168"/>
                    </a:lnTo>
                    <a:lnTo>
                      <a:pt x="534" y="204"/>
                    </a:lnTo>
                    <a:lnTo>
                      <a:pt x="534" y="252"/>
                    </a:lnTo>
                    <a:lnTo>
                      <a:pt x="528" y="294"/>
                    </a:lnTo>
                    <a:lnTo>
                      <a:pt x="522" y="354"/>
                    </a:lnTo>
                    <a:lnTo>
                      <a:pt x="522" y="384"/>
                    </a:lnTo>
                    <a:close/>
                  </a:path>
                </a:pathLst>
              </a:custGeom>
              <a:solidFill>
                <a:srgbClr val="FFFFFF"/>
              </a:solidFill>
              <a:ln w="28575">
                <a:solidFill>
                  <a:srgbClr val="000000"/>
                </a:solidFill>
                <a:round/>
                <a:headEnd/>
                <a:tailEnd/>
              </a:ln>
              <a:extLst/>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08" name="Freeform 10"/>
              <p:cNvSpPr>
                <a:spLocks noEditPoints="1"/>
              </p:cNvSpPr>
              <p:nvPr/>
            </p:nvSpPr>
            <p:spPr bwMode="auto">
              <a:xfrm>
                <a:off x="6619878" y="2701928"/>
                <a:ext cx="657225" cy="695325"/>
              </a:xfrm>
              <a:custGeom>
                <a:avLst/>
                <a:gdLst>
                  <a:gd name="T0" fmla="*/ 2147483647 w 414"/>
                  <a:gd name="T1" fmla="*/ 2147483647 h 438"/>
                  <a:gd name="T2" fmla="*/ 2147483647 w 414"/>
                  <a:gd name="T3" fmla="*/ 2147483647 h 438"/>
                  <a:gd name="T4" fmla="*/ 2147483647 w 414"/>
                  <a:gd name="T5" fmla="*/ 2147483647 h 438"/>
                  <a:gd name="T6" fmla="*/ 2147483647 w 414"/>
                  <a:gd name="T7" fmla="*/ 2147483647 h 438"/>
                  <a:gd name="T8" fmla="*/ 2147483647 w 414"/>
                  <a:gd name="T9" fmla="*/ 2147483647 h 438"/>
                  <a:gd name="T10" fmla="*/ 2147483647 w 414"/>
                  <a:gd name="T11" fmla="*/ 2147483647 h 438"/>
                  <a:gd name="T12" fmla="*/ 2147483647 w 414"/>
                  <a:gd name="T13" fmla="*/ 2147483647 h 438"/>
                  <a:gd name="T14" fmla="*/ 2147483647 w 414"/>
                  <a:gd name="T15" fmla="*/ 2147483647 h 438"/>
                  <a:gd name="T16" fmla="*/ 2147483647 w 414"/>
                  <a:gd name="T17" fmla="*/ 2147483647 h 438"/>
                  <a:gd name="T18" fmla="*/ 2147483647 w 414"/>
                  <a:gd name="T19" fmla="*/ 2147483647 h 438"/>
                  <a:gd name="T20" fmla="*/ 2147483647 w 414"/>
                  <a:gd name="T21" fmla="*/ 2147483647 h 438"/>
                  <a:gd name="T22" fmla="*/ 2147483647 w 414"/>
                  <a:gd name="T23" fmla="*/ 2147483647 h 438"/>
                  <a:gd name="T24" fmla="*/ 2147483647 w 414"/>
                  <a:gd name="T25" fmla="*/ 2147483647 h 438"/>
                  <a:gd name="T26" fmla="*/ 2147483647 w 414"/>
                  <a:gd name="T27" fmla="*/ 2147483647 h 438"/>
                  <a:gd name="T28" fmla="*/ 2147483647 w 414"/>
                  <a:gd name="T29" fmla="*/ 2147483647 h 438"/>
                  <a:gd name="T30" fmla="*/ 2147483647 w 414"/>
                  <a:gd name="T31" fmla="*/ 2147483647 h 438"/>
                  <a:gd name="T32" fmla="*/ 2147483647 w 414"/>
                  <a:gd name="T33" fmla="*/ 2147483647 h 438"/>
                  <a:gd name="T34" fmla="*/ 2147483647 w 414"/>
                  <a:gd name="T35" fmla="*/ 2147483647 h 438"/>
                  <a:gd name="T36" fmla="*/ 2147483647 w 414"/>
                  <a:gd name="T37" fmla="*/ 2147483647 h 438"/>
                  <a:gd name="T38" fmla="*/ 2147483647 w 414"/>
                  <a:gd name="T39" fmla="*/ 2147483647 h 438"/>
                  <a:gd name="T40" fmla="*/ 2147483647 w 414"/>
                  <a:gd name="T41" fmla="*/ 2147483647 h 438"/>
                  <a:gd name="T42" fmla="*/ 2147483647 w 414"/>
                  <a:gd name="T43" fmla="*/ 2147483647 h 438"/>
                  <a:gd name="T44" fmla="*/ 2147483647 w 414"/>
                  <a:gd name="T45" fmla="*/ 2147483647 h 438"/>
                  <a:gd name="T46" fmla="*/ 2147483647 w 414"/>
                  <a:gd name="T47" fmla="*/ 2147483647 h 438"/>
                  <a:gd name="T48" fmla="*/ 2147483647 w 414"/>
                  <a:gd name="T49" fmla="*/ 2147483647 h 438"/>
                  <a:gd name="T50" fmla="*/ 0 w 414"/>
                  <a:gd name="T51" fmla="*/ 2147483647 h 438"/>
                  <a:gd name="T52" fmla="*/ 2147483647 w 414"/>
                  <a:gd name="T53" fmla="*/ 2147483647 h 438"/>
                  <a:gd name="T54" fmla="*/ 2147483647 w 414"/>
                  <a:gd name="T55" fmla="*/ 2147483647 h 438"/>
                  <a:gd name="T56" fmla="*/ 2147483647 w 414"/>
                  <a:gd name="T57" fmla="*/ 2147483647 h 438"/>
                  <a:gd name="T58" fmla="*/ 2147483647 w 414"/>
                  <a:gd name="T59" fmla="*/ 2147483647 h 438"/>
                  <a:gd name="T60" fmla="*/ 2147483647 w 414"/>
                  <a:gd name="T61" fmla="*/ 0 h 438"/>
                  <a:gd name="T62" fmla="*/ 2147483647 w 414"/>
                  <a:gd name="T63" fmla="*/ 2147483647 h 438"/>
                  <a:gd name="T64" fmla="*/ 2147483647 w 414"/>
                  <a:gd name="T65" fmla="*/ 2147483647 h 438"/>
                  <a:gd name="T66" fmla="*/ 2147483647 w 414"/>
                  <a:gd name="T67" fmla="*/ 2147483647 h 438"/>
                  <a:gd name="T68" fmla="*/ 2147483647 w 414"/>
                  <a:gd name="T69" fmla="*/ 2147483647 h 438"/>
                  <a:gd name="T70" fmla="*/ 2147483647 w 414"/>
                  <a:gd name="T71" fmla="*/ 2147483647 h 438"/>
                  <a:gd name="T72" fmla="*/ 2147483647 w 414"/>
                  <a:gd name="T73" fmla="*/ 2147483647 h 438"/>
                  <a:gd name="T74" fmla="*/ 2147483647 w 414"/>
                  <a:gd name="T75" fmla="*/ 2147483647 h 438"/>
                  <a:gd name="T76" fmla="*/ 2147483647 w 414"/>
                  <a:gd name="T77" fmla="*/ 2147483647 h 438"/>
                  <a:gd name="T78" fmla="*/ 2147483647 w 414"/>
                  <a:gd name="T79" fmla="*/ 2147483647 h 438"/>
                  <a:gd name="T80" fmla="*/ 2147483647 w 414"/>
                  <a:gd name="T81" fmla="*/ 2147483647 h 438"/>
                  <a:gd name="T82" fmla="*/ 2147483647 w 414"/>
                  <a:gd name="T83" fmla="*/ 2147483647 h 438"/>
                  <a:gd name="T84" fmla="*/ 2147483647 w 414"/>
                  <a:gd name="T85" fmla="*/ 2147483647 h 438"/>
                  <a:gd name="T86" fmla="*/ 2147483647 w 414"/>
                  <a:gd name="T87" fmla="*/ 2147483647 h 438"/>
                  <a:gd name="T88" fmla="*/ 2147483647 w 414"/>
                  <a:gd name="T89" fmla="*/ 2147483647 h 438"/>
                  <a:gd name="T90" fmla="*/ 2147483647 w 414"/>
                  <a:gd name="T91" fmla="*/ 2147483647 h 438"/>
                  <a:gd name="T92" fmla="*/ 2147483647 w 414"/>
                  <a:gd name="T93" fmla="*/ 2147483647 h 438"/>
                  <a:gd name="T94" fmla="*/ 2147483647 w 414"/>
                  <a:gd name="T95" fmla="*/ 2147483647 h 438"/>
                  <a:gd name="T96" fmla="*/ 2147483647 w 41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4"/>
                  <a:gd name="T148" fmla="*/ 0 h 438"/>
                  <a:gd name="T149" fmla="*/ 414 w 41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4" h="438">
                    <a:moveTo>
                      <a:pt x="360" y="180"/>
                    </a:moveTo>
                    <a:lnTo>
                      <a:pt x="354" y="186"/>
                    </a:lnTo>
                    <a:lnTo>
                      <a:pt x="360" y="186"/>
                    </a:lnTo>
                    <a:lnTo>
                      <a:pt x="348" y="204"/>
                    </a:lnTo>
                    <a:lnTo>
                      <a:pt x="348" y="210"/>
                    </a:lnTo>
                    <a:lnTo>
                      <a:pt x="348" y="216"/>
                    </a:lnTo>
                    <a:lnTo>
                      <a:pt x="348" y="222"/>
                    </a:lnTo>
                    <a:lnTo>
                      <a:pt x="354" y="222"/>
                    </a:lnTo>
                    <a:lnTo>
                      <a:pt x="360" y="216"/>
                    </a:lnTo>
                    <a:lnTo>
                      <a:pt x="366" y="210"/>
                    </a:lnTo>
                    <a:lnTo>
                      <a:pt x="366" y="204"/>
                    </a:lnTo>
                    <a:lnTo>
                      <a:pt x="372" y="192"/>
                    </a:lnTo>
                    <a:lnTo>
                      <a:pt x="378" y="186"/>
                    </a:lnTo>
                    <a:lnTo>
                      <a:pt x="378" y="192"/>
                    </a:lnTo>
                    <a:lnTo>
                      <a:pt x="384" y="186"/>
                    </a:lnTo>
                    <a:lnTo>
                      <a:pt x="390" y="192"/>
                    </a:lnTo>
                    <a:lnTo>
                      <a:pt x="396" y="192"/>
                    </a:lnTo>
                    <a:lnTo>
                      <a:pt x="390" y="204"/>
                    </a:lnTo>
                    <a:lnTo>
                      <a:pt x="384" y="222"/>
                    </a:lnTo>
                    <a:lnTo>
                      <a:pt x="384" y="240"/>
                    </a:lnTo>
                    <a:lnTo>
                      <a:pt x="384" y="258"/>
                    </a:lnTo>
                    <a:lnTo>
                      <a:pt x="378" y="264"/>
                    </a:lnTo>
                    <a:lnTo>
                      <a:pt x="372" y="282"/>
                    </a:lnTo>
                    <a:lnTo>
                      <a:pt x="378" y="306"/>
                    </a:lnTo>
                    <a:lnTo>
                      <a:pt x="372" y="318"/>
                    </a:lnTo>
                    <a:lnTo>
                      <a:pt x="372" y="330"/>
                    </a:lnTo>
                    <a:lnTo>
                      <a:pt x="366" y="336"/>
                    </a:lnTo>
                    <a:lnTo>
                      <a:pt x="366" y="354"/>
                    </a:lnTo>
                    <a:lnTo>
                      <a:pt x="372" y="366"/>
                    </a:lnTo>
                    <a:lnTo>
                      <a:pt x="372" y="372"/>
                    </a:lnTo>
                    <a:lnTo>
                      <a:pt x="372" y="378"/>
                    </a:lnTo>
                    <a:lnTo>
                      <a:pt x="378" y="390"/>
                    </a:lnTo>
                    <a:lnTo>
                      <a:pt x="378" y="396"/>
                    </a:lnTo>
                    <a:lnTo>
                      <a:pt x="378" y="408"/>
                    </a:lnTo>
                    <a:lnTo>
                      <a:pt x="378" y="426"/>
                    </a:lnTo>
                    <a:lnTo>
                      <a:pt x="354" y="426"/>
                    </a:lnTo>
                    <a:lnTo>
                      <a:pt x="342" y="426"/>
                    </a:lnTo>
                    <a:lnTo>
                      <a:pt x="312" y="426"/>
                    </a:lnTo>
                    <a:lnTo>
                      <a:pt x="312" y="432"/>
                    </a:lnTo>
                    <a:lnTo>
                      <a:pt x="300" y="432"/>
                    </a:lnTo>
                    <a:lnTo>
                      <a:pt x="270" y="432"/>
                    </a:lnTo>
                    <a:lnTo>
                      <a:pt x="264" y="432"/>
                    </a:lnTo>
                    <a:lnTo>
                      <a:pt x="234" y="432"/>
                    </a:lnTo>
                    <a:lnTo>
                      <a:pt x="228" y="432"/>
                    </a:lnTo>
                    <a:lnTo>
                      <a:pt x="192" y="438"/>
                    </a:lnTo>
                    <a:lnTo>
                      <a:pt x="174" y="438"/>
                    </a:lnTo>
                    <a:lnTo>
                      <a:pt x="174" y="432"/>
                    </a:lnTo>
                    <a:lnTo>
                      <a:pt x="168" y="426"/>
                    </a:lnTo>
                    <a:lnTo>
                      <a:pt x="168" y="420"/>
                    </a:lnTo>
                    <a:lnTo>
                      <a:pt x="156" y="420"/>
                    </a:lnTo>
                    <a:lnTo>
                      <a:pt x="150" y="420"/>
                    </a:lnTo>
                    <a:lnTo>
                      <a:pt x="144" y="414"/>
                    </a:lnTo>
                    <a:lnTo>
                      <a:pt x="144" y="408"/>
                    </a:lnTo>
                    <a:lnTo>
                      <a:pt x="138" y="402"/>
                    </a:lnTo>
                    <a:lnTo>
                      <a:pt x="138" y="396"/>
                    </a:lnTo>
                    <a:lnTo>
                      <a:pt x="138" y="390"/>
                    </a:lnTo>
                    <a:lnTo>
                      <a:pt x="132" y="384"/>
                    </a:lnTo>
                    <a:lnTo>
                      <a:pt x="132" y="378"/>
                    </a:lnTo>
                    <a:lnTo>
                      <a:pt x="138" y="366"/>
                    </a:lnTo>
                    <a:lnTo>
                      <a:pt x="138" y="360"/>
                    </a:lnTo>
                    <a:lnTo>
                      <a:pt x="132" y="354"/>
                    </a:lnTo>
                    <a:lnTo>
                      <a:pt x="126" y="348"/>
                    </a:lnTo>
                    <a:lnTo>
                      <a:pt x="126" y="342"/>
                    </a:lnTo>
                    <a:lnTo>
                      <a:pt x="126" y="336"/>
                    </a:lnTo>
                    <a:lnTo>
                      <a:pt x="126" y="330"/>
                    </a:lnTo>
                    <a:lnTo>
                      <a:pt x="126" y="324"/>
                    </a:lnTo>
                    <a:lnTo>
                      <a:pt x="126" y="318"/>
                    </a:lnTo>
                    <a:lnTo>
                      <a:pt x="126" y="312"/>
                    </a:lnTo>
                    <a:lnTo>
                      <a:pt x="120" y="306"/>
                    </a:lnTo>
                    <a:lnTo>
                      <a:pt x="114" y="294"/>
                    </a:lnTo>
                    <a:lnTo>
                      <a:pt x="108" y="294"/>
                    </a:lnTo>
                    <a:lnTo>
                      <a:pt x="102" y="288"/>
                    </a:lnTo>
                    <a:lnTo>
                      <a:pt x="96" y="288"/>
                    </a:lnTo>
                    <a:lnTo>
                      <a:pt x="84" y="282"/>
                    </a:lnTo>
                    <a:lnTo>
                      <a:pt x="78" y="276"/>
                    </a:lnTo>
                    <a:lnTo>
                      <a:pt x="78" y="270"/>
                    </a:lnTo>
                    <a:lnTo>
                      <a:pt x="72" y="264"/>
                    </a:lnTo>
                    <a:lnTo>
                      <a:pt x="72" y="258"/>
                    </a:lnTo>
                    <a:lnTo>
                      <a:pt x="60" y="252"/>
                    </a:lnTo>
                    <a:lnTo>
                      <a:pt x="54" y="252"/>
                    </a:lnTo>
                    <a:lnTo>
                      <a:pt x="48" y="252"/>
                    </a:lnTo>
                    <a:lnTo>
                      <a:pt x="48" y="246"/>
                    </a:lnTo>
                    <a:lnTo>
                      <a:pt x="48" y="240"/>
                    </a:lnTo>
                    <a:lnTo>
                      <a:pt x="42" y="240"/>
                    </a:lnTo>
                    <a:lnTo>
                      <a:pt x="30" y="240"/>
                    </a:lnTo>
                    <a:lnTo>
                      <a:pt x="24" y="234"/>
                    </a:lnTo>
                    <a:lnTo>
                      <a:pt x="18" y="222"/>
                    </a:lnTo>
                    <a:lnTo>
                      <a:pt x="12" y="222"/>
                    </a:lnTo>
                    <a:lnTo>
                      <a:pt x="12" y="210"/>
                    </a:lnTo>
                    <a:lnTo>
                      <a:pt x="12" y="204"/>
                    </a:lnTo>
                    <a:lnTo>
                      <a:pt x="12" y="198"/>
                    </a:lnTo>
                    <a:lnTo>
                      <a:pt x="12" y="192"/>
                    </a:lnTo>
                    <a:lnTo>
                      <a:pt x="12" y="186"/>
                    </a:lnTo>
                    <a:lnTo>
                      <a:pt x="12" y="180"/>
                    </a:lnTo>
                    <a:lnTo>
                      <a:pt x="12" y="174"/>
                    </a:lnTo>
                    <a:lnTo>
                      <a:pt x="12" y="168"/>
                    </a:lnTo>
                    <a:lnTo>
                      <a:pt x="18" y="168"/>
                    </a:lnTo>
                    <a:lnTo>
                      <a:pt x="18" y="162"/>
                    </a:lnTo>
                    <a:lnTo>
                      <a:pt x="18" y="156"/>
                    </a:lnTo>
                    <a:lnTo>
                      <a:pt x="18" y="150"/>
                    </a:lnTo>
                    <a:lnTo>
                      <a:pt x="12" y="144"/>
                    </a:lnTo>
                    <a:lnTo>
                      <a:pt x="12" y="138"/>
                    </a:lnTo>
                    <a:lnTo>
                      <a:pt x="6" y="144"/>
                    </a:lnTo>
                    <a:lnTo>
                      <a:pt x="0" y="138"/>
                    </a:lnTo>
                    <a:lnTo>
                      <a:pt x="0" y="132"/>
                    </a:lnTo>
                    <a:lnTo>
                      <a:pt x="6" y="126"/>
                    </a:lnTo>
                    <a:lnTo>
                      <a:pt x="6" y="120"/>
                    </a:lnTo>
                    <a:lnTo>
                      <a:pt x="12" y="114"/>
                    </a:lnTo>
                    <a:lnTo>
                      <a:pt x="12" y="108"/>
                    </a:lnTo>
                    <a:lnTo>
                      <a:pt x="18" y="108"/>
                    </a:lnTo>
                    <a:lnTo>
                      <a:pt x="24" y="102"/>
                    </a:lnTo>
                    <a:lnTo>
                      <a:pt x="30" y="102"/>
                    </a:lnTo>
                    <a:lnTo>
                      <a:pt x="30" y="96"/>
                    </a:lnTo>
                    <a:lnTo>
                      <a:pt x="36" y="96"/>
                    </a:lnTo>
                    <a:lnTo>
                      <a:pt x="36" y="90"/>
                    </a:lnTo>
                    <a:lnTo>
                      <a:pt x="42" y="90"/>
                    </a:lnTo>
                    <a:lnTo>
                      <a:pt x="42" y="84"/>
                    </a:lnTo>
                    <a:lnTo>
                      <a:pt x="42" y="54"/>
                    </a:lnTo>
                    <a:lnTo>
                      <a:pt x="42" y="30"/>
                    </a:lnTo>
                    <a:lnTo>
                      <a:pt x="54" y="24"/>
                    </a:lnTo>
                    <a:lnTo>
                      <a:pt x="60" y="30"/>
                    </a:lnTo>
                    <a:lnTo>
                      <a:pt x="66" y="30"/>
                    </a:lnTo>
                    <a:lnTo>
                      <a:pt x="90" y="18"/>
                    </a:lnTo>
                    <a:lnTo>
                      <a:pt x="132" y="0"/>
                    </a:lnTo>
                    <a:lnTo>
                      <a:pt x="138" y="0"/>
                    </a:lnTo>
                    <a:lnTo>
                      <a:pt x="138" y="6"/>
                    </a:lnTo>
                    <a:lnTo>
                      <a:pt x="132" y="36"/>
                    </a:lnTo>
                    <a:lnTo>
                      <a:pt x="144" y="30"/>
                    </a:lnTo>
                    <a:lnTo>
                      <a:pt x="156" y="36"/>
                    </a:lnTo>
                    <a:lnTo>
                      <a:pt x="168" y="36"/>
                    </a:lnTo>
                    <a:lnTo>
                      <a:pt x="174" y="36"/>
                    </a:lnTo>
                    <a:lnTo>
                      <a:pt x="180" y="36"/>
                    </a:lnTo>
                    <a:lnTo>
                      <a:pt x="180" y="42"/>
                    </a:lnTo>
                    <a:lnTo>
                      <a:pt x="186" y="48"/>
                    </a:lnTo>
                    <a:lnTo>
                      <a:pt x="192" y="54"/>
                    </a:lnTo>
                    <a:lnTo>
                      <a:pt x="204" y="60"/>
                    </a:lnTo>
                    <a:lnTo>
                      <a:pt x="258" y="72"/>
                    </a:lnTo>
                    <a:lnTo>
                      <a:pt x="270" y="72"/>
                    </a:lnTo>
                    <a:lnTo>
                      <a:pt x="270" y="78"/>
                    </a:lnTo>
                    <a:lnTo>
                      <a:pt x="282" y="78"/>
                    </a:lnTo>
                    <a:lnTo>
                      <a:pt x="288" y="78"/>
                    </a:lnTo>
                    <a:lnTo>
                      <a:pt x="294" y="84"/>
                    </a:lnTo>
                    <a:lnTo>
                      <a:pt x="294" y="78"/>
                    </a:lnTo>
                    <a:lnTo>
                      <a:pt x="300" y="78"/>
                    </a:lnTo>
                    <a:lnTo>
                      <a:pt x="306" y="84"/>
                    </a:lnTo>
                    <a:lnTo>
                      <a:pt x="312" y="84"/>
                    </a:lnTo>
                    <a:lnTo>
                      <a:pt x="318" y="84"/>
                    </a:lnTo>
                    <a:lnTo>
                      <a:pt x="324" y="84"/>
                    </a:lnTo>
                    <a:lnTo>
                      <a:pt x="330" y="84"/>
                    </a:lnTo>
                    <a:lnTo>
                      <a:pt x="330" y="90"/>
                    </a:lnTo>
                    <a:lnTo>
                      <a:pt x="336" y="90"/>
                    </a:lnTo>
                    <a:lnTo>
                      <a:pt x="330" y="96"/>
                    </a:lnTo>
                    <a:lnTo>
                      <a:pt x="330" y="102"/>
                    </a:lnTo>
                    <a:lnTo>
                      <a:pt x="336" y="102"/>
                    </a:lnTo>
                    <a:lnTo>
                      <a:pt x="336" y="96"/>
                    </a:lnTo>
                    <a:lnTo>
                      <a:pt x="342" y="102"/>
                    </a:lnTo>
                    <a:lnTo>
                      <a:pt x="348" y="102"/>
                    </a:lnTo>
                    <a:lnTo>
                      <a:pt x="354" y="108"/>
                    </a:lnTo>
                    <a:lnTo>
                      <a:pt x="354" y="114"/>
                    </a:lnTo>
                    <a:lnTo>
                      <a:pt x="354" y="120"/>
                    </a:lnTo>
                    <a:lnTo>
                      <a:pt x="354" y="126"/>
                    </a:lnTo>
                    <a:lnTo>
                      <a:pt x="354" y="132"/>
                    </a:lnTo>
                    <a:lnTo>
                      <a:pt x="348" y="132"/>
                    </a:lnTo>
                    <a:lnTo>
                      <a:pt x="354" y="138"/>
                    </a:lnTo>
                    <a:lnTo>
                      <a:pt x="348" y="138"/>
                    </a:lnTo>
                    <a:lnTo>
                      <a:pt x="354" y="138"/>
                    </a:lnTo>
                    <a:lnTo>
                      <a:pt x="354" y="144"/>
                    </a:lnTo>
                    <a:lnTo>
                      <a:pt x="354" y="138"/>
                    </a:lnTo>
                    <a:lnTo>
                      <a:pt x="360" y="138"/>
                    </a:lnTo>
                    <a:lnTo>
                      <a:pt x="366" y="138"/>
                    </a:lnTo>
                    <a:lnTo>
                      <a:pt x="366" y="150"/>
                    </a:lnTo>
                    <a:lnTo>
                      <a:pt x="360" y="150"/>
                    </a:lnTo>
                    <a:lnTo>
                      <a:pt x="360" y="156"/>
                    </a:lnTo>
                    <a:lnTo>
                      <a:pt x="366" y="162"/>
                    </a:lnTo>
                    <a:lnTo>
                      <a:pt x="372" y="168"/>
                    </a:lnTo>
                    <a:lnTo>
                      <a:pt x="372" y="174"/>
                    </a:lnTo>
                    <a:lnTo>
                      <a:pt x="360" y="180"/>
                    </a:lnTo>
                    <a:close/>
                    <a:moveTo>
                      <a:pt x="408" y="144"/>
                    </a:moveTo>
                    <a:lnTo>
                      <a:pt x="414" y="144"/>
                    </a:lnTo>
                    <a:lnTo>
                      <a:pt x="414" y="150"/>
                    </a:lnTo>
                    <a:lnTo>
                      <a:pt x="408" y="144"/>
                    </a:lnTo>
                    <a:lnTo>
                      <a:pt x="414" y="156"/>
                    </a:lnTo>
                    <a:lnTo>
                      <a:pt x="408" y="156"/>
                    </a:lnTo>
                    <a:lnTo>
                      <a:pt x="408" y="162"/>
                    </a:lnTo>
                    <a:lnTo>
                      <a:pt x="408" y="168"/>
                    </a:lnTo>
                    <a:lnTo>
                      <a:pt x="402" y="174"/>
                    </a:lnTo>
                    <a:lnTo>
                      <a:pt x="402" y="180"/>
                    </a:lnTo>
                    <a:lnTo>
                      <a:pt x="402" y="186"/>
                    </a:lnTo>
                    <a:lnTo>
                      <a:pt x="396" y="192"/>
                    </a:lnTo>
                    <a:lnTo>
                      <a:pt x="390" y="192"/>
                    </a:lnTo>
                    <a:lnTo>
                      <a:pt x="390" y="180"/>
                    </a:lnTo>
                    <a:lnTo>
                      <a:pt x="390" y="174"/>
                    </a:lnTo>
                    <a:lnTo>
                      <a:pt x="396" y="168"/>
                    </a:lnTo>
                    <a:lnTo>
                      <a:pt x="396" y="156"/>
                    </a:lnTo>
                    <a:lnTo>
                      <a:pt x="402" y="156"/>
                    </a:lnTo>
                    <a:lnTo>
                      <a:pt x="408" y="144"/>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endParaRPr lang="en-US" sz="1600" b="1" dirty="0">
                  <a:solidFill>
                    <a:srgbClr val="000000"/>
                  </a:solidFill>
                  <a:latin typeface="Candara"/>
                  <a:ea typeface="ＭＳ Ｐゴシック" charset="0"/>
                  <a:cs typeface="Candara"/>
                </a:endParaRPr>
              </a:p>
              <a:p>
                <a:pPr algn="ctr" fontAlgn="base">
                  <a:spcBef>
                    <a:spcPct val="0"/>
                  </a:spcBef>
                  <a:spcAft>
                    <a:spcPct val="0"/>
                  </a:spcAft>
                </a:pPr>
                <a:r>
                  <a:rPr lang="en-US" sz="1600" b="1" dirty="0">
                    <a:solidFill>
                      <a:srgbClr val="000000"/>
                    </a:solidFill>
                    <a:latin typeface="Candara"/>
                    <a:ea typeface="ＭＳ Ｐゴシック" charset="0"/>
                    <a:cs typeface="Candara"/>
                  </a:rPr>
                  <a:t>4</a:t>
                </a:r>
              </a:p>
            </p:txBody>
          </p:sp>
          <p:sp>
            <p:nvSpPr>
              <p:cNvPr id="256009" name="Freeform 11"/>
              <p:cNvSpPr>
                <a:spLocks/>
              </p:cNvSpPr>
              <p:nvPr/>
            </p:nvSpPr>
            <p:spPr bwMode="auto">
              <a:xfrm>
                <a:off x="3857625" y="2149476"/>
                <a:ext cx="742950" cy="1209675"/>
              </a:xfrm>
              <a:custGeom>
                <a:avLst/>
                <a:gdLst>
                  <a:gd name="T0" fmla="*/ 2147483647 w 468"/>
                  <a:gd name="T1" fmla="*/ 2147483647 h 762"/>
                  <a:gd name="T2" fmla="*/ 2147483647 w 468"/>
                  <a:gd name="T3" fmla="*/ 2147483647 h 762"/>
                  <a:gd name="T4" fmla="*/ 2147483647 w 468"/>
                  <a:gd name="T5" fmla="*/ 2147483647 h 762"/>
                  <a:gd name="T6" fmla="*/ 2147483647 w 468"/>
                  <a:gd name="T7" fmla="*/ 2147483647 h 762"/>
                  <a:gd name="T8" fmla="*/ 2147483647 w 468"/>
                  <a:gd name="T9" fmla="*/ 2147483647 h 762"/>
                  <a:gd name="T10" fmla="*/ 2147483647 w 468"/>
                  <a:gd name="T11" fmla="*/ 2147483647 h 762"/>
                  <a:gd name="T12" fmla="*/ 2147483647 w 468"/>
                  <a:gd name="T13" fmla="*/ 2147483647 h 762"/>
                  <a:gd name="T14" fmla="*/ 2147483647 w 468"/>
                  <a:gd name="T15" fmla="*/ 2147483647 h 762"/>
                  <a:gd name="T16" fmla="*/ 2147483647 w 468"/>
                  <a:gd name="T17" fmla="*/ 2147483647 h 762"/>
                  <a:gd name="T18" fmla="*/ 2147483647 w 468"/>
                  <a:gd name="T19" fmla="*/ 2147483647 h 762"/>
                  <a:gd name="T20" fmla="*/ 2147483647 w 468"/>
                  <a:gd name="T21" fmla="*/ 2147483647 h 762"/>
                  <a:gd name="T22" fmla="*/ 2147483647 w 468"/>
                  <a:gd name="T23" fmla="*/ 2147483647 h 762"/>
                  <a:gd name="T24" fmla="*/ 2147483647 w 468"/>
                  <a:gd name="T25" fmla="*/ 2147483647 h 762"/>
                  <a:gd name="T26" fmla="*/ 2147483647 w 468"/>
                  <a:gd name="T27" fmla="*/ 2147483647 h 762"/>
                  <a:gd name="T28" fmla="*/ 2147483647 w 468"/>
                  <a:gd name="T29" fmla="*/ 0 h 762"/>
                  <a:gd name="T30" fmla="*/ 2147483647 w 468"/>
                  <a:gd name="T31" fmla="*/ 2147483647 h 762"/>
                  <a:gd name="T32" fmla="*/ 2147483647 w 468"/>
                  <a:gd name="T33" fmla="*/ 2147483647 h 762"/>
                  <a:gd name="T34" fmla="*/ 2147483647 w 468"/>
                  <a:gd name="T35" fmla="*/ 2147483647 h 762"/>
                  <a:gd name="T36" fmla="*/ 2147483647 w 468"/>
                  <a:gd name="T37" fmla="*/ 2147483647 h 762"/>
                  <a:gd name="T38" fmla="*/ 2147483647 w 468"/>
                  <a:gd name="T39" fmla="*/ 2147483647 h 762"/>
                  <a:gd name="T40" fmla="*/ 2147483647 w 468"/>
                  <a:gd name="T41" fmla="*/ 2147483647 h 762"/>
                  <a:gd name="T42" fmla="*/ 2147483647 w 468"/>
                  <a:gd name="T43" fmla="*/ 2147483647 h 762"/>
                  <a:gd name="T44" fmla="*/ 2147483647 w 468"/>
                  <a:gd name="T45" fmla="*/ 2147483647 h 762"/>
                  <a:gd name="T46" fmla="*/ 2147483647 w 468"/>
                  <a:gd name="T47" fmla="*/ 2147483647 h 762"/>
                  <a:gd name="T48" fmla="*/ 2147483647 w 468"/>
                  <a:gd name="T49" fmla="*/ 2147483647 h 762"/>
                  <a:gd name="T50" fmla="*/ 2147483647 w 468"/>
                  <a:gd name="T51" fmla="*/ 2147483647 h 762"/>
                  <a:gd name="T52" fmla="*/ 2147483647 w 468"/>
                  <a:gd name="T53" fmla="*/ 2147483647 h 762"/>
                  <a:gd name="T54" fmla="*/ 2147483647 w 468"/>
                  <a:gd name="T55" fmla="*/ 2147483647 h 762"/>
                  <a:gd name="T56" fmla="*/ 2147483647 w 468"/>
                  <a:gd name="T57" fmla="*/ 2147483647 h 762"/>
                  <a:gd name="T58" fmla="*/ 2147483647 w 468"/>
                  <a:gd name="T59" fmla="*/ 2147483647 h 762"/>
                  <a:gd name="T60" fmla="*/ 2147483647 w 468"/>
                  <a:gd name="T61" fmla="*/ 2147483647 h 762"/>
                  <a:gd name="T62" fmla="*/ 2147483647 w 468"/>
                  <a:gd name="T63" fmla="*/ 2147483647 h 762"/>
                  <a:gd name="T64" fmla="*/ 2147483647 w 468"/>
                  <a:gd name="T65" fmla="*/ 2147483647 h 762"/>
                  <a:gd name="T66" fmla="*/ 2147483647 w 468"/>
                  <a:gd name="T67" fmla="*/ 2147483647 h 762"/>
                  <a:gd name="T68" fmla="*/ 2147483647 w 468"/>
                  <a:gd name="T69" fmla="*/ 2147483647 h 762"/>
                  <a:gd name="T70" fmla="*/ 2147483647 w 468"/>
                  <a:gd name="T71" fmla="*/ 2147483647 h 762"/>
                  <a:gd name="T72" fmla="*/ 2147483647 w 468"/>
                  <a:gd name="T73" fmla="*/ 2147483647 h 762"/>
                  <a:gd name="T74" fmla="*/ 2147483647 w 468"/>
                  <a:gd name="T75" fmla="*/ 2147483647 h 762"/>
                  <a:gd name="T76" fmla="*/ 2147483647 w 468"/>
                  <a:gd name="T77" fmla="*/ 2147483647 h 762"/>
                  <a:gd name="T78" fmla="*/ 2147483647 w 468"/>
                  <a:gd name="T79" fmla="*/ 2147483647 h 762"/>
                  <a:gd name="T80" fmla="*/ 2147483647 w 468"/>
                  <a:gd name="T81" fmla="*/ 2147483647 h 762"/>
                  <a:gd name="T82" fmla="*/ 2147483647 w 468"/>
                  <a:gd name="T83" fmla="*/ 2147483647 h 762"/>
                  <a:gd name="T84" fmla="*/ 2147483647 w 468"/>
                  <a:gd name="T85" fmla="*/ 2147483647 h 762"/>
                  <a:gd name="T86" fmla="*/ 2147483647 w 468"/>
                  <a:gd name="T87" fmla="*/ 2147483647 h 762"/>
                  <a:gd name="T88" fmla="*/ 2147483647 w 468"/>
                  <a:gd name="T89" fmla="*/ 2147483647 h 762"/>
                  <a:gd name="T90" fmla="*/ 2147483647 w 468"/>
                  <a:gd name="T91" fmla="*/ 2147483647 h 762"/>
                  <a:gd name="T92" fmla="*/ 2147483647 w 468"/>
                  <a:gd name="T93" fmla="*/ 2147483647 h 762"/>
                  <a:gd name="T94" fmla="*/ 2147483647 w 468"/>
                  <a:gd name="T95" fmla="*/ 2147483647 h 762"/>
                  <a:gd name="T96" fmla="*/ 2147483647 w 468"/>
                  <a:gd name="T97" fmla="*/ 2147483647 h 762"/>
                  <a:gd name="T98" fmla="*/ 2147483647 w 468"/>
                  <a:gd name="T99" fmla="*/ 2147483647 h 762"/>
                  <a:gd name="T100" fmla="*/ 2147483647 w 468"/>
                  <a:gd name="T101" fmla="*/ 2147483647 h 762"/>
                  <a:gd name="T102" fmla="*/ 2147483647 w 468"/>
                  <a:gd name="T103" fmla="*/ 2147483647 h 762"/>
                  <a:gd name="T104" fmla="*/ 2147483647 w 468"/>
                  <a:gd name="T105" fmla="*/ 2147483647 h 762"/>
                  <a:gd name="T106" fmla="*/ 2147483647 w 468"/>
                  <a:gd name="T107" fmla="*/ 2147483647 h 762"/>
                  <a:gd name="T108" fmla="*/ 2147483647 w 468"/>
                  <a:gd name="T109" fmla="*/ 2147483647 h 762"/>
                  <a:gd name="T110" fmla="*/ 2147483647 w 468"/>
                  <a:gd name="T111" fmla="*/ 2147483647 h 762"/>
                  <a:gd name="T112" fmla="*/ 2147483647 w 468"/>
                  <a:gd name="T113" fmla="*/ 2147483647 h 762"/>
                  <a:gd name="T114" fmla="*/ 2147483647 w 468"/>
                  <a:gd name="T115" fmla="*/ 2147483647 h 7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8"/>
                  <a:gd name="T175" fmla="*/ 0 h 762"/>
                  <a:gd name="T176" fmla="*/ 468 w 468"/>
                  <a:gd name="T177" fmla="*/ 762 h 7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8" h="762">
                    <a:moveTo>
                      <a:pt x="36" y="516"/>
                    </a:moveTo>
                    <a:lnTo>
                      <a:pt x="42" y="504"/>
                    </a:lnTo>
                    <a:lnTo>
                      <a:pt x="42" y="498"/>
                    </a:lnTo>
                    <a:lnTo>
                      <a:pt x="48" y="498"/>
                    </a:lnTo>
                    <a:lnTo>
                      <a:pt x="48" y="492"/>
                    </a:lnTo>
                    <a:lnTo>
                      <a:pt x="48" y="486"/>
                    </a:lnTo>
                    <a:lnTo>
                      <a:pt x="54" y="486"/>
                    </a:lnTo>
                    <a:lnTo>
                      <a:pt x="48" y="474"/>
                    </a:lnTo>
                    <a:lnTo>
                      <a:pt x="54" y="474"/>
                    </a:lnTo>
                    <a:lnTo>
                      <a:pt x="60" y="468"/>
                    </a:lnTo>
                    <a:lnTo>
                      <a:pt x="54" y="462"/>
                    </a:lnTo>
                    <a:lnTo>
                      <a:pt x="48" y="456"/>
                    </a:lnTo>
                    <a:lnTo>
                      <a:pt x="48" y="462"/>
                    </a:lnTo>
                    <a:lnTo>
                      <a:pt x="48" y="456"/>
                    </a:lnTo>
                    <a:lnTo>
                      <a:pt x="42" y="456"/>
                    </a:lnTo>
                    <a:lnTo>
                      <a:pt x="42" y="450"/>
                    </a:lnTo>
                    <a:lnTo>
                      <a:pt x="42" y="444"/>
                    </a:lnTo>
                    <a:lnTo>
                      <a:pt x="42" y="438"/>
                    </a:lnTo>
                    <a:lnTo>
                      <a:pt x="42" y="432"/>
                    </a:lnTo>
                    <a:lnTo>
                      <a:pt x="48" y="432"/>
                    </a:lnTo>
                    <a:lnTo>
                      <a:pt x="48" y="426"/>
                    </a:lnTo>
                    <a:lnTo>
                      <a:pt x="54" y="426"/>
                    </a:lnTo>
                    <a:lnTo>
                      <a:pt x="60" y="414"/>
                    </a:lnTo>
                    <a:lnTo>
                      <a:pt x="60" y="408"/>
                    </a:lnTo>
                    <a:lnTo>
                      <a:pt x="66" y="408"/>
                    </a:lnTo>
                    <a:lnTo>
                      <a:pt x="72" y="402"/>
                    </a:lnTo>
                    <a:lnTo>
                      <a:pt x="78" y="402"/>
                    </a:lnTo>
                    <a:lnTo>
                      <a:pt x="78" y="396"/>
                    </a:lnTo>
                    <a:lnTo>
                      <a:pt x="78" y="390"/>
                    </a:lnTo>
                    <a:lnTo>
                      <a:pt x="84" y="384"/>
                    </a:lnTo>
                    <a:lnTo>
                      <a:pt x="84" y="378"/>
                    </a:lnTo>
                    <a:lnTo>
                      <a:pt x="90" y="378"/>
                    </a:lnTo>
                    <a:lnTo>
                      <a:pt x="96" y="366"/>
                    </a:lnTo>
                    <a:lnTo>
                      <a:pt x="96" y="360"/>
                    </a:lnTo>
                    <a:lnTo>
                      <a:pt x="108" y="348"/>
                    </a:lnTo>
                    <a:lnTo>
                      <a:pt x="114" y="342"/>
                    </a:lnTo>
                    <a:lnTo>
                      <a:pt x="120" y="336"/>
                    </a:lnTo>
                    <a:lnTo>
                      <a:pt x="114" y="330"/>
                    </a:lnTo>
                    <a:lnTo>
                      <a:pt x="114" y="324"/>
                    </a:lnTo>
                    <a:lnTo>
                      <a:pt x="108" y="318"/>
                    </a:lnTo>
                    <a:lnTo>
                      <a:pt x="108" y="312"/>
                    </a:lnTo>
                    <a:lnTo>
                      <a:pt x="102" y="312"/>
                    </a:lnTo>
                    <a:lnTo>
                      <a:pt x="102" y="306"/>
                    </a:lnTo>
                    <a:lnTo>
                      <a:pt x="96" y="300"/>
                    </a:lnTo>
                    <a:lnTo>
                      <a:pt x="96" y="294"/>
                    </a:lnTo>
                    <a:lnTo>
                      <a:pt x="96" y="282"/>
                    </a:lnTo>
                    <a:lnTo>
                      <a:pt x="102" y="276"/>
                    </a:lnTo>
                    <a:lnTo>
                      <a:pt x="96" y="270"/>
                    </a:lnTo>
                    <a:lnTo>
                      <a:pt x="96" y="264"/>
                    </a:lnTo>
                    <a:lnTo>
                      <a:pt x="96" y="258"/>
                    </a:lnTo>
                    <a:lnTo>
                      <a:pt x="96" y="252"/>
                    </a:lnTo>
                    <a:lnTo>
                      <a:pt x="96" y="246"/>
                    </a:lnTo>
                    <a:lnTo>
                      <a:pt x="102" y="240"/>
                    </a:lnTo>
                    <a:lnTo>
                      <a:pt x="114" y="180"/>
                    </a:lnTo>
                    <a:lnTo>
                      <a:pt x="114" y="168"/>
                    </a:lnTo>
                    <a:lnTo>
                      <a:pt x="120" y="162"/>
                    </a:lnTo>
                    <a:lnTo>
                      <a:pt x="132" y="102"/>
                    </a:lnTo>
                    <a:lnTo>
                      <a:pt x="132" y="96"/>
                    </a:lnTo>
                    <a:lnTo>
                      <a:pt x="150" y="18"/>
                    </a:lnTo>
                    <a:lnTo>
                      <a:pt x="156" y="0"/>
                    </a:lnTo>
                    <a:lnTo>
                      <a:pt x="216" y="18"/>
                    </a:lnTo>
                    <a:lnTo>
                      <a:pt x="204" y="66"/>
                    </a:lnTo>
                    <a:lnTo>
                      <a:pt x="198" y="90"/>
                    </a:lnTo>
                    <a:lnTo>
                      <a:pt x="198" y="114"/>
                    </a:lnTo>
                    <a:lnTo>
                      <a:pt x="198" y="120"/>
                    </a:lnTo>
                    <a:lnTo>
                      <a:pt x="198" y="126"/>
                    </a:lnTo>
                    <a:lnTo>
                      <a:pt x="204" y="132"/>
                    </a:lnTo>
                    <a:lnTo>
                      <a:pt x="204" y="138"/>
                    </a:lnTo>
                    <a:lnTo>
                      <a:pt x="210" y="138"/>
                    </a:lnTo>
                    <a:lnTo>
                      <a:pt x="210" y="144"/>
                    </a:lnTo>
                    <a:lnTo>
                      <a:pt x="210" y="150"/>
                    </a:lnTo>
                    <a:lnTo>
                      <a:pt x="210" y="156"/>
                    </a:lnTo>
                    <a:lnTo>
                      <a:pt x="204" y="162"/>
                    </a:lnTo>
                    <a:lnTo>
                      <a:pt x="210" y="162"/>
                    </a:lnTo>
                    <a:lnTo>
                      <a:pt x="210" y="168"/>
                    </a:lnTo>
                    <a:lnTo>
                      <a:pt x="204" y="168"/>
                    </a:lnTo>
                    <a:lnTo>
                      <a:pt x="204" y="174"/>
                    </a:lnTo>
                    <a:lnTo>
                      <a:pt x="210" y="174"/>
                    </a:lnTo>
                    <a:lnTo>
                      <a:pt x="210" y="180"/>
                    </a:lnTo>
                    <a:lnTo>
                      <a:pt x="216" y="186"/>
                    </a:lnTo>
                    <a:lnTo>
                      <a:pt x="222" y="192"/>
                    </a:lnTo>
                    <a:lnTo>
                      <a:pt x="228" y="192"/>
                    </a:lnTo>
                    <a:lnTo>
                      <a:pt x="228" y="204"/>
                    </a:lnTo>
                    <a:lnTo>
                      <a:pt x="234" y="210"/>
                    </a:lnTo>
                    <a:lnTo>
                      <a:pt x="240" y="210"/>
                    </a:lnTo>
                    <a:lnTo>
                      <a:pt x="240" y="216"/>
                    </a:lnTo>
                    <a:lnTo>
                      <a:pt x="240" y="222"/>
                    </a:lnTo>
                    <a:lnTo>
                      <a:pt x="240" y="228"/>
                    </a:lnTo>
                    <a:lnTo>
                      <a:pt x="246" y="228"/>
                    </a:lnTo>
                    <a:lnTo>
                      <a:pt x="246" y="234"/>
                    </a:lnTo>
                    <a:lnTo>
                      <a:pt x="246" y="240"/>
                    </a:lnTo>
                    <a:lnTo>
                      <a:pt x="246" y="246"/>
                    </a:lnTo>
                    <a:lnTo>
                      <a:pt x="252" y="246"/>
                    </a:lnTo>
                    <a:lnTo>
                      <a:pt x="258" y="252"/>
                    </a:lnTo>
                    <a:lnTo>
                      <a:pt x="252" y="252"/>
                    </a:lnTo>
                    <a:lnTo>
                      <a:pt x="258" y="258"/>
                    </a:lnTo>
                    <a:lnTo>
                      <a:pt x="258" y="252"/>
                    </a:lnTo>
                    <a:lnTo>
                      <a:pt x="264" y="252"/>
                    </a:lnTo>
                    <a:lnTo>
                      <a:pt x="264" y="258"/>
                    </a:lnTo>
                    <a:lnTo>
                      <a:pt x="264" y="264"/>
                    </a:lnTo>
                    <a:lnTo>
                      <a:pt x="270" y="264"/>
                    </a:lnTo>
                    <a:lnTo>
                      <a:pt x="276" y="264"/>
                    </a:lnTo>
                    <a:lnTo>
                      <a:pt x="282" y="264"/>
                    </a:lnTo>
                    <a:lnTo>
                      <a:pt x="282" y="270"/>
                    </a:lnTo>
                    <a:lnTo>
                      <a:pt x="282" y="276"/>
                    </a:lnTo>
                    <a:lnTo>
                      <a:pt x="276" y="276"/>
                    </a:lnTo>
                    <a:lnTo>
                      <a:pt x="276" y="282"/>
                    </a:lnTo>
                    <a:lnTo>
                      <a:pt x="276" y="288"/>
                    </a:lnTo>
                    <a:lnTo>
                      <a:pt x="270" y="300"/>
                    </a:lnTo>
                    <a:lnTo>
                      <a:pt x="264" y="300"/>
                    </a:lnTo>
                    <a:lnTo>
                      <a:pt x="270" y="306"/>
                    </a:lnTo>
                    <a:lnTo>
                      <a:pt x="264" y="312"/>
                    </a:lnTo>
                    <a:lnTo>
                      <a:pt x="258" y="312"/>
                    </a:lnTo>
                    <a:lnTo>
                      <a:pt x="264" y="312"/>
                    </a:lnTo>
                    <a:lnTo>
                      <a:pt x="264" y="318"/>
                    </a:lnTo>
                    <a:lnTo>
                      <a:pt x="264" y="324"/>
                    </a:lnTo>
                    <a:lnTo>
                      <a:pt x="258" y="324"/>
                    </a:lnTo>
                    <a:lnTo>
                      <a:pt x="264" y="324"/>
                    </a:lnTo>
                    <a:lnTo>
                      <a:pt x="258" y="330"/>
                    </a:lnTo>
                    <a:lnTo>
                      <a:pt x="264" y="330"/>
                    </a:lnTo>
                    <a:lnTo>
                      <a:pt x="264" y="336"/>
                    </a:lnTo>
                    <a:lnTo>
                      <a:pt x="264" y="342"/>
                    </a:lnTo>
                    <a:lnTo>
                      <a:pt x="258" y="342"/>
                    </a:lnTo>
                    <a:lnTo>
                      <a:pt x="252" y="342"/>
                    </a:lnTo>
                    <a:lnTo>
                      <a:pt x="252" y="348"/>
                    </a:lnTo>
                    <a:lnTo>
                      <a:pt x="252" y="354"/>
                    </a:lnTo>
                    <a:lnTo>
                      <a:pt x="252" y="360"/>
                    </a:lnTo>
                    <a:lnTo>
                      <a:pt x="246" y="360"/>
                    </a:lnTo>
                    <a:lnTo>
                      <a:pt x="252" y="366"/>
                    </a:lnTo>
                    <a:lnTo>
                      <a:pt x="246" y="366"/>
                    </a:lnTo>
                    <a:lnTo>
                      <a:pt x="252" y="366"/>
                    </a:lnTo>
                    <a:lnTo>
                      <a:pt x="252" y="372"/>
                    </a:lnTo>
                    <a:lnTo>
                      <a:pt x="258" y="372"/>
                    </a:lnTo>
                    <a:lnTo>
                      <a:pt x="258" y="378"/>
                    </a:lnTo>
                    <a:lnTo>
                      <a:pt x="264" y="378"/>
                    </a:lnTo>
                    <a:lnTo>
                      <a:pt x="270" y="378"/>
                    </a:lnTo>
                    <a:lnTo>
                      <a:pt x="270" y="372"/>
                    </a:lnTo>
                    <a:lnTo>
                      <a:pt x="270" y="378"/>
                    </a:lnTo>
                    <a:lnTo>
                      <a:pt x="276" y="372"/>
                    </a:lnTo>
                    <a:lnTo>
                      <a:pt x="282" y="372"/>
                    </a:lnTo>
                    <a:lnTo>
                      <a:pt x="282" y="366"/>
                    </a:lnTo>
                    <a:lnTo>
                      <a:pt x="288" y="366"/>
                    </a:lnTo>
                    <a:lnTo>
                      <a:pt x="288" y="360"/>
                    </a:lnTo>
                    <a:lnTo>
                      <a:pt x="288" y="366"/>
                    </a:lnTo>
                    <a:lnTo>
                      <a:pt x="294" y="366"/>
                    </a:lnTo>
                    <a:lnTo>
                      <a:pt x="294" y="372"/>
                    </a:lnTo>
                    <a:lnTo>
                      <a:pt x="300" y="372"/>
                    </a:lnTo>
                    <a:lnTo>
                      <a:pt x="300" y="378"/>
                    </a:lnTo>
                    <a:lnTo>
                      <a:pt x="294" y="384"/>
                    </a:lnTo>
                    <a:lnTo>
                      <a:pt x="300" y="384"/>
                    </a:lnTo>
                    <a:lnTo>
                      <a:pt x="300" y="390"/>
                    </a:lnTo>
                    <a:lnTo>
                      <a:pt x="300" y="396"/>
                    </a:lnTo>
                    <a:lnTo>
                      <a:pt x="300" y="402"/>
                    </a:lnTo>
                    <a:lnTo>
                      <a:pt x="300" y="408"/>
                    </a:lnTo>
                    <a:lnTo>
                      <a:pt x="300" y="414"/>
                    </a:lnTo>
                    <a:lnTo>
                      <a:pt x="306" y="420"/>
                    </a:lnTo>
                    <a:lnTo>
                      <a:pt x="306" y="426"/>
                    </a:lnTo>
                    <a:lnTo>
                      <a:pt x="312" y="426"/>
                    </a:lnTo>
                    <a:lnTo>
                      <a:pt x="312" y="432"/>
                    </a:lnTo>
                    <a:lnTo>
                      <a:pt x="312" y="438"/>
                    </a:lnTo>
                    <a:lnTo>
                      <a:pt x="312" y="444"/>
                    </a:lnTo>
                    <a:lnTo>
                      <a:pt x="306" y="444"/>
                    </a:lnTo>
                    <a:lnTo>
                      <a:pt x="312" y="450"/>
                    </a:lnTo>
                    <a:lnTo>
                      <a:pt x="312" y="456"/>
                    </a:lnTo>
                    <a:lnTo>
                      <a:pt x="318" y="456"/>
                    </a:lnTo>
                    <a:lnTo>
                      <a:pt x="318" y="462"/>
                    </a:lnTo>
                    <a:lnTo>
                      <a:pt x="324" y="456"/>
                    </a:lnTo>
                    <a:lnTo>
                      <a:pt x="330" y="462"/>
                    </a:lnTo>
                    <a:lnTo>
                      <a:pt x="330" y="468"/>
                    </a:lnTo>
                    <a:lnTo>
                      <a:pt x="330" y="474"/>
                    </a:lnTo>
                    <a:lnTo>
                      <a:pt x="336" y="480"/>
                    </a:lnTo>
                    <a:lnTo>
                      <a:pt x="330" y="480"/>
                    </a:lnTo>
                    <a:lnTo>
                      <a:pt x="330" y="486"/>
                    </a:lnTo>
                    <a:lnTo>
                      <a:pt x="336" y="492"/>
                    </a:lnTo>
                    <a:lnTo>
                      <a:pt x="330" y="492"/>
                    </a:lnTo>
                    <a:lnTo>
                      <a:pt x="336" y="498"/>
                    </a:lnTo>
                    <a:lnTo>
                      <a:pt x="330" y="498"/>
                    </a:lnTo>
                    <a:lnTo>
                      <a:pt x="336" y="498"/>
                    </a:lnTo>
                    <a:lnTo>
                      <a:pt x="342" y="504"/>
                    </a:lnTo>
                    <a:lnTo>
                      <a:pt x="342" y="510"/>
                    </a:lnTo>
                    <a:lnTo>
                      <a:pt x="342" y="504"/>
                    </a:lnTo>
                    <a:lnTo>
                      <a:pt x="348" y="504"/>
                    </a:lnTo>
                    <a:lnTo>
                      <a:pt x="348" y="498"/>
                    </a:lnTo>
                    <a:lnTo>
                      <a:pt x="354" y="498"/>
                    </a:lnTo>
                    <a:lnTo>
                      <a:pt x="354" y="492"/>
                    </a:lnTo>
                    <a:lnTo>
                      <a:pt x="360" y="498"/>
                    </a:lnTo>
                    <a:lnTo>
                      <a:pt x="366" y="498"/>
                    </a:lnTo>
                    <a:lnTo>
                      <a:pt x="372" y="498"/>
                    </a:lnTo>
                    <a:lnTo>
                      <a:pt x="372" y="504"/>
                    </a:lnTo>
                    <a:lnTo>
                      <a:pt x="378" y="504"/>
                    </a:lnTo>
                    <a:lnTo>
                      <a:pt x="378" y="498"/>
                    </a:lnTo>
                    <a:lnTo>
                      <a:pt x="384" y="498"/>
                    </a:lnTo>
                    <a:lnTo>
                      <a:pt x="390" y="492"/>
                    </a:lnTo>
                    <a:lnTo>
                      <a:pt x="390" y="498"/>
                    </a:lnTo>
                    <a:lnTo>
                      <a:pt x="396" y="498"/>
                    </a:lnTo>
                    <a:lnTo>
                      <a:pt x="402" y="498"/>
                    </a:lnTo>
                    <a:lnTo>
                      <a:pt x="408" y="498"/>
                    </a:lnTo>
                    <a:lnTo>
                      <a:pt x="414" y="498"/>
                    </a:lnTo>
                    <a:lnTo>
                      <a:pt x="420" y="504"/>
                    </a:lnTo>
                    <a:lnTo>
                      <a:pt x="426" y="504"/>
                    </a:lnTo>
                    <a:lnTo>
                      <a:pt x="432" y="504"/>
                    </a:lnTo>
                    <a:lnTo>
                      <a:pt x="438" y="504"/>
                    </a:lnTo>
                    <a:lnTo>
                      <a:pt x="444" y="504"/>
                    </a:lnTo>
                    <a:lnTo>
                      <a:pt x="438" y="504"/>
                    </a:lnTo>
                    <a:lnTo>
                      <a:pt x="438" y="498"/>
                    </a:lnTo>
                    <a:lnTo>
                      <a:pt x="444" y="498"/>
                    </a:lnTo>
                    <a:lnTo>
                      <a:pt x="444" y="492"/>
                    </a:lnTo>
                    <a:lnTo>
                      <a:pt x="444" y="486"/>
                    </a:lnTo>
                    <a:lnTo>
                      <a:pt x="450" y="492"/>
                    </a:lnTo>
                    <a:lnTo>
                      <a:pt x="450" y="486"/>
                    </a:lnTo>
                    <a:lnTo>
                      <a:pt x="456" y="486"/>
                    </a:lnTo>
                    <a:lnTo>
                      <a:pt x="456" y="492"/>
                    </a:lnTo>
                    <a:lnTo>
                      <a:pt x="456" y="498"/>
                    </a:lnTo>
                    <a:lnTo>
                      <a:pt x="462" y="498"/>
                    </a:lnTo>
                    <a:lnTo>
                      <a:pt x="456" y="504"/>
                    </a:lnTo>
                    <a:lnTo>
                      <a:pt x="462" y="504"/>
                    </a:lnTo>
                    <a:lnTo>
                      <a:pt x="462" y="510"/>
                    </a:lnTo>
                    <a:lnTo>
                      <a:pt x="462" y="516"/>
                    </a:lnTo>
                    <a:lnTo>
                      <a:pt x="468" y="516"/>
                    </a:lnTo>
                    <a:lnTo>
                      <a:pt x="462" y="564"/>
                    </a:lnTo>
                    <a:lnTo>
                      <a:pt x="456" y="612"/>
                    </a:lnTo>
                    <a:lnTo>
                      <a:pt x="450" y="636"/>
                    </a:lnTo>
                    <a:lnTo>
                      <a:pt x="450" y="660"/>
                    </a:lnTo>
                    <a:lnTo>
                      <a:pt x="438" y="708"/>
                    </a:lnTo>
                    <a:lnTo>
                      <a:pt x="432" y="762"/>
                    </a:lnTo>
                    <a:lnTo>
                      <a:pt x="396" y="756"/>
                    </a:lnTo>
                    <a:lnTo>
                      <a:pt x="354" y="744"/>
                    </a:lnTo>
                    <a:lnTo>
                      <a:pt x="294" y="738"/>
                    </a:lnTo>
                    <a:lnTo>
                      <a:pt x="216" y="720"/>
                    </a:lnTo>
                    <a:lnTo>
                      <a:pt x="198" y="720"/>
                    </a:lnTo>
                    <a:lnTo>
                      <a:pt x="144" y="708"/>
                    </a:lnTo>
                    <a:lnTo>
                      <a:pt x="78" y="696"/>
                    </a:lnTo>
                    <a:lnTo>
                      <a:pt x="6" y="678"/>
                    </a:lnTo>
                    <a:lnTo>
                      <a:pt x="0" y="678"/>
                    </a:lnTo>
                    <a:lnTo>
                      <a:pt x="36" y="516"/>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10" name="Freeform 12"/>
              <p:cNvSpPr>
                <a:spLocks/>
              </p:cNvSpPr>
              <p:nvPr/>
            </p:nvSpPr>
            <p:spPr bwMode="auto">
              <a:xfrm>
                <a:off x="8772525" y="2673351"/>
                <a:ext cx="209550" cy="390525"/>
              </a:xfrm>
              <a:custGeom>
                <a:avLst/>
                <a:gdLst>
                  <a:gd name="T0" fmla="*/ 2147483647 w 132"/>
                  <a:gd name="T1" fmla="*/ 2147483647 h 246"/>
                  <a:gd name="T2" fmla="*/ 2147483647 w 132"/>
                  <a:gd name="T3" fmla="*/ 2147483647 h 246"/>
                  <a:gd name="T4" fmla="*/ 2147483647 w 132"/>
                  <a:gd name="T5" fmla="*/ 2147483647 h 246"/>
                  <a:gd name="T6" fmla="*/ 2147483647 w 132"/>
                  <a:gd name="T7" fmla="*/ 2147483647 h 246"/>
                  <a:gd name="T8" fmla="*/ 2147483647 w 132"/>
                  <a:gd name="T9" fmla="*/ 2147483647 h 246"/>
                  <a:gd name="T10" fmla="*/ 2147483647 w 132"/>
                  <a:gd name="T11" fmla="*/ 2147483647 h 246"/>
                  <a:gd name="T12" fmla="*/ 2147483647 w 132"/>
                  <a:gd name="T13" fmla="*/ 2147483647 h 246"/>
                  <a:gd name="T14" fmla="*/ 2147483647 w 132"/>
                  <a:gd name="T15" fmla="*/ 2147483647 h 246"/>
                  <a:gd name="T16" fmla="*/ 2147483647 w 132"/>
                  <a:gd name="T17" fmla="*/ 2147483647 h 246"/>
                  <a:gd name="T18" fmla="*/ 2147483647 w 132"/>
                  <a:gd name="T19" fmla="*/ 2147483647 h 246"/>
                  <a:gd name="T20" fmla="*/ 2147483647 w 132"/>
                  <a:gd name="T21" fmla="*/ 2147483647 h 246"/>
                  <a:gd name="T22" fmla="*/ 2147483647 w 132"/>
                  <a:gd name="T23" fmla="*/ 2147483647 h 246"/>
                  <a:gd name="T24" fmla="*/ 2147483647 w 132"/>
                  <a:gd name="T25" fmla="*/ 2147483647 h 246"/>
                  <a:gd name="T26" fmla="*/ 2147483647 w 132"/>
                  <a:gd name="T27" fmla="*/ 2147483647 h 246"/>
                  <a:gd name="T28" fmla="*/ 0 w 132"/>
                  <a:gd name="T29" fmla="*/ 2147483647 h 246"/>
                  <a:gd name="T30" fmla="*/ 2147483647 w 132"/>
                  <a:gd name="T31" fmla="*/ 2147483647 h 246"/>
                  <a:gd name="T32" fmla="*/ 2147483647 w 132"/>
                  <a:gd name="T33" fmla="*/ 2147483647 h 246"/>
                  <a:gd name="T34" fmla="*/ 2147483647 w 132"/>
                  <a:gd name="T35" fmla="*/ 0 h 246"/>
                  <a:gd name="T36" fmla="*/ 2147483647 w 132"/>
                  <a:gd name="T37" fmla="*/ 2147483647 h 246"/>
                  <a:gd name="T38" fmla="*/ 2147483647 w 132"/>
                  <a:gd name="T39" fmla="*/ 2147483647 h 246"/>
                  <a:gd name="T40" fmla="*/ 2147483647 w 132"/>
                  <a:gd name="T41" fmla="*/ 2147483647 h 246"/>
                  <a:gd name="T42" fmla="*/ 2147483647 w 132"/>
                  <a:gd name="T43" fmla="*/ 2147483647 h 246"/>
                  <a:gd name="T44" fmla="*/ 2147483647 w 132"/>
                  <a:gd name="T45" fmla="*/ 2147483647 h 246"/>
                  <a:gd name="T46" fmla="*/ 2147483647 w 132"/>
                  <a:gd name="T47" fmla="*/ 2147483647 h 246"/>
                  <a:gd name="T48" fmla="*/ 2147483647 w 132"/>
                  <a:gd name="T49" fmla="*/ 2147483647 h 246"/>
                  <a:gd name="T50" fmla="*/ 2147483647 w 132"/>
                  <a:gd name="T51" fmla="*/ 2147483647 h 246"/>
                  <a:gd name="T52" fmla="*/ 2147483647 w 132"/>
                  <a:gd name="T53" fmla="*/ 2147483647 h 246"/>
                  <a:gd name="T54" fmla="*/ 2147483647 w 132"/>
                  <a:gd name="T55" fmla="*/ 2147483647 h 246"/>
                  <a:gd name="T56" fmla="*/ 2147483647 w 132"/>
                  <a:gd name="T57" fmla="*/ 2147483647 h 246"/>
                  <a:gd name="T58" fmla="*/ 2147483647 w 132"/>
                  <a:gd name="T59" fmla="*/ 2147483647 h 246"/>
                  <a:gd name="T60" fmla="*/ 2147483647 w 132"/>
                  <a:gd name="T61" fmla="*/ 2147483647 h 246"/>
                  <a:gd name="T62" fmla="*/ 2147483647 w 132"/>
                  <a:gd name="T63" fmla="*/ 2147483647 h 246"/>
                  <a:gd name="T64" fmla="*/ 2147483647 w 132"/>
                  <a:gd name="T65" fmla="*/ 2147483647 h 246"/>
                  <a:gd name="T66" fmla="*/ 2147483647 w 132"/>
                  <a:gd name="T67" fmla="*/ 2147483647 h 246"/>
                  <a:gd name="T68" fmla="*/ 2147483647 w 132"/>
                  <a:gd name="T69" fmla="*/ 2147483647 h 246"/>
                  <a:gd name="T70" fmla="*/ 2147483647 w 132"/>
                  <a:gd name="T71" fmla="*/ 2147483647 h 246"/>
                  <a:gd name="T72" fmla="*/ 2147483647 w 132"/>
                  <a:gd name="T73" fmla="*/ 2147483647 h 246"/>
                  <a:gd name="T74" fmla="*/ 2147483647 w 132"/>
                  <a:gd name="T75" fmla="*/ 2147483647 h 246"/>
                  <a:gd name="T76" fmla="*/ 2147483647 w 132"/>
                  <a:gd name="T77" fmla="*/ 2147483647 h 246"/>
                  <a:gd name="T78" fmla="*/ 2147483647 w 132"/>
                  <a:gd name="T79" fmla="*/ 2147483647 h 246"/>
                  <a:gd name="T80" fmla="*/ 2147483647 w 132"/>
                  <a:gd name="T81" fmla="*/ 2147483647 h 246"/>
                  <a:gd name="T82" fmla="*/ 2147483647 w 132"/>
                  <a:gd name="T83" fmla="*/ 2147483647 h 2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2"/>
                  <a:gd name="T127" fmla="*/ 0 h 246"/>
                  <a:gd name="T128" fmla="*/ 132 w 132"/>
                  <a:gd name="T129" fmla="*/ 246 h 2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2" h="246">
                    <a:moveTo>
                      <a:pt x="60" y="246"/>
                    </a:moveTo>
                    <a:lnTo>
                      <a:pt x="54" y="240"/>
                    </a:lnTo>
                    <a:lnTo>
                      <a:pt x="54" y="228"/>
                    </a:lnTo>
                    <a:lnTo>
                      <a:pt x="48" y="192"/>
                    </a:lnTo>
                    <a:lnTo>
                      <a:pt x="42" y="174"/>
                    </a:lnTo>
                    <a:lnTo>
                      <a:pt x="42" y="168"/>
                    </a:lnTo>
                    <a:lnTo>
                      <a:pt x="36" y="168"/>
                    </a:lnTo>
                    <a:lnTo>
                      <a:pt x="36" y="162"/>
                    </a:lnTo>
                    <a:lnTo>
                      <a:pt x="30" y="162"/>
                    </a:lnTo>
                    <a:lnTo>
                      <a:pt x="30" y="168"/>
                    </a:lnTo>
                    <a:lnTo>
                      <a:pt x="24" y="162"/>
                    </a:lnTo>
                    <a:lnTo>
                      <a:pt x="30" y="156"/>
                    </a:lnTo>
                    <a:lnTo>
                      <a:pt x="30" y="150"/>
                    </a:lnTo>
                    <a:lnTo>
                      <a:pt x="24" y="144"/>
                    </a:lnTo>
                    <a:lnTo>
                      <a:pt x="24" y="138"/>
                    </a:lnTo>
                    <a:lnTo>
                      <a:pt x="18" y="138"/>
                    </a:lnTo>
                    <a:lnTo>
                      <a:pt x="18" y="126"/>
                    </a:lnTo>
                    <a:lnTo>
                      <a:pt x="18" y="120"/>
                    </a:lnTo>
                    <a:lnTo>
                      <a:pt x="18" y="114"/>
                    </a:lnTo>
                    <a:lnTo>
                      <a:pt x="18" y="108"/>
                    </a:lnTo>
                    <a:lnTo>
                      <a:pt x="18" y="102"/>
                    </a:lnTo>
                    <a:lnTo>
                      <a:pt x="18" y="90"/>
                    </a:lnTo>
                    <a:lnTo>
                      <a:pt x="18" y="84"/>
                    </a:lnTo>
                    <a:lnTo>
                      <a:pt x="12" y="72"/>
                    </a:lnTo>
                    <a:lnTo>
                      <a:pt x="6" y="72"/>
                    </a:lnTo>
                    <a:lnTo>
                      <a:pt x="6" y="66"/>
                    </a:lnTo>
                    <a:lnTo>
                      <a:pt x="6" y="60"/>
                    </a:lnTo>
                    <a:lnTo>
                      <a:pt x="6" y="48"/>
                    </a:lnTo>
                    <a:lnTo>
                      <a:pt x="0" y="48"/>
                    </a:lnTo>
                    <a:lnTo>
                      <a:pt x="0" y="36"/>
                    </a:lnTo>
                    <a:lnTo>
                      <a:pt x="0" y="30"/>
                    </a:lnTo>
                    <a:lnTo>
                      <a:pt x="12" y="30"/>
                    </a:lnTo>
                    <a:lnTo>
                      <a:pt x="54" y="18"/>
                    </a:lnTo>
                    <a:lnTo>
                      <a:pt x="96" y="6"/>
                    </a:lnTo>
                    <a:lnTo>
                      <a:pt x="126" y="0"/>
                    </a:lnTo>
                    <a:lnTo>
                      <a:pt x="120" y="0"/>
                    </a:lnTo>
                    <a:lnTo>
                      <a:pt x="126" y="6"/>
                    </a:lnTo>
                    <a:lnTo>
                      <a:pt x="126" y="18"/>
                    </a:lnTo>
                    <a:lnTo>
                      <a:pt x="126" y="24"/>
                    </a:lnTo>
                    <a:lnTo>
                      <a:pt x="120" y="24"/>
                    </a:lnTo>
                    <a:lnTo>
                      <a:pt x="126" y="30"/>
                    </a:lnTo>
                    <a:lnTo>
                      <a:pt x="126" y="36"/>
                    </a:lnTo>
                    <a:lnTo>
                      <a:pt x="132" y="36"/>
                    </a:lnTo>
                    <a:lnTo>
                      <a:pt x="132" y="42"/>
                    </a:lnTo>
                    <a:lnTo>
                      <a:pt x="132" y="48"/>
                    </a:lnTo>
                    <a:lnTo>
                      <a:pt x="132" y="54"/>
                    </a:lnTo>
                    <a:lnTo>
                      <a:pt x="126" y="54"/>
                    </a:lnTo>
                    <a:lnTo>
                      <a:pt x="126" y="60"/>
                    </a:lnTo>
                    <a:lnTo>
                      <a:pt x="120" y="60"/>
                    </a:lnTo>
                    <a:lnTo>
                      <a:pt x="120" y="66"/>
                    </a:lnTo>
                    <a:lnTo>
                      <a:pt x="114" y="72"/>
                    </a:lnTo>
                    <a:lnTo>
                      <a:pt x="108" y="72"/>
                    </a:lnTo>
                    <a:lnTo>
                      <a:pt x="108" y="78"/>
                    </a:lnTo>
                    <a:lnTo>
                      <a:pt x="102" y="78"/>
                    </a:lnTo>
                    <a:lnTo>
                      <a:pt x="108" y="84"/>
                    </a:lnTo>
                    <a:lnTo>
                      <a:pt x="108" y="90"/>
                    </a:lnTo>
                    <a:lnTo>
                      <a:pt x="108" y="96"/>
                    </a:lnTo>
                    <a:lnTo>
                      <a:pt x="114" y="96"/>
                    </a:lnTo>
                    <a:lnTo>
                      <a:pt x="108" y="102"/>
                    </a:lnTo>
                    <a:lnTo>
                      <a:pt x="108" y="108"/>
                    </a:lnTo>
                    <a:lnTo>
                      <a:pt x="108" y="114"/>
                    </a:lnTo>
                    <a:lnTo>
                      <a:pt x="108" y="120"/>
                    </a:lnTo>
                    <a:lnTo>
                      <a:pt x="108" y="126"/>
                    </a:lnTo>
                    <a:lnTo>
                      <a:pt x="108" y="132"/>
                    </a:lnTo>
                    <a:lnTo>
                      <a:pt x="102" y="132"/>
                    </a:lnTo>
                    <a:lnTo>
                      <a:pt x="102" y="138"/>
                    </a:lnTo>
                    <a:lnTo>
                      <a:pt x="102" y="150"/>
                    </a:lnTo>
                    <a:lnTo>
                      <a:pt x="102" y="156"/>
                    </a:lnTo>
                    <a:lnTo>
                      <a:pt x="102" y="162"/>
                    </a:lnTo>
                    <a:lnTo>
                      <a:pt x="102" y="168"/>
                    </a:lnTo>
                    <a:lnTo>
                      <a:pt x="102" y="174"/>
                    </a:lnTo>
                    <a:lnTo>
                      <a:pt x="102" y="180"/>
                    </a:lnTo>
                    <a:lnTo>
                      <a:pt x="102" y="186"/>
                    </a:lnTo>
                    <a:lnTo>
                      <a:pt x="102" y="192"/>
                    </a:lnTo>
                    <a:lnTo>
                      <a:pt x="108" y="198"/>
                    </a:lnTo>
                    <a:lnTo>
                      <a:pt x="108" y="204"/>
                    </a:lnTo>
                    <a:lnTo>
                      <a:pt x="108" y="210"/>
                    </a:lnTo>
                    <a:lnTo>
                      <a:pt x="108" y="216"/>
                    </a:lnTo>
                    <a:lnTo>
                      <a:pt x="102" y="222"/>
                    </a:lnTo>
                    <a:lnTo>
                      <a:pt x="108" y="228"/>
                    </a:lnTo>
                    <a:lnTo>
                      <a:pt x="114" y="228"/>
                    </a:lnTo>
                    <a:lnTo>
                      <a:pt x="114" y="234"/>
                    </a:lnTo>
                    <a:lnTo>
                      <a:pt x="84" y="240"/>
                    </a:lnTo>
                    <a:lnTo>
                      <a:pt x="78" y="240"/>
                    </a:lnTo>
                    <a:lnTo>
                      <a:pt x="60" y="246"/>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11" name="Freeform 13"/>
              <p:cNvSpPr>
                <a:spLocks/>
              </p:cNvSpPr>
              <p:nvPr/>
            </p:nvSpPr>
            <p:spPr bwMode="auto">
              <a:xfrm>
                <a:off x="6153153" y="2339975"/>
                <a:ext cx="809625" cy="914400"/>
              </a:xfrm>
              <a:custGeom>
                <a:avLst/>
                <a:gdLst>
                  <a:gd name="T0" fmla="*/ 2147483647 w 510"/>
                  <a:gd name="T1" fmla="*/ 2147483647 h 576"/>
                  <a:gd name="T2" fmla="*/ 2147483647 w 510"/>
                  <a:gd name="T3" fmla="*/ 2147483647 h 576"/>
                  <a:gd name="T4" fmla="*/ 2147483647 w 510"/>
                  <a:gd name="T5" fmla="*/ 2147483647 h 576"/>
                  <a:gd name="T6" fmla="*/ 2147483647 w 510"/>
                  <a:gd name="T7" fmla="*/ 2147483647 h 576"/>
                  <a:gd name="T8" fmla="*/ 2147483647 w 510"/>
                  <a:gd name="T9" fmla="*/ 2147483647 h 576"/>
                  <a:gd name="T10" fmla="*/ 2147483647 w 510"/>
                  <a:gd name="T11" fmla="*/ 2147483647 h 576"/>
                  <a:gd name="T12" fmla="*/ 2147483647 w 510"/>
                  <a:gd name="T13" fmla="*/ 2147483647 h 576"/>
                  <a:gd name="T14" fmla="*/ 2147483647 w 510"/>
                  <a:gd name="T15" fmla="*/ 2147483647 h 576"/>
                  <a:gd name="T16" fmla="*/ 2147483647 w 510"/>
                  <a:gd name="T17" fmla="*/ 2147483647 h 576"/>
                  <a:gd name="T18" fmla="*/ 2147483647 w 510"/>
                  <a:gd name="T19" fmla="*/ 2147483647 h 576"/>
                  <a:gd name="T20" fmla="*/ 2147483647 w 510"/>
                  <a:gd name="T21" fmla="*/ 2147483647 h 576"/>
                  <a:gd name="T22" fmla="*/ 2147483647 w 510"/>
                  <a:gd name="T23" fmla="*/ 2147483647 h 576"/>
                  <a:gd name="T24" fmla="*/ 2147483647 w 510"/>
                  <a:gd name="T25" fmla="*/ 2147483647 h 576"/>
                  <a:gd name="T26" fmla="*/ 2147483647 w 510"/>
                  <a:gd name="T27" fmla="*/ 2147483647 h 576"/>
                  <a:gd name="T28" fmla="*/ 2147483647 w 510"/>
                  <a:gd name="T29" fmla="*/ 2147483647 h 576"/>
                  <a:gd name="T30" fmla="*/ 2147483647 w 510"/>
                  <a:gd name="T31" fmla="*/ 2147483647 h 576"/>
                  <a:gd name="T32" fmla="*/ 2147483647 w 510"/>
                  <a:gd name="T33" fmla="*/ 2147483647 h 576"/>
                  <a:gd name="T34" fmla="*/ 2147483647 w 510"/>
                  <a:gd name="T35" fmla="*/ 2147483647 h 576"/>
                  <a:gd name="T36" fmla="*/ 2147483647 w 510"/>
                  <a:gd name="T37" fmla="*/ 2147483647 h 576"/>
                  <a:gd name="T38" fmla="*/ 2147483647 w 510"/>
                  <a:gd name="T39" fmla="*/ 2147483647 h 576"/>
                  <a:gd name="T40" fmla="*/ 2147483647 w 510"/>
                  <a:gd name="T41" fmla="*/ 2147483647 h 576"/>
                  <a:gd name="T42" fmla="*/ 2147483647 w 510"/>
                  <a:gd name="T43" fmla="*/ 2147483647 h 576"/>
                  <a:gd name="T44" fmla="*/ 0 w 510"/>
                  <a:gd name="T45" fmla="*/ 2147483647 h 576"/>
                  <a:gd name="T46" fmla="*/ 2147483647 w 510"/>
                  <a:gd name="T47" fmla="*/ 0 h 576"/>
                  <a:gd name="T48" fmla="*/ 2147483647 w 510"/>
                  <a:gd name="T49" fmla="*/ 2147483647 h 576"/>
                  <a:gd name="T50" fmla="*/ 2147483647 w 510"/>
                  <a:gd name="T51" fmla="*/ 2147483647 h 576"/>
                  <a:gd name="T52" fmla="*/ 2147483647 w 510"/>
                  <a:gd name="T53" fmla="*/ 2147483647 h 576"/>
                  <a:gd name="T54" fmla="*/ 2147483647 w 510"/>
                  <a:gd name="T55" fmla="*/ 2147483647 h 576"/>
                  <a:gd name="T56" fmla="*/ 2147483647 w 510"/>
                  <a:gd name="T57" fmla="*/ 2147483647 h 576"/>
                  <a:gd name="T58" fmla="*/ 2147483647 w 510"/>
                  <a:gd name="T59" fmla="*/ 2147483647 h 576"/>
                  <a:gd name="T60" fmla="*/ 2147483647 w 510"/>
                  <a:gd name="T61" fmla="*/ 2147483647 h 576"/>
                  <a:gd name="T62" fmla="*/ 2147483647 w 510"/>
                  <a:gd name="T63" fmla="*/ 2147483647 h 576"/>
                  <a:gd name="T64" fmla="*/ 2147483647 w 510"/>
                  <a:gd name="T65" fmla="*/ 2147483647 h 576"/>
                  <a:gd name="T66" fmla="*/ 2147483647 w 510"/>
                  <a:gd name="T67" fmla="*/ 2147483647 h 576"/>
                  <a:gd name="T68" fmla="*/ 2147483647 w 510"/>
                  <a:gd name="T69" fmla="*/ 2147483647 h 576"/>
                  <a:gd name="T70" fmla="*/ 2147483647 w 510"/>
                  <a:gd name="T71" fmla="*/ 2147483647 h 576"/>
                  <a:gd name="T72" fmla="*/ 2147483647 w 510"/>
                  <a:gd name="T73" fmla="*/ 2147483647 h 576"/>
                  <a:gd name="T74" fmla="*/ 2147483647 w 510"/>
                  <a:gd name="T75" fmla="*/ 2147483647 h 576"/>
                  <a:gd name="T76" fmla="*/ 2147483647 w 510"/>
                  <a:gd name="T77" fmla="*/ 2147483647 h 576"/>
                  <a:gd name="T78" fmla="*/ 2147483647 w 510"/>
                  <a:gd name="T79" fmla="*/ 2147483647 h 576"/>
                  <a:gd name="T80" fmla="*/ 2147483647 w 510"/>
                  <a:gd name="T81" fmla="*/ 2147483647 h 576"/>
                  <a:gd name="T82" fmla="*/ 2147483647 w 510"/>
                  <a:gd name="T83" fmla="*/ 2147483647 h 576"/>
                  <a:gd name="T84" fmla="*/ 2147483647 w 510"/>
                  <a:gd name="T85" fmla="*/ 2147483647 h 576"/>
                  <a:gd name="T86" fmla="*/ 2147483647 w 510"/>
                  <a:gd name="T87" fmla="*/ 2147483647 h 576"/>
                  <a:gd name="T88" fmla="*/ 2147483647 w 510"/>
                  <a:gd name="T89" fmla="*/ 2147483647 h 576"/>
                  <a:gd name="T90" fmla="*/ 2147483647 w 510"/>
                  <a:gd name="T91" fmla="*/ 2147483647 h 576"/>
                  <a:gd name="T92" fmla="*/ 2147483647 w 510"/>
                  <a:gd name="T93" fmla="*/ 2147483647 h 576"/>
                  <a:gd name="T94" fmla="*/ 2147483647 w 510"/>
                  <a:gd name="T95" fmla="*/ 2147483647 h 576"/>
                  <a:gd name="T96" fmla="*/ 2147483647 w 510"/>
                  <a:gd name="T97" fmla="*/ 2147483647 h 576"/>
                  <a:gd name="T98" fmla="*/ 2147483647 w 510"/>
                  <a:gd name="T99" fmla="*/ 2147483647 h 576"/>
                  <a:gd name="T100" fmla="*/ 2147483647 w 510"/>
                  <a:gd name="T101" fmla="*/ 2147483647 h 576"/>
                  <a:gd name="T102" fmla="*/ 2147483647 w 510"/>
                  <a:gd name="T103" fmla="*/ 2147483647 h 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0"/>
                  <a:gd name="T157" fmla="*/ 0 h 576"/>
                  <a:gd name="T158" fmla="*/ 510 w 510"/>
                  <a:gd name="T159" fmla="*/ 576 h 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0" h="576">
                    <a:moveTo>
                      <a:pt x="384" y="570"/>
                    </a:moveTo>
                    <a:lnTo>
                      <a:pt x="360" y="570"/>
                    </a:lnTo>
                    <a:lnTo>
                      <a:pt x="336" y="570"/>
                    </a:lnTo>
                    <a:lnTo>
                      <a:pt x="324" y="570"/>
                    </a:lnTo>
                    <a:lnTo>
                      <a:pt x="294" y="576"/>
                    </a:lnTo>
                    <a:lnTo>
                      <a:pt x="288" y="576"/>
                    </a:lnTo>
                    <a:lnTo>
                      <a:pt x="258" y="576"/>
                    </a:lnTo>
                    <a:lnTo>
                      <a:pt x="246" y="576"/>
                    </a:lnTo>
                    <a:lnTo>
                      <a:pt x="222" y="576"/>
                    </a:lnTo>
                    <a:lnTo>
                      <a:pt x="204" y="576"/>
                    </a:lnTo>
                    <a:lnTo>
                      <a:pt x="192" y="576"/>
                    </a:lnTo>
                    <a:lnTo>
                      <a:pt x="162" y="576"/>
                    </a:lnTo>
                    <a:lnTo>
                      <a:pt x="156" y="576"/>
                    </a:lnTo>
                    <a:lnTo>
                      <a:pt x="126" y="576"/>
                    </a:lnTo>
                    <a:lnTo>
                      <a:pt x="120" y="576"/>
                    </a:lnTo>
                    <a:lnTo>
                      <a:pt x="90" y="576"/>
                    </a:lnTo>
                    <a:lnTo>
                      <a:pt x="78" y="576"/>
                    </a:lnTo>
                    <a:lnTo>
                      <a:pt x="48" y="576"/>
                    </a:lnTo>
                    <a:lnTo>
                      <a:pt x="48" y="540"/>
                    </a:lnTo>
                    <a:lnTo>
                      <a:pt x="48" y="510"/>
                    </a:lnTo>
                    <a:lnTo>
                      <a:pt x="48" y="474"/>
                    </a:lnTo>
                    <a:lnTo>
                      <a:pt x="48" y="468"/>
                    </a:lnTo>
                    <a:lnTo>
                      <a:pt x="48" y="450"/>
                    </a:lnTo>
                    <a:lnTo>
                      <a:pt x="48" y="432"/>
                    </a:lnTo>
                    <a:lnTo>
                      <a:pt x="48" y="402"/>
                    </a:lnTo>
                    <a:lnTo>
                      <a:pt x="48" y="396"/>
                    </a:lnTo>
                    <a:lnTo>
                      <a:pt x="42" y="390"/>
                    </a:lnTo>
                    <a:lnTo>
                      <a:pt x="36" y="390"/>
                    </a:lnTo>
                    <a:lnTo>
                      <a:pt x="30" y="390"/>
                    </a:lnTo>
                    <a:lnTo>
                      <a:pt x="30" y="384"/>
                    </a:lnTo>
                    <a:lnTo>
                      <a:pt x="24" y="378"/>
                    </a:lnTo>
                    <a:lnTo>
                      <a:pt x="24" y="372"/>
                    </a:lnTo>
                    <a:lnTo>
                      <a:pt x="18" y="366"/>
                    </a:lnTo>
                    <a:lnTo>
                      <a:pt x="24" y="366"/>
                    </a:lnTo>
                    <a:lnTo>
                      <a:pt x="36" y="354"/>
                    </a:lnTo>
                    <a:lnTo>
                      <a:pt x="36" y="348"/>
                    </a:lnTo>
                    <a:lnTo>
                      <a:pt x="42" y="348"/>
                    </a:lnTo>
                    <a:lnTo>
                      <a:pt x="42" y="336"/>
                    </a:lnTo>
                    <a:lnTo>
                      <a:pt x="42" y="330"/>
                    </a:lnTo>
                    <a:lnTo>
                      <a:pt x="42" y="318"/>
                    </a:lnTo>
                    <a:lnTo>
                      <a:pt x="42" y="312"/>
                    </a:lnTo>
                    <a:lnTo>
                      <a:pt x="42" y="306"/>
                    </a:lnTo>
                    <a:lnTo>
                      <a:pt x="36" y="306"/>
                    </a:lnTo>
                    <a:lnTo>
                      <a:pt x="36" y="294"/>
                    </a:lnTo>
                    <a:lnTo>
                      <a:pt x="30" y="288"/>
                    </a:lnTo>
                    <a:lnTo>
                      <a:pt x="30" y="282"/>
                    </a:lnTo>
                    <a:lnTo>
                      <a:pt x="30" y="270"/>
                    </a:lnTo>
                    <a:lnTo>
                      <a:pt x="24" y="270"/>
                    </a:lnTo>
                    <a:lnTo>
                      <a:pt x="24" y="264"/>
                    </a:lnTo>
                    <a:lnTo>
                      <a:pt x="24" y="258"/>
                    </a:lnTo>
                    <a:lnTo>
                      <a:pt x="24" y="252"/>
                    </a:lnTo>
                    <a:lnTo>
                      <a:pt x="30" y="246"/>
                    </a:lnTo>
                    <a:lnTo>
                      <a:pt x="30" y="240"/>
                    </a:lnTo>
                    <a:lnTo>
                      <a:pt x="24" y="240"/>
                    </a:lnTo>
                    <a:lnTo>
                      <a:pt x="24" y="234"/>
                    </a:lnTo>
                    <a:lnTo>
                      <a:pt x="24" y="228"/>
                    </a:lnTo>
                    <a:lnTo>
                      <a:pt x="24" y="222"/>
                    </a:lnTo>
                    <a:lnTo>
                      <a:pt x="24" y="216"/>
                    </a:lnTo>
                    <a:lnTo>
                      <a:pt x="24" y="210"/>
                    </a:lnTo>
                    <a:lnTo>
                      <a:pt x="24" y="204"/>
                    </a:lnTo>
                    <a:lnTo>
                      <a:pt x="24" y="198"/>
                    </a:lnTo>
                    <a:lnTo>
                      <a:pt x="24" y="192"/>
                    </a:lnTo>
                    <a:lnTo>
                      <a:pt x="24" y="186"/>
                    </a:lnTo>
                    <a:lnTo>
                      <a:pt x="24" y="180"/>
                    </a:lnTo>
                    <a:lnTo>
                      <a:pt x="24" y="174"/>
                    </a:lnTo>
                    <a:lnTo>
                      <a:pt x="24" y="168"/>
                    </a:lnTo>
                    <a:lnTo>
                      <a:pt x="18" y="162"/>
                    </a:lnTo>
                    <a:lnTo>
                      <a:pt x="18" y="156"/>
                    </a:lnTo>
                    <a:lnTo>
                      <a:pt x="12" y="150"/>
                    </a:lnTo>
                    <a:lnTo>
                      <a:pt x="12" y="144"/>
                    </a:lnTo>
                    <a:lnTo>
                      <a:pt x="12" y="138"/>
                    </a:lnTo>
                    <a:lnTo>
                      <a:pt x="6" y="126"/>
                    </a:lnTo>
                    <a:lnTo>
                      <a:pt x="6" y="120"/>
                    </a:lnTo>
                    <a:lnTo>
                      <a:pt x="6" y="114"/>
                    </a:lnTo>
                    <a:lnTo>
                      <a:pt x="6" y="108"/>
                    </a:lnTo>
                    <a:lnTo>
                      <a:pt x="6" y="102"/>
                    </a:lnTo>
                    <a:lnTo>
                      <a:pt x="6" y="96"/>
                    </a:lnTo>
                    <a:lnTo>
                      <a:pt x="6" y="90"/>
                    </a:lnTo>
                    <a:lnTo>
                      <a:pt x="6" y="84"/>
                    </a:lnTo>
                    <a:lnTo>
                      <a:pt x="6" y="78"/>
                    </a:lnTo>
                    <a:lnTo>
                      <a:pt x="0" y="78"/>
                    </a:lnTo>
                    <a:lnTo>
                      <a:pt x="6" y="78"/>
                    </a:lnTo>
                    <a:lnTo>
                      <a:pt x="6" y="72"/>
                    </a:lnTo>
                    <a:lnTo>
                      <a:pt x="6" y="66"/>
                    </a:lnTo>
                    <a:lnTo>
                      <a:pt x="6" y="60"/>
                    </a:lnTo>
                    <a:lnTo>
                      <a:pt x="6" y="54"/>
                    </a:lnTo>
                    <a:lnTo>
                      <a:pt x="0" y="54"/>
                    </a:lnTo>
                    <a:lnTo>
                      <a:pt x="6" y="54"/>
                    </a:lnTo>
                    <a:lnTo>
                      <a:pt x="0" y="54"/>
                    </a:lnTo>
                    <a:lnTo>
                      <a:pt x="0" y="48"/>
                    </a:lnTo>
                    <a:lnTo>
                      <a:pt x="0" y="42"/>
                    </a:lnTo>
                    <a:lnTo>
                      <a:pt x="0" y="36"/>
                    </a:lnTo>
                    <a:lnTo>
                      <a:pt x="54" y="36"/>
                    </a:lnTo>
                    <a:lnTo>
                      <a:pt x="126" y="36"/>
                    </a:lnTo>
                    <a:lnTo>
                      <a:pt x="138" y="36"/>
                    </a:lnTo>
                    <a:lnTo>
                      <a:pt x="138" y="0"/>
                    </a:lnTo>
                    <a:lnTo>
                      <a:pt x="156" y="0"/>
                    </a:lnTo>
                    <a:lnTo>
                      <a:pt x="168" y="48"/>
                    </a:lnTo>
                    <a:lnTo>
                      <a:pt x="168" y="54"/>
                    </a:lnTo>
                    <a:lnTo>
                      <a:pt x="174" y="60"/>
                    </a:lnTo>
                    <a:lnTo>
                      <a:pt x="186" y="60"/>
                    </a:lnTo>
                    <a:lnTo>
                      <a:pt x="192" y="60"/>
                    </a:lnTo>
                    <a:lnTo>
                      <a:pt x="198" y="66"/>
                    </a:lnTo>
                    <a:lnTo>
                      <a:pt x="222" y="72"/>
                    </a:lnTo>
                    <a:lnTo>
                      <a:pt x="228" y="78"/>
                    </a:lnTo>
                    <a:lnTo>
                      <a:pt x="228" y="84"/>
                    </a:lnTo>
                    <a:lnTo>
                      <a:pt x="246" y="78"/>
                    </a:lnTo>
                    <a:lnTo>
                      <a:pt x="246" y="72"/>
                    </a:lnTo>
                    <a:lnTo>
                      <a:pt x="258" y="66"/>
                    </a:lnTo>
                    <a:lnTo>
                      <a:pt x="270" y="66"/>
                    </a:lnTo>
                    <a:lnTo>
                      <a:pt x="282" y="66"/>
                    </a:lnTo>
                    <a:lnTo>
                      <a:pt x="294" y="78"/>
                    </a:lnTo>
                    <a:lnTo>
                      <a:pt x="300" y="78"/>
                    </a:lnTo>
                    <a:lnTo>
                      <a:pt x="306" y="78"/>
                    </a:lnTo>
                    <a:lnTo>
                      <a:pt x="300" y="78"/>
                    </a:lnTo>
                    <a:lnTo>
                      <a:pt x="300" y="84"/>
                    </a:lnTo>
                    <a:lnTo>
                      <a:pt x="312" y="84"/>
                    </a:lnTo>
                    <a:lnTo>
                      <a:pt x="318" y="90"/>
                    </a:lnTo>
                    <a:lnTo>
                      <a:pt x="312" y="96"/>
                    </a:lnTo>
                    <a:lnTo>
                      <a:pt x="324" y="108"/>
                    </a:lnTo>
                    <a:lnTo>
                      <a:pt x="330" y="102"/>
                    </a:lnTo>
                    <a:lnTo>
                      <a:pt x="324" y="102"/>
                    </a:lnTo>
                    <a:lnTo>
                      <a:pt x="330" y="96"/>
                    </a:lnTo>
                    <a:lnTo>
                      <a:pt x="336" y="90"/>
                    </a:lnTo>
                    <a:lnTo>
                      <a:pt x="342" y="90"/>
                    </a:lnTo>
                    <a:lnTo>
                      <a:pt x="348" y="102"/>
                    </a:lnTo>
                    <a:lnTo>
                      <a:pt x="360" y="108"/>
                    </a:lnTo>
                    <a:lnTo>
                      <a:pt x="366" y="108"/>
                    </a:lnTo>
                    <a:lnTo>
                      <a:pt x="366" y="114"/>
                    </a:lnTo>
                    <a:lnTo>
                      <a:pt x="378" y="114"/>
                    </a:lnTo>
                    <a:lnTo>
                      <a:pt x="378" y="120"/>
                    </a:lnTo>
                    <a:lnTo>
                      <a:pt x="396" y="120"/>
                    </a:lnTo>
                    <a:lnTo>
                      <a:pt x="414" y="108"/>
                    </a:lnTo>
                    <a:lnTo>
                      <a:pt x="420" y="102"/>
                    </a:lnTo>
                    <a:lnTo>
                      <a:pt x="432" y="114"/>
                    </a:lnTo>
                    <a:lnTo>
                      <a:pt x="444" y="108"/>
                    </a:lnTo>
                    <a:lnTo>
                      <a:pt x="444" y="114"/>
                    </a:lnTo>
                    <a:lnTo>
                      <a:pt x="468" y="108"/>
                    </a:lnTo>
                    <a:lnTo>
                      <a:pt x="480" y="114"/>
                    </a:lnTo>
                    <a:lnTo>
                      <a:pt x="480" y="120"/>
                    </a:lnTo>
                    <a:lnTo>
                      <a:pt x="486" y="120"/>
                    </a:lnTo>
                    <a:lnTo>
                      <a:pt x="498" y="114"/>
                    </a:lnTo>
                    <a:lnTo>
                      <a:pt x="510" y="120"/>
                    </a:lnTo>
                    <a:lnTo>
                      <a:pt x="504" y="120"/>
                    </a:lnTo>
                    <a:lnTo>
                      <a:pt x="480" y="138"/>
                    </a:lnTo>
                    <a:lnTo>
                      <a:pt x="450" y="150"/>
                    </a:lnTo>
                    <a:lnTo>
                      <a:pt x="414" y="180"/>
                    </a:lnTo>
                    <a:lnTo>
                      <a:pt x="384" y="210"/>
                    </a:lnTo>
                    <a:lnTo>
                      <a:pt x="366" y="234"/>
                    </a:lnTo>
                    <a:lnTo>
                      <a:pt x="348" y="246"/>
                    </a:lnTo>
                    <a:lnTo>
                      <a:pt x="336" y="258"/>
                    </a:lnTo>
                    <a:lnTo>
                      <a:pt x="330" y="258"/>
                    </a:lnTo>
                    <a:lnTo>
                      <a:pt x="336" y="258"/>
                    </a:lnTo>
                    <a:lnTo>
                      <a:pt x="336" y="282"/>
                    </a:lnTo>
                    <a:lnTo>
                      <a:pt x="336" y="312"/>
                    </a:lnTo>
                    <a:lnTo>
                      <a:pt x="336" y="318"/>
                    </a:lnTo>
                    <a:lnTo>
                      <a:pt x="330" y="318"/>
                    </a:lnTo>
                    <a:lnTo>
                      <a:pt x="330" y="324"/>
                    </a:lnTo>
                    <a:lnTo>
                      <a:pt x="324" y="324"/>
                    </a:lnTo>
                    <a:lnTo>
                      <a:pt x="324" y="330"/>
                    </a:lnTo>
                    <a:lnTo>
                      <a:pt x="318" y="330"/>
                    </a:lnTo>
                    <a:lnTo>
                      <a:pt x="312" y="336"/>
                    </a:lnTo>
                    <a:lnTo>
                      <a:pt x="306" y="336"/>
                    </a:lnTo>
                    <a:lnTo>
                      <a:pt x="306" y="342"/>
                    </a:lnTo>
                    <a:lnTo>
                      <a:pt x="300" y="348"/>
                    </a:lnTo>
                    <a:lnTo>
                      <a:pt x="300" y="354"/>
                    </a:lnTo>
                    <a:lnTo>
                      <a:pt x="294" y="360"/>
                    </a:lnTo>
                    <a:lnTo>
                      <a:pt x="294" y="366"/>
                    </a:lnTo>
                    <a:lnTo>
                      <a:pt x="300" y="372"/>
                    </a:lnTo>
                    <a:lnTo>
                      <a:pt x="306" y="366"/>
                    </a:lnTo>
                    <a:lnTo>
                      <a:pt x="306" y="372"/>
                    </a:lnTo>
                    <a:lnTo>
                      <a:pt x="312" y="378"/>
                    </a:lnTo>
                    <a:lnTo>
                      <a:pt x="312" y="384"/>
                    </a:lnTo>
                    <a:lnTo>
                      <a:pt x="312" y="390"/>
                    </a:lnTo>
                    <a:lnTo>
                      <a:pt x="312" y="396"/>
                    </a:lnTo>
                    <a:lnTo>
                      <a:pt x="306" y="396"/>
                    </a:lnTo>
                    <a:lnTo>
                      <a:pt x="306" y="402"/>
                    </a:lnTo>
                    <a:lnTo>
                      <a:pt x="306" y="408"/>
                    </a:lnTo>
                    <a:lnTo>
                      <a:pt x="306" y="414"/>
                    </a:lnTo>
                    <a:lnTo>
                      <a:pt x="306" y="420"/>
                    </a:lnTo>
                    <a:lnTo>
                      <a:pt x="306" y="426"/>
                    </a:lnTo>
                    <a:lnTo>
                      <a:pt x="306" y="432"/>
                    </a:lnTo>
                    <a:lnTo>
                      <a:pt x="306" y="438"/>
                    </a:lnTo>
                    <a:lnTo>
                      <a:pt x="306" y="450"/>
                    </a:lnTo>
                    <a:lnTo>
                      <a:pt x="312" y="450"/>
                    </a:lnTo>
                    <a:lnTo>
                      <a:pt x="318" y="462"/>
                    </a:lnTo>
                    <a:lnTo>
                      <a:pt x="324" y="468"/>
                    </a:lnTo>
                    <a:lnTo>
                      <a:pt x="336" y="468"/>
                    </a:lnTo>
                    <a:lnTo>
                      <a:pt x="342" y="468"/>
                    </a:lnTo>
                    <a:lnTo>
                      <a:pt x="342" y="474"/>
                    </a:lnTo>
                    <a:lnTo>
                      <a:pt x="342" y="480"/>
                    </a:lnTo>
                    <a:lnTo>
                      <a:pt x="348" y="480"/>
                    </a:lnTo>
                    <a:lnTo>
                      <a:pt x="354" y="480"/>
                    </a:lnTo>
                    <a:lnTo>
                      <a:pt x="366" y="486"/>
                    </a:lnTo>
                    <a:lnTo>
                      <a:pt x="366" y="492"/>
                    </a:lnTo>
                    <a:lnTo>
                      <a:pt x="372" y="498"/>
                    </a:lnTo>
                    <a:lnTo>
                      <a:pt x="372" y="504"/>
                    </a:lnTo>
                    <a:lnTo>
                      <a:pt x="378" y="510"/>
                    </a:lnTo>
                    <a:lnTo>
                      <a:pt x="390" y="516"/>
                    </a:lnTo>
                    <a:lnTo>
                      <a:pt x="396" y="516"/>
                    </a:lnTo>
                    <a:lnTo>
                      <a:pt x="402" y="522"/>
                    </a:lnTo>
                    <a:lnTo>
                      <a:pt x="408" y="522"/>
                    </a:lnTo>
                    <a:lnTo>
                      <a:pt x="414" y="534"/>
                    </a:lnTo>
                    <a:lnTo>
                      <a:pt x="420" y="540"/>
                    </a:lnTo>
                    <a:lnTo>
                      <a:pt x="420" y="546"/>
                    </a:lnTo>
                    <a:lnTo>
                      <a:pt x="420" y="552"/>
                    </a:lnTo>
                    <a:lnTo>
                      <a:pt x="420" y="558"/>
                    </a:lnTo>
                    <a:lnTo>
                      <a:pt x="420" y="564"/>
                    </a:lnTo>
                    <a:lnTo>
                      <a:pt x="420" y="570"/>
                    </a:lnTo>
                    <a:lnTo>
                      <a:pt x="396" y="570"/>
                    </a:lnTo>
                    <a:lnTo>
                      <a:pt x="384" y="570"/>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endParaRPr lang="en-US" sz="1600" b="1" dirty="0">
                  <a:solidFill>
                    <a:srgbClr val="000000"/>
                  </a:solidFill>
                  <a:latin typeface="Candara"/>
                  <a:ea typeface="ＭＳ Ｐゴシック" charset="0"/>
                  <a:cs typeface="Candara"/>
                </a:endParaRPr>
              </a:p>
              <a:p>
                <a:pPr fontAlgn="base">
                  <a:spcBef>
                    <a:spcPct val="0"/>
                  </a:spcBef>
                  <a:spcAft>
                    <a:spcPct val="0"/>
                  </a:spcAft>
                </a:pPr>
                <a:r>
                  <a:rPr lang="en-US" sz="1600" b="1" dirty="0">
                    <a:solidFill>
                      <a:srgbClr val="000000"/>
                    </a:solidFill>
                    <a:latin typeface="Candara"/>
                    <a:ea typeface="ＭＳ Ｐゴシック" charset="0"/>
                    <a:cs typeface="Candara"/>
                  </a:rPr>
                  <a:t> 250</a:t>
                </a:r>
              </a:p>
            </p:txBody>
          </p:sp>
          <p:sp>
            <p:nvSpPr>
              <p:cNvPr id="256012" name="Freeform 14"/>
              <p:cNvSpPr>
                <a:spLocks/>
              </p:cNvSpPr>
              <p:nvPr/>
            </p:nvSpPr>
            <p:spPr bwMode="auto">
              <a:xfrm>
                <a:off x="8934453" y="2616203"/>
                <a:ext cx="200025" cy="428625"/>
              </a:xfrm>
              <a:custGeom>
                <a:avLst/>
                <a:gdLst>
                  <a:gd name="T0" fmla="*/ 2147483647 w 126"/>
                  <a:gd name="T1" fmla="*/ 2147483647 h 270"/>
                  <a:gd name="T2" fmla="*/ 2147483647 w 126"/>
                  <a:gd name="T3" fmla="*/ 2147483647 h 270"/>
                  <a:gd name="T4" fmla="*/ 2147483647 w 126"/>
                  <a:gd name="T5" fmla="*/ 2147483647 h 270"/>
                  <a:gd name="T6" fmla="*/ 2147483647 w 126"/>
                  <a:gd name="T7" fmla="*/ 2147483647 h 270"/>
                  <a:gd name="T8" fmla="*/ 0 w 126"/>
                  <a:gd name="T9" fmla="*/ 2147483647 h 270"/>
                  <a:gd name="T10" fmla="*/ 0 w 126"/>
                  <a:gd name="T11" fmla="*/ 2147483647 h 270"/>
                  <a:gd name="T12" fmla="*/ 0 w 126"/>
                  <a:gd name="T13" fmla="*/ 2147483647 h 270"/>
                  <a:gd name="T14" fmla="*/ 0 w 126"/>
                  <a:gd name="T15" fmla="*/ 2147483647 h 270"/>
                  <a:gd name="T16" fmla="*/ 0 w 126"/>
                  <a:gd name="T17" fmla="*/ 2147483647 h 270"/>
                  <a:gd name="T18" fmla="*/ 2147483647 w 126"/>
                  <a:gd name="T19" fmla="*/ 2147483647 h 270"/>
                  <a:gd name="T20" fmla="*/ 2147483647 w 126"/>
                  <a:gd name="T21" fmla="*/ 2147483647 h 270"/>
                  <a:gd name="T22" fmla="*/ 2147483647 w 126"/>
                  <a:gd name="T23" fmla="*/ 2147483647 h 270"/>
                  <a:gd name="T24" fmla="*/ 2147483647 w 126"/>
                  <a:gd name="T25" fmla="*/ 2147483647 h 270"/>
                  <a:gd name="T26" fmla="*/ 2147483647 w 126"/>
                  <a:gd name="T27" fmla="*/ 2147483647 h 270"/>
                  <a:gd name="T28" fmla="*/ 0 w 126"/>
                  <a:gd name="T29" fmla="*/ 2147483647 h 270"/>
                  <a:gd name="T30" fmla="*/ 2147483647 w 126"/>
                  <a:gd name="T31" fmla="*/ 2147483647 h 270"/>
                  <a:gd name="T32" fmla="*/ 2147483647 w 126"/>
                  <a:gd name="T33" fmla="*/ 2147483647 h 270"/>
                  <a:gd name="T34" fmla="*/ 2147483647 w 126"/>
                  <a:gd name="T35" fmla="*/ 2147483647 h 270"/>
                  <a:gd name="T36" fmla="*/ 2147483647 w 126"/>
                  <a:gd name="T37" fmla="*/ 2147483647 h 270"/>
                  <a:gd name="T38" fmla="*/ 2147483647 w 126"/>
                  <a:gd name="T39" fmla="*/ 2147483647 h 270"/>
                  <a:gd name="T40" fmla="*/ 2147483647 w 126"/>
                  <a:gd name="T41" fmla="*/ 2147483647 h 270"/>
                  <a:gd name="T42" fmla="*/ 2147483647 w 126"/>
                  <a:gd name="T43" fmla="*/ 2147483647 h 270"/>
                  <a:gd name="T44" fmla="*/ 2147483647 w 126"/>
                  <a:gd name="T45" fmla="*/ 2147483647 h 270"/>
                  <a:gd name="T46" fmla="*/ 2147483647 w 126"/>
                  <a:gd name="T47" fmla="*/ 2147483647 h 270"/>
                  <a:gd name="T48" fmla="*/ 2147483647 w 126"/>
                  <a:gd name="T49" fmla="*/ 2147483647 h 270"/>
                  <a:gd name="T50" fmla="*/ 2147483647 w 126"/>
                  <a:gd name="T51" fmla="*/ 2147483647 h 270"/>
                  <a:gd name="T52" fmla="*/ 2147483647 w 126"/>
                  <a:gd name="T53" fmla="*/ 2147483647 h 270"/>
                  <a:gd name="T54" fmla="*/ 2147483647 w 126"/>
                  <a:gd name="T55" fmla="*/ 2147483647 h 270"/>
                  <a:gd name="T56" fmla="*/ 2147483647 w 126"/>
                  <a:gd name="T57" fmla="*/ 2147483647 h 270"/>
                  <a:gd name="T58" fmla="*/ 2147483647 w 126"/>
                  <a:gd name="T59" fmla="*/ 2147483647 h 270"/>
                  <a:gd name="T60" fmla="*/ 2147483647 w 126"/>
                  <a:gd name="T61" fmla="*/ 2147483647 h 270"/>
                  <a:gd name="T62" fmla="*/ 2147483647 w 126"/>
                  <a:gd name="T63" fmla="*/ 2147483647 h 270"/>
                  <a:gd name="T64" fmla="*/ 2147483647 w 126"/>
                  <a:gd name="T65" fmla="*/ 2147483647 h 270"/>
                  <a:gd name="T66" fmla="*/ 2147483647 w 126"/>
                  <a:gd name="T67" fmla="*/ 2147483647 h 270"/>
                  <a:gd name="T68" fmla="*/ 2147483647 w 126"/>
                  <a:gd name="T69" fmla="*/ 2147483647 h 270"/>
                  <a:gd name="T70" fmla="*/ 2147483647 w 126"/>
                  <a:gd name="T71" fmla="*/ 2147483647 h 270"/>
                  <a:gd name="T72" fmla="*/ 2147483647 w 126"/>
                  <a:gd name="T73" fmla="*/ 2147483647 h 270"/>
                  <a:gd name="T74" fmla="*/ 2147483647 w 126"/>
                  <a:gd name="T75" fmla="*/ 2147483647 h 270"/>
                  <a:gd name="T76" fmla="*/ 2147483647 w 126"/>
                  <a:gd name="T77" fmla="*/ 2147483647 h 270"/>
                  <a:gd name="T78" fmla="*/ 2147483647 w 126"/>
                  <a:gd name="T79" fmla="*/ 2147483647 h 270"/>
                  <a:gd name="T80" fmla="*/ 2147483647 w 126"/>
                  <a:gd name="T81" fmla="*/ 2147483647 h 270"/>
                  <a:gd name="T82" fmla="*/ 2147483647 w 126"/>
                  <a:gd name="T83" fmla="*/ 2147483647 h 270"/>
                  <a:gd name="T84" fmla="*/ 2147483647 w 126"/>
                  <a:gd name="T85" fmla="*/ 2147483647 h 2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70"/>
                  <a:gd name="T131" fmla="*/ 126 w 126"/>
                  <a:gd name="T132" fmla="*/ 270 h 2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70">
                    <a:moveTo>
                      <a:pt x="24" y="270"/>
                    </a:moveTo>
                    <a:lnTo>
                      <a:pt x="12" y="270"/>
                    </a:lnTo>
                    <a:lnTo>
                      <a:pt x="12" y="264"/>
                    </a:lnTo>
                    <a:lnTo>
                      <a:pt x="6" y="264"/>
                    </a:lnTo>
                    <a:lnTo>
                      <a:pt x="0" y="258"/>
                    </a:lnTo>
                    <a:lnTo>
                      <a:pt x="6" y="252"/>
                    </a:lnTo>
                    <a:lnTo>
                      <a:pt x="6" y="246"/>
                    </a:lnTo>
                    <a:lnTo>
                      <a:pt x="6" y="240"/>
                    </a:lnTo>
                    <a:lnTo>
                      <a:pt x="6" y="234"/>
                    </a:lnTo>
                    <a:lnTo>
                      <a:pt x="0" y="228"/>
                    </a:lnTo>
                    <a:lnTo>
                      <a:pt x="0" y="222"/>
                    </a:lnTo>
                    <a:lnTo>
                      <a:pt x="0" y="216"/>
                    </a:lnTo>
                    <a:lnTo>
                      <a:pt x="0" y="210"/>
                    </a:lnTo>
                    <a:lnTo>
                      <a:pt x="0" y="204"/>
                    </a:lnTo>
                    <a:lnTo>
                      <a:pt x="0" y="198"/>
                    </a:lnTo>
                    <a:lnTo>
                      <a:pt x="0" y="192"/>
                    </a:lnTo>
                    <a:lnTo>
                      <a:pt x="0" y="186"/>
                    </a:lnTo>
                    <a:lnTo>
                      <a:pt x="0" y="174"/>
                    </a:lnTo>
                    <a:lnTo>
                      <a:pt x="0" y="168"/>
                    </a:lnTo>
                    <a:lnTo>
                      <a:pt x="6" y="168"/>
                    </a:lnTo>
                    <a:lnTo>
                      <a:pt x="6" y="162"/>
                    </a:lnTo>
                    <a:lnTo>
                      <a:pt x="6" y="156"/>
                    </a:lnTo>
                    <a:lnTo>
                      <a:pt x="6" y="150"/>
                    </a:lnTo>
                    <a:lnTo>
                      <a:pt x="6" y="144"/>
                    </a:lnTo>
                    <a:lnTo>
                      <a:pt x="6" y="138"/>
                    </a:lnTo>
                    <a:lnTo>
                      <a:pt x="12" y="132"/>
                    </a:lnTo>
                    <a:lnTo>
                      <a:pt x="6" y="132"/>
                    </a:lnTo>
                    <a:lnTo>
                      <a:pt x="6" y="126"/>
                    </a:lnTo>
                    <a:lnTo>
                      <a:pt x="6" y="120"/>
                    </a:lnTo>
                    <a:lnTo>
                      <a:pt x="0" y="114"/>
                    </a:lnTo>
                    <a:lnTo>
                      <a:pt x="6" y="114"/>
                    </a:lnTo>
                    <a:lnTo>
                      <a:pt x="6" y="108"/>
                    </a:lnTo>
                    <a:lnTo>
                      <a:pt x="12" y="108"/>
                    </a:lnTo>
                    <a:lnTo>
                      <a:pt x="18" y="102"/>
                    </a:lnTo>
                    <a:lnTo>
                      <a:pt x="18" y="96"/>
                    </a:lnTo>
                    <a:lnTo>
                      <a:pt x="24" y="96"/>
                    </a:lnTo>
                    <a:lnTo>
                      <a:pt x="24" y="90"/>
                    </a:lnTo>
                    <a:lnTo>
                      <a:pt x="30" y="90"/>
                    </a:lnTo>
                    <a:lnTo>
                      <a:pt x="30" y="84"/>
                    </a:lnTo>
                    <a:lnTo>
                      <a:pt x="30" y="78"/>
                    </a:lnTo>
                    <a:lnTo>
                      <a:pt x="30" y="72"/>
                    </a:lnTo>
                    <a:lnTo>
                      <a:pt x="24" y="72"/>
                    </a:lnTo>
                    <a:lnTo>
                      <a:pt x="24" y="66"/>
                    </a:lnTo>
                    <a:lnTo>
                      <a:pt x="18" y="60"/>
                    </a:lnTo>
                    <a:lnTo>
                      <a:pt x="24" y="60"/>
                    </a:lnTo>
                    <a:lnTo>
                      <a:pt x="24" y="54"/>
                    </a:lnTo>
                    <a:lnTo>
                      <a:pt x="24" y="42"/>
                    </a:lnTo>
                    <a:lnTo>
                      <a:pt x="18" y="36"/>
                    </a:lnTo>
                    <a:lnTo>
                      <a:pt x="24" y="36"/>
                    </a:lnTo>
                    <a:lnTo>
                      <a:pt x="18" y="30"/>
                    </a:lnTo>
                    <a:lnTo>
                      <a:pt x="24" y="24"/>
                    </a:lnTo>
                    <a:lnTo>
                      <a:pt x="24" y="12"/>
                    </a:lnTo>
                    <a:lnTo>
                      <a:pt x="18" y="12"/>
                    </a:lnTo>
                    <a:lnTo>
                      <a:pt x="24" y="12"/>
                    </a:lnTo>
                    <a:lnTo>
                      <a:pt x="30" y="6"/>
                    </a:lnTo>
                    <a:lnTo>
                      <a:pt x="42" y="6"/>
                    </a:lnTo>
                    <a:lnTo>
                      <a:pt x="42" y="0"/>
                    </a:lnTo>
                    <a:lnTo>
                      <a:pt x="60" y="60"/>
                    </a:lnTo>
                    <a:lnTo>
                      <a:pt x="72" y="96"/>
                    </a:lnTo>
                    <a:lnTo>
                      <a:pt x="90" y="144"/>
                    </a:lnTo>
                    <a:lnTo>
                      <a:pt x="96" y="162"/>
                    </a:lnTo>
                    <a:lnTo>
                      <a:pt x="96" y="168"/>
                    </a:lnTo>
                    <a:lnTo>
                      <a:pt x="96" y="174"/>
                    </a:lnTo>
                    <a:lnTo>
                      <a:pt x="102" y="174"/>
                    </a:lnTo>
                    <a:lnTo>
                      <a:pt x="102" y="180"/>
                    </a:lnTo>
                    <a:lnTo>
                      <a:pt x="108" y="186"/>
                    </a:lnTo>
                    <a:lnTo>
                      <a:pt x="114" y="192"/>
                    </a:lnTo>
                    <a:lnTo>
                      <a:pt x="114" y="198"/>
                    </a:lnTo>
                    <a:lnTo>
                      <a:pt x="120" y="204"/>
                    </a:lnTo>
                    <a:lnTo>
                      <a:pt x="114" y="204"/>
                    </a:lnTo>
                    <a:lnTo>
                      <a:pt x="114" y="210"/>
                    </a:lnTo>
                    <a:lnTo>
                      <a:pt x="120" y="204"/>
                    </a:lnTo>
                    <a:lnTo>
                      <a:pt x="126" y="204"/>
                    </a:lnTo>
                    <a:lnTo>
                      <a:pt x="126" y="228"/>
                    </a:lnTo>
                    <a:lnTo>
                      <a:pt x="120" y="228"/>
                    </a:lnTo>
                    <a:lnTo>
                      <a:pt x="114" y="228"/>
                    </a:lnTo>
                    <a:lnTo>
                      <a:pt x="108" y="234"/>
                    </a:lnTo>
                    <a:lnTo>
                      <a:pt x="108" y="240"/>
                    </a:lnTo>
                    <a:lnTo>
                      <a:pt x="102" y="234"/>
                    </a:lnTo>
                    <a:lnTo>
                      <a:pt x="102" y="240"/>
                    </a:lnTo>
                    <a:lnTo>
                      <a:pt x="102" y="246"/>
                    </a:lnTo>
                    <a:lnTo>
                      <a:pt x="96" y="246"/>
                    </a:lnTo>
                    <a:lnTo>
                      <a:pt x="96" y="252"/>
                    </a:lnTo>
                    <a:lnTo>
                      <a:pt x="54" y="264"/>
                    </a:lnTo>
                    <a:lnTo>
                      <a:pt x="48" y="264"/>
                    </a:lnTo>
                    <a:lnTo>
                      <a:pt x="24" y="270"/>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13" name="Freeform 15"/>
              <p:cNvSpPr>
                <a:spLocks noEditPoints="1"/>
              </p:cNvSpPr>
              <p:nvPr/>
            </p:nvSpPr>
            <p:spPr bwMode="auto">
              <a:xfrm>
                <a:off x="8858250" y="2978155"/>
                <a:ext cx="438150" cy="238125"/>
              </a:xfrm>
              <a:custGeom>
                <a:avLst/>
                <a:gdLst>
                  <a:gd name="T0" fmla="*/ 2147483647 w 276"/>
                  <a:gd name="T1" fmla="*/ 2147483647 h 150"/>
                  <a:gd name="T2" fmla="*/ 2147483647 w 276"/>
                  <a:gd name="T3" fmla="*/ 2147483647 h 150"/>
                  <a:gd name="T4" fmla="*/ 2147483647 w 276"/>
                  <a:gd name="T5" fmla="*/ 2147483647 h 150"/>
                  <a:gd name="T6" fmla="*/ 2147483647 w 276"/>
                  <a:gd name="T7" fmla="*/ 2147483647 h 150"/>
                  <a:gd name="T8" fmla="*/ 2147483647 w 276"/>
                  <a:gd name="T9" fmla="*/ 2147483647 h 150"/>
                  <a:gd name="T10" fmla="*/ 2147483647 w 276"/>
                  <a:gd name="T11" fmla="*/ 2147483647 h 150"/>
                  <a:gd name="T12" fmla="*/ 2147483647 w 276"/>
                  <a:gd name="T13" fmla="*/ 2147483647 h 150"/>
                  <a:gd name="T14" fmla="*/ 2147483647 w 276"/>
                  <a:gd name="T15" fmla="*/ 2147483647 h 150"/>
                  <a:gd name="T16" fmla="*/ 2147483647 w 276"/>
                  <a:gd name="T17" fmla="*/ 2147483647 h 150"/>
                  <a:gd name="T18" fmla="*/ 2147483647 w 276"/>
                  <a:gd name="T19" fmla="*/ 2147483647 h 150"/>
                  <a:gd name="T20" fmla="*/ 2147483647 w 276"/>
                  <a:gd name="T21" fmla="*/ 2147483647 h 150"/>
                  <a:gd name="T22" fmla="*/ 2147483647 w 276"/>
                  <a:gd name="T23" fmla="*/ 2147483647 h 150"/>
                  <a:gd name="T24" fmla="*/ 2147483647 w 276"/>
                  <a:gd name="T25" fmla="*/ 2147483647 h 150"/>
                  <a:gd name="T26" fmla="*/ 2147483647 w 276"/>
                  <a:gd name="T27" fmla="*/ 2147483647 h 150"/>
                  <a:gd name="T28" fmla="*/ 2147483647 w 276"/>
                  <a:gd name="T29" fmla="*/ 2147483647 h 150"/>
                  <a:gd name="T30" fmla="*/ 2147483647 w 276"/>
                  <a:gd name="T31" fmla="*/ 2147483647 h 150"/>
                  <a:gd name="T32" fmla="*/ 2147483647 w 276"/>
                  <a:gd name="T33" fmla="*/ 2147483647 h 150"/>
                  <a:gd name="T34" fmla="*/ 2147483647 w 276"/>
                  <a:gd name="T35" fmla="*/ 0 h 150"/>
                  <a:gd name="T36" fmla="*/ 2147483647 w 276"/>
                  <a:gd name="T37" fmla="*/ 2147483647 h 150"/>
                  <a:gd name="T38" fmla="*/ 2147483647 w 276"/>
                  <a:gd name="T39" fmla="*/ 2147483647 h 150"/>
                  <a:gd name="T40" fmla="*/ 2147483647 w 276"/>
                  <a:gd name="T41" fmla="*/ 2147483647 h 150"/>
                  <a:gd name="T42" fmla="*/ 2147483647 w 276"/>
                  <a:gd name="T43" fmla="*/ 2147483647 h 150"/>
                  <a:gd name="T44" fmla="*/ 2147483647 w 276"/>
                  <a:gd name="T45" fmla="*/ 2147483647 h 150"/>
                  <a:gd name="T46" fmla="*/ 2147483647 w 276"/>
                  <a:gd name="T47" fmla="*/ 2147483647 h 150"/>
                  <a:gd name="T48" fmla="*/ 2147483647 w 276"/>
                  <a:gd name="T49" fmla="*/ 2147483647 h 150"/>
                  <a:gd name="T50" fmla="*/ 2147483647 w 276"/>
                  <a:gd name="T51" fmla="*/ 2147483647 h 150"/>
                  <a:gd name="T52" fmla="*/ 2147483647 w 276"/>
                  <a:gd name="T53" fmla="*/ 2147483647 h 150"/>
                  <a:gd name="T54" fmla="*/ 2147483647 w 276"/>
                  <a:gd name="T55" fmla="*/ 2147483647 h 150"/>
                  <a:gd name="T56" fmla="*/ 2147483647 w 276"/>
                  <a:gd name="T57" fmla="*/ 2147483647 h 150"/>
                  <a:gd name="T58" fmla="*/ 2147483647 w 276"/>
                  <a:gd name="T59" fmla="*/ 2147483647 h 150"/>
                  <a:gd name="T60" fmla="*/ 2147483647 w 276"/>
                  <a:gd name="T61" fmla="*/ 2147483647 h 150"/>
                  <a:gd name="T62" fmla="*/ 2147483647 w 276"/>
                  <a:gd name="T63" fmla="*/ 2147483647 h 150"/>
                  <a:gd name="T64" fmla="*/ 2147483647 w 276"/>
                  <a:gd name="T65" fmla="*/ 2147483647 h 150"/>
                  <a:gd name="T66" fmla="*/ 2147483647 w 276"/>
                  <a:gd name="T67" fmla="*/ 2147483647 h 150"/>
                  <a:gd name="T68" fmla="*/ 2147483647 w 276"/>
                  <a:gd name="T69" fmla="*/ 2147483647 h 150"/>
                  <a:gd name="T70" fmla="*/ 2147483647 w 276"/>
                  <a:gd name="T71" fmla="*/ 2147483647 h 150"/>
                  <a:gd name="T72" fmla="*/ 2147483647 w 276"/>
                  <a:gd name="T73" fmla="*/ 2147483647 h 150"/>
                  <a:gd name="T74" fmla="*/ 2147483647 w 276"/>
                  <a:gd name="T75" fmla="*/ 2147483647 h 150"/>
                  <a:gd name="T76" fmla="*/ 2147483647 w 276"/>
                  <a:gd name="T77" fmla="*/ 2147483647 h 150"/>
                  <a:gd name="T78" fmla="*/ 2147483647 w 276"/>
                  <a:gd name="T79" fmla="*/ 2147483647 h 150"/>
                  <a:gd name="T80" fmla="*/ 2147483647 w 276"/>
                  <a:gd name="T81" fmla="*/ 2147483647 h 150"/>
                  <a:gd name="T82" fmla="*/ 2147483647 w 276"/>
                  <a:gd name="T83" fmla="*/ 2147483647 h 150"/>
                  <a:gd name="T84" fmla="*/ 2147483647 w 276"/>
                  <a:gd name="T85" fmla="*/ 2147483647 h 150"/>
                  <a:gd name="T86" fmla="*/ 2147483647 w 276"/>
                  <a:gd name="T87" fmla="*/ 2147483647 h 150"/>
                  <a:gd name="T88" fmla="*/ 2147483647 w 276"/>
                  <a:gd name="T89" fmla="*/ 2147483647 h 150"/>
                  <a:gd name="T90" fmla="*/ 2147483647 w 276"/>
                  <a:gd name="T91" fmla="*/ 2147483647 h 150"/>
                  <a:gd name="T92" fmla="*/ 2147483647 w 276"/>
                  <a:gd name="T93" fmla="*/ 2147483647 h 150"/>
                  <a:gd name="T94" fmla="*/ 2147483647 w 276"/>
                  <a:gd name="T95" fmla="*/ 2147483647 h 150"/>
                  <a:gd name="T96" fmla="*/ 2147483647 w 276"/>
                  <a:gd name="T97" fmla="*/ 2147483647 h 150"/>
                  <a:gd name="T98" fmla="*/ 2147483647 w 27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6"/>
                  <a:gd name="T151" fmla="*/ 0 h 150"/>
                  <a:gd name="T152" fmla="*/ 276 w 27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6" h="150">
                    <a:moveTo>
                      <a:pt x="162" y="114"/>
                    </a:moveTo>
                    <a:lnTo>
                      <a:pt x="162" y="108"/>
                    </a:lnTo>
                    <a:lnTo>
                      <a:pt x="162" y="102"/>
                    </a:lnTo>
                    <a:lnTo>
                      <a:pt x="156" y="102"/>
                    </a:lnTo>
                    <a:lnTo>
                      <a:pt x="156" y="96"/>
                    </a:lnTo>
                    <a:lnTo>
                      <a:pt x="156" y="90"/>
                    </a:lnTo>
                    <a:lnTo>
                      <a:pt x="144" y="96"/>
                    </a:lnTo>
                    <a:lnTo>
                      <a:pt x="126" y="102"/>
                    </a:lnTo>
                    <a:lnTo>
                      <a:pt x="126" y="96"/>
                    </a:lnTo>
                    <a:lnTo>
                      <a:pt x="102" y="102"/>
                    </a:lnTo>
                    <a:lnTo>
                      <a:pt x="72" y="108"/>
                    </a:lnTo>
                    <a:lnTo>
                      <a:pt x="72" y="114"/>
                    </a:lnTo>
                    <a:lnTo>
                      <a:pt x="66" y="114"/>
                    </a:lnTo>
                    <a:lnTo>
                      <a:pt x="54" y="114"/>
                    </a:lnTo>
                    <a:lnTo>
                      <a:pt x="54" y="120"/>
                    </a:lnTo>
                    <a:lnTo>
                      <a:pt x="54" y="114"/>
                    </a:lnTo>
                    <a:lnTo>
                      <a:pt x="36" y="120"/>
                    </a:lnTo>
                    <a:lnTo>
                      <a:pt x="6" y="126"/>
                    </a:lnTo>
                    <a:lnTo>
                      <a:pt x="0" y="120"/>
                    </a:lnTo>
                    <a:lnTo>
                      <a:pt x="6" y="78"/>
                    </a:lnTo>
                    <a:lnTo>
                      <a:pt x="6" y="54"/>
                    </a:lnTo>
                    <a:lnTo>
                      <a:pt x="24" y="48"/>
                    </a:lnTo>
                    <a:lnTo>
                      <a:pt x="30" y="48"/>
                    </a:lnTo>
                    <a:lnTo>
                      <a:pt x="60" y="42"/>
                    </a:lnTo>
                    <a:lnTo>
                      <a:pt x="72" y="42"/>
                    </a:lnTo>
                    <a:lnTo>
                      <a:pt x="96" y="36"/>
                    </a:lnTo>
                    <a:lnTo>
                      <a:pt x="102" y="36"/>
                    </a:lnTo>
                    <a:lnTo>
                      <a:pt x="144" y="24"/>
                    </a:lnTo>
                    <a:lnTo>
                      <a:pt x="144" y="18"/>
                    </a:lnTo>
                    <a:lnTo>
                      <a:pt x="150" y="18"/>
                    </a:lnTo>
                    <a:lnTo>
                      <a:pt x="150" y="12"/>
                    </a:lnTo>
                    <a:lnTo>
                      <a:pt x="150" y="6"/>
                    </a:lnTo>
                    <a:lnTo>
                      <a:pt x="156" y="12"/>
                    </a:lnTo>
                    <a:lnTo>
                      <a:pt x="156" y="6"/>
                    </a:lnTo>
                    <a:lnTo>
                      <a:pt x="162" y="0"/>
                    </a:lnTo>
                    <a:lnTo>
                      <a:pt x="168" y="0"/>
                    </a:lnTo>
                    <a:lnTo>
                      <a:pt x="174" y="0"/>
                    </a:lnTo>
                    <a:lnTo>
                      <a:pt x="180" y="18"/>
                    </a:lnTo>
                    <a:lnTo>
                      <a:pt x="192" y="18"/>
                    </a:lnTo>
                    <a:lnTo>
                      <a:pt x="192" y="24"/>
                    </a:lnTo>
                    <a:lnTo>
                      <a:pt x="180" y="30"/>
                    </a:lnTo>
                    <a:lnTo>
                      <a:pt x="180" y="42"/>
                    </a:lnTo>
                    <a:lnTo>
                      <a:pt x="174" y="42"/>
                    </a:lnTo>
                    <a:lnTo>
                      <a:pt x="174" y="60"/>
                    </a:lnTo>
                    <a:lnTo>
                      <a:pt x="180" y="60"/>
                    </a:lnTo>
                    <a:lnTo>
                      <a:pt x="186" y="54"/>
                    </a:lnTo>
                    <a:lnTo>
                      <a:pt x="192" y="54"/>
                    </a:lnTo>
                    <a:lnTo>
                      <a:pt x="198" y="66"/>
                    </a:lnTo>
                    <a:lnTo>
                      <a:pt x="210" y="78"/>
                    </a:lnTo>
                    <a:lnTo>
                      <a:pt x="216" y="84"/>
                    </a:lnTo>
                    <a:lnTo>
                      <a:pt x="222" y="96"/>
                    </a:lnTo>
                    <a:lnTo>
                      <a:pt x="228" y="96"/>
                    </a:lnTo>
                    <a:lnTo>
                      <a:pt x="240" y="96"/>
                    </a:lnTo>
                    <a:lnTo>
                      <a:pt x="234" y="102"/>
                    </a:lnTo>
                    <a:lnTo>
                      <a:pt x="246" y="96"/>
                    </a:lnTo>
                    <a:lnTo>
                      <a:pt x="258" y="84"/>
                    </a:lnTo>
                    <a:lnTo>
                      <a:pt x="258" y="78"/>
                    </a:lnTo>
                    <a:lnTo>
                      <a:pt x="246" y="66"/>
                    </a:lnTo>
                    <a:lnTo>
                      <a:pt x="234" y="66"/>
                    </a:lnTo>
                    <a:lnTo>
                      <a:pt x="240" y="60"/>
                    </a:lnTo>
                    <a:lnTo>
                      <a:pt x="246" y="66"/>
                    </a:lnTo>
                    <a:lnTo>
                      <a:pt x="258" y="72"/>
                    </a:lnTo>
                    <a:lnTo>
                      <a:pt x="264" y="84"/>
                    </a:lnTo>
                    <a:lnTo>
                      <a:pt x="264" y="96"/>
                    </a:lnTo>
                    <a:lnTo>
                      <a:pt x="234" y="108"/>
                    </a:lnTo>
                    <a:lnTo>
                      <a:pt x="234" y="114"/>
                    </a:lnTo>
                    <a:lnTo>
                      <a:pt x="222" y="120"/>
                    </a:lnTo>
                    <a:lnTo>
                      <a:pt x="216" y="120"/>
                    </a:lnTo>
                    <a:lnTo>
                      <a:pt x="216" y="102"/>
                    </a:lnTo>
                    <a:lnTo>
                      <a:pt x="204" y="120"/>
                    </a:lnTo>
                    <a:lnTo>
                      <a:pt x="198" y="120"/>
                    </a:lnTo>
                    <a:lnTo>
                      <a:pt x="192" y="132"/>
                    </a:lnTo>
                    <a:lnTo>
                      <a:pt x="186" y="138"/>
                    </a:lnTo>
                    <a:lnTo>
                      <a:pt x="180" y="120"/>
                    </a:lnTo>
                    <a:lnTo>
                      <a:pt x="174" y="120"/>
                    </a:lnTo>
                    <a:lnTo>
                      <a:pt x="168" y="114"/>
                    </a:lnTo>
                    <a:lnTo>
                      <a:pt x="162" y="114"/>
                    </a:lnTo>
                    <a:close/>
                    <a:moveTo>
                      <a:pt x="222" y="132"/>
                    </a:moveTo>
                    <a:lnTo>
                      <a:pt x="228" y="126"/>
                    </a:lnTo>
                    <a:lnTo>
                      <a:pt x="228" y="132"/>
                    </a:lnTo>
                    <a:lnTo>
                      <a:pt x="234" y="132"/>
                    </a:lnTo>
                    <a:lnTo>
                      <a:pt x="234" y="138"/>
                    </a:lnTo>
                    <a:lnTo>
                      <a:pt x="216" y="144"/>
                    </a:lnTo>
                    <a:lnTo>
                      <a:pt x="216" y="150"/>
                    </a:lnTo>
                    <a:lnTo>
                      <a:pt x="210" y="144"/>
                    </a:lnTo>
                    <a:lnTo>
                      <a:pt x="216" y="144"/>
                    </a:lnTo>
                    <a:lnTo>
                      <a:pt x="216" y="138"/>
                    </a:lnTo>
                    <a:lnTo>
                      <a:pt x="222" y="132"/>
                    </a:lnTo>
                    <a:lnTo>
                      <a:pt x="222" y="126"/>
                    </a:lnTo>
                    <a:lnTo>
                      <a:pt x="222" y="132"/>
                    </a:lnTo>
                    <a:close/>
                    <a:moveTo>
                      <a:pt x="270" y="132"/>
                    </a:moveTo>
                    <a:lnTo>
                      <a:pt x="264" y="132"/>
                    </a:lnTo>
                    <a:lnTo>
                      <a:pt x="270" y="126"/>
                    </a:lnTo>
                    <a:lnTo>
                      <a:pt x="264" y="126"/>
                    </a:lnTo>
                    <a:lnTo>
                      <a:pt x="276" y="132"/>
                    </a:lnTo>
                    <a:lnTo>
                      <a:pt x="276" y="138"/>
                    </a:lnTo>
                    <a:lnTo>
                      <a:pt x="264" y="138"/>
                    </a:lnTo>
                    <a:lnTo>
                      <a:pt x="258" y="138"/>
                    </a:lnTo>
                    <a:lnTo>
                      <a:pt x="264" y="138"/>
                    </a:lnTo>
                    <a:lnTo>
                      <a:pt x="270" y="132"/>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14" name="Freeform 16"/>
              <p:cNvSpPr>
                <a:spLocks noEditPoints="1"/>
              </p:cNvSpPr>
              <p:nvPr/>
            </p:nvSpPr>
            <p:spPr bwMode="auto">
              <a:xfrm>
                <a:off x="8143878" y="2720976"/>
                <a:ext cx="942975" cy="714375"/>
              </a:xfrm>
              <a:custGeom>
                <a:avLst/>
                <a:gdLst>
                  <a:gd name="T0" fmla="*/ 2147483647 w 594"/>
                  <a:gd name="T1" fmla="*/ 2147483647 h 450"/>
                  <a:gd name="T2" fmla="*/ 2147483647 w 594"/>
                  <a:gd name="T3" fmla="*/ 2147483647 h 450"/>
                  <a:gd name="T4" fmla="*/ 2147483647 w 594"/>
                  <a:gd name="T5" fmla="*/ 2147483647 h 450"/>
                  <a:gd name="T6" fmla="*/ 2147483647 w 594"/>
                  <a:gd name="T7" fmla="*/ 2147483647 h 450"/>
                  <a:gd name="T8" fmla="*/ 2147483647 w 594"/>
                  <a:gd name="T9" fmla="*/ 2147483647 h 450"/>
                  <a:gd name="T10" fmla="*/ 2147483647 w 594"/>
                  <a:gd name="T11" fmla="*/ 2147483647 h 450"/>
                  <a:gd name="T12" fmla="*/ 2147483647 w 594"/>
                  <a:gd name="T13" fmla="*/ 2147483647 h 450"/>
                  <a:gd name="T14" fmla="*/ 2147483647 w 594"/>
                  <a:gd name="T15" fmla="*/ 2147483647 h 450"/>
                  <a:gd name="T16" fmla="*/ 2147483647 w 594"/>
                  <a:gd name="T17" fmla="*/ 2147483647 h 450"/>
                  <a:gd name="T18" fmla="*/ 2147483647 w 594"/>
                  <a:gd name="T19" fmla="*/ 2147483647 h 450"/>
                  <a:gd name="T20" fmla="*/ 2147483647 w 594"/>
                  <a:gd name="T21" fmla="*/ 2147483647 h 450"/>
                  <a:gd name="T22" fmla="*/ 2147483647 w 594"/>
                  <a:gd name="T23" fmla="*/ 2147483647 h 450"/>
                  <a:gd name="T24" fmla="*/ 2147483647 w 594"/>
                  <a:gd name="T25" fmla="*/ 2147483647 h 450"/>
                  <a:gd name="T26" fmla="*/ 2147483647 w 594"/>
                  <a:gd name="T27" fmla="*/ 2147483647 h 450"/>
                  <a:gd name="T28" fmla="*/ 2147483647 w 594"/>
                  <a:gd name="T29" fmla="*/ 2147483647 h 450"/>
                  <a:gd name="T30" fmla="*/ 2147483647 w 594"/>
                  <a:gd name="T31" fmla="*/ 2147483647 h 450"/>
                  <a:gd name="T32" fmla="*/ 2147483647 w 594"/>
                  <a:gd name="T33" fmla="*/ 2147483647 h 450"/>
                  <a:gd name="T34" fmla="*/ 2147483647 w 594"/>
                  <a:gd name="T35" fmla="*/ 2147483647 h 450"/>
                  <a:gd name="T36" fmla="*/ 2147483647 w 594"/>
                  <a:gd name="T37" fmla="*/ 2147483647 h 450"/>
                  <a:gd name="T38" fmla="*/ 2147483647 w 594"/>
                  <a:gd name="T39" fmla="*/ 2147483647 h 450"/>
                  <a:gd name="T40" fmla="*/ 2147483647 w 594"/>
                  <a:gd name="T41" fmla="*/ 2147483647 h 450"/>
                  <a:gd name="T42" fmla="*/ 2147483647 w 594"/>
                  <a:gd name="T43" fmla="*/ 2147483647 h 450"/>
                  <a:gd name="T44" fmla="*/ 2147483647 w 594"/>
                  <a:gd name="T45" fmla="*/ 2147483647 h 450"/>
                  <a:gd name="T46" fmla="*/ 2147483647 w 594"/>
                  <a:gd name="T47" fmla="*/ 2147483647 h 450"/>
                  <a:gd name="T48" fmla="*/ 2147483647 w 594"/>
                  <a:gd name="T49" fmla="*/ 2147483647 h 450"/>
                  <a:gd name="T50" fmla="*/ 2147483647 w 594"/>
                  <a:gd name="T51" fmla="*/ 2147483647 h 450"/>
                  <a:gd name="T52" fmla="*/ 2147483647 w 594"/>
                  <a:gd name="T53" fmla="*/ 2147483647 h 450"/>
                  <a:gd name="T54" fmla="*/ 2147483647 w 594"/>
                  <a:gd name="T55" fmla="*/ 2147483647 h 450"/>
                  <a:gd name="T56" fmla="*/ 2147483647 w 594"/>
                  <a:gd name="T57" fmla="*/ 2147483647 h 450"/>
                  <a:gd name="T58" fmla="*/ 2147483647 w 594"/>
                  <a:gd name="T59" fmla="*/ 2147483647 h 450"/>
                  <a:gd name="T60" fmla="*/ 2147483647 w 594"/>
                  <a:gd name="T61" fmla="*/ 2147483647 h 450"/>
                  <a:gd name="T62" fmla="*/ 2147483647 w 594"/>
                  <a:gd name="T63" fmla="*/ 2147483647 h 450"/>
                  <a:gd name="T64" fmla="*/ 2147483647 w 594"/>
                  <a:gd name="T65" fmla="*/ 2147483647 h 450"/>
                  <a:gd name="T66" fmla="*/ 2147483647 w 594"/>
                  <a:gd name="T67" fmla="*/ 2147483647 h 450"/>
                  <a:gd name="T68" fmla="*/ 2147483647 w 594"/>
                  <a:gd name="T69" fmla="*/ 2147483647 h 450"/>
                  <a:gd name="T70" fmla="*/ 2147483647 w 594"/>
                  <a:gd name="T71" fmla="*/ 2147483647 h 450"/>
                  <a:gd name="T72" fmla="*/ 2147483647 w 594"/>
                  <a:gd name="T73" fmla="*/ 2147483647 h 450"/>
                  <a:gd name="T74" fmla="*/ 2147483647 w 594"/>
                  <a:gd name="T75" fmla="*/ 2147483647 h 450"/>
                  <a:gd name="T76" fmla="*/ 2147483647 w 594"/>
                  <a:gd name="T77" fmla="*/ 2147483647 h 450"/>
                  <a:gd name="T78" fmla="*/ 2147483647 w 594"/>
                  <a:gd name="T79" fmla="*/ 2147483647 h 450"/>
                  <a:gd name="T80" fmla="*/ 2147483647 w 594"/>
                  <a:gd name="T81" fmla="*/ 2147483647 h 450"/>
                  <a:gd name="T82" fmla="*/ 2147483647 w 594"/>
                  <a:gd name="T83" fmla="*/ 2147483647 h 450"/>
                  <a:gd name="T84" fmla="*/ 2147483647 w 594"/>
                  <a:gd name="T85" fmla="*/ 2147483647 h 450"/>
                  <a:gd name="T86" fmla="*/ 2147483647 w 594"/>
                  <a:gd name="T87" fmla="*/ 2147483647 h 450"/>
                  <a:gd name="T88" fmla="*/ 2147483647 w 594"/>
                  <a:gd name="T89" fmla="*/ 2147483647 h 450"/>
                  <a:gd name="T90" fmla="*/ 2147483647 w 594"/>
                  <a:gd name="T91" fmla="*/ 2147483647 h 450"/>
                  <a:gd name="T92" fmla="*/ 2147483647 w 594"/>
                  <a:gd name="T93" fmla="*/ 2147483647 h 450"/>
                  <a:gd name="T94" fmla="*/ 2147483647 w 594"/>
                  <a:gd name="T95" fmla="*/ 2147483647 h 450"/>
                  <a:gd name="T96" fmla="*/ 2147483647 w 594"/>
                  <a:gd name="T97" fmla="*/ 2147483647 h 450"/>
                  <a:gd name="T98" fmla="*/ 2147483647 w 594"/>
                  <a:gd name="T99" fmla="*/ 2147483647 h 450"/>
                  <a:gd name="T100" fmla="*/ 2147483647 w 594"/>
                  <a:gd name="T101" fmla="*/ 2147483647 h 450"/>
                  <a:gd name="T102" fmla="*/ 2147483647 w 594"/>
                  <a:gd name="T103" fmla="*/ 2147483647 h 450"/>
                  <a:gd name="T104" fmla="*/ 2147483647 w 594"/>
                  <a:gd name="T105" fmla="*/ 2147483647 h 450"/>
                  <a:gd name="T106" fmla="*/ 2147483647 w 594"/>
                  <a:gd name="T107" fmla="*/ 2147483647 h 450"/>
                  <a:gd name="T108" fmla="*/ 2147483647 w 594"/>
                  <a:gd name="T109" fmla="*/ 2147483647 h 450"/>
                  <a:gd name="T110" fmla="*/ 2147483647 w 594"/>
                  <a:gd name="T111" fmla="*/ 2147483647 h 450"/>
                  <a:gd name="T112" fmla="*/ 2147483647 w 594"/>
                  <a:gd name="T113" fmla="*/ 2147483647 h 450"/>
                  <a:gd name="T114" fmla="*/ 2147483647 w 594"/>
                  <a:gd name="T115" fmla="*/ 2147483647 h 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4"/>
                  <a:gd name="T175" fmla="*/ 0 h 450"/>
                  <a:gd name="T176" fmla="*/ 594 w 594"/>
                  <a:gd name="T177" fmla="*/ 450 h 4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4" h="450">
                    <a:moveTo>
                      <a:pt x="0" y="360"/>
                    </a:moveTo>
                    <a:lnTo>
                      <a:pt x="24" y="342"/>
                    </a:lnTo>
                    <a:lnTo>
                      <a:pt x="30" y="330"/>
                    </a:lnTo>
                    <a:lnTo>
                      <a:pt x="42" y="318"/>
                    </a:lnTo>
                    <a:lnTo>
                      <a:pt x="48" y="306"/>
                    </a:lnTo>
                    <a:lnTo>
                      <a:pt x="60" y="294"/>
                    </a:lnTo>
                    <a:lnTo>
                      <a:pt x="48" y="282"/>
                    </a:lnTo>
                    <a:lnTo>
                      <a:pt x="54" y="276"/>
                    </a:lnTo>
                    <a:lnTo>
                      <a:pt x="48" y="270"/>
                    </a:lnTo>
                    <a:lnTo>
                      <a:pt x="36" y="270"/>
                    </a:lnTo>
                    <a:lnTo>
                      <a:pt x="36" y="264"/>
                    </a:lnTo>
                    <a:lnTo>
                      <a:pt x="36" y="252"/>
                    </a:lnTo>
                    <a:lnTo>
                      <a:pt x="78" y="234"/>
                    </a:lnTo>
                    <a:lnTo>
                      <a:pt x="108" y="228"/>
                    </a:lnTo>
                    <a:lnTo>
                      <a:pt x="126" y="228"/>
                    </a:lnTo>
                    <a:lnTo>
                      <a:pt x="138" y="234"/>
                    </a:lnTo>
                    <a:lnTo>
                      <a:pt x="156" y="228"/>
                    </a:lnTo>
                    <a:lnTo>
                      <a:pt x="186" y="222"/>
                    </a:lnTo>
                    <a:lnTo>
                      <a:pt x="198" y="216"/>
                    </a:lnTo>
                    <a:lnTo>
                      <a:pt x="204" y="204"/>
                    </a:lnTo>
                    <a:lnTo>
                      <a:pt x="216" y="192"/>
                    </a:lnTo>
                    <a:lnTo>
                      <a:pt x="228" y="186"/>
                    </a:lnTo>
                    <a:lnTo>
                      <a:pt x="228" y="174"/>
                    </a:lnTo>
                    <a:lnTo>
                      <a:pt x="222" y="156"/>
                    </a:lnTo>
                    <a:lnTo>
                      <a:pt x="222" y="150"/>
                    </a:lnTo>
                    <a:lnTo>
                      <a:pt x="228" y="150"/>
                    </a:lnTo>
                    <a:lnTo>
                      <a:pt x="228" y="138"/>
                    </a:lnTo>
                    <a:lnTo>
                      <a:pt x="222" y="138"/>
                    </a:lnTo>
                    <a:lnTo>
                      <a:pt x="216" y="138"/>
                    </a:lnTo>
                    <a:lnTo>
                      <a:pt x="210" y="132"/>
                    </a:lnTo>
                    <a:lnTo>
                      <a:pt x="240" y="96"/>
                    </a:lnTo>
                    <a:lnTo>
                      <a:pt x="240" y="84"/>
                    </a:lnTo>
                    <a:lnTo>
                      <a:pt x="264" y="48"/>
                    </a:lnTo>
                    <a:lnTo>
                      <a:pt x="288" y="30"/>
                    </a:lnTo>
                    <a:lnTo>
                      <a:pt x="300" y="24"/>
                    </a:lnTo>
                    <a:lnTo>
                      <a:pt x="348" y="12"/>
                    </a:lnTo>
                    <a:lnTo>
                      <a:pt x="396" y="0"/>
                    </a:lnTo>
                    <a:lnTo>
                      <a:pt x="396" y="6"/>
                    </a:lnTo>
                    <a:lnTo>
                      <a:pt x="396" y="18"/>
                    </a:lnTo>
                    <a:lnTo>
                      <a:pt x="402" y="18"/>
                    </a:lnTo>
                    <a:lnTo>
                      <a:pt x="402" y="30"/>
                    </a:lnTo>
                    <a:lnTo>
                      <a:pt x="402" y="36"/>
                    </a:lnTo>
                    <a:lnTo>
                      <a:pt x="402" y="42"/>
                    </a:lnTo>
                    <a:lnTo>
                      <a:pt x="408" y="42"/>
                    </a:lnTo>
                    <a:lnTo>
                      <a:pt x="414" y="54"/>
                    </a:lnTo>
                    <a:lnTo>
                      <a:pt x="414" y="60"/>
                    </a:lnTo>
                    <a:lnTo>
                      <a:pt x="414" y="72"/>
                    </a:lnTo>
                    <a:lnTo>
                      <a:pt x="414" y="78"/>
                    </a:lnTo>
                    <a:lnTo>
                      <a:pt x="414" y="84"/>
                    </a:lnTo>
                    <a:lnTo>
                      <a:pt x="414" y="90"/>
                    </a:lnTo>
                    <a:lnTo>
                      <a:pt x="414" y="96"/>
                    </a:lnTo>
                    <a:lnTo>
                      <a:pt x="414" y="108"/>
                    </a:lnTo>
                    <a:lnTo>
                      <a:pt x="420" y="108"/>
                    </a:lnTo>
                    <a:lnTo>
                      <a:pt x="420" y="114"/>
                    </a:lnTo>
                    <a:lnTo>
                      <a:pt x="426" y="120"/>
                    </a:lnTo>
                    <a:lnTo>
                      <a:pt x="426" y="126"/>
                    </a:lnTo>
                    <a:lnTo>
                      <a:pt x="420" y="132"/>
                    </a:lnTo>
                    <a:lnTo>
                      <a:pt x="426" y="138"/>
                    </a:lnTo>
                    <a:lnTo>
                      <a:pt x="426" y="132"/>
                    </a:lnTo>
                    <a:lnTo>
                      <a:pt x="432" y="132"/>
                    </a:lnTo>
                    <a:lnTo>
                      <a:pt x="432" y="138"/>
                    </a:lnTo>
                    <a:lnTo>
                      <a:pt x="438" y="138"/>
                    </a:lnTo>
                    <a:lnTo>
                      <a:pt x="438" y="144"/>
                    </a:lnTo>
                    <a:lnTo>
                      <a:pt x="444" y="162"/>
                    </a:lnTo>
                    <a:lnTo>
                      <a:pt x="450" y="198"/>
                    </a:lnTo>
                    <a:lnTo>
                      <a:pt x="450" y="210"/>
                    </a:lnTo>
                    <a:lnTo>
                      <a:pt x="456" y="216"/>
                    </a:lnTo>
                    <a:lnTo>
                      <a:pt x="456" y="240"/>
                    </a:lnTo>
                    <a:lnTo>
                      <a:pt x="450" y="282"/>
                    </a:lnTo>
                    <a:lnTo>
                      <a:pt x="456" y="288"/>
                    </a:lnTo>
                    <a:lnTo>
                      <a:pt x="462" y="324"/>
                    </a:lnTo>
                    <a:lnTo>
                      <a:pt x="462" y="336"/>
                    </a:lnTo>
                    <a:lnTo>
                      <a:pt x="468" y="354"/>
                    </a:lnTo>
                    <a:lnTo>
                      <a:pt x="468" y="360"/>
                    </a:lnTo>
                    <a:lnTo>
                      <a:pt x="474" y="366"/>
                    </a:lnTo>
                    <a:lnTo>
                      <a:pt x="462" y="384"/>
                    </a:lnTo>
                    <a:lnTo>
                      <a:pt x="468" y="390"/>
                    </a:lnTo>
                    <a:lnTo>
                      <a:pt x="462" y="402"/>
                    </a:lnTo>
                    <a:lnTo>
                      <a:pt x="462" y="408"/>
                    </a:lnTo>
                    <a:lnTo>
                      <a:pt x="450" y="414"/>
                    </a:lnTo>
                    <a:lnTo>
                      <a:pt x="450" y="426"/>
                    </a:lnTo>
                    <a:lnTo>
                      <a:pt x="450" y="420"/>
                    </a:lnTo>
                    <a:lnTo>
                      <a:pt x="450" y="414"/>
                    </a:lnTo>
                    <a:lnTo>
                      <a:pt x="450" y="408"/>
                    </a:lnTo>
                    <a:lnTo>
                      <a:pt x="450" y="402"/>
                    </a:lnTo>
                    <a:lnTo>
                      <a:pt x="450" y="396"/>
                    </a:lnTo>
                    <a:lnTo>
                      <a:pt x="426" y="390"/>
                    </a:lnTo>
                    <a:lnTo>
                      <a:pt x="420" y="390"/>
                    </a:lnTo>
                    <a:lnTo>
                      <a:pt x="408" y="384"/>
                    </a:lnTo>
                    <a:lnTo>
                      <a:pt x="384" y="378"/>
                    </a:lnTo>
                    <a:lnTo>
                      <a:pt x="384" y="372"/>
                    </a:lnTo>
                    <a:lnTo>
                      <a:pt x="378" y="372"/>
                    </a:lnTo>
                    <a:lnTo>
                      <a:pt x="378" y="366"/>
                    </a:lnTo>
                    <a:lnTo>
                      <a:pt x="372" y="366"/>
                    </a:lnTo>
                    <a:lnTo>
                      <a:pt x="366" y="372"/>
                    </a:lnTo>
                    <a:lnTo>
                      <a:pt x="366" y="366"/>
                    </a:lnTo>
                    <a:lnTo>
                      <a:pt x="360" y="366"/>
                    </a:lnTo>
                    <a:lnTo>
                      <a:pt x="354" y="360"/>
                    </a:lnTo>
                    <a:lnTo>
                      <a:pt x="354" y="354"/>
                    </a:lnTo>
                    <a:lnTo>
                      <a:pt x="348" y="348"/>
                    </a:lnTo>
                    <a:lnTo>
                      <a:pt x="348" y="342"/>
                    </a:lnTo>
                    <a:lnTo>
                      <a:pt x="348" y="336"/>
                    </a:lnTo>
                    <a:lnTo>
                      <a:pt x="342" y="336"/>
                    </a:lnTo>
                    <a:lnTo>
                      <a:pt x="336" y="330"/>
                    </a:lnTo>
                    <a:lnTo>
                      <a:pt x="330" y="336"/>
                    </a:lnTo>
                    <a:lnTo>
                      <a:pt x="330" y="324"/>
                    </a:lnTo>
                    <a:lnTo>
                      <a:pt x="324" y="324"/>
                    </a:lnTo>
                    <a:lnTo>
                      <a:pt x="318" y="324"/>
                    </a:lnTo>
                    <a:lnTo>
                      <a:pt x="312" y="324"/>
                    </a:lnTo>
                    <a:lnTo>
                      <a:pt x="270" y="336"/>
                    </a:lnTo>
                    <a:lnTo>
                      <a:pt x="264" y="336"/>
                    </a:lnTo>
                    <a:lnTo>
                      <a:pt x="234" y="342"/>
                    </a:lnTo>
                    <a:lnTo>
                      <a:pt x="210" y="348"/>
                    </a:lnTo>
                    <a:lnTo>
                      <a:pt x="162" y="354"/>
                    </a:lnTo>
                    <a:lnTo>
                      <a:pt x="150" y="360"/>
                    </a:lnTo>
                    <a:lnTo>
                      <a:pt x="120" y="366"/>
                    </a:lnTo>
                    <a:lnTo>
                      <a:pt x="114" y="366"/>
                    </a:lnTo>
                    <a:lnTo>
                      <a:pt x="66" y="372"/>
                    </a:lnTo>
                    <a:lnTo>
                      <a:pt x="60" y="378"/>
                    </a:lnTo>
                    <a:lnTo>
                      <a:pt x="18" y="384"/>
                    </a:lnTo>
                    <a:lnTo>
                      <a:pt x="6" y="384"/>
                    </a:lnTo>
                    <a:lnTo>
                      <a:pt x="0" y="360"/>
                    </a:lnTo>
                    <a:close/>
                    <a:moveTo>
                      <a:pt x="468" y="432"/>
                    </a:moveTo>
                    <a:lnTo>
                      <a:pt x="456" y="438"/>
                    </a:lnTo>
                    <a:lnTo>
                      <a:pt x="468" y="432"/>
                    </a:lnTo>
                    <a:lnTo>
                      <a:pt x="468" y="426"/>
                    </a:lnTo>
                    <a:lnTo>
                      <a:pt x="462" y="426"/>
                    </a:lnTo>
                    <a:lnTo>
                      <a:pt x="456" y="432"/>
                    </a:lnTo>
                    <a:lnTo>
                      <a:pt x="462" y="432"/>
                    </a:lnTo>
                    <a:lnTo>
                      <a:pt x="450" y="438"/>
                    </a:lnTo>
                    <a:lnTo>
                      <a:pt x="450" y="432"/>
                    </a:lnTo>
                    <a:lnTo>
                      <a:pt x="450" y="420"/>
                    </a:lnTo>
                    <a:lnTo>
                      <a:pt x="456" y="414"/>
                    </a:lnTo>
                    <a:lnTo>
                      <a:pt x="462" y="414"/>
                    </a:lnTo>
                    <a:lnTo>
                      <a:pt x="462" y="408"/>
                    </a:lnTo>
                    <a:lnTo>
                      <a:pt x="474" y="402"/>
                    </a:lnTo>
                    <a:lnTo>
                      <a:pt x="480" y="402"/>
                    </a:lnTo>
                    <a:lnTo>
                      <a:pt x="486" y="396"/>
                    </a:lnTo>
                    <a:lnTo>
                      <a:pt x="498" y="396"/>
                    </a:lnTo>
                    <a:lnTo>
                      <a:pt x="504" y="390"/>
                    </a:lnTo>
                    <a:lnTo>
                      <a:pt x="516" y="384"/>
                    </a:lnTo>
                    <a:lnTo>
                      <a:pt x="540" y="378"/>
                    </a:lnTo>
                    <a:lnTo>
                      <a:pt x="558" y="354"/>
                    </a:lnTo>
                    <a:lnTo>
                      <a:pt x="564" y="354"/>
                    </a:lnTo>
                    <a:lnTo>
                      <a:pt x="558" y="360"/>
                    </a:lnTo>
                    <a:lnTo>
                      <a:pt x="558" y="366"/>
                    </a:lnTo>
                    <a:lnTo>
                      <a:pt x="546" y="378"/>
                    </a:lnTo>
                    <a:lnTo>
                      <a:pt x="546" y="384"/>
                    </a:lnTo>
                    <a:lnTo>
                      <a:pt x="552" y="378"/>
                    </a:lnTo>
                    <a:lnTo>
                      <a:pt x="564" y="366"/>
                    </a:lnTo>
                    <a:lnTo>
                      <a:pt x="570" y="360"/>
                    </a:lnTo>
                    <a:lnTo>
                      <a:pt x="582" y="366"/>
                    </a:lnTo>
                    <a:lnTo>
                      <a:pt x="588" y="354"/>
                    </a:lnTo>
                    <a:lnTo>
                      <a:pt x="594" y="354"/>
                    </a:lnTo>
                    <a:lnTo>
                      <a:pt x="588" y="360"/>
                    </a:lnTo>
                    <a:lnTo>
                      <a:pt x="552" y="390"/>
                    </a:lnTo>
                    <a:lnTo>
                      <a:pt x="492" y="420"/>
                    </a:lnTo>
                    <a:lnTo>
                      <a:pt x="468" y="432"/>
                    </a:lnTo>
                    <a:close/>
                    <a:moveTo>
                      <a:pt x="504" y="420"/>
                    </a:moveTo>
                    <a:lnTo>
                      <a:pt x="516" y="414"/>
                    </a:lnTo>
                    <a:lnTo>
                      <a:pt x="528" y="402"/>
                    </a:lnTo>
                    <a:lnTo>
                      <a:pt x="534" y="396"/>
                    </a:lnTo>
                    <a:lnTo>
                      <a:pt x="540" y="396"/>
                    </a:lnTo>
                    <a:lnTo>
                      <a:pt x="534" y="402"/>
                    </a:lnTo>
                    <a:lnTo>
                      <a:pt x="522" y="408"/>
                    </a:lnTo>
                    <a:lnTo>
                      <a:pt x="522" y="414"/>
                    </a:lnTo>
                    <a:lnTo>
                      <a:pt x="504" y="420"/>
                    </a:lnTo>
                    <a:close/>
                    <a:moveTo>
                      <a:pt x="438" y="450"/>
                    </a:moveTo>
                    <a:lnTo>
                      <a:pt x="438" y="444"/>
                    </a:lnTo>
                    <a:lnTo>
                      <a:pt x="438" y="438"/>
                    </a:lnTo>
                    <a:lnTo>
                      <a:pt x="444" y="432"/>
                    </a:lnTo>
                    <a:lnTo>
                      <a:pt x="444" y="438"/>
                    </a:lnTo>
                    <a:lnTo>
                      <a:pt x="444" y="444"/>
                    </a:lnTo>
                    <a:lnTo>
                      <a:pt x="438" y="450"/>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15" name="Freeform 17"/>
              <p:cNvSpPr>
                <a:spLocks/>
              </p:cNvSpPr>
              <p:nvPr/>
            </p:nvSpPr>
            <p:spPr bwMode="auto">
              <a:xfrm>
                <a:off x="8067675" y="3235454"/>
                <a:ext cx="723900" cy="466725"/>
              </a:xfrm>
              <a:custGeom>
                <a:avLst/>
                <a:gdLst>
                  <a:gd name="T0" fmla="*/ 2147483647 w 456"/>
                  <a:gd name="T1" fmla="*/ 2147483647 h 294"/>
                  <a:gd name="T2" fmla="*/ 2147483647 w 456"/>
                  <a:gd name="T3" fmla="*/ 2147483647 h 294"/>
                  <a:gd name="T4" fmla="*/ 2147483647 w 456"/>
                  <a:gd name="T5" fmla="*/ 2147483647 h 294"/>
                  <a:gd name="T6" fmla="*/ 2147483647 w 456"/>
                  <a:gd name="T7" fmla="*/ 2147483647 h 294"/>
                  <a:gd name="T8" fmla="*/ 2147483647 w 456"/>
                  <a:gd name="T9" fmla="*/ 2147483647 h 294"/>
                  <a:gd name="T10" fmla="*/ 2147483647 w 456"/>
                  <a:gd name="T11" fmla="*/ 2147483647 h 294"/>
                  <a:gd name="T12" fmla="*/ 2147483647 w 456"/>
                  <a:gd name="T13" fmla="*/ 2147483647 h 294"/>
                  <a:gd name="T14" fmla="*/ 2147483647 w 456"/>
                  <a:gd name="T15" fmla="*/ 2147483647 h 294"/>
                  <a:gd name="T16" fmla="*/ 2147483647 w 456"/>
                  <a:gd name="T17" fmla="*/ 2147483647 h 294"/>
                  <a:gd name="T18" fmla="*/ 2147483647 w 456"/>
                  <a:gd name="T19" fmla="*/ 2147483647 h 294"/>
                  <a:gd name="T20" fmla="*/ 0 w 456"/>
                  <a:gd name="T21" fmla="*/ 2147483647 h 294"/>
                  <a:gd name="T22" fmla="*/ 2147483647 w 456"/>
                  <a:gd name="T23" fmla="*/ 2147483647 h 294"/>
                  <a:gd name="T24" fmla="*/ 2147483647 w 456"/>
                  <a:gd name="T25" fmla="*/ 2147483647 h 294"/>
                  <a:gd name="T26" fmla="*/ 2147483647 w 456"/>
                  <a:gd name="T27" fmla="*/ 2147483647 h 294"/>
                  <a:gd name="T28" fmla="*/ 2147483647 w 456"/>
                  <a:gd name="T29" fmla="*/ 2147483647 h 294"/>
                  <a:gd name="T30" fmla="*/ 2147483647 w 456"/>
                  <a:gd name="T31" fmla="*/ 2147483647 h 294"/>
                  <a:gd name="T32" fmla="*/ 2147483647 w 456"/>
                  <a:gd name="T33" fmla="*/ 2147483647 h 294"/>
                  <a:gd name="T34" fmla="*/ 2147483647 w 456"/>
                  <a:gd name="T35" fmla="*/ 0 h 294"/>
                  <a:gd name="T36" fmla="*/ 2147483647 w 456"/>
                  <a:gd name="T37" fmla="*/ 0 h 294"/>
                  <a:gd name="T38" fmla="*/ 2147483647 w 456"/>
                  <a:gd name="T39" fmla="*/ 2147483647 h 294"/>
                  <a:gd name="T40" fmla="*/ 2147483647 w 456"/>
                  <a:gd name="T41" fmla="*/ 2147483647 h 294"/>
                  <a:gd name="T42" fmla="*/ 2147483647 w 456"/>
                  <a:gd name="T43" fmla="*/ 2147483647 h 294"/>
                  <a:gd name="T44" fmla="*/ 2147483647 w 456"/>
                  <a:gd name="T45" fmla="*/ 2147483647 h 294"/>
                  <a:gd name="T46" fmla="*/ 2147483647 w 456"/>
                  <a:gd name="T47" fmla="*/ 2147483647 h 294"/>
                  <a:gd name="T48" fmla="*/ 2147483647 w 456"/>
                  <a:gd name="T49" fmla="*/ 2147483647 h 294"/>
                  <a:gd name="T50" fmla="*/ 2147483647 w 456"/>
                  <a:gd name="T51" fmla="*/ 2147483647 h 294"/>
                  <a:gd name="T52" fmla="*/ 2147483647 w 456"/>
                  <a:gd name="T53" fmla="*/ 2147483647 h 294"/>
                  <a:gd name="T54" fmla="*/ 2147483647 w 456"/>
                  <a:gd name="T55" fmla="*/ 2147483647 h 294"/>
                  <a:gd name="T56" fmla="*/ 2147483647 w 456"/>
                  <a:gd name="T57" fmla="*/ 2147483647 h 294"/>
                  <a:gd name="T58" fmla="*/ 2147483647 w 456"/>
                  <a:gd name="T59" fmla="*/ 2147483647 h 294"/>
                  <a:gd name="T60" fmla="*/ 2147483647 w 456"/>
                  <a:gd name="T61" fmla="*/ 2147483647 h 294"/>
                  <a:gd name="T62" fmla="*/ 2147483647 w 456"/>
                  <a:gd name="T63" fmla="*/ 2147483647 h 294"/>
                  <a:gd name="T64" fmla="*/ 2147483647 w 456"/>
                  <a:gd name="T65" fmla="*/ 2147483647 h 294"/>
                  <a:gd name="T66" fmla="*/ 2147483647 w 456"/>
                  <a:gd name="T67" fmla="*/ 2147483647 h 294"/>
                  <a:gd name="T68" fmla="*/ 2147483647 w 456"/>
                  <a:gd name="T69" fmla="*/ 2147483647 h 294"/>
                  <a:gd name="T70" fmla="*/ 2147483647 w 456"/>
                  <a:gd name="T71" fmla="*/ 2147483647 h 294"/>
                  <a:gd name="T72" fmla="*/ 2147483647 w 456"/>
                  <a:gd name="T73" fmla="*/ 2147483647 h 294"/>
                  <a:gd name="T74" fmla="*/ 2147483647 w 456"/>
                  <a:gd name="T75" fmla="*/ 2147483647 h 294"/>
                  <a:gd name="T76" fmla="*/ 2147483647 w 456"/>
                  <a:gd name="T77" fmla="*/ 2147483647 h 294"/>
                  <a:gd name="T78" fmla="*/ 2147483647 w 456"/>
                  <a:gd name="T79" fmla="*/ 2147483647 h 294"/>
                  <a:gd name="T80" fmla="*/ 2147483647 w 456"/>
                  <a:gd name="T81" fmla="*/ 2147483647 h 294"/>
                  <a:gd name="T82" fmla="*/ 2147483647 w 456"/>
                  <a:gd name="T83" fmla="*/ 2147483647 h 294"/>
                  <a:gd name="T84" fmla="*/ 2147483647 w 456"/>
                  <a:gd name="T85" fmla="*/ 2147483647 h 294"/>
                  <a:gd name="T86" fmla="*/ 2147483647 w 456"/>
                  <a:gd name="T87" fmla="*/ 2147483647 h 294"/>
                  <a:gd name="T88" fmla="*/ 2147483647 w 456"/>
                  <a:gd name="T89" fmla="*/ 2147483647 h 294"/>
                  <a:gd name="T90" fmla="*/ 2147483647 w 456"/>
                  <a:gd name="T91" fmla="*/ 2147483647 h 294"/>
                  <a:gd name="T92" fmla="*/ 2147483647 w 456"/>
                  <a:gd name="T93" fmla="*/ 2147483647 h 294"/>
                  <a:gd name="T94" fmla="*/ 2147483647 w 456"/>
                  <a:gd name="T95" fmla="*/ 2147483647 h 294"/>
                  <a:gd name="T96" fmla="*/ 2147483647 w 456"/>
                  <a:gd name="T97" fmla="*/ 2147483647 h 294"/>
                  <a:gd name="T98" fmla="*/ 2147483647 w 456"/>
                  <a:gd name="T99" fmla="*/ 2147483647 h 294"/>
                  <a:gd name="T100" fmla="*/ 2147483647 w 456"/>
                  <a:gd name="T101" fmla="*/ 2147483647 h 294"/>
                  <a:gd name="T102" fmla="*/ 2147483647 w 456"/>
                  <a:gd name="T103" fmla="*/ 2147483647 h 294"/>
                  <a:gd name="T104" fmla="*/ 2147483647 w 456"/>
                  <a:gd name="T105" fmla="*/ 2147483647 h 294"/>
                  <a:gd name="T106" fmla="*/ 2147483647 w 456"/>
                  <a:gd name="T107" fmla="*/ 2147483647 h 294"/>
                  <a:gd name="T108" fmla="*/ 2147483647 w 456"/>
                  <a:gd name="T109" fmla="*/ 2147483647 h 294"/>
                  <a:gd name="T110" fmla="*/ 2147483647 w 456"/>
                  <a:gd name="T111" fmla="*/ 2147483647 h 2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6"/>
                  <a:gd name="T169" fmla="*/ 0 h 294"/>
                  <a:gd name="T170" fmla="*/ 456 w 456"/>
                  <a:gd name="T171" fmla="*/ 294 h 2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6" h="294">
                    <a:moveTo>
                      <a:pt x="264" y="252"/>
                    </a:moveTo>
                    <a:lnTo>
                      <a:pt x="216" y="264"/>
                    </a:lnTo>
                    <a:lnTo>
                      <a:pt x="198" y="264"/>
                    </a:lnTo>
                    <a:lnTo>
                      <a:pt x="162" y="270"/>
                    </a:lnTo>
                    <a:lnTo>
                      <a:pt x="156" y="270"/>
                    </a:lnTo>
                    <a:lnTo>
                      <a:pt x="120" y="282"/>
                    </a:lnTo>
                    <a:lnTo>
                      <a:pt x="114" y="282"/>
                    </a:lnTo>
                    <a:lnTo>
                      <a:pt x="96" y="282"/>
                    </a:lnTo>
                    <a:lnTo>
                      <a:pt x="84" y="288"/>
                    </a:lnTo>
                    <a:lnTo>
                      <a:pt x="42" y="294"/>
                    </a:lnTo>
                    <a:lnTo>
                      <a:pt x="36" y="294"/>
                    </a:lnTo>
                    <a:lnTo>
                      <a:pt x="30" y="270"/>
                    </a:lnTo>
                    <a:lnTo>
                      <a:pt x="30" y="264"/>
                    </a:lnTo>
                    <a:lnTo>
                      <a:pt x="30" y="252"/>
                    </a:lnTo>
                    <a:lnTo>
                      <a:pt x="24" y="228"/>
                    </a:lnTo>
                    <a:lnTo>
                      <a:pt x="24" y="222"/>
                    </a:lnTo>
                    <a:lnTo>
                      <a:pt x="24" y="204"/>
                    </a:lnTo>
                    <a:lnTo>
                      <a:pt x="18" y="180"/>
                    </a:lnTo>
                    <a:lnTo>
                      <a:pt x="12" y="156"/>
                    </a:lnTo>
                    <a:lnTo>
                      <a:pt x="6" y="120"/>
                    </a:lnTo>
                    <a:lnTo>
                      <a:pt x="0" y="84"/>
                    </a:lnTo>
                    <a:lnTo>
                      <a:pt x="0" y="72"/>
                    </a:lnTo>
                    <a:lnTo>
                      <a:pt x="48" y="36"/>
                    </a:lnTo>
                    <a:lnTo>
                      <a:pt x="54" y="60"/>
                    </a:lnTo>
                    <a:lnTo>
                      <a:pt x="66" y="60"/>
                    </a:lnTo>
                    <a:lnTo>
                      <a:pt x="108" y="54"/>
                    </a:lnTo>
                    <a:lnTo>
                      <a:pt x="114" y="48"/>
                    </a:lnTo>
                    <a:lnTo>
                      <a:pt x="162" y="42"/>
                    </a:lnTo>
                    <a:lnTo>
                      <a:pt x="168" y="42"/>
                    </a:lnTo>
                    <a:lnTo>
                      <a:pt x="198" y="36"/>
                    </a:lnTo>
                    <a:lnTo>
                      <a:pt x="210" y="30"/>
                    </a:lnTo>
                    <a:lnTo>
                      <a:pt x="258" y="24"/>
                    </a:lnTo>
                    <a:lnTo>
                      <a:pt x="282" y="18"/>
                    </a:lnTo>
                    <a:lnTo>
                      <a:pt x="312" y="12"/>
                    </a:lnTo>
                    <a:lnTo>
                      <a:pt x="318" y="12"/>
                    </a:lnTo>
                    <a:lnTo>
                      <a:pt x="360" y="0"/>
                    </a:lnTo>
                    <a:lnTo>
                      <a:pt x="366" y="0"/>
                    </a:lnTo>
                    <a:lnTo>
                      <a:pt x="372" y="0"/>
                    </a:lnTo>
                    <a:lnTo>
                      <a:pt x="378" y="0"/>
                    </a:lnTo>
                    <a:lnTo>
                      <a:pt x="378" y="12"/>
                    </a:lnTo>
                    <a:lnTo>
                      <a:pt x="384" y="6"/>
                    </a:lnTo>
                    <a:lnTo>
                      <a:pt x="390" y="12"/>
                    </a:lnTo>
                    <a:lnTo>
                      <a:pt x="396" y="12"/>
                    </a:lnTo>
                    <a:lnTo>
                      <a:pt x="396" y="18"/>
                    </a:lnTo>
                    <a:lnTo>
                      <a:pt x="396" y="24"/>
                    </a:lnTo>
                    <a:lnTo>
                      <a:pt x="402" y="30"/>
                    </a:lnTo>
                    <a:lnTo>
                      <a:pt x="402" y="36"/>
                    </a:lnTo>
                    <a:lnTo>
                      <a:pt x="408" y="42"/>
                    </a:lnTo>
                    <a:lnTo>
                      <a:pt x="414" y="42"/>
                    </a:lnTo>
                    <a:lnTo>
                      <a:pt x="414" y="48"/>
                    </a:lnTo>
                    <a:lnTo>
                      <a:pt x="420" y="42"/>
                    </a:lnTo>
                    <a:lnTo>
                      <a:pt x="426" y="42"/>
                    </a:lnTo>
                    <a:lnTo>
                      <a:pt x="426" y="48"/>
                    </a:lnTo>
                    <a:lnTo>
                      <a:pt x="432" y="48"/>
                    </a:lnTo>
                    <a:lnTo>
                      <a:pt x="432" y="54"/>
                    </a:lnTo>
                    <a:lnTo>
                      <a:pt x="426" y="54"/>
                    </a:lnTo>
                    <a:lnTo>
                      <a:pt x="426" y="60"/>
                    </a:lnTo>
                    <a:lnTo>
                      <a:pt x="420" y="66"/>
                    </a:lnTo>
                    <a:lnTo>
                      <a:pt x="426" y="66"/>
                    </a:lnTo>
                    <a:lnTo>
                      <a:pt x="420" y="72"/>
                    </a:lnTo>
                    <a:lnTo>
                      <a:pt x="420" y="78"/>
                    </a:lnTo>
                    <a:lnTo>
                      <a:pt x="414" y="78"/>
                    </a:lnTo>
                    <a:lnTo>
                      <a:pt x="414" y="84"/>
                    </a:lnTo>
                    <a:lnTo>
                      <a:pt x="420" y="84"/>
                    </a:lnTo>
                    <a:lnTo>
                      <a:pt x="414" y="84"/>
                    </a:lnTo>
                    <a:lnTo>
                      <a:pt x="414" y="90"/>
                    </a:lnTo>
                    <a:lnTo>
                      <a:pt x="408" y="90"/>
                    </a:lnTo>
                    <a:lnTo>
                      <a:pt x="408" y="96"/>
                    </a:lnTo>
                    <a:lnTo>
                      <a:pt x="414" y="102"/>
                    </a:lnTo>
                    <a:lnTo>
                      <a:pt x="414" y="108"/>
                    </a:lnTo>
                    <a:lnTo>
                      <a:pt x="414" y="114"/>
                    </a:lnTo>
                    <a:lnTo>
                      <a:pt x="408" y="114"/>
                    </a:lnTo>
                    <a:lnTo>
                      <a:pt x="408" y="120"/>
                    </a:lnTo>
                    <a:lnTo>
                      <a:pt x="408" y="126"/>
                    </a:lnTo>
                    <a:lnTo>
                      <a:pt x="414" y="126"/>
                    </a:lnTo>
                    <a:lnTo>
                      <a:pt x="408" y="126"/>
                    </a:lnTo>
                    <a:lnTo>
                      <a:pt x="414" y="126"/>
                    </a:lnTo>
                    <a:lnTo>
                      <a:pt x="414" y="132"/>
                    </a:lnTo>
                    <a:lnTo>
                      <a:pt x="414" y="138"/>
                    </a:lnTo>
                    <a:lnTo>
                      <a:pt x="420" y="132"/>
                    </a:lnTo>
                    <a:lnTo>
                      <a:pt x="420" y="138"/>
                    </a:lnTo>
                    <a:lnTo>
                      <a:pt x="426" y="138"/>
                    </a:lnTo>
                    <a:lnTo>
                      <a:pt x="426" y="144"/>
                    </a:lnTo>
                    <a:lnTo>
                      <a:pt x="426" y="150"/>
                    </a:lnTo>
                    <a:lnTo>
                      <a:pt x="432" y="150"/>
                    </a:lnTo>
                    <a:lnTo>
                      <a:pt x="438" y="150"/>
                    </a:lnTo>
                    <a:lnTo>
                      <a:pt x="438" y="156"/>
                    </a:lnTo>
                    <a:lnTo>
                      <a:pt x="444" y="156"/>
                    </a:lnTo>
                    <a:lnTo>
                      <a:pt x="444" y="162"/>
                    </a:lnTo>
                    <a:lnTo>
                      <a:pt x="456" y="168"/>
                    </a:lnTo>
                    <a:lnTo>
                      <a:pt x="450" y="174"/>
                    </a:lnTo>
                    <a:lnTo>
                      <a:pt x="450" y="180"/>
                    </a:lnTo>
                    <a:lnTo>
                      <a:pt x="444" y="180"/>
                    </a:lnTo>
                    <a:lnTo>
                      <a:pt x="438" y="186"/>
                    </a:lnTo>
                    <a:lnTo>
                      <a:pt x="432" y="192"/>
                    </a:lnTo>
                    <a:lnTo>
                      <a:pt x="432" y="198"/>
                    </a:lnTo>
                    <a:lnTo>
                      <a:pt x="426" y="204"/>
                    </a:lnTo>
                    <a:lnTo>
                      <a:pt x="420" y="210"/>
                    </a:lnTo>
                    <a:lnTo>
                      <a:pt x="414" y="216"/>
                    </a:lnTo>
                    <a:lnTo>
                      <a:pt x="408" y="210"/>
                    </a:lnTo>
                    <a:lnTo>
                      <a:pt x="402" y="210"/>
                    </a:lnTo>
                    <a:lnTo>
                      <a:pt x="396" y="216"/>
                    </a:lnTo>
                    <a:lnTo>
                      <a:pt x="390" y="216"/>
                    </a:lnTo>
                    <a:lnTo>
                      <a:pt x="390" y="222"/>
                    </a:lnTo>
                    <a:lnTo>
                      <a:pt x="390" y="228"/>
                    </a:lnTo>
                    <a:lnTo>
                      <a:pt x="360" y="234"/>
                    </a:lnTo>
                    <a:lnTo>
                      <a:pt x="354" y="234"/>
                    </a:lnTo>
                    <a:lnTo>
                      <a:pt x="330" y="240"/>
                    </a:lnTo>
                    <a:lnTo>
                      <a:pt x="312" y="240"/>
                    </a:lnTo>
                    <a:lnTo>
                      <a:pt x="300" y="246"/>
                    </a:lnTo>
                    <a:lnTo>
                      <a:pt x="282" y="246"/>
                    </a:lnTo>
                    <a:lnTo>
                      <a:pt x="264" y="252"/>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0</a:t>
                </a:r>
                <a:endParaRPr lang="en-US" sz="2400" b="1" dirty="0">
                  <a:solidFill>
                    <a:srgbClr val="000000"/>
                  </a:solidFill>
                  <a:latin typeface="Candara"/>
                  <a:ea typeface="ＭＳ Ｐゴシック" charset="0"/>
                  <a:cs typeface="Candara"/>
                </a:endParaRPr>
              </a:p>
            </p:txBody>
          </p:sp>
          <p:sp>
            <p:nvSpPr>
              <p:cNvPr id="256016" name="Freeform 18"/>
              <p:cNvSpPr>
                <a:spLocks/>
              </p:cNvSpPr>
              <p:nvPr/>
            </p:nvSpPr>
            <p:spPr bwMode="auto">
              <a:xfrm>
                <a:off x="8867775" y="3130550"/>
                <a:ext cx="209550" cy="209550"/>
              </a:xfrm>
              <a:custGeom>
                <a:avLst/>
                <a:gdLst>
                  <a:gd name="T0" fmla="*/ 2147483647 w 132"/>
                  <a:gd name="T1" fmla="*/ 2147483647 h 132"/>
                  <a:gd name="T2" fmla="*/ 2147483647 w 132"/>
                  <a:gd name="T3" fmla="*/ 2147483647 h 132"/>
                  <a:gd name="T4" fmla="*/ 0 w 132"/>
                  <a:gd name="T5" fmla="*/ 2147483647 h 132"/>
                  <a:gd name="T6" fmla="*/ 2147483647 w 132"/>
                  <a:gd name="T7" fmla="*/ 2147483647 h 132"/>
                  <a:gd name="T8" fmla="*/ 2147483647 w 132"/>
                  <a:gd name="T9" fmla="*/ 2147483647 h 132"/>
                  <a:gd name="T10" fmla="*/ 2147483647 w 132"/>
                  <a:gd name="T11" fmla="*/ 2147483647 h 132"/>
                  <a:gd name="T12" fmla="*/ 2147483647 w 132"/>
                  <a:gd name="T13" fmla="*/ 2147483647 h 132"/>
                  <a:gd name="T14" fmla="*/ 2147483647 w 132"/>
                  <a:gd name="T15" fmla="*/ 2147483647 h 132"/>
                  <a:gd name="T16" fmla="*/ 2147483647 w 132"/>
                  <a:gd name="T17" fmla="*/ 2147483647 h 132"/>
                  <a:gd name="T18" fmla="*/ 2147483647 w 132"/>
                  <a:gd name="T19" fmla="*/ 2147483647 h 132"/>
                  <a:gd name="T20" fmla="*/ 2147483647 w 132"/>
                  <a:gd name="T21" fmla="*/ 2147483647 h 132"/>
                  <a:gd name="T22" fmla="*/ 2147483647 w 132"/>
                  <a:gd name="T23" fmla="*/ 0 h 132"/>
                  <a:gd name="T24" fmla="*/ 2147483647 w 132"/>
                  <a:gd name="T25" fmla="*/ 2147483647 h 132"/>
                  <a:gd name="T26" fmla="*/ 2147483647 w 132"/>
                  <a:gd name="T27" fmla="*/ 2147483647 h 132"/>
                  <a:gd name="T28" fmla="*/ 2147483647 w 132"/>
                  <a:gd name="T29" fmla="*/ 2147483647 h 132"/>
                  <a:gd name="T30" fmla="*/ 2147483647 w 132"/>
                  <a:gd name="T31" fmla="*/ 2147483647 h 132"/>
                  <a:gd name="T32" fmla="*/ 2147483647 w 132"/>
                  <a:gd name="T33" fmla="*/ 2147483647 h 132"/>
                  <a:gd name="T34" fmla="*/ 2147483647 w 132"/>
                  <a:gd name="T35" fmla="*/ 2147483647 h 132"/>
                  <a:gd name="T36" fmla="*/ 2147483647 w 132"/>
                  <a:gd name="T37" fmla="*/ 2147483647 h 132"/>
                  <a:gd name="T38" fmla="*/ 2147483647 w 132"/>
                  <a:gd name="T39" fmla="*/ 2147483647 h 132"/>
                  <a:gd name="T40" fmla="*/ 2147483647 w 132"/>
                  <a:gd name="T41" fmla="*/ 2147483647 h 132"/>
                  <a:gd name="T42" fmla="*/ 2147483647 w 132"/>
                  <a:gd name="T43" fmla="*/ 2147483647 h 132"/>
                  <a:gd name="T44" fmla="*/ 2147483647 w 132"/>
                  <a:gd name="T45" fmla="*/ 2147483647 h 132"/>
                  <a:gd name="T46" fmla="*/ 2147483647 w 132"/>
                  <a:gd name="T47" fmla="*/ 2147483647 h 132"/>
                  <a:gd name="T48" fmla="*/ 2147483647 w 132"/>
                  <a:gd name="T49" fmla="*/ 2147483647 h 132"/>
                  <a:gd name="T50" fmla="*/ 2147483647 w 132"/>
                  <a:gd name="T51" fmla="*/ 2147483647 h 132"/>
                  <a:gd name="T52" fmla="*/ 2147483647 w 132"/>
                  <a:gd name="T53" fmla="*/ 2147483647 h 132"/>
                  <a:gd name="T54" fmla="*/ 2147483647 w 132"/>
                  <a:gd name="T55" fmla="*/ 2147483647 h 132"/>
                  <a:gd name="T56" fmla="*/ 2147483647 w 132"/>
                  <a:gd name="T57" fmla="*/ 2147483647 h 132"/>
                  <a:gd name="T58" fmla="*/ 2147483647 w 132"/>
                  <a:gd name="T59" fmla="*/ 2147483647 h 132"/>
                  <a:gd name="T60" fmla="*/ 2147483647 w 132"/>
                  <a:gd name="T61" fmla="*/ 2147483647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32"/>
                  <a:gd name="T95" fmla="*/ 132 w 132"/>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32">
                    <a:moveTo>
                      <a:pt x="6" y="78"/>
                    </a:moveTo>
                    <a:lnTo>
                      <a:pt x="6" y="66"/>
                    </a:lnTo>
                    <a:lnTo>
                      <a:pt x="0" y="30"/>
                    </a:lnTo>
                    <a:lnTo>
                      <a:pt x="30" y="24"/>
                    </a:lnTo>
                    <a:lnTo>
                      <a:pt x="48" y="18"/>
                    </a:lnTo>
                    <a:lnTo>
                      <a:pt x="48" y="24"/>
                    </a:lnTo>
                    <a:lnTo>
                      <a:pt x="48" y="18"/>
                    </a:lnTo>
                    <a:lnTo>
                      <a:pt x="60" y="18"/>
                    </a:lnTo>
                    <a:lnTo>
                      <a:pt x="66" y="18"/>
                    </a:lnTo>
                    <a:lnTo>
                      <a:pt x="66" y="12"/>
                    </a:lnTo>
                    <a:lnTo>
                      <a:pt x="96" y="6"/>
                    </a:lnTo>
                    <a:lnTo>
                      <a:pt x="120" y="0"/>
                    </a:lnTo>
                    <a:lnTo>
                      <a:pt x="120" y="6"/>
                    </a:lnTo>
                    <a:lnTo>
                      <a:pt x="126" y="30"/>
                    </a:lnTo>
                    <a:lnTo>
                      <a:pt x="126" y="36"/>
                    </a:lnTo>
                    <a:lnTo>
                      <a:pt x="132" y="42"/>
                    </a:lnTo>
                    <a:lnTo>
                      <a:pt x="132" y="60"/>
                    </a:lnTo>
                    <a:lnTo>
                      <a:pt x="132" y="66"/>
                    </a:lnTo>
                    <a:lnTo>
                      <a:pt x="132" y="72"/>
                    </a:lnTo>
                    <a:lnTo>
                      <a:pt x="102" y="84"/>
                    </a:lnTo>
                    <a:lnTo>
                      <a:pt x="96" y="78"/>
                    </a:lnTo>
                    <a:lnTo>
                      <a:pt x="96" y="84"/>
                    </a:lnTo>
                    <a:lnTo>
                      <a:pt x="84" y="90"/>
                    </a:lnTo>
                    <a:lnTo>
                      <a:pt x="60" y="96"/>
                    </a:lnTo>
                    <a:lnTo>
                      <a:pt x="48" y="108"/>
                    </a:lnTo>
                    <a:lnTo>
                      <a:pt x="12" y="132"/>
                    </a:lnTo>
                    <a:lnTo>
                      <a:pt x="6" y="126"/>
                    </a:lnTo>
                    <a:lnTo>
                      <a:pt x="18" y="108"/>
                    </a:lnTo>
                    <a:lnTo>
                      <a:pt x="12" y="102"/>
                    </a:lnTo>
                    <a:lnTo>
                      <a:pt x="12" y="96"/>
                    </a:lnTo>
                    <a:lnTo>
                      <a:pt x="6" y="78"/>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17" name="Freeform 19"/>
              <p:cNvSpPr>
                <a:spLocks noEditPoints="1"/>
              </p:cNvSpPr>
              <p:nvPr/>
            </p:nvSpPr>
            <p:spPr bwMode="auto">
              <a:xfrm>
                <a:off x="9058275" y="3121154"/>
                <a:ext cx="95250" cy="123825"/>
              </a:xfrm>
              <a:custGeom>
                <a:avLst/>
                <a:gdLst>
                  <a:gd name="T0" fmla="*/ 2147483647 w 60"/>
                  <a:gd name="T1" fmla="*/ 2147483647 h 78"/>
                  <a:gd name="T2" fmla="*/ 2147483647 w 60"/>
                  <a:gd name="T3" fmla="*/ 2147483647 h 78"/>
                  <a:gd name="T4" fmla="*/ 2147483647 w 60"/>
                  <a:gd name="T5" fmla="*/ 2147483647 h 78"/>
                  <a:gd name="T6" fmla="*/ 0 w 60"/>
                  <a:gd name="T7" fmla="*/ 2147483647 h 78"/>
                  <a:gd name="T8" fmla="*/ 2147483647 w 60"/>
                  <a:gd name="T9" fmla="*/ 2147483647 h 78"/>
                  <a:gd name="T10" fmla="*/ 2147483647 w 60"/>
                  <a:gd name="T11" fmla="*/ 0 h 78"/>
                  <a:gd name="T12" fmla="*/ 2147483647 w 60"/>
                  <a:gd name="T13" fmla="*/ 2147483647 h 78"/>
                  <a:gd name="T14" fmla="*/ 2147483647 w 60"/>
                  <a:gd name="T15" fmla="*/ 2147483647 h 78"/>
                  <a:gd name="T16" fmla="*/ 2147483647 w 60"/>
                  <a:gd name="T17" fmla="*/ 2147483647 h 78"/>
                  <a:gd name="T18" fmla="*/ 2147483647 w 60"/>
                  <a:gd name="T19" fmla="*/ 2147483647 h 78"/>
                  <a:gd name="T20" fmla="*/ 2147483647 w 60"/>
                  <a:gd name="T21" fmla="*/ 2147483647 h 78"/>
                  <a:gd name="T22" fmla="*/ 2147483647 w 60"/>
                  <a:gd name="T23" fmla="*/ 2147483647 h 78"/>
                  <a:gd name="T24" fmla="*/ 2147483647 w 60"/>
                  <a:gd name="T25" fmla="*/ 2147483647 h 78"/>
                  <a:gd name="T26" fmla="*/ 2147483647 w 60"/>
                  <a:gd name="T27" fmla="*/ 2147483647 h 78"/>
                  <a:gd name="T28" fmla="*/ 2147483647 w 60"/>
                  <a:gd name="T29" fmla="*/ 2147483647 h 78"/>
                  <a:gd name="T30" fmla="*/ 2147483647 w 60"/>
                  <a:gd name="T31" fmla="*/ 2147483647 h 78"/>
                  <a:gd name="T32" fmla="*/ 2147483647 w 60"/>
                  <a:gd name="T33" fmla="*/ 2147483647 h 78"/>
                  <a:gd name="T34" fmla="*/ 2147483647 w 60"/>
                  <a:gd name="T35" fmla="*/ 2147483647 h 78"/>
                  <a:gd name="T36" fmla="*/ 2147483647 w 60"/>
                  <a:gd name="T37" fmla="*/ 2147483647 h 78"/>
                  <a:gd name="T38" fmla="*/ 2147483647 w 60"/>
                  <a:gd name="T39" fmla="*/ 2147483647 h 78"/>
                  <a:gd name="T40" fmla="*/ 2147483647 w 60"/>
                  <a:gd name="T41" fmla="*/ 2147483647 h 78"/>
                  <a:gd name="T42" fmla="*/ 2147483647 w 60"/>
                  <a:gd name="T43" fmla="*/ 2147483647 h 78"/>
                  <a:gd name="T44" fmla="*/ 2147483647 w 60"/>
                  <a:gd name="T45" fmla="*/ 2147483647 h 78"/>
                  <a:gd name="T46" fmla="*/ 2147483647 w 60"/>
                  <a:gd name="T47" fmla="*/ 2147483647 h 78"/>
                  <a:gd name="T48" fmla="*/ 2147483647 w 60"/>
                  <a:gd name="T49" fmla="*/ 2147483647 h 78"/>
                  <a:gd name="T50" fmla="*/ 2147483647 w 60"/>
                  <a:gd name="T51" fmla="*/ 2147483647 h 78"/>
                  <a:gd name="T52" fmla="*/ 2147483647 w 60"/>
                  <a:gd name="T53" fmla="*/ 2147483647 h 78"/>
                  <a:gd name="T54" fmla="*/ 2147483647 w 60"/>
                  <a:gd name="T55" fmla="*/ 2147483647 h 78"/>
                  <a:gd name="T56" fmla="*/ 2147483647 w 60"/>
                  <a:gd name="T57" fmla="*/ 2147483647 h 78"/>
                  <a:gd name="T58" fmla="*/ 2147483647 w 60"/>
                  <a:gd name="T59" fmla="*/ 2147483647 h 78"/>
                  <a:gd name="T60" fmla="*/ 2147483647 w 60"/>
                  <a:gd name="T61" fmla="*/ 2147483647 h 78"/>
                  <a:gd name="T62" fmla="*/ 2147483647 w 60"/>
                  <a:gd name="T63" fmla="*/ 2147483647 h 78"/>
                  <a:gd name="T64" fmla="*/ 2147483647 w 60"/>
                  <a:gd name="T65" fmla="*/ 2147483647 h 78"/>
                  <a:gd name="T66" fmla="*/ 2147483647 w 60"/>
                  <a:gd name="T67" fmla="*/ 2147483647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78"/>
                  <a:gd name="T104" fmla="*/ 60 w 60"/>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78">
                    <a:moveTo>
                      <a:pt x="12" y="48"/>
                    </a:moveTo>
                    <a:lnTo>
                      <a:pt x="6" y="42"/>
                    </a:lnTo>
                    <a:lnTo>
                      <a:pt x="6" y="36"/>
                    </a:lnTo>
                    <a:lnTo>
                      <a:pt x="0" y="12"/>
                    </a:lnTo>
                    <a:lnTo>
                      <a:pt x="18" y="6"/>
                    </a:lnTo>
                    <a:lnTo>
                      <a:pt x="30" y="0"/>
                    </a:lnTo>
                    <a:lnTo>
                      <a:pt x="30" y="6"/>
                    </a:lnTo>
                    <a:lnTo>
                      <a:pt x="30" y="12"/>
                    </a:lnTo>
                    <a:lnTo>
                      <a:pt x="36" y="12"/>
                    </a:lnTo>
                    <a:lnTo>
                      <a:pt x="36" y="18"/>
                    </a:lnTo>
                    <a:lnTo>
                      <a:pt x="36" y="24"/>
                    </a:lnTo>
                    <a:lnTo>
                      <a:pt x="42" y="24"/>
                    </a:lnTo>
                    <a:lnTo>
                      <a:pt x="48" y="30"/>
                    </a:lnTo>
                    <a:lnTo>
                      <a:pt x="42" y="30"/>
                    </a:lnTo>
                    <a:lnTo>
                      <a:pt x="36" y="24"/>
                    </a:lnTo>
                    <a:lnTo>
                      <a:pt x="36" y="30"/>
                    </a:lnTo>
                    <a:lnTo>
                      <a:pt x="36" y="36"/>
                    </a:lnTo>
                    <a:lnTo>
                      <a:pt x="36" y="54"/>
                    </a:lnTo>
                    <a:lnTo>
                      <a:pt x="36" y="60"/>
                    </a:lnTo>
                    <a:lnTo>
                      <a:pt x="24" y="72"/>
                    </a:lnTo>
                    <a:lnTo>
                      <a:pt x="12" y="78"/>
                    </a:lnTo>
                    <a:lnTo>
                      <a:pt x="12" y="72"/>
                    </a:lnTo>
                    <a:lnTo>
                      <a:pt x="12" y="66"/>
                    </a:lnTo>
                    <a:lnTo>
                      <a:pt x="12" y="48"/>
                    </a:lnTo>
                    <a:close/>
                    <a:moveTo>
                      <a:pt x="48" y="30"/>
                    </a:moveTo>
                    <a:lnTo>
                      <a:pt x="54" y="30"/>
                    </a:lnTo>
                    <a:lnTo>
                      <a:pt x="60" y="48"/>
                    </a:lnTo>
                    <a:lnTo>
                      <a:pt x="54" y="48"/>
                    </a:lnTo>
                    <a:lnTo>
                      <a:pt x="48" y="30"/>
                    </a:lnTo>
                    <a:close/>
                    <a:moveTo>
                      <a:pt x="48" y="36"/>
                    </a:moveTo>
                    <a:lnTo>
                      <a:pt x="54" y="48"/>
                    </a:lnTo>
                    <a:lnTo>
                      <a:pt x="48" y="48"/>
                    </a:lnTo>
                    <a:lnTo>
                      <a:pt x="48" y="54"/>
                    </a:lnTo>
                    <a:lnTo>
                      <a:pt x="48" y="36"/>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18" name="Freeform 20"/>
              <p:cNvSpPr>
                <a:spLocks/>
              </p:cNvSpPr>
              <p:nvPr/>
            </p:nvSpPr>
            <p:spPr bwMode="auto">
              <a:xfrm>
                <a:off x="8715378" y="3321179"/>
                <a:ext cx="161925" cy="371475"/>
              </a:xfrm>
              <a:custGeom>
                <a:avLst/>
                <a:gdLst>
                  <a:gd name="T0" fmla="*/ 0 w 102"/>
                  <a:gd name="T1" fmla="*/ 2147483647 h 234"/>
                  <a:gd name="T2" fmla="*/ 2147483647 w 102"/>
                  <a:gd name="T3" fmla="*/ 2147483647 h 234"/>
                  <a:gd name="T4" fmla="*/ 2147483647 w 102"/>
                  <a:gd name="T5" fmla="*/ 2147483647 h 234"/>
                  <a:gd name="T6" fmla="*/ 2147483647 w 102"/>
                  <a:gd name="T7" fmla="*/ 2147483647 h 234"/>
                  <a:gd name="T8" fmla="*/ 2147483647 w 102"/>
                  <a:gd name="T9" fmla="*/ 2147483647 h 234"/>
                  <a:gd name="T10" fmla="*/ 2147483647 w 102"/>
                  <a:gd name="T11" fmla="*/ 2147483647 h 234"/>
                  <a:gd name="T12" fmla="*/ 2147483647 w 102"/>
                  <a:gd name="T13" fmla="*/ 2147483647 h 234"/>
                  <a:gd name="T14" fmla="*/ 2147483647 w 102"/>
                  <a:gd name="T15" fmla="*/ 2147483647 h 234"/>
                  <a:gd name="T16" fmla="*/ 2147483647 w 102"/>
                  <a:gd name="T17" fmla="*/ 2147483647 h 234"/>
                  <a:gd name="T18" fmla="*/ 2147483647 w 102"/>
                  <a:gd name="T19" fmla="*/ 2147483647 h 234"/>
                  <a:gd name="T20" fmla="*/ 2147483647 w 102"/>
                  <a:gd name="T21" fmla="*/ 2147483647 h 234"/>
                  <a:gd name="T22" fmla="*/ 2147483647 w 102"/>
                  <a:gd name="T23" fmla="*/ 2147483647 h 234"/>
                  <a:gd name="T24" fmla="*/ 0 w 102"/>
                  <a:gd name="T25" fmla="*/ 2147483647 h 234"/>
                  <a:gd name="T26" fmla="*/ 0 w 102"/>
                  <a:gd name="T27" fmla="*/ 2147483647 h 234"/>
                  <a:gd name="T28" fmla="*/ 0 w 102"/>
                  <a:gd name="T29" fmla="*/ 2147483647 h 234"/>
                  <a:gd name="T30" fmla="*/ 2147483647 w 102"/>
                  <a:gd name="T31" fmla="*/ 2147483647 h 234"/>
                  <a:gd name="T32" fmla="*/ 0 w 102"/>
                  <a:gd name="T33" fmla="*/ 2147483647 h 234"/>
                  <a:gd name="T34" fmla="*/ 2147483647 w 102"/>
                  <a:gd name="T35" fmla="*/ 2147483647 h 234"/>
                  <a:gd name="T36" fmla="*/ 2147483647 w 102"/>
                  <a:gd name="T37" fmla="*/ 2147483647 h 234"/>
                  <a:gd name="T38" fmla="*/ 2147483647 w 102"/>
                  <a:gd name="T39" fmla="*/ 2147483647 h 234"/>
                  <a:gd name="T40" fmla="*/ 2147483647 w 102"/>
                  <a:gd name="T41" fmla="*/ 2147483647 h 234"/>
                  <a:gd name="T42" fmla="*/ 2147483647 w 102"/>
                  <a:gd name="T43" fmla="*/ 2147483647 h 234"/>
                  <a:gd name="T44" fmla="*/ 2147483647 w 102"/>
                  <a:gd name="T45" fmla="*/ 0 h 234"/>
                  <a:gd name="T46" fmla="*/ 2147483647 w 102"/>
                  <a:gd name="T47" fmla="*/ 2147483647 h 234"/>
                  <a:gd name="T48" fmla="*/ 2147483647 w 102"/>
                  <a:gd name="T49" fmla="*/ 2147483647 h 234"/>
                  <a:gd name="T50" fmla="*/ 2147483647 w 102"/>
                  <a:gd name="T51" fmla="*/ 2147483647 h 234"/>
                  <a:gd name="T52" fmla="*/ 2147483647 w 102"/>
                  <a:gd name="T53" fmla="*/ 2147483647 h 234"/>
                  <a:gd name="T54" fmla="*/ 2147483647 w 102"/>
                  <a:gd name="T55" fmla="*/ 2147483647 h 234"/>
                  <a:gd name="T56" fmla="*/ 2147483647 w 102"/>
                  <a:gd name="T57" fmla="*/ 2147483647 h 234"/>
                  <a:gd name="T58" fmla="*/ 2147483647 w 102"/>
                  <a:gd name="T59" fmla="*/ 2147483647 h 234"/>
                  <a:gd name="T60" fmla="*/ 2147483647 w 102"/>
                  <a:gd name="T61" fmla="*/ 2147483647 h 234"/>
                  <a:gd name="T62" fmla="*/ 2147483647 w 102"/>
                  <a:gd name="T63" fmla="*/ 2147483647 h 234"/>
                  <a:gd name="T64" fmla="*/ 2147483647 w 102"/>
                  <a:gd name="T65" fmla="*/ 2147483647 h 234"/>
                  <a:gd name="T66" fmla="*/ 2147483647 w 102"/>
                  <a:gd name="T67" fmla="*/ 2147483647 h 234"/>
                  <a:gd name="T68" fmla="*/ 2147483647 w 102"/>
                  <a:gd name="T69" fmla="*/ 2147483647 h 234"/>
                  <a:gd name="T70" fmla="*/ 2147483647 w 102"/>
                  <a:gd name="T71" fmla="*/ 2147483647 h 234"/>
                  <a:gd name="T72" fmla="*/ 2147483647 w 102"/>
                  <a:gd name="T73" fmla="*/ 2147483647 h 234"/>
                  <a:gd name="T74" fmla="*/ 2147483647 w 102"/>
                  <a:gd name="T75" fmla="*/ 2147483647 h 234"/>
                  <a:gd name="T76" fmla="*/ 2147483647 w 102"/>
                  <a:gd name="T77" fmla="*/ 2147483647 h 234"/>
                  <a:gd name="T78" fmla="*/ 2147483647 w 102"/>
                  <a:gd name="T79" fmla="*/ 2147483647 h 234"/>
                  <a:gd name="T80" fmla="*/ 2147483647 w 102"/>
                  <a:gd name="T81" fmla="*/ 2147483647 h 234"/>
                  <a:gd name="T82" fmla="*/ 2147483647 w 102"/>
                  <a:gd name="T83" fmla="*/ 2147483647 h 234"/>
                  <a:gd name="T84" fmla="*/ 2147483647 w 102"/>
                  <a:gd name="T85" fmla="*/ 2147483647 h 234"/>
                  <a:gd name="T86" fmla="*/ 2147483647 w 102"/>
                  <a:gd name="T87" fmla="*/ 2147483647 h 234"/>
                  <a:gd name="T88" fmla="*/ 2147483647 w 102"/>
                  <a:gd name="T89" fmla="*/ 2147483647 h 234"/>
                  <a:gd name="T90" fmla="*/ 0 w 102"/>
                  <a:gd name="T91" fmla="*/ 2147483647 h 234"/>
                  <a:gd name="T92" fmla="*/ 0 w 102"/>
                  <a:gd name="T93" fmla="*/ 2147483647 h 2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234"/>
                  <a:gd name="T143" fmla="*/ 102 w 102"/>
                  <a:gd name="T144" fmla="*/ 234 h 2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234">
                    <a:moveTo>
                      <a:pt x="0" y="168"/>
                    </a:moveTo>
                    <a:lnTo>
                      <a:pt x="0" y="162"/>
                    </a:lnTo>
                    <a:lnTo>
                      <a:pt x="6" y="162"/>
                    </a:lnTo>
                    <a:lnTo>
                      <a:pt x="12" y="156"/>
                    </a:lnTo>
                    <a:lnTo>
                      <a:pt x="18" y="150"/>
                    </a:lnTo>
                    <a:lnTo>
                      <a:pt x="24" y="144"/>
                    </a:lnTo>
                    <a:lnTo>
                      <a:pt x="24" y="138"/>
                    </a:lnTo>
                    <a:lnTo>
                      <a:pt x="30" y="132"/>
                    </a:lnTo>
                    <a:lnTo>
                      <a:pt x="36" y="126"/>
                    </a:lnTo>
                    <a:lnTo>
                      <a:pt x="42" y="126"/>
                    </a:lnTo>
                    <a:lnTo>
                      <a:pt x="42" y="120"/>
                    </a:lnTo>
                    <a:lnTo>
                      <a:pt x="48" y="114"/>
                    </a:lnTo>
                    <a:lnTo>
                      <a:pt x="36" y="108"/>
                    </a:lnTo>
                    <a:lnTo>
                      <a:pt x="36" y="102"/>
                    </a:lnTo>
                    <a:lnTo>
                      <a:pt x="30" y="102"/>
                    </a:lnTo>
                    <a:lnTo>
                      <a:pt x="30" y="96"/>
                    </a:lnTo>
                    <a:lnTo>
                      <a:pt x="24" y="96"/>
                    </a:lnTo>
                    <a:lnTo>
                      <a:pt x="18" y="96"/>
                    </a:lnTo>
                    <a:lnTo>
                      <a:pt x="18" y="90"/>
                    </a:lnTo>
                    <a:lnTo>
                      <a:pt x="18" y="84"/>
                    </a:lnTo>
                    <a:lnTo>
                      <a:pt x="12" y="84"/>
                    </a:lnTo>
                    <a:lnTo>
                      <a:pt x="12" y="78"/>
                    </a:lnTo>
                    <a:lnTo>
                      <a:pt x="6" y="84"/>
                    </a:lnTo>
                    <a:lnTo>
                      <a:pt x="6" y="78"/>
                    </a:lnTo>
                    <a:lnTo>
                      <a:pt x="6" y="72"/>
                    </a:lnTo>
                    <a:lnTo>
                      <a:pt x="0" y="72"/>
                    </a:lnTo>
                    <a:lnTo>
                      <a:pt x="6" y="72"/>
                    </a:lnTo>
                    <a:lnTo>
                      <a:pt x="0" y="72"/>
                    </a:lnTo>
                    <a:lnTo>
                      <a:pt x="0" y="66"/>
                    </a:lnTo>
                    <a:lnTo>
                      <a:pt x="0" y="60"/>
                    </a:lnTo>
                    <a:lnTo>
                      <a:pt x="6" y="60"/>
                    </a:lnTo>
                    <a:lnTo>
                      <a:pt x="6" y="54"/>
                    </a:lnTo>
                    <a:lnTo>
                      <a:pt x="6" y="48"/>
                    </a:lnTo>
                    <a:lnTo>
                      <a:pt x="0" y="42"/>
                    </a:lnTo>
                    <a:lnTo>
                      <a:pt x="0" y="36"/>
                    </a:lnTo>
                    <a:lnTo>
                      <a:pt x="6" y="36"/>
                    </a:lnTo>
                    <a:lnTo>
                      <a:pt x="6" y="30"/>
                    </a:lnTo>
                    <a:lnTo>
                      <a:pt x="12" y="30"/>
                    </a:lnTo>
                    <a:lnTo>
                      <a:pt x="6" y="30"/>
                    </a:lnTo>
                    <a:lnTo>
                      <a:pt x="6" y="24"/>
                    </a:lnTo>
                    <a:lnTo>
                      <a:pt x="12" y="24"/>
                    </a:lnTo>
                    <a:lnTo>
                      <a:pt x="12" y="18"/>
                    </a:lnTo>
                    <a:lnTo>
                      <a:pt x="18" y="12"/>
                    </a:lnTo>
                    <a:lnTo>
                      <a:pt x="12" y="12"/>
                    </a:lnTo>
                    <a:lnTo>
                      <a:pt x="18" y="6"/>
                    </a:lnTo>
                    <a:lnTo>
                      <a:pt x="18" y="0"/>
                    </a:lnTo>
                    <a:lnTo>
                      <a:pt x="24" y="0"/>
                    </a:lnTo>
                    <a:lnTo>
                      <a:pt x="48" y="6"/>
                    </a:lnTo>
                    <a:lnTo>
                      <a:pt x="60" y="12"/>
                    </a:lnTo>
                    <a:lnTo>
                      <a:pt x="66" y="12"/>
                    </a:lnTo>
                    <a:lnTo>
                      <a:pt x="90" y="18"/>
                    </a:lnTo>
                    <a:lnTo>
                      <a:pt x="90" y="24"/>
                    </a:lnTo>
                    <a:lnTo>
                      <a:pt x="90" y="30"/>
                    </a:lnTo>
                    <a:lnTo>
                      <a:pt x="90" y="36"/>
                    </a:lnTo>
                    <a:lnTo>
                      <a:pt x="90" y="42"/>
                    </a:lnTo>
                    <a:lnTo>
                      <a:pt x="90" y="48"/>
                    </a:lnTo>
                    <a:lnTo>
                      <a:pt x="78" y="54"/>
                    </a:lnTo>
                    <a:lnTo>
                      <a:pt x="78" y="48"/>
                    </a:lnTo>
                    <a:lnTo>
                      <a:pt x="78" y="54"/>
                    </a:lnTo>
                    <a:lnTo>
                      <a:pt x="78" y="60"/>
                    </a:lnTo>
                    <a:lnTo>
                      <a:pt x="72" y="72"/>
                    </a:lnTo>
                    <a:lnTo>
                      <a:pt x="72" y="78"/>
                    </a:lnTo>
                    <a:lnTo>
                      <a:pt x="78" y="78"/>
                    </a:lnTo>
                    <a:lnTo>
                      <a:pt x="84" y="72"/>
                    </a:lnTo>
                    <a:lnTo>
                      <a:pt x="96" y="84"/>
                    </a:lnTo>
                    <a:lnTo>
                      <a:pt x="102" y="108"/>
                    </a:lnTo>
                    <a:lnTo>
                      <a:pt x="96" y="108"/>
                    </a:lnTo>
                    <a:lnTo>
                      <a:pt x="102" y="108"/>
                    </a:lnTo>
                    <a:lnTo>
                      <a:pt x="102" y="114"/>
                    </a:lnTo>
                    <a:lnTo>
                      <a:pt x="96" y="114"/>
                    </a:lnTo>
                    <a:lnTo>
                      <a:pt x="96" y="132"/>
                    </a:lnTo>
                    <a:lnTo>
                      <a:pt x="96" y="144"/>
                    </a:lnTo>
                    <a:lnTo>
                      <a:pt x="96" y="156"/>
                    </a:lnTo>
                    <a:lnTo>
                      <a:pt x="90" y="162"/>
                    </a:lnTo>
                    <a:lnTo>
                      <a:pt x="90" y="168"/>
                    </a:lnTo>
                    <a:lnTo>
                      <a:pt x="84" y="168"/>
                    </a:lnTo>
                    <a:lnTo>
                      <a:pt x="84" y="174"/>
                    </a:lnTo>
                    <a:lnTo>
                      <a:pt x="84" y="180"/>
                    </a:lnTo>
                    <a:lnTo>
                      <a:pt x="84" y="186"/>
                    </a:lnTo>
                    <a:lnTo>
                      <a:pt x="72" y="198"/>
                    </a:lnTo>
                    <a:lnTo>
                      <a:pt x="78" y="198"/>
                    </a:lnTo>
                    <a:lnTo>
                      <a:pt x="66" y="222"/>
                    </a:lnTo>
                    <a:lnTo>
                      <a:pt x="60" y="228"/>
                    </a:lnTo>
                    <a:lnTo>
                      <a:pt x="66" y="234"/>
                    </a:lnTo>
                    <a:lnTo>
                      <a:pt x="54" y="234"/>
                    </a:lnTo>
                    <a:lnTo>
                      <a:pt x="60" y="216"/>
                    </a:lnTo>
                    <a:lnTo>
                      <a:pt x="54" y="210"/>
                    </a:lnTo>
                    <a:lnTo>
                      <a:pt x="48" y="210"/>
                    </a:lnTo>
                    <a:lnTo>
                      <a:pt x="42" y="216"/>
                    </a:lnTo>
                    <a:lnTo>
                      <a:pt x="12" y="198"/>
                    </a:lnTo>
                    <a:lnTo>
                      <a:pt x="0" y="192"/>
                    </a:lnTo>
                    <a:lnTo>
                      <a:pt x="0" y="186"/>
                    </a:lnTo>
                    <a:lnTo>
                      <a:pt x="0" y="180"/>
                    </a:lnTo>
                    <a:lnTo>
                      <a:pt x="0" y="168"/>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19" name="Freeform 21"/>
              <p:cNvSpPr>
                <a:spLocks/>
              </p:cNvSpPr>
              <p:nvPr/>
            </p:nvSpPr>
            <p:spPr bwMode="auto">
              <a:xfrm>
                <a:off x="7225010" y="3454400"/>
                <a:ext cx="504823" cy="666750"/>
              </a:xfrm>
              <a:custGeom>
                <a:avLst/>
                <a:gdLst>
                  <a:gd name="T0" fmla="*/ 2147483647 w 246"/>
                  <a:gd name="T1" fmla="*/ 2147483647 h 420"/>
                  <a:gd name="T2" fmla="*/ 2147483647 w 246"/>
                  <a:gd name="T3" fmla="*/ 2147483647 h 420"/>
                  <a:gd name="T4" fmla="*/ 2147483647 w 246"/>
                  <a:gd name="T5" fmla="*/ 2147483647 h 420"/>
                  <a:gd name="T6" fmla="*/ 2147483647 w 246"/>
                  <a:gd name="T7" fmla="*/ 2147483647 h 420"/>
                  <a:gd name="T8" fmla="*/ 2147483647 w 246"/>
                  <a:gd name="T9" fmla="*/ 2147483647 h 420"/>
                  <a:gd name="T10" fmla="*/ 2147483647 w 246"/>
                  <a:gd name="T11" fmla="*/ 2147483647 h 420"/>
                  <a:gd name="T12" fmla="*/ 2147483647 w 246"/>
                  <a:gd name="T13" fmla="*/ 2147483647 h 420"/>
                  <a:gd name="T14" fmla="*/ 2147483647 w 246"/>
                  <a:gd name="T15" fmla="*/ 2147483647 h 420"/>
                  <a:gd name="T16" fmla="*/ 2147483647 w 246"/>
                  <a:gd name="T17" fmla="*/ 2147483647 h 420"/>
                  <a:gd name="T18" fmla="*/ 2147483647 w 246"/>
                  <a:gd name="T19" fmla="*/ 2147483647 h 420"/>
                  <a:gd name="T20" fmla="*/ 2147483647 w 246"/>
                  <a:gd name="T21" fmla="*/ 2147483647 h 420"/>
                  <a:gd name="T22" fmla="*/ 2147483647 w 246"/>
                  <a:gd name="T23" fmla="*/ 2147483647 h 420"/>
                  <a:gd name="T24" fmla="*/ 2147483647 w 246"/>
                  <a:gd name="T25" fmla="*/ 2147483647 h 420"/>
                  <a:gd name="T26" fmla="*/ 2147483647 w 246"/>
                  <a:gd name="T27" fmla="*/ 2147483647 h 420"/>
                  <a:gd name="T28" fmla="*/ 0 w 246"/>
                  <a:gd name="T29" fmla="*/ 2147483647 h 420"/>
                  <a:gd name="T30" fmla="*/ 2147483647 w 246"/>
                  <a:gd name="T31" fmla="*/ 2147483647 h 420"/>
                  <a:gd name="T32" fmla="*/ 2147483647 w 246"/>
                  <a:gd name="T33" fmla="*/ 2147483647 h 420"/>
                  <a:gd name="T34" fmla="*/ 2147483647 w 246"/>
                  <a:gd name="T35" fmla="*/ 2147483647 h 420"/>
                  <a:gd name="T36" fmla="*/ 2147483647 w 246"/>
                  <a:gd name="T37" fmla="*/ 2147483647 h 420"/>
                  <a:gd name="T38" fmla="*/ 2147483647 w 246"/>
                  <a:gd name="T39" fmla="*/ 2147483647 h 420"/>
                  <a:gd name="T40" fmla="*/ 2147483647 w 246"/>
                  <a:gd name="T41" fmla="*/ 2147483647 h 420"/>
                  <a:gd name="T42" fmla="*/ 2147483647 w 246"/>
                  <a:gd name="T43" fmla="*/ 2147483647 h 420"/>
                  <a:gd name="T44" fmla="*/ 2147483647 w 246"/>
                  <a:gd name="T45" fmla="*/ 2147483647 h 420"/>
                  <a:gd name="T46" fmla="*/ 2147483647 w 246"/>
                  <a:gd name="T47" fmla="*/ 2147483647 h 420"/>
                  <a:gd name="T48" fmla="*/ 2147483647 w 246"/>
                  <a:gd name="T49" fmla="*/ 2147483647 h 420"/>
                  <a:gd name="T50" fmla="*/ 2147483647 w 246"/>
                  <a:gd name="T51" fmla="*/ 2147483647 h 420"/>
                  <a:gd name="T52" fmla="*/ 2147483647 w 246"/>
                  <a:gd name="T53" fmla="*/ 2147483647 h 420"/>
                  <a:gd name="T54" fmla="*/ 2147483647 w 246"/>
                  <a:gd name="T55" fmla="*/ 2147483647 h 420"/>
                  <a:gd name="T56" fmla="*/ 2147483647 w 246"/>
                  <a:gd name="T57" fmla="*/ 2147483647 h 420"/>
                  <a:gd name="T58" fmla="*/ 2147483647 w 246"/>
                  <a:gd name="T59" fmla="*/ 2147483647 h 420"/>
                  <a:gd name="T60" fmla="*/ 2147483647 w 246"/>
                  <a:gd name="T61" fmla="*/ 2147483647 h 420"/>
                  <a:gd name="T62" fmla="*/ 2147483647 w 246"/>
                  <a:gd name="T63" fmla="*/ 2147483647 h 420"/>
                  <a:gd name="T64" fmla="*/ 2147483647 w 246"/>
                  <a:gd name="T65" fmla="*/ 2147483647 h 420"/>
                  <a:gd name="T66" fmla="*/ 2147483647 w 246"/>
                  <a:gd name="T67" fmla="*/ 2147483647 h 420"/>
                  <a:gd name="T68" fmla="*/ 2147483647 w 246"/>
                  <a:gd name="T69" fmla="*/ 2147483647 h 420"/>
                  <a:gd name="T70" fmla="*/ 2147483647 w 246"/>
                  <a:gd name="T71" fmla="*/ 2147483647 h 420"/>
                  <a:gd name="T72" fmla="*/ 2147483647 w 246"/>
                  <a:gd name="T73" fmla="*/ 2147483647 h 420"/>
                  <a:gd name="T74" fmla="*/ 2147483647 w 246"/>
                  <a:gd name="T75" fmla="*/ 2147483647 h 420"/>
                  <a:gd name="T76" fmla="*/ 2147483647 w 246"/>
                  <a:gd name="T77" fmla="*/ 2147483647 h 420"/>
                  <a:gd name="T78" fmla="*/ 2147483647 w 246"/>
                  <a:gd name="T79" fmla="*/ 2147483647 h 420"/>
                  <a:gd name="T80" fmla="*/ 2147483647 w 246"/>
                  <a:gd name="T81" fmla="*/ 2147483647 h 420"/>
                  <a:gd name="T82" fmla="*/ 2147483647 w 246"/>
                  <a:gd name="T83" fmla="*/ 2147483647 h 420"/>
                  <a:gd name="T84" fmla="*/ 2147483647 w 246"/>
                  <a:gd name="T85" fmla="*/ 2147483647 h 420"/>
                  <a:gd name="T86" fmla="*/ 2147483647 w 246"/>
                  <a:gd name="T87" fmla="*/ 2147483647 h 420"/>
                  <a:gd name="T88" fmla="*/ 2147483647 w 246"/>
                  <a:gd name="T89" fmla="*/ 2147483647 h 420"/>
                  <a:gd name="T90" fmla="*/ 2147483647 w 246"/>
                  <a:gd name="T91" fmla="*/ 2147483647 h 420"/>
                  <a:gd name="T92" fmla="*/ 2147483647 w 246"/>
                  <a:gd name="T93" fmla="*/ 2147483647 h 420"/>
                  <a:gd name="T94" fmla="*/ 2147483647 w 246"/>
                  <a:gd name="T95" fmla="*/ 2147483647 h 420"/>
                  <a:gd name="T96" fmla="*/ 2147483647 w 246"/>
                  <a:gd name="T97" fmla="*/ 2147483647 h 420"/>
                  <a:gd name="T98" fmla="*/ 2147483647 w 246"/>
                  <a:gd name="T99" fmla="*/ 2147483647 h 420"/>
                  <a:gd name="T100" fmla="*/ 2147483647 w 246"/>
                  <a:gd name="T101" fmla="*/ 2147483647 h 420"/>
                  <a:gd name="T102" fmla="*/ 2147483647 w 246"/>
                  <a:gd name="T103" fmla="*/ 2147483647 h 420"/>
                  <a:gd name="T104" fmla="*/ 2147483647 w 246"/>
                  <a:gd name="T105" fmla="*/ 2147483647 h 420"/>
                  <a:gd name="T106" fmla="*/ 2147483647 w 246"/>
                  <a:gd name="T107" fmla="*/ 2147483647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6"/>
                  <a:gd name="T163" fmla="*/ 0 h 420"/>
                  <a:gd name="T164" fmla="*/ 246 w 24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6" h="420">
                    <a:moveTo>
                      <a:pt x="132" y="366"/>
                    </a:moveTo>
                    <a:lnTo>
                      <a:pt x="132" y="372"/>
                    </a:lnTo>
                    <a:lnTo>
                      <a:pt x="126" y="372"/>
                    </a:lnTo>
                    <a:lnTo>
                      <a:pt x="126" y="378"/>
                    </a:lnTo>
                    <a:lnTo>
                      <a:pt x="120" y="378"/>
                    </a:lnTo>
                    <a:lnTo>
                      <a:pt x="120" y="384"/>
                    </a:lnTo>
                    <a:lnTo>
                      <a:pt x="120" y="390"/>
                    </a:lnTo>
                    <a:lnTo>
                      <a:pt x="120" y="396"/>
                    </a:lnTo>
                    <a:lnTo>
                      <a:pt x="114" y="396"/>
                    </a:lnTo>
                    <a:lnTo>
                      <a:pt x="114" y="402"/>
                    </a:lnTo>
                    <a:lnTo>
                      <a:pt x="108" y="402"/>
                    </a:lnTo>
                    <a:lnTo>
                      <a:pt x="114" y="396"/>
                    </a:lnTo>
                    <a:lnTo>
                      <a:pt x="108" y="396"/>
                    </a:lnTo>
                    <a:lnTo>
                      <a:pt x="102" y="396"/>
                    </a:lnTo>
                    <a:lnTo>
                      <a:pt x="102" y="390"/>
                    </a:lnTo>
                    <a:lnTo>
                      <a:pt x="96" y="390"/>
                    </a:lnTo>
                    <a:lnTo>
                      <a:pt x="90" y="390"/>
                    </a:lnTo>
                    <a:lnTo>
                      <a:pt x="90" y="396"/>
                    </a:lnTo>
                    <a:lnTo>
                      <a:pt x="84" y="396"/>
                    </a:lnTo>
                    <a:lnTo>
                      <a:pt x="78" y="408"/>
                    </a:lnTo>
                    <a:lnTo>
                      <a:pt x="78" y="414"/>
                    </a:lnTo>
                    <a:lnTo>
                      <a:pt x="78" y="408"/>
                    </a:lnTo>
                    <a:lnTo>
                      <a:pt x="72" y="408"/>
                    </a:lnTo>
                    <a:lnTo>
                      <a:pt x="66" y="408"/>
                    </a:lnTo>
                    <a:lnTo>
                      <a:pt x="66" y="402"/>
                    </a:lnTo>
                    <a:lnTo>
                      <a:pt x="60" y="402"/>
                    </a:lnTo>
                    <a:lnTo>
                      <a:pt x="54" y="396"/>
                    </a:lnTo>
                    <a:lnTo>
                      <a:pt x="48" y="396"/>
                    </a:lnTo>
                    <a:lnTo>
                      <a:pt x="48" y="402"/>
                    </a:lnTo>
                    <a:lnTo>
                      <a:pt x="36" y="396"/>
                    </a:lnTo>
                    <a:lnTo>
                      <a:pt x="36" y="402"/>
                    </a:lnTo>
                    <a:lnTo>
                      <a:pt x="42" y="402"/>
                    </a:lnTo>
                    <a:lnTo>
                      <a:pt x="42" y="408"/>
                    </a:lnTo>
                    <a:lnTo>
                      <a:pt x="36" y="408"/>
                    </a:lnTo>
                    <a:lnTo>
                      <a:pt x="30" y="402"/>
                    </a:lnTo>
                    <a:lnTo>
                      <a:pt x="24" y="408"/>
                    </a:lnTo>
                    <a:lnTo>
                      <a:pt x="18" y="408"/>
                    </a:lnTo>
                    <a:lnTo>
                      <a:pt x="18" y="402"/>
                    </a:lnTo>
                    <a:lnTo>
                      <a:pt x="12" y="402"/>
                    </a:lnTo>
                    <a:lnTo>
                      <a:pt x="12" y="408"/>
                    </a:lnTo>
                    <a:lnTo>
                      <a:pt x="18" y="414"/>
                    </a:lnTo>
                    <a:lnTo>
                      <a:pt x="12" y="414"/>
                    </a:lnTo>
                    <a:lnTo>
                      <a:pt x="12" y="420"/>
                    </a:lnTo>
                    <a:lnTo>
                      <a:pt x="6" y="414"/>
                    </a:lnTo>
                    <a:lnTo>
                      <a:pt x="0" y="414"/>
                    </a:lnTo>
                    <a:lnTo>
                      <a:pt x="6" y="414"/>
                    </a:lnTo>
                    <a:lnTo>
                      <a:pt x="0" y="408"/>
                    </a:lnTo>
                    <a:lnTo>
                      <a:pt x="6" y="408"/>
                    </a:lnTo>
                    <a:lnTo>
                      <a:pt x="6" y="402"/>
                    </a:lnTo>
                    <a:lnTo>
                      <a:pt x="0" y="402"/>
                    </a:lnTo>
                    <a:lnTo>
                      <a:pt x="6" y="402"/>
                    </a:lnTo>
                    <a:lnTo>
                      <a:pt x="6" y="396"/>
                    </a:lnTo>
                    <a:lnTo>
                      <a:pt x="6" y="390"/>
                    </a:lnTo>
                    <a:lnTo>
                      <a:pt x="12" y="384"/>
                    </a:lnTo>
                    <a:lnTo>
                      <a:pt x="6" y="384"/>
                    </a:lnTo>
                    <a:lnTo>
                      <a:pt x="12" y="384"/>
                    </a:lnTo>
                    <a:lnTo>
                      <a:pt x="12" y="378"/>
                    </a:lnTo>
                    <a:lnTo>
                      <a:pt x="6" y="378"/>
                    </a:lnTo>
                    <a:lnTo>
                      <a:pt x="6" y="372"/>
                    </a:lnTo>
                    <a:lnTo>
                      <a:pt x="12" y="366"/>
                    </a:lnTo>
                    <a:lnTo>
                      <a:pt x="18" y="366"/>
                    </a:lnTo>
                    <a:lnTo>
                      <a:pt x="18" y="360"/>
                    </a:lnTo>
                    <a:lnTo>
                      <a:pt x="18" y="354"/>
                    </a:lnTo>
                    <a:lnTo>
                      <a:pt x="24" y="354"/>
                    </a:lnTo>
                    <a:lnTo>
                      <a:pt x="24" y="348"/>
                    </a:lnTo>
                    <a:lnTo>
                      <a:pt x="30" y="342"/>
                    </a:lnTo>
                    <a:lnTo>
                      <a:pt x="30" y="336"/>
                    </a:lnTo>
                    <a:lnTo>
                      <a:pt x="30" y="330"/>
                    </a:lnTo>
                    <a:lnTo>
                      <a:pt x="36" y="324"/>
                    </a:lnTo>
                    <a:lnTo>
                      <a:pt x="36" y="318"/>
                    </a:lnTo>
                    <a:lnTo>
                      <a:pt x="36" y="312"/>
                    </a:lnTo>
                    <a:lnTo>
                      <a:pt x="36" y="306"/>
                    </a:lnTo>
                    <a:lnTo>
                      <a:pt x="36" y="300"/>
                    </a:lnTo>
                    <a:lnTo>
                      <a:pt x="36" y="294"/>
                    </a:lnTo>
                    <a:lnTo>
                      <a:pt x="30" y="294"/>
                    </a:lnTo>
                    <a:lnTo>
                      <a:pt x="30" y="288"/>
                    </a:lnTo>
                    <a:lnTo>
                      <a:pt x="24" y="288"/>
                    </a:lnTo>
                    <a:lnTo>
                      <a:pt x="24" y="282"/>
                    </a:lnTo>
                    <a:lnTo>
                      <a:pt x="24" y="276"/>
                    </a:lnTo>
                    <a:lnTo>
                      <a:pt x="30" y="276"/>
                    </a:lnTo>
                    <a:lnTo>
                      <a:pt x="30" y="270"/>
                    </a:lnTo>
                    <a:lnTo>
                      <a:pt x="24" y="270"/>
                    </a:lnTo>
                    <a:lnTo>
                      <a:pt x="24" y="264"/>
                    </a:lnTo>
                    <a:lnTo>
                      <a:pt x="24" y="258"/>
                    </a:lnTo>
                    <a:lnTo>
                      <a:pt x="30" y="258"/>
                    </a:lnTo>
                    <a:lnTo>
                      <a:pt x="30" y="246"/>
                    </a:lnTo>
                    <a:lnTo>
                      <a:pt x="30" y="234"/>
                    </a:lnTo>
                    <a:lnTo>
                      <a:pt x="24" y="204"/>
                    </a:lnTo>
                    <a:lnTo>
                      <a:pt x="24" y="180"/>
                    </a:lnTo>
                    <a:lnTo>
                      <a:pt x="24" y="144"/>
                    </a:lnTo>
                    <a:lnTo>
                      <a:pt x="18" y="144"/>
                    </a:lnTo>
                    <a:lnTo>
                      <a:pt x="18" y="120"/>
                    </a:lnTo>
                    <a:lnTo>
                      <a:pt x="18" y="96"/>
                    </a:lnTo>
                    <a:lnTo>
                      <a:pt x="18" y="78"/>
                    </a:lnTo>
                    <a:lnTo>
                      <a:pt x="12" y="66"/>
                    </a:lnTo>
                    <a:lnTo>
                      <a:pt x="12" y="48"/>
                    </a:lnTo>
                    <a:lnTo>
                      <a:pt x="12" y="24"/>
                    </a:lnTo>
                    <a:lnTo>
                      <a:pt x="18" y="30"/>
                    </a:lnTo>
                    <a:lnTo>
                      <a:pt x="24" y="30"/>
                    </a:lnTo>
                    <a:lnTo>
                      <a:pt x="36" y="30"/>
                    </a:lnTo>
                    <a:lnTo>
                      <a:pt x="54" y="18"/>
                    </a:lnTo>
                    <a:lnTo>
                      <a:pt x="60" y="12"/>
                    </a:lnTo>
                    <a:lnTo>
                      <a:pt x="84" y="12"/>
                    </a:lnTo>
                    <a:lnTo>
                      <a:pt x="102" y="12"/>
                    </a:lnTo>
                    <a:lnTo>
                      <a:pt x="114" y="12"/>
                    </a:lnTo>
                    <a:lnTo>
                      <a:pt x="138" y="6"/>
                    </a:lnTo>
                    <a:lnTo>
                      <a:pt x="144" y="6"/>
                    </a:lnTo>
                    <a:lnTo>
                      <a:pt x="174" y="6"/>
                    </a:lnTo>
                    <a:lnTo>
                      <a:pt x="180" y="0"/>
                    </a:lnTo>
                    <a:lnTo>
                      <a:pt x="210" y="0"/>
                    </a:lnTo>
                    <a:lnTo>
                      <a:pt x="210" y="6"/>
                    </a:lnTo>
                    <a:lnTo>
                      <a:pt x="210" y="24"/>
                    </a:lnTo>
                    <a:lnTo>
                      <a:pt x="216" y="30"/>
                    </a:lnTo>
                    <a:lnTo>
                      <a:pt x="216" y="48"/>
                    </a:lnTo>
                    <a:lnTo>
                      <a:pt x="222" y="78"/>
                    </a:lnTo>
                    <a:lnTo>
                      <a:pt x="222" y="102"/>
                    </a:lnTo>
                    <a:lnTo>
                      <a:pt x="222" y="114"/>
                    </a:lnTo>
                    <a:lnTo>
                      <a:pt x="228" y="138"/>
                    </a:lnTo>
                    <a:lnTo>
                      <a:pt x="228" y="144"/>
                    </a:lnTo>
                    <a:lnTo>
                      <a:pt x="228" y="174"/>
                    </a:lnTo>
                    <a:lnTo>
                      <a:pt x="228" y="180"/>
                    </a:lnTo>
                    <a:lnTo>
                      <a:pt x="234" y="198"/>
                    </a:lnTo>
                    <a:lnTo>
                      <a:pt x="234" y="216"/>
                    </a:lnTo>
                    <a:lnTo>
                      <a:pt x="234" y="222"/>
                    </a:lnTo>
                    <a:lnTo>
                      <a:pt x="240" y="240"/>
                    </a:lnTo>
                    <a:lnTo>
                      <a:pt x="240" y="264"/>
                    </a:lnTo>
                    <a:lnTo>
                      <a:pt x="234" y="264"/>
                    </a:lnTo>
                    <a:lnTo>
                      <a:pt x="234" y="270"/>
                    </a:lnTo>
                    <a:lnTo>
                      <a:pt x="240" y="270"/>
                    </a:lnTo>
                    <a:lnTo>
                      <a:pt x="240" y="276"/>
                    </a:lnTo>
                    <a:lnTo>
                      <a:pt x="234" y="282"/>
                    </a:lnTo>
                    <a:lnTo>
                      <a:pt x="240" y="282"/>
                    </a:lnTo>
                    <a:lnTo>
                      <a:pt x="246" y="282"/>
                    </a:lnTo>
                    <a:lnTo>
                      <a:pt x="246" y="288"/>
                    </a:lnTo>
                    <a:lnTo>
                      <a:pt x="240" y="288"/>
                    </a:lnTo>
                    <a:lnTo>
                      <a:pt x="240" y="294"/>
                    </a:lnTo>
                    <a:lnTo>
                      <a:pt x="228" y="294"/>
                    </a:lnTo>
                    <a:lnTo>
                      <a:pt x="228" y="300"/>
                    </a:lnTo>
                    <a:lnTo>
                      <a:pt x="222" y="300"/>
                    </a:lnTo>
                    <a:lnTo>
                      <a:pt x="222" y="306"/>
                    </a:lnTo>
                    <a:lnTo>
                      <a:pt x="216" y="306"/>
                    </a:lnTo>
                    <a:lnTo>
                      <a:pt x="210" y="300"/>
                    </a:lnTo>
                    <a:lnTo>
                      <a:pt x="204" y="300"/>
                    </a:lnTo>
                    <a:lnTo>
                      <a:pt x="198" y="306"/>
                    </a:lnTo>
                    <a:lnTo>
                      <a:pt x="198" y="318"/>
                    </a:lnTo>
                    <a:lnTo>
                      <a:pt x="198" y="324"/>
                    </a:lnTo>
                    <a:lnTo>
                      <a:pt x="192" y="330"/>
                    </a:lnTo>
                    <a:lnTo>
                      <a:pt x="186" y="336"/>
                    </a:lnTo>
                    <a:lnTo>
                      <a:pt x="186" y="342"/>
                    </a:lnTo>
                    <a:lnTo>
                      <a:pt x="180" y="348"/>
                    </a:lnTo>
                    <a:lnTo>
                      <a:pt x="180" y="354"/>
                    </a:lnTo>
                    <a:lnTo>
                      <a:pt x="174" y="354"/>
                    </a:lnTo>
                    <a:lnTo>
                      <a:pt x="168" y="354"/>
                    </a:lnTo>
                    <a:lnTo>
                      <a:pt x="168" y="360"/>
                    </a:lnTo>
                    <a:lnTo>
                      <a:pt x="168" y="372"/>
                    </a:lnTo>
                    <a:lnTo>
                      <a:pt x="168" y="378"/>
                    </a:lnTo>
                    <a:lnTo>
                      <a:pt x="162" y="378"/>
                    </a:lnTo>
                    <a:lnTo>
                      <a:pt x="162" y="384"/>
                    </a:lnTo>
                    <a:lnTo>
                      <a:pt x="156" y="384"/>
                    </a:lnTo>
                    <a:lnTo>
                      <a:pt x="150" y="378"/>
                    </a:lnTo>
                    <a:lnTo>
                      <a:pt x="144" y="378"/>
                    </a:lnTo>
                    <a:lnTo>
                      <a:pt x="138" y="378"/>
                    </a:lnTo>
                    <a:lnTo>
                      <a:pt x="138" y="366"/>
                    </a:lnTo>
                    <a:lnTo>
                      <a:pt x="132" y="366"/>
                    </a:lnTo>
                    <a:close/>
                  </a:path>
                </a:pathLst>
              </a:custGeom>
              <a:solidFill>
                <a:srgbClr val="FFFF00"/>
              </a:solidFill>
              <a:ln w="28575">
                <a:solidFill>
                  <a:srgbClr val="000000"/>
                </a:solidFill>
                <a:round/>
                <a:headEnd/>
                <a:tailEnd/>
              </a:ln>
            </p:spPr>
            <p:txBody>
              <a:bodyPr lIns="87069" tIns="43506" rIns="87069" bIns="43506"/>
              <a:lstStyle/>
              <a:p>
                <a:pPr fontAlgn="base">
                  <a:spcBef>
                    <a:spcPct val="0"/>
                  </a:spcBef>
                  <a:spcAft>
                    <a:spcPct val="0"/>
                  </a:spcAft>
                </a:pPr>
                <a:r>
                  <a:rPr lang="en-US" sz="1600" b="1" dirty="0" smtClean="0">
                    <a:solidFill>
                      <a:srgbClr val="000000"/>
                    </a:solidFill>
                    <a:latin typeface="Candara"/>
                    <a:ea typeface="ＭＳ Ｐゴシック" charset="0"/>
                    <a:cs typeface="Candara"/>
                  </a:rPr>
                  <a:t>129</a:t>
                </a:r>
                <a:endParaRPr lang="en-US" sz="1600" b="1" dirty="0">
                  <a:solidFill>
                    <a:srgbClr val="000000"/>
                  </a:solidFill>
                  <a:latin typeface="Candara"/>
                  <a:ea typeface="ＭＳ Ｐゴシック" charset="0"/>
                  <a:cs typeface="Candara"/>
                </a:endParaRPr>
              </a:p>
            </p:txBody>
          </p:sp>
          <p:sp>
            <p:nvSpPr>
              <p:cNvPr id="256020" name="Freeform 22"/>
              <p:cNvSpPr>
                <a:spLocks/>
              </p:cNvSpPr>
              <p:nvPr/>
            </p:nvSpPr>
            <p:spPr bwMode="auto">
              <a:xfrm>
                <a:off x="7581903" y="3349625"/>
                <a:ext cx="523875" cy="590550"/>
              </a:xfrm>
              <a:custGeom>
                <a:avLst/>
                <a:gdLst>
                  <a:gd name="T0" fmla="*/ 2147483647 w 330"/>
                  <a:gd name="T1" fmla="*/ 2147483647 h 372"/>
                  <a:gd name="T2" fmla="*/ 2147483647 w 330"/>
                  <a:gd name="T3" fmla="*/ 2147483647 h 372"/>
                  <a:gd name="T4" fmla="*/ 2147483647 w 330"/>
                  <a:gd name="T5" fmla="*/ 2147483647 h 372"/>
                  <a:gd name="T6" fmla="*/ 2147483647 w 330"/>
                  <a:gd name="T7" fmla="*/ 2147483647 h 372"/>
                  <a:gd name="T8" fmla="*/ 2147483647 w 330"/>
                  <a:gd name="T9" fmla="*/ 2147483647 h 372"/>
                  <a:gd name="T10" fmla="*/ 2147483647 w 330"/>
                  <a:gd name="T11" fmla="*/ 2147483647 h 372"/>
                  <a:gd name="T12" fmla="*/ 2147483647 w 330"/>
                  <a:gd name="T13" fmla="*/ 2147483647 h 372"/>
                  <a:gd name="T14" fmla="*/ 2147483647 w 330"/>
                  <a:gd name="T15" fmla="*/ 2147483647 h 372"/>
                  <a:gd name="T16" fmla="*/ 2147483647 w 330"/>
                  <a:gd name="T17" fmla="*/ 2147483647 h 372"/>
                  <a:gd name="T18" fmla="*/ 2147483647 w 330"/>
                  <a:gd name="T19" fmla="*/ 2147483647 h 372"/>
                  <a:gd name="T20" fmla="*/ 2147483647 w 330"/>
                  <a:gd name="T21" fmla="*/ 2147483647 h 372"/>
                  <a:gd name="T22" fmla="*/ 2147483647 w 330"/>
                  <a:gd name="T23" fmla="*/ 2147483647 h 372"/>
                  <a:gd name="T24" fmla="*/ 2147483647 w 330"/>
                  <a:gd name="T25" fmla="*/ 2147483647 h 372"/>
                  <a:gd name="T26" fmla="*/ 0 w 330"/>
                  <a:gd name="T27" fmla="*/ 2147483647 h 372"/>
                  <a:gd name="T28" fmla="*/ 2147483647 w 330"/>
                  <a:gd name="T29" fmla="*/ 2147483647 h 372"/>
                  <a:gd name="T30" fmla="*/ 2147483647 w 330"/>
                  <a:gd name="T31" fmla="*/ 2147483647 h 372"/>
                  <a:gd name="T32" fmla="*/ 2147483647 w 330"/>
                  <a:gd name="T33" fmla="*/ 2147483647 h 372"/>
                  <a:gd name="T34" fmla="*/ 2147483647 w 330"/>
                  <a:gd name="T35" fmla="*/ 2147483647 h 372"/>
                  <a:gd name="T36" fmla="*/ 2147483647 w 330"/>
                  <a:gd name="T37" fmla="*/ 2147483647 h 372"/>
                  <a:gd name="T38" fmla="*/ 2147483647 w 330"/>
                  <a:gd name="T39" fmla="*/ 2147483647 h 372"/>
                  <a:gd name="T40" fmla="*/ 2147483647 w 330"/>
                  <a:gd name="T41" fmla="*/ 0 h 372"/>
                  <a:gd name="T42" fmla="*/ 2147483647 w 330"/>
                  <a:gd name="T43" fmla="*/ 2147483647 h 372"/>
                  <a:gd name="T44" fmla="*/ 2147483647 w 330"/>
                  <a:gd name="T45" fmla="*/ 2147483647 h 372"/>
                  <a:gd name="T46" fmla="*/ 2147483647 w 330"/>
                  <a:gd name="T47" fmla="*/ 2147483647 h 372"/>
                  <a:gd name="T48" fmla="*/ 2147483647 w 330"/>
                  <a:gd name="T49" fmla="*/ 2147483647 h 372"/>
                  <a:gd name="T50" fmla="*/ 2147483647 w 330"/>
                  <a:gd name="T51" fmla="*/ 2147483647 h 372"/>
                  <a:gd name="T52" fmla="*/ 2147483647 w 330"/>
                  <a:gd name="T53" fmla="*/ 2147483647 h 372"/>
                  <a:gd name="T54" fmla="*/ 2147483647 w 330"/>
                  <a:gd name="T55" fmla="*/ 2147483647 h 372"/>
                  <a:gd name="T56" fmla="*/ 2147483647 w 330"/>
                  <a:gd name="T57" fmla="*/ 2147483647 h 372"/>
                  <a:gd name="T58" fmla="*/ 2147483647 w 330"/>
                  <a:gd name="T59" fmla="*/ 2147483647 h 372"/>
                  <a:gd name="T60" fmla="*/ 2147483647 w 330"/>
                  <a:gd name="T61" fmla="*/ 2147483647 h 372"/>
                  <a:gd name="T62" fmla="*/ 2147483647 w 330"/>
                  <a:gd name="T63" fmla="*/ 2147483647 h 372"/>
                  <a:gd name="T64" fmla="*/ 2147483647 w 330"/>
                  <a:gd name="T65" fmla="*/ 2147483647 h 372"/>
                  <a:gd name="T66" fmla="*/ 2147483647 w 330"/>
                  <a:gd name="T67" fmla="*/ 2147483647 h 372"/>
                  <a:gd name="T68" fmla="*/ 2147483647 w 330"/>
                  <a:gd name="T69" fmla="*/ 2147483647 h 372"/>
                  <a:gd name="T70" fmla="*/ 2147483647 w 330"/>
                  <a:gd name="T71" fmla="*/ 2147483647 h 372"/>
                  <a:gd name="T72" fmla="*/ 2147483647 w 330"/>
                  <a:gd name="T73" fmla="*/ 2147483647 h 372"/>
                  <a:gd name="T74" fmla="*/ 2147483647 w 330"/>
                  <a:gd name="T75" fmla="*/ 2147483647 h 372"/>
                  <a:gd name="T76" fmla="*/ 2147483647 w 330"/>
                  <a:gd name="T77" fmla="*/ 2147483647 h 372"/>
                  <a:gd name="T78" fmla="*/ 2147483647 w 330"/>
                  <a:gd name="T79" fmla="*/ 2147483647 h 372"/>
                  <a:gd name="T80" fmla="*/ 2147483647 w 330"/>
                  <a:gd name="T81" fmla="*/ 2147483647 h 372"/>
                  <a:gd name="T82" fmla="*/ 2147483647 w 330"/>
                  <a:gd name="T83" fmla="*/ 2147483647 h 372"/>
                  <a:gd name="T84" fmla="*/ 2147483647 w 330"/>
                  <a:gd name="T85" fmla="*/ 2147483647 h 372"/>
                  <a:gd name="T86" fmla="*/ 2147483647 w 330"/>
                  <a:gd name="T87" fmla="*/ 2147483647 h 372"/>
                  <a:gd name="T88" fmla="*/ 2147483647 w 330"/>
                  <a:gd name="T89" fmla="*/ 2147483647 h 372"/>
                  <a:gd name="T90" fmla="*/ 2147483647 w 330"/>
                  <a:gd name="T91" fmla="*/ 2147483647 h 372"/>
                  <a:gd name="T92" fmla="*/ 2147483647 w 330"/>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0"/>
                  <a:gd name="T142" fmla="*/ 0 h 372"/>
                  <a:gd name="T143" fmla="*/ 330 w 330"/>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0" h="372">
                    <a:moveTo>
                      <a:pt x="150" y="360"/>
                    </a:moveTo>
                    <a:lnTo>
                      <a:pt x="150" y="366"/>
                    </a:lnTo>
                    <a:lnTo>
                      <a:pt x="150" y="360"/>
                    </a:lnTo>
                    <a:lnTo>
                      <a:pt x="144" y="360"/>
                    </a:lnTo>
                    <a:lnTo>
                      <a:pt x="138" y="360"/>
                    </a:lnTo>
                    <a:lnTo>
                      <a:pt x="132" y="354"/>
                    </a:lnTo>
                    <a:lnTo>
                      <a:pt x="126" y="360"/>
                    </a:lnTo>
                    <a:lnTo>
                      <a:pt x="126" y="366"/>
                    </a:lnTo>
                    <a:lnTo>
                      <a:pt x="120" y="366"/>
                    </a:lnTo>
                    <a:lnTo>
                      <a:pt x="114" y="360"/>
                    </a:lnTo>
                    <a:lnTo>
                      <a:pt x="108" y="360"/>
                    </a:lnTo>
                    <a:lnTo>
                      <a:pt x="108" y="354"/>
                    </a:lnTo>
                    <a:lnTo>
                      <a:pt x="102" y="354"/>
                    </a:lnTo>
                    <a:lnTo>
                      <a:pt x="96" y="354"/>
                    </a:lnTo>
                    <a:lnTo>
                      <a:pt x="90" y="354"/>
                    </a:lnTo>
                    <a:lnTo>
                      <a:pt x="84" y="354"/>
                    </a:lnTo>
                    <a:lnTo>
                      <a:pt x="78" y="354"/>
                    </a:lnTo>
                    <a:lnTo>
                      <a:pt x="78" y="348"/>
                    </a:lnTo>
                    <a:lnTo>
                      <a:pt x="72" y="342"/>
                    </a:lnTo>
                    <a:lnTo>
                      <a:pt x="72" y="336"/>
                    </a:lnTo>
                    <a:lnTo>
                      <a:pt x="66" y="330"/>
                    </a:lnTo>
                    <a:lnTo>
                      <a:pt x="60" y="330"/>
                    </a:lnTo>
                    <a:lnTo>
                      <a:pt x="60" y="324"/>
                    </a:lnTo>
                    <a:lnTo>
                      <a:pt x="54" y="324"/>
                    </a:lnTo>
                    <a:lnTo>
                      <a:pt x="48" y="330"/>
                    </a:lnTo>
                    <a:lnTo>
                      <a:pt x="42" y="330"/>
                    </a:lnTo>
                    <a:lnTo>
                      <a:pt x="36" y="324"/>
                    </a:lnTo>
                    <a:lnTo>
                      <a:pt x="30" y="330"/>
                    </a:lnTo>
                    <a:lnTo>
                      <a:pt x="30" y="306"/>
                    </a:lnTo>
                    <a:lnTo>
                      <a:pt x="24" y="288"/>
                    </a:lnTo>
                    <a:lnTo>
                      <a:pt x="24" y="282"/>
                    </a:lnTo>
                    <a:lnTo>
                      <a:pt x="24" y="264"/>
                    </a:lnTo>
                    <a:lnTo>
                      <a:pt x="18" y="246"/>
                    </a:lnTo>
                    <a:lnTo>
                      <a:pt x="18" y="240"/>
                    </a:lnTo>
                    <a:lnTo>
                      <a:pt x="18" y="210"/>
                    </a:lnTo>
                    <a:lnTo>
                      <a:pt x="18" y="204"/>
                    </a:lnTo>
                    <a:lnTo>
                      <a:pt x="12" y="180"/>
                    </a:lnTo>
                    <a:lnTo>
                      <a:pt x="12" y="168"/>
                    </a:lnTo>
                    <a:lnTo>
                      <a:pt x="12" y="144"/>
                    </a:lnTo>
                    <a:lnTo>
                      <a:pt x="6" y="114"/>
                    </a:lnTo>
                    <a:lnTo>
                      <a:pt x="6" y="96"/>
                    </a:lnTo>
                    <a:lnTo>
                      <a:pt x="0" y="90"/>
                    </a:lnTo>
                    <a:lnTo>
                      <a:pt x="0" y="72"/>
                    </a:lnTo>
                    <a:lnTo>
                      <a:pt x="30" y="66"/>
                    </a:lnTo>
                    <a:lnTo>
                      <a:pt x="66" y="60"/>
                    </a:lnTo>
                    <a:lnTo>
                      <a:pt x="78" y="60"/>
                    </a:lnTo>
                    <a:lnTo>
                      <a:pt x="96" y="54"/>
                    </a:lnTo>
                    <a:lnTo>
                      <a:pt x="120" y="66"/>
                    </a:lnTo>
                    <a:lnTo>
                      <a:pt x="132" y="72"/>
                    </a:lnTo>
                    <a:lnTo>
                      <a:pt x="150" y="66"/>
                    </a:lnTo>
                    <a:lnTo>
                      <a:pt x="150" y="72"/>
                    </a:lnTo>
                    <a:lnTo>
                      <a:pt x="132" y="78"/>
                    </a:lnTo>
                    <a:lnTo>
                      <a:pt x="144" y="78"/>
                    </a:lnTo>
                    <a:lnTo>
                      <a:pt x="156" y="78"/>
                    </a:lnTo>
                    <a:lnTo>
                      <a:pt x="168" y="78"/>
                    </a:lnTo>
                    <a:lnTo>
                      <a:pt x="180" y="72"/>
                    </a:lnTo>
                    <a:lnTo>
                      <a:pt x="204" y="60"/>
                    </a:lnTo>
                    <a:lnTo>
                      <a:pt x="210" y="66"/>
                    </a:lnTo>
                    <a:lnTo>
                      <a:pt x="228" y="60"/>
                    </a:lnTo>
                    <a:lnTo>
                      <a:pt x="240" y="48"/>
                    </a:lnTo>
                    <a:lnTo>
                      <a:pt x="252" y="36"/>
                    </a:lnTo>
                    <a:lnTo>
                      <a:pt x="276" y="18"/>
                    </a:lnTo>
                    <a:lnTo>
                      <a:pt x="306" y="0"/>
                    </a:lnTo>
                    <a:lnTo>
                      <a:pt x="306" y="12"/>
                    </a:lnTo>
                    <a:lnTo>
                      <a:pt x="312" y="48"/>
                    </a:lnTo>
                    <a:lnTo>
                      <a:pt x="318" y="84"/>
                    </a:lnTo>
                    <a:lnTo>
                      <a:pt x="324" y="108"/>
                    </a:lnTo>
                    <a:lnTo>
                      <a:pt x="330" y="132"/>
                    </a:lnTo>
                    <a:lnTo>
                      <a:pt x="324" y="132"/>
                    </a:lnTo>
                    <a:lnTo>
                      <a:pt x="318" y="138"/>
                    </a:lnTo>
                    <a:lnTo>
                      <a:pt x="324" y="144"/>
                    </a:lnTo>
                    <a:lnTo>
                      <a:pt x="324" y="150"/>
                    </a:lnTo>
                    <a:lnTo>
                      <a:pt x="324" y="156"/>
                    </a:lnTo>
                    <a:lnTo>
                      <a:pt x="330" y="168"/>
                    </a:lnTo>
                    <a:lnTo>
                      <a:pt x="324" y="168"/>
                    </a:lnTo>
                    <a:lnTo>
                      <a:pt x="324" y="174"/>
                    </a:lnTo>
                    <a:lnTo>
                      <a:pt x="324" y="180"/>
                    </a:lnTo>
                    <a:lnTo>
                      <a:pt x="324" y="192"/>
                    </a:lnTo>
                    <a:lnTo>
                      <a:pt x="324" y="198"/>
                    </a:lnTo>
                    <a:lnTo>
                      <a:pt x="324" y="204"/>
                    </a:lnTo>
                    <a:lnTo>
                      <a:pt x="318" y="204"/>
                    </a:lnTo>
                    <a:lnTo>
                      <a:pt x="318" y="210"/>
                    </a:lnTo>
                    <a:lnTo>
                      <a:pt x="318" y="216"/>
                    </a:lnTo>
                    <a:lnTo>
                      <a:pt x="318" y="222"/>
                    </a:lnTo>
                    <a:lnTo>
                      <a:pt x="318" y="228"/>
                    </a:lnTo>
                    <a:lnTo>
                      <a:pt x="318" y="234"/>
                    </a:lnTo>
                    <a:lnTo>
                      <a:pt x="318" y="240"/>
                    </a:lnTo>
                    <a:lnTo>
                      <a:pt x="312" y="240"/>
                    </a:lnTo>
                    <a:lnTo>
                      <a:pt x="306" y="246"/>
                    </a:lnTo>
                    <a:lnTo>
                      <a:pt x="306" y="252"/>
                    </a:lnTo>
                    <a:lnTo>
                      <a:pt x="300" y="252"/>
                    </a:lnTo>
                    <a:lnTo>
                      <a:pt x="300" y="258"/>
                    </a:lnTo>
                    <a:lnTo>
                      <a:pt x="294" y="258"/>
                    </a:lnTo>
                    <a:lnTo>
                      <a:pt x="294" y="264"/>
                    </a:lnTo>
                    <a:lnTo>
                      <a:pt x="288" y="270"/>
                    </a:lnTo>
                    <a:lnTo>
                      <a:pt x="282" y="270"/>
                    </a:lnTo>
                    <a:lnTo>
                      <a:pt x="282" y="264"/>
                    </a:lnTo>
                    <a:lnTo>
                      <a:pt x="276" y="264"/>
                    </a:lnTo>
                    <a:lnTo>
                      <a:pt x="270" y="270"/>
                    </a:lnTo>
                    <a:lnTo>
                      <a:pt x="270" y="276"/>
                    </a:lnTo>
                    <a:lnTo>
                      <a:pt x="264" y="282"/>
                    </a:lnTo>
                    <a:lnTo>
                      <a:pt x="258" y="288"/>
                    </a:lnTo>
                    <a:lnTo>
                      <a:pt x="258" y="294"/>
                    </a:lnTo>
                    <a:lnTo>
                      <a:pt x="258" y="300"/>
                    </a:lnTo>
                    <a:lnTo>
                      <a:pt x="258" y="306"/>
                    </a:lnTo>
                    <a:lnTo>
                      <a:pt x="258" y="312"/>
                    </a:lnTo>
                    <a:lnTo>
                      <a:pt x="264" y="312"/>
                    </a:lnTo>
                    <a:lnTo>
                      <a:pt x="258" y="312"/>
                    </a:lnTo>
                    <a:lnTo>
                      <a:pt x="252" y="318"/>
                    </a:lnTo>
                    <a:lnTo>
                      <a:pt x="252" y="324"/>
                    </a:lnTo>
                    <a:lnTo>
                      <a:pt x="252" y="318"/>
                    </a:lnTo>
                    <a:lnTo>
                      <a:pt x="246" y="312"/>
                    </a:lnTo>
                    <a:lnTo>
                      <a:pt x="240" y="306"/>
                    </a:lnTo>
                    <a:lnTo>
                      <a:pt x="240" y="312"/>
                    </a:lnTo>
                    <a:lnTo>
                      <a:pt x="234" y="312"/>
                    </a:lnTo>
                    <a:lnTo>
                      <a:pt x="234" y="318"/>
                    </a:lnTo>
                    <a:lnTo>
                      <a:pt x="234" y="324"/>
                    </a:lnTo>
                    <a:lnTo>
                      <a:pt x="234" y="330"/>
                    </a:lnTo>
                    <a:lnTo>
                      <a:pt x="228" y="330"/>
                    </a:lnTo>
                    <a:lnTo>
                      <a:pt x="228" y="336"/>
                    </a:lnTo>
                    <a:lnTo>
                      <a:pt x="234" y="342"/>
                    </a:lnTo>
                    <a:lnTo>
                      <a:pt x="234" y="348"/>
                    </a:lnTo>
                    <a:lnTo>
                      <a:pt x="234" y="354"/>
                    </a:lnTo>
                    <a:lnTo>
                      <a:pt x="228" y="354"/>
                    </a:lnTo>
                    <a:lnTo>
                      <a:pt x="228" y="366"/>
                    </a:lnTo>
                    <a:lnTo>
                      <a:pt x="222" y="372"/>
                    </a:lnTo>
                    <a:lnTo>
                      <a:pt x="216" y="372"/>
                    </a:lnTo>
                    <a:lnTo>
                      <a:pt x="210" y="372"/>
                    </a:lnTo>
                    <a:lnTo>
                      <a:pt x="204" y="366"/>
                    </a:lnTo>
                    <a:lnTo>
                      <a:pt x="198" y="366"/>
                    </a:lnTo>
                    <a:lnTo>
                      <a:pt x="198" y="360"/>
                    </a:lnTo>
                    <a:lnTo>
                      <a:pt x="192" y="360"/>
                    </a:lnTo>
                    <a:lnTo>
                      <a:pt x="186" y="360"/>
                    </a:lnTo>
                    <a:lnTo>
                      <a:pt x="180" y="354"/>
                    </a:lnTo>
                    <a:lnTo>
                      <a:pt x="180" y="348"/>
                    </a:lnTo>
                    <a:lnTo>
                      <a:pt x="180" y="342"/>
                    </a:lnTo>
                    <a:lnTo>
                      <a:pt x="174" y="348"/>
                    </a:lnTo>
                    <a:lnTo>
                      <a:pt x="168" y="348"/>
                    </a:lnTo>
                    <a:lnTo>
                      <a:pt x="168" y="354"/>
                    </a:lnTo>
                    <a:lnTo>
                      <a:pt x="162" y="354"/>
                    </a:lnTo>
                    <a:lnTo>
                      <a:pt x="162" y="360"/>
                    </a:lnTo>
                    <a:lnTo>
                      <a:pt x="156" y="360"/>
                    </a:lnTo>
                    <a:lnTo>
                      <a:pt x="150" y="360"/>
                    </a:lnTo>
                    <a:close/>
                  </a:path>
                </a:pathLst>
              </a:custGeom>
              <a:solidFill>
                <a:srgbClr val="FFFF00"/>
              </a:solidFill>
              <a:ln w="28575">
                <a:solidFill>
                  <a:srgbClr val="000000"/>
                </a:solidFill>
                <a:round/>
                <a:headEnd/>
                <a:tailEnd/>
              </a:ln>
            </p:spPr>
            <p:txBody>
              <a:bodyPr lIns="87069" tIns="43506" rIns="87069" bIns="43506"/>
              <a:lstStyle/>
              <a:p>
                <a:pPr algn="ctr" fontAlgn="base">
                  <a:lnSpc>
                    <a:spcPct val="130000"/>
                  </a:lnSpc>
                  <a:spcBef>
                    <a:spcPct val="0"/>
                  </a:spcBef>
                  <a:spcAft>
                    <a:spcPct val="0"/>
                  </a:spcAft>
                </a:pPr>
                <a:r>
                  <a:rPr lang="en-US" sz="1600" b="1" dirty="0">
                    <a:solidFill>
                      <a:srgbClr val="000000"/>
                    </a:solidFill>
                    <a:latin typeface="Candara"/>
                    <a:ea typeface="ＭＳ Ｐゴシック" charset="0"/>
                    <a:cs typeface="Candara"/>
                  </a:rPr>
                  <a:t>28</a:t>
                </a:r>
              </a:p>
            </p:txBody>
          </p:sp>
          <p:sp>
            <p:nvSpPr>
              <p:cNvPr id="256021" name="Freeform 23"/>
              <p:cNvSpPr>
                <a:spLocks/>
              </p:cNvSpPr>
              <p:nvPr/>
            </p:nvSpPr>
            <p:spPr bwMode="auto">
              <a:xfrm>
                <a:off x="8553453" y="3740279"/>
                <a:ext cx="28575" cy="28575"/>
              </a:xfrm>
              <a:custGeom>
                <a:avLst/>
                <a:gdLst>
                  <a:gd name="T0" fmla="*/ 2147483647 w 18"/>
                  <a:gd name="T1" fmla="*/ 0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0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6" y="0"/>
                    </a:moveTo>
                    <a:lnTo>
                      <a:pt x="18" y="6"/>
                    </a:lnTo>
                    <a:lnTo>
                      <a:pt x="6" y="18"/>
                    </a:lnTo>
                    <a:lnTo>
                      <a:pt x="6" y="12"/>
                    </a:lnTo>
                    <a:lnTo>
                      <a:pt x="0" y="6"/>
                    </a:lnTo>
                    <a:lnTo>
                      <a:pt x="6" y="0"/>
                    </a:lnTo>
                    <a:close/>
                  </a:path>
                </a:pathLst>
              </a:custGeom>
              <a:solidFill>
                <a:srgbClr val="FFFFFF"/>
              </a:solidFill>
              <a:ln w="28575">
                <a:solidFill>
                  <a:srgbClr val="000000"/>
                </a:solidFill>
                <a:round/>
                <a:headEnd/>
                <a:tailEnd/>
              </a:ln>
              <a:extLst/>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22" name="Freeform 24"/>
              <p:cNvSpPr>
                <a:spLocks/>
              </p:cNvSpPr>
              <p:nvPr/>
            </p:nvSpPr>
            <p:spPr bwMode="auto">
              <a:xfrm>
                <a:off x="8686803" y="3568829"/>
                <a:ext cx="123825" cy="219075"/>
              </a:xfrm>
              <a:custGeom>
                <a:avLst/>
                <a:gdLst>
                  <a:gd name="T0" fmla="*/ 2147483647 w 78"/>
                  <a:gd name="T1" fmla="*/ 2147483647 h 138"/>
                  <a:gd name="T2" fmla="*/ 2147483647 w 78"/>
                  <a:gd name="T3" fmla="*/ 2147483647 h 138"/>
                  <a:gd name="T4" fmla="*/ 2147483647 w 78"/>
                  <a:gd name="T5" fmla="*/ 2147483647 h 138"/>
                  <a:gd name="T6" fmla="*/ 2147483647 w 78"/>
                  <a:gd name="T7" fmla="*/ 2147483647 h 138"/>
                  <a:gd name="T8" fmla="*/ 2147483647 w 78"/>
                  <a:gd name="T9" fmla="*/ 2147483647 h 138"/>
                  <a:gd name="T10" fmla="*/ 2147483647 w 78"/>
                  <a:gd name="T11" fmla="*/ 2147483647 h 138"/>
                  <a:gd name="T12" fmla="*/ 2147483647 w 78"/>
                  <a:gd name="T13" fmla="*/ 2147483647 h 138"/>
                  <a:gd name="T14" fmla="*/ 0 w 78"/>
                  <a:gd name="T15" fmla="*/ 2147483647 h 138"/>
                  <a:gd name="T16" fmla="*/ 0 w 78"/>
                  <a:gd name="T17" fmla="*/ 2147483647 h 138"/>
                  <a:gd name="T18" fmla="*/ 0 w 78"/>
                  <a:gd name="T19" fmla="*/ 2147483647 h 138"/>
                  <a:gd name="T20" fmla="*/ 2147483647 w 78"/>
                  <a:gd name="T21" fmla="*/ 2147483647 h 138"/>
                  <a:gd name="T22" fmla="*/ 2147483647 w 78"/>
                  <a:gd name="T23" fmla="*/ 0 h 138"/>
                  <a:gd name="T24" fmla="*/ 2147483647 w 78"/>
                  <a:gd name="T25" fmla="*/ 0 h 138"/>
                  <a:gd name="T26" fmla="*/ 2147483647 w 78"/>
                  <a:gd name="T27" fmla="*/ 2147483647 h 138"/>
                  <a:gd name="T28" fmla="*/ 2147483647 w 78"/>
                  <a:gd name="T29" fmla="*/ 2147483647 h 138"/>
                  <a:gd name="T30" fmla="*/ 2147483647 w 78"/>
                  <a:gd name="T31" fmla="*/ 2147483647 h 138"/>
                  <a:gd name="T32" fmla="*/ 2147483647 w 78"/>
                  <a:gd name="T33" fmla="*/ 2147483647 h 138"/>
                  <a:gd name="T34" fmla="*/ 2147483647 w 78"/>
                  <a:gd name="T35" fmla="*/ 2147483647 h 138"/>
                  <a:gd name="T36" fmla="*/ 2147483647 w 78"/>
                  <a:gd name="T37" fmla="*/ 2147483647 h 138"/>
                  <a:gd name="T38" fmla="*/ 2147483647 w 78"/>
                  <a:gd name="T39" fmla="*/ 2147483647 h 138"/>
                  <a:gd name="T40" fmla="*/ 2147483647 w 78"/>
                  <a:gd name="T41" fmla="*/ 2147483647 h 138"/>
                  <a:gd name="T42" fmla="*/ 2147483647 w 78"/>
                  <a:gd name="T43" fmla="*/ 2147483647 h 138"/>
                  <a:gd name="T44" fmla="*/ 2147483647 w 78"/>
                  <a:gd name="T45" fmla="*/ 2147483647 h 138"/>
                  <a:gd name="T46" fmla="*/ 2147483647 w 78"/>
                  <a:gd name="T47" fmla="*/ 2147483647 h 138"/>
                  <a:gd name="T48" fmla="*/ 2147483647 w 78"/>
                  <a:gd name="T49" fmla="*/ 2147483647 h 138"/>
                  <a:gd name="T50" fmla="*/ 2147483647 w 78"/>
                  <a:gd name="T51" fmla="*/ 2147483647 h 138"/>
                  <a:gd name="T52" fmla="*/ 2147483647 w 78"/>
                  <a:gd name="T53" fmla="*/ 2147483647 h 138"/>
                  <a:gd name="T54" fmla="*/ 2147483647 w 78"/>
                  <a:gd name="T55" fmla="*/ 2147483647 h 138"/>
                  <a:gd name="T56" fmla="*/ 2147483647 w 78"/>
                  <a:gd name="T57" fmla="*/ 2147483647 h 138"/>
                  <a:gd name="T58" fmla="*/ 2147483647 w 78"/>
                  <a:gd name="T59" fmla="*/ 2147483647 h 138"/>
                  <a:gd name="T60" fmla="*/ 2147483647 w 78"/>
                  <a:gd name="T61" fmla="*/ 2147483647 h 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138"/>
                  <a:gd name="T95" fmla="*/ 78 w 78"/>
                  <a:gd name="T96" fmla="*/ 138 h 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138">
                    <a:moveTo>
                      <a:pt x="30" y="126"/>
                    </a:moveTo>
                    <a:lnTo>
                      <a:pt x="24" y="120"/>
                    </a:lnTo>
                    <a:lnTo>
                      <a:pt x="24" y="102"/>
                    </a:lnTo>
                    <a:lnTo>
                      <a:pt x="12" y="72"/>
                    </a:lnTo>
                    <a:lnTo>
                      <a:pt x="12" y="60"/>
                    </a:lnTo>
                    <a:lnTo>
                      <a:pt x="6" y="60"/>
                    </a:lnTo>
                    <a:lnTo>
                      <a:pt x="6" y="48"/>
                    </a:lnTo>
                    <a:lnTo>
                      <a:pt x="0" y="18"/>
                    </a:lnTo>
                    <a:lnTo>
                      <a:pt x="0" y="12"/>
                    </a:lnTo>
                    <a:lnTo>
                      <a:pt x="0" y="6"/>
                    </a:lnTo>
                    <a:lnTo>
                      <a:pt x="6" y="6"/>
                    </a:lnTo>
                    <a:lnTo>
                      <a:pt x="12" y="0"/>
                    </a:lnTo>
                    <a:lnTo>
                      <a:pt x="18" y="0"/>
                    </a:lnTo>
                    <a:lnTo>
                      <a:pt x="24" y="6"/>
                    </a:lnTo>
                    <a:lnTo>
                      <a:pt x="18" y="6"/>
                    </a:lnTo>
                    <a:lnTo>
                      <a:pt x="18" y="12"/>
                    </a:lnTo>
                    <a:lnTo>
                      <a:pt x="12" y="24"/>
                    </a:lnTo>
                    <a:lnTo>
                      <a:pt x="18" y="30"/>
                    </a:lnTo>
                    <a:lnTo>
                      <a:pt x="18" y="36"/>
                    </a:lnTo>
                    <a:lnTo>
                      <a:pt x="24" y="48"/>
                    </a:lnTo>
                    <a:lnTo>
                      <a:pt x="36" y="54"/>
                    </a:lnTo>
                    <a:lnTo>
                      <a:pt x="42" y="72"/>
                    </a:lnTo>
                    <a:lnTo>
                      <a:pt x="48" y="78"/>
                    </a:lnTo>
                    <a:lnTo>
                      <a:pt x="48" y="84"/>
                    </a:lnTo>
                    <a:lnTo>
                      <a:pt x="60" y="96"/>
                    </a:lnTo>
                    <a:lnTo>
                      <a:pt x="72" y="96"/>
                    </a:lnTo>
                    <a:lnTo>
                      <a:pt x="78" y="126"/>
                    </a:lnTo>
                    <a:lnTo>
                      <a:pt x="78" y="132"/>
                    </a:lnTo>
                    <a:lnTo>
                      <a:pt x="60" y="132"/>
                    </a:lnTo>
                    <a:lnTo>
                      <a:pt x="30" y="138"/>
                    </a:lnTo>
                    <a:lnTo>
                      <a:pt x="30" y="126"/>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23" name="Freeform 25"/>
              <p:cNvSpPr>
                <a:spLocks/>
              </p:cNvSpPr>
              <p:nvPr/>
            </p:nvSpPr>
            <p:spPr bwMode="auto">
              <a:xfrm>
                <a:off x="7905753" y="3559175"/>
                <a:ext cx="561975" cy="552450"/>
              </a:xfrm>
              <a:custGeom>
                <a:avLst/>
                <a:gdLst>
                  <a:gd name="T0" fmla="*/ 2147483647 w 354"/>
                  <a:gd name="T1" fmla="*/ 2147483647 h 348"/>
                  <a:gd name="T2" fmla="*/ 2147483647 w 354"/>
                  <a:gd name="T3" fmla="*/ 2147483647 h 348"/>
                  <a:gd name="T4" fmla="*/ 2147483647 w 354"/>
                  <a:gd name="T5" fmla="*/ 2147483647 h 348"/>
                  <a:gd name="T6" fmla="*/ 2147483647 w 354"/>
                  <a:gd name="T7" fmla="*/ 2147483647 h 348"/>
                  <a:gd name="T8" fmla="*/ 2147483647 w 354"/>
                  <a:gd name="T9" fmla="*/ 2147483647 h 348"/>
                  <a:gd name="T10" fmla="*/ 2147483647 w 354"/>
                  <a:gd name="T11" fmla="*/ 2147483647 h 348"/>
                  <a:gd name="T12" fmla="*/ 2147483647 w 354"/>
                  <a:gd name="T13" fmla="*/ 2147483647 h 348"/>
                  <a:gd name="T14" fmla="*/ 2147483647 w 354"/>
                  <a:gd name="T15" fmla="*/ 2147483647 h 348"/>
                  <a:gd name="T16" fmla="*/ 2147483647 w 354"/>
                  <a:gd name="T17" fmla="*/ 2147483647 h 348"/>
                  <a:gd name="T18" fmla="*/ 2147483647 w 354"/>
                  <a:gd name="T19" fmla="*/ 2147483647 h 348"/>
                  <a:gd name="T20" fmla="*/ 2147483647 w 354"/>
                  <a:gd name="T21" fmla="*/ 2147483647 h 348"/>
                  <a:gd name="T22" fmla="*/ 2147483647 w 354"/>
                  <a:gd name="T23" fmla="*/ 2147483647 h 348"/>
                  <a:gd name="T24" fmla="*/ 2147483647 w 354"/>
                  <a:gd name="T25" fmla="*/ 2147483647 h 348"/>
                  <a:gd name="T26" fmla="*/ 2147483647 w 354"/>
                  <a:gd name="T27" fmla="*/ 2147483647 h 348"/>
                  <a:gd name="T28" fmla="*/ 2147483647 w 354"/>
                  <a:gd name="T29" fmla="*/ 2147483647 h 348"/>
                  <a:gd name="T30" fmla="*/ 2147483647 w 354"/>
                  <a:gd name="T31" fmla="*/ 2147483647 h 348"/>
                  <a:gd name="T32" fmla="*/ 2147483647 w 354"/>
                  <a:gd name="T33" fmla="*/ 2147483647 h 348"/>
                  <a:gd name="T34" fmla="*/ 2147483647 w 354"/>
                  <a:gd name="T35" fmla="*/ 2147483647 h 348"/>
                  <a:gd name="T36" fmla="*/ 2147483647 w 354"/>
                  <a:gd name="T37" fmla="*/ 2147483647 h 348"/>
                  <a:gd name="T38" fmla="*/ 2147483647 w 354"/>
                  <a:gd name="T39" fmla="*/ 2147483647 h 348"/>
                  <a:gd name="T40" fmla="*/ 2147483647 w 354"/>
                  <a:gd name="T41" fmla="*/ 2147483647 h 348"/>
                  <a:gd name="T42" fmla="*/ 2147483647 w 354"/>
                  <a:gd name="T43" fmla="*/ 2147483647 h 348"/>
                  <a:gd name="T44" fmla="*/ 2147483647 w 354"/>
                  <a:gd name="T45" fmla="*/ 2147483647 h 348"/>
                  <a:gd name="T46" fmla="*/ 2147483647 w 354"/>
                  <a:gd name="T47" fmla="*/ 2147483647 h 348"/>
                  <a:gd name="T48" fmla="*/ 2147483647 w 354"/>
                  <a:gd name="T49" fmla="*/ 2147483647 h 348"/>
                  <a:gd name="T50" fmla="*/ 2147483647 w 354"/>
                  <a:gd name="T51" fmla="*/ 2147483647 h 348"/>
                  <a:gd name="T52" fmla="*/ 2147483647 w 354"/>
                  <a:gd name="T53" fmla="*/ 2147483647 h 348"/>
                  <a:gd name="T54" fmla="*/ 2147483647 w 354"/>
                  <a:gd name="T55" fmla="*/ 2147483647 h 348"/>
                  <a:gd name="T56" fmla="*/ 2147483647 w 354"/>
                  <a:gd name="T57" fmla="*/ 2147483647 h 348"/>
                  <a:gd name="T58" fmla="*/ 2147483647 w 354"/>
                  <a:gd name="T59" fmla="*/ 2147483647 h 348"/>
                  <a:gd name="T60" fmla="*/ 2147483647 w 354"/>
                  <a:gd name="T61" fmla="*/ 2147483647 h 348"/>
                  <a:gd name="T62" fmla="*/ 2147483647 w 354"/>
                  <a:gd name="T63" fmla="*/ 2147483647 h 348"/>
                  <a:gd name="T64" fmla="*/ 2147483647 w 354"/>
                  <a:gd name="T65" fmla="*/ 2147483647 h 348"/>
                  <a:gd name="T66" fmla="*/ 2147483647 w 354"/>
                  <a:gd name="T67" fmla="*/ 2147483647 h 348"/>
                  <a:gd name="T68" fmla="*/ 2147483647 w 354"/>
                  <a:gd name="T69" fmla="*/ 2147483647 h 348"/>
                  <a:gd name="T70" fmla="*/ 2147483647 w 354"/>
                  <a:gd name="T71" fmla="*/ 2147483647 h 348"/>
                  <a:gd name="T72" fmla="*/ 2147483647 w 354"/>
                  <a:gd name="T73" fmla="*/ 2147483647 h 348"/>
                  <a:gd name="T74" fmla="*/ 2147483647 w 354"/>
                  <a:gd name="T75" fmla="*/ 2147483647 h 348"/>
                  <a:gd name="T76" fmla="*/ 2147483647 w 354"/>
                  <a:gd name="T77" fmla="*/ 2147483647 h 348"/>
                  <a:gd name="T78" fmla="*/ 2147483647 w 354"/>
                  <a:gd name="T79" fmla="*/ 2147483647 h 348"/>
                  <a:gd name="T80" fmla="*/ 2147483647 w 354"/>
                  <a:gd name="T81" fmla="*/ 2147483647 h 348"/>
                  <a:gd name="T82" fmla="*/ 2147483647 w 354"/>
                  <a:gd name="T83" fmla="*/ 2147483647 h 348"/>
                  <a:gd name="T84" fmla="*/ 2147483647 w 354"/>
                  <a:gd name="T85" fmla="*/ 2147483647 h 348"/>
                  <a:gd name="T86" fmla="*/ 2147483647 w 354"/>
                  <a:gd name="T87" fmla="*/ 2147483647 h 348"/>
                  <a:gd name="T88" fmla="*/ 2147483647 w 354"/>
                  <a:gd name="T89" fmla="*/ 2147483647 h 348"/>
                  <a:gd name="T90" fmla="*/ 2147483647 w 354"/>
                  <a:gd name="T91" fmla="*/ 2147483647 h 348"/>
                  <a:gd name="T92" fmla="*/ 2147483647 w 354"/>
                  <a:gd name="T93" fmla="*/ 2147483647 h 348"/>
                  <a:gd name="T94" fmla="*/ 2147483647 w 354"/>
                  <a:gd name="T95" fmla="*/ 2147483647 h 348"/>
                  <a:gd name="T96" fmla="*/ 2147483647 w 354"/>
                  <a:gd name="T97" fmla="*/ 2147483647 h 348"/>
                  <a:gd name="T98" fmla="*/ 2147483647 w 354"/>
                  <a:gd name="T99" fmla="*/ 2147483647 h 348"/>
                  <a:gd name="T100" fmla="*/ 2147483647 w 354"/>
                  <a:gd name="T101" fmla="*/ 2147483647 h 348"/>
                  <a:gd name="T102" fmla="*/ 2147483647 w 354"/>
                  <a:gd name="T103" fmla="*/ 2147483647 h 348"/>
                  <a:gd name="T104" fmla="*/ 2147483647 w 354"/>
                  <a:gd name="T105" fmla="*/ 2147483647 h 348"/>
                  <a:gd name="T106" fmla="*/ 2147483647 w 354"/>
                  <a:gd name="T107" fmla="*/ 2147483647 h 348"/>
                  <a:gd name="T108" fmla="*/ 2147483647 w 354"/>
                  <a:gd name="T109" fmla="*/ 2147483647 h 348"/>
                  <a:gd name="T110" fmla="*/ 2147483647 w 354"/>
                  <a:gd name="T111" fmla="*/ 2147483647 h 348"/>
                  <a:gd name="T112" fmla="*/ 2147483647 w 354"/>
                  <a:gd name="T113" fmla="*/ 2147483647 h 348"/>
                  <a:gd name="T114" fmla="*/ 2147483647 w 354"/>
                  <a:gd name="T115" fmla="*/ 2147483647 h 348"/>
                  <a:gd name="T116" fmla="*/ 2147483647 w 354"/>
                  <a:gd name="T117" fmla="*/ 2147483647 h 348"/>
                  <a:gd name="T118" fmla="*/ 2147483647 w 354"/>
                  <a:gd name="T119" fmla="*/ 2147483647 h 3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4"/>
                  <a:gd name="T181" fmla="*/ 0 h 348"/>
                  <a:gd name="T182" fmla="*/ 354 w 354"/>
                  <a:gd name="T183" fmla="*/ 348 h 3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4" h="348">
                    <a:moveTo>
                      <a:pt x="258" y="192"/>
                    </a:moveTo>
                    <a:lnTo>
                      <a:pt x="252" y="198"/>
                    </a:lnTo>
                    <a:lnTo>
                      <a:pt x="252" y="204"/>
                    </a:lnTo>
                    <a:lnTo>
                      <a:pt x="240" y="198"/>
                    </a:lnTo>
                    <a:lnTo>
                      <a:pt x="234" y="192"/>
                    </a:lnTo>
                    <a:lnTo>
                      <a:pt x="222" y="192"/>
                    </a:lnTo>
                    <a:lnTo>
                      <a:pt x="222" y="198"/>
                    </a:lnTo>
                    <a:lnTo>
                      <a:pt x="222" y="204"/>
                    </a:lnTo>
                    <a:lnTo>
                      <a:pt x="222" y="210"/>
                    </a:lnTo>
                    <a:lnTo>
                      <a:pt x="222" y="216"/>
                    </a:lnTo>
                    <a:lnTo>
                      <a:pt x="216" y="216"/>
                    </a:lnTo>
                    <a:lnTo>
                      <a:pt x="216" y="222"/>
                    </a:lnTo>
                    <a:lnTo>
                      <a:pt x="216" y="228"/>
                    </a:lnTo>
                    <a:lnTo>
                      <a:pt x="210" y="234"/>
                    </a:lnTo>
                    <a:lnTo>
                      <a:pt x="210" y="240"/>
                    </a:lnTo>
                    <a:lnTo>
                      <a:pt x="210" y="246"/>
                    </a:lnTo>
                    <a:lnTo>
                      <a:pt x="204" y="252"/>
                    </a:lnTo>
                    <a:lnTo>
                      <a:pt x="204" y="258"/>
                    </a:lnTo>
                    <a:lnTo>
                      <a:pt x="198" y="264"/>
                    </a:lnTo>
                    <a:lnTo>
                      <a:pt x="198" y="270"/>
                    </a:lnTo>
                    <a:lnTo>
                      <a:pt x="192" y="276"/>
                    </a:lnTo>
                    <a:lnTo>
                      <a:pt x="192" y="282"/>
                    </a:lnTo>
                    <a:lnTo>
                      <a:pt x="186" y="288"/>
                    </a:lnTo>
                    <a:lnTo>
                      <a:pt x="192" y="288"/>
                    </a:lnTo>
                    <a:lnTo>
                      <a:pt x="186" y="288"/>
                    </a:lnTo>
                    <a:lnTo>
                      <a:pt x="192" y="294"/>
                    </a:lnTo>
                    <a:lnTo>
                      <a:pt x="192" y="288"/>
                    </a:lnTo>
                    <a:lnTo>
                      <a:pt x="198" y="294"/>
                    </a:lnTo>
                    <a:lnTo>
                      <a:pt x="192" y="294"/>
                    </a:lnTo>
                    <a:lnTo>
                      <a:pt x="192" y="300"/>
                    </a:lnTo>
                    <a:lnTo>
                      <a:pt x="192" y="306"/>
                    </a:lnTo>
                    <a:lnTo>
                      <a:pt x="186" y="306"/>
                    </a:lnTo>
                    <a:lnTo>
                      <a:pt x="186" y="312"/>
                    </a:lnTo>
                    <a:lnTo>
                      <a:pt x="180" y="312"/>
                    </a:lnTo>
                    <a:lnTo>
                      <a:pt x="174" y="312"/>
                    </a:lnTo>
                    <a:lnTo>
                      <a:pt x="168" y="312"/>
                    </a:lnTo>
                    <a:lnTo>
                      <a:pt x="162" y="324"/>
                    </a:lnTo>
                    <a:lnTo>
                      <a:pt x="162" y="318"/>
                    </a:lnTo>
                    <a:lnTo>
                      <a:pt x="162" y="324"/>
                    </a:lnTo>
                    <a:lnTo>
                      <a:pt x="156" y="324"/>
                    </a:lnTo>
                    <a:lnTo>
                      <a:pt x="156" y="318"/>
                    </a:lnTo>
                    <a:lnTo>
                      <a:pt x="150" y="318"/>
                    </a:lnTo>
                    <a:lnTo>
                      <a:pt x="150" y="324"/>
                    </a:lnTo>
                    <a:lnTo>
                      <a:pt x="150" y="330"/>
                    </a:lnTo>
                    <a:lnTo>
                      <a:pt x="144" y="330"/>
                    </a:lnTo>
                    <a:lnTo>
                      <a:pt x="144" y="336"/>
                    </a:lnTo>
                    <a:lnTo>
                      <a:pt x="144" y="330"/>
                    </a:lnTo>
                    <a:lnTo>
                      <a:pt x="138" y="336"/>
                    </a:lnTo>
                    <a:lnTo>
                      <a:pt x="132" y="336"/>
                    </a:lnTo>
                    <a:lnTo>
                      <a:pt x="126" y="342"/>
                    </a:lnTo>
                    <a:lnTo>
                      <a:pt x="120" y="336"/>
                    </a:lnTo>
                    <a:lnTo>
                      <a:pt x="114" y="336"/>
                    </a:lnTo>
                    <a:lnTo>
                      <a:pt x="108" y="336"/>
                    </a:lnTo>
                    <a:lnTo>
                      <a:pt x="108" y="342"/>
                    </a:lnTo>
                    <a:lnTo>
                      <a:pt x="102" y="342"/>
                    </a:lnTo>
                    <a:lnTo>
                      <a:pt x="102" y="348"/>
                    </a:lnTo>
                    <a:lnTo>
                      <a:pt x="90" y="348"/>
                    </a:lnTo>
                    <a:lnTo>
                      <a:pt x="84" y="348"/>
                    </a:lnTo>
                    <a:lnTo>
                      <a:pt x="78" y="342"/>
                    </a:lnTo>
                    <a:lnTo>
                      <a:pt x="78" y="348"/>
                    </a:lnTo>
                    <a:lnTo>
                      <a:pt x="78" y="342"/>
                    </a:lnTo>
                    <a:lnTo>
                      <a:pt x="72" y="342"/>
                    </a:lnTo>
                    <a:lnTo>
                      <a:pt x="66" y="336"/>
                    </a:lnTo>
                    <a:lnTo>
                      <a:pt x="66" y="330"/>
                    </a:lnTo>
                    <a:lnTo>
                      <a:pt x="60" y="330"/>
                    </a:lnTo>
                    <a:lnTo>
                      <a:pt x="66" y="324"/>
                    </a:lnTo>
                    <a:lnTo>
                      <a:pt x="60" y="318"/>
                    </a:lnTo>
                    <a:lnTo>
                      <a:pt x="60" y="324"/>
                    </a:lnTo>
                    <a:lnTo>
                      <a:pt x="54" y="318"/>
                    </a:lnTo>
                    <a:lnTo>
                      <a:pt x="54" y="324"/>
                    </a:lnTo>
                    <a:lnTo>
                      <a:pt x="48" y="324"/>
                    </a:lnTo>
                    <a:lnTo>
                      <a:pt x="48" y="318"/>
                    </a:lnTo>
                    <a:lnTo>
                      <a:pt x="42" y="312"/>
                    </a:lnTo>
                    <a:lnTo>
                      <a:pt x="42" y="318"/>
                    </a:lnTo>
                    <a:lnTo>
                      <a:pt x="42" y="312"/>
                    </a:lnTo>
                    <a:lnTo>
                      <a:pt x="36" y="312"/>
                    </a:lnTo>
                    <a:lnTo>
                      <a:pt x="30" y="306"/>
                    </a:lnTo>
                    <a:lnTo>
                      <a:pt x="30" y="300"/>
                    </a:lnTo>
                    <a:lnTo>
                      <a:pt x="24" y="300"/>
                    </a:lnTo>
                    <a:lnTo>
                      <a:pt x="24" y="294"/>
                    </a:lnTo>
                    <a:lnTo>
                      <a:pt x="18" y="288"/>
                    </a:lnTo>
                    <a:lnTo>
                      <a:pt x="18" y="282"/>
                    </a:lnTo>
                    <a:lnTo>
                      <a:pt x="12" y="282"/>
                    </a:lnTo>
                    <a:lnTo>
                      <a:pt x="6" y="270"/>
                    </a:lnTo>
                    <a:lnTo>
                      <a:pt x="0" y="270"/>
                    </a:lnTo>
                    <a:lnTo>
                      <a:pt x="0" y="264"/>
                    </a:lnTo>
                    <a:lnTo>
                      <a:pt x="6" y="264"/>
                    </a:lnTo>
                    <a:lnTo>
                      <a:pt x="6" y="258"/>
                    </a:lnTo>
                    <a:lnTo>
                      <a:pt x="6" y="252"/>
                    </a:lnTo>
                    <a:lnTo>
                      <a:pt x="0" y="246"/>
                    </a:lnTo>
                    <a:lnTo>
                      <a:pt x="6" y="240"/>
                    </a:lnTo>
                    <a:lnTo>
                      <a:pt x="12" y="240"/>
                    </a:lnTo>
                    <a:lnTo>
                      <a:pt x="18" y="240"/>
                    </a:lnTo>
                    <a:lnTo>
                      <a:pt x="24" y="234"/>
                    </a:lnTo>
                    <a:lnTo>
                      <a:pt x="24" y="222"/>
                    </a:lnTo>
                    <a:lnTo>
                      <a:pt x="30" y="222"/>
                    </a:lnTo>
                    <a:lnTo>
                      <a:pt x="30" y="216"/>
                    </a:lnTo>
                    <a:lnTo>
                      <a:pt x="30" y="210"/>
                    </a:lnTo>
                    <a:lnTo>
                      <a:pt x="24" y="204"/>
                    </a:lnTo>
                    <a:lnTo>
                      <a:pt x="24" y="198"/>
                    </a:lnTo>
                    <a:lnTo>
                      <a:pt x="30" y="198"/>
                    </a:lnTo>
                    <a:lnTo>
                      <a:pt x="30" y="192"/>
                    </a:lnTo>
                    <a:lnTo>
                      <a:pt x="30" y="186"/>
                    </a:lnTo>
                    <a:lnTo>
                      <a:pt x="30" y="180"/>
                    </a:lnTo>
                    <a:lnTo>
                      <a:pt x="36" y="180"/>
                    </a:lnTo>
                    <a:lnTo>
                      <a:pt x="36" y="174"/>
                    </a:lnTo>
                    <a:lnTo>
                      <a:pt x="42" y="180"/>
                    </a:lnTo>
                    <a:lnTo>
                      <a:pt x="48" y="186"/>
                    </a:lnTo>
                    <a:lnTo>
                      <a:pt x="48" y="192"/>
                    </a:lnTo>
                    <a:lnTo>
                      <a:pt x="48" y="186"/>
                    </a:lnTo>
                    <a:lnTo>
                      <a:pt x="54" y="180"/>
                    </a:lnTo>
                    <a:lnTo>
                      <a:pt x="60" y="180"/>
                    </a:lnTo>
                    <a:lnTo>
                      <a:pt x="54" y="180"/>
                    </a:lnTo>
                    <a:lnTo>
                      <a:pt x="54" y="174"/>
                    </a:lnTo>
                    <a:lnTo>
                      <a:pt x="54" y="168"/>
                    </a:lnTo>
                    <a:lnTo>
                      <a:pt x="54" y="162"/>
                    </a:lnTo>
                    <a:lnTo>
                      <a:pt x="54" y="156"/>
                    </a:lnTo>
                    <a:lnTo>
                      <a:pt x="60" y="150"/>
                    </a:lnTo>
                    <a:lnTo>
                      <a:pt x="66" y="144"/>
                    </a:lnTo>
                    <a:lnTo>
                      <a:pt x="66" y="138"/>
                    </a:lnTo>
                    <a:lnTo>
                      <a:pt x="72" y="132"/>
                    </a:lnTo>
                    <a:lnTo>
                      <a:pt x="78" y="132"/>
                    </a:lnTo>
                    <a:lnTo>
                      <a:pt x="78" y="138"/>
                    </a:lnTo>
                    <a:lnTo>
                      <a:pt x="84" y="138"/>
                    </a:lnTo>
                    <a:lnTo>
                      <a:pt x="90" y="132"/>
                    </a:lnTo>
                    <a:lnTo>
                      <a:pt x="90" y="126"/>
                    </a:lnTo>
                    <a:lnTo>
                      <a:pt x="96" y="126"/>
                    </a:lnTo>
                    <a:lnTo>
                      <a:pt x="96" y="120"/>
                    </a:lnTo>
                    <a:lnTo>
                      <a:pt x="102" y="120"/>
                    </a:lnTo>
                    <a:lnTo>
                      <a:pt x="102" y="114"/>
                    </a:lnTo>
                    <a:lnTo>
                      <a:pt x="108" y="108"/>
                    </a:lnTo>
                    <a:lnTo>
                      <a:pt x="114" y="108"/>
                    </a:lnTo>
                    <a:lnTo>
                      <a:pt x="114" y="102"/>
                    </a:lnTo>
                    <a:lnTo>
                      <a:pt x="114" y="96"/>
                    </a:lnTo>
                    <a:lnTo>
                      <a:pt x="114" y="90"/>
                    </a:lnTo>
                    <a:lnTo>
                      <a:pt x="114" y="84"/>
                    </a:lnTo>
                    <a:lnTo>
                      <a:pt x="114" y="78"/>
                    </a:lnTo>
                    <a:lnTo>
                      <a:pt x="114" y="72"/>
                    </a:lnTo>
                    <a:lnTo>
                      <a:pt x="120" y="72"/>
                    </a:lnTo>
                    <a:lnTo>
                      <a:pt x="120" y="66"/>
                    </a:lnTo>
                    <a:lnTo>
                      <a:pt x="120" y="60"/>
                    </a:lnTo>
                    <a:lnTo>
                      <a:pt x="120" y="48"/>
                    </a:lnTo>
                    <a:lnTo>
                      <a:pt x="120" y="42"/>
                    </a:lnTo>
                    <a:lnTo>
                      <a:pt x="120" y="36"/>
                    </a:lnTo>
                    <a:lnTo>
                      <a:pt x="126" y="36"/>
                    </a:lnTo>
                    <a:lnTo>
                      <a:pt x="120" y="24"/>
                    </a:lnTo>
                    <a:lnTo>
                      <a:pt x="120" y="18"/>
                    </a:lnTo>
                    <a:lnTo>
                      <a:pt x="120" y="12"/>
                    </a:lnTo>
                    <a:lnTo>
                      <a:pt x="114" y="6"/>
                    </a:lnTo>
                    <a:lnTo>
                      <a:pt x="120" y="0"/>
                    </a:lnTo>
                    <a:lnTo>
                      <a:pt x="126" y="0"/>
                    </a:lnTo>
                    <a:lnTo>
                      <a:pt x="126" y="18"/>
                    </a:lnTo>
                    <a:lnTo>
                      <a:pt x="126" y="24"/>
                    </a:lnTo>
                    <a:lnTo>
                      <a:pt x="132" y="48"/>
                    </a:lnTo>
                    <a:lnTo>
                      <a:pt x="132" y="60"/>
                    </a:lnTo>
                    <a:lnTo>
                      <a:pt x="132" y="66"/>
                    </a:lnTo>
                    <a:lnTo>
                      <a:pt x="138" y="90"/>
                    </a:lnTo>
                    <a:lnTo>
                      <a:pt x="144" y="90"/>
                    </a:lnTo>
                    <a:lnTo>
                      <a:pt x="186" y="84"/>
                    </a:lnTo>
                    <a:lnTo>
                      <a:pt x="198" y="78"/>
                    </a:lnTo>
                    <a:lnTo>
                      <a:pt x="216" y="78"/>
                    </a:lnTo>
                    <a:lnTo>
                      <a:pt x="222" y="126"/>
                    </a:lnTo>
                    <a:lnTo>
                      <a:pt x="228" y="126"/>
                    </a:lnTo>
                    <a:lnTo>
                      <a:pt x="234" y="120"/>
                    </a:lnTo>
                    <a:lnTo>
                      <a:pt x="234" y="114"/>
                    </a:lnTo>
                    <a:lnTo>
                      <a:pt x="240" y="114"/>
                    </a:lnTo>
                    <a:lnTo>
                      <a:pt x="240" y="108"/>
                    </a:lnTo>
                    <a:lnTo>
                      <a:pt x="246" y="102"/>
                    </a:lnTo>
                    <a:lnTo>
                      <a:pt x="246" y="96"/>
                    </a:lnTo>
                    <a:lnTo>
                      <a:pt x="252" y="96"/>
                    </a:lnTo>
                    <a:lnTo>
                      <a:pt x="246" y="96"/>
                    </a:lnTo>
                    <a:lnTo>
                      <a:pt x="252" y="96"/>
                    </a:lnTo>
                    <a:lnTo>
                      <a:pt x="258" y="96"/>
                    </a:lnTo>
                    <a:lnTo>
                      <a:pt x="264" y="90"/>
                    </a:lnTo>
                    <a:lnTo>
                      <a:pt x="264" y="84"/>
                    </a:lnTo>
                    <a:lnTo>
                      <a:pt x="270" y="84"/>
                    </a:lnTo>
                    <a:lnTo>
                      <a:pt x="270" y="78"/>
                    </a:lnTo>
                    <a:lnTo>
                      <a:pt x="270" y="72"/>
                    </a:lnTo>
                    <a:lnTo>
                      <a:pt x="270" y="78"/>
                    </a:lnTo>
                    <a:lnTo>
                      <a:pt x="276" y="78"/>
                    </a:lnTo>
                    <a:lnTo>
                      <a:pt x="270" y="78"/>
                    </a:lnTo>
                    <a:lnTo>
                      <a:pt x="276" y="78"/>
                    </a:lnTo>
                    <a:lnTo>
                      <a:pt x="276" y="84"/>
                    </a:lnTo>
                    <a:lnTo>
                      <a:pt x="282" y="84"/>
                    </a:lnTo>
                    <a:lnTo>
                      <a:pt x="288" y="84"/>
                    </a:lnTo>
                    <a:lnTo>
                      <a:pt x="294" y="84"/>
                    </a:lnTo>
                    <a:lnTo>
                      <a:pt x="294" y="78"/>
                    </a:lnTo>
                    <a:lnTo>
                      <a:pt x="300" y="78"/>
                    </a:lnTo>
                    <a:lnTo>
                      <a:pt x="294" y="78"/>
                    </a:lnTo>
                    <a:lnTo>
                      <a:pt x="300" y="72"/>
                    </a:lnTo>
                    <a:lnTo>
                      <a:pt x="294" y="72"/>
                    </a:lnTo>
                    <a:lnTo>
                      <a:pt x="300" y="72"/>
                    </a:lnTo>
                    <a:lnTo>
                      <a:pt x="300" y="66"/>
                    </a:lnTo>
                    <a:lnTo>
                      <a:pt x="306" y="72"/>
                    </a:lnTo>
                    <a:lnTo>
                      <a:pt x="306" y="66"/>
                    </a:lnTo>
                    <a:lnTo>
                      <a:pt x="312" y="66"/>
                    </a:lnTo>
                    <a:lnTo>
                      <a:pt x="312" y="60"/>
                    </a:lnTo>
                    <a:lnTo>
                      <a:pt x="318" y="60"/>
                    </a:lnTo>
                    <a:lnTo>
                      <a:pt x="324" y="66"/>
                    </a:lnTo>
                    <a:lnTo>
                      <a:pt x="330" y="66"/>
                    </a:lnTo>
                    <a:lnTo>
                      <a:pt x="336" y="66"/>
                    </a:lnTo>
                    <a:lnTo>
                      <a:pt x="330" y="66"/>
                    </a:lnTo>
                    <a:lnTo>
                      <a:pt x="336" y="66"/>
                    </a:lnTo>
                    <a:lnTo>
                      <a:pt x="342" y="66"/>
                    </a:lnTo>
                    <a:lnTo>
                      <a:pt x="342" y="72"/>
                    </a:lnTo>
                    <a:lnTo>
                      <a:pt x="336" y="72"/>
                    </a:lnTo>
                    <a:lnTo>
                      <a:pt x="342" y="72"/>
                    </a:lnTo>
                    <a:lnTo>
                      <a:pt x="342" y="78"/>
                    </a:lnTo>
                    <a:lnTo>
                      <a:pt x="348" y="72"/>
                    </a:lnTo>
                    <a:lnTo>
                      <a:pt x="348" y="78"/>
                    </a:lnTo>
                    <a:lnTo>
                      <a:pt x="348" y="84"/>
                    </a:lnTo>
                    <a:lnTo>
                      <a:pt x="354" y="84"/>
                    </a:lnTo>
                    <a:lnTo>
                      <a:pt x="348" y="84"/>
                    </a:lnTo>
                    <a:lnTo>
                      <a:pt x="354" y="90"/>
                    </a:lnTo>
                    <a:lnTo>
                      <a:pt x="354" y="96"/>
                    </a:lnTo>
                    <a:lnTo>
                      <a:pt x="354" y="102"/>
                    </a:lnTo>
                    <a:lnTo>
                      <a:pt x="348" y="102"/>
                    </a:lnTo>
                    <a:lnTo>
                      <a:pt x="348" y="108"/>
                    </a:lnTo>
                    <a:lnTo>
                      <a:pt x="348" y="114"/>
                    </a:lnTo>
                    <a:lnTo>
                      <a:pt x="330" y="102"/>
                    </a:lnTo>
                    <a:lnTo>
                      <a:pt x="318" y="90"/>
                    </a:lnTo>
                    <a:lnTo>
                      <a:pt x="312" y="90"/>
                    </a:lnTo>
                    <a:lnTo>
                      <a:pt x="306" y="84"/>
                    </a:lnTo>
                    <a:lnTo>
                      <a:pt x="306" y="96"/>
                    </a:lnTo>
                    <a:lnTo>
                      <a:pt x="306" y="108"/>
                    </a:lnTo>
                    <a:lnTo>
                      <a:pt x="306" y="114"/>
                    </a:lnTo>
                    <a:lnTo>
                      <a:pt x="306" y="120"/>
                    </a:lnTo>
                    <a:lnTo>
                      <a:pt x="300" y="120"/>
                    </a:lnTo>
                    <a:lnTo>
                      <a:pt x="300" y="126"/>
                    </a:lnTo>
                    <a:lnTo>
                      <a:pt x="294" y="132"/>
                    </a:lnTo>
                    <a:lnTo>
                      <a:pt x="300" y="132"/>
                    </a:lnTo>
                    <a:lnTo>
                      <a:pt x="294" y="138"/>
                    </a:lnTo>
                    <a:lnTo>
                      <a:pt x="288" y="144"/>
                    </a:lnTo>
                    <a:lnTo>
                      <a:pt x="282" y="150"/>
                    </a:lnTo>
                    <a:lnTo>
                      <a:pt x="282" y="156"/>
                    </a:lnTo>
                    <a:lnTo>
                      <a:pt x="276" y="162"/>
                    </a:lnTo>
                    <a:lnTo>
                      <a:pt x="270" y="156"/>
                    </a:lnTo>
                    <a:lnTo>
                      <a:pt x="264" y="162"/>
                    </a:lnTo>
                    <a:lnTo>
                      <a:pt x="264" y="168"/>
                    </a:lnTo>
                    <a:lnTo>
                      <a:pt x="264" y="174"/>
                    </a:lnTo>
                    <a:lnTo>
                      <a:pt x="258" y="192"/>
                    </a:lnTo>
                    <a:close/>
                  </a:path>
                </a:pathLst>
              </a:custGeom>
              <a:solidFill>
                <a:srgbClr val="FFFF00"/>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24" name="Freeform 26"/>
              <p:cNvSpPr>
                <a:spLocks noEditPoints="1"/>
              </p:cNvSpPr>
              <p:nvPr/>
            </p:nvSpPr>
            <p:spPr bwMode="auto">
              <a:xfrm>
                <a:off x="8248653" y="3597275"/>
                <a:ext cx="561975" cy="266700"/>
              </a:xfrm>
              <a:custGeom>
                <a:avLst/>
                <a:gdLst>
                  <a:gd name="T0" fmla="*/ 2147483647 w 354"/>
                  <a:gd name="T1" fmla="*/ 2147483647 h 168"/>
                  <a:gd name="T2" fmla="*/ 2147483647 w 354"/>
                  <a:gd name="T3" fmla="*/ 2147483647 h 168"/>
                  <a:gd name="T4" fmla="*/ 2147483647 w 354"/>
                  <a:gd name="T5" fmla="*/ 2147483647 h 168"/>
                  <a:gd name="T6" fmla="*/ 2147483647 w 354"/>
                  <a:gd name="T7" fmla="*/ 2147483647 h 168"/>
                  <a:gd name="T8" fmla="*/ 2147483647 w 354"/>
                  <a:gd name="T9" fmla="*/ 2147483647 h 168"/>
                  <a:gd name="T10" fmla="*/ 2147483647 w 354"/>
                  <a:gd name="T11" fmla="*/ 2147483647 h 168"/>
                  <a:gd name="T12" fmla="*/ 2147483647 w 354"/>
                  <a:gd name="T13" fmla="*/ 2147483647 h 168"/>
                  <a:gd name="T14" fmla="*/ 2147483647 w 354"/>
                  <a:gd name="T15" fmla="*/ 2147483647 h 168"/>
                  <a:gd name="T16" fmla="*/ 2147483647 w 354"/>
                  <a:gd name="T17" fmla="*/ 2147483647 h 168"/>
                  <a:gd name="T18" fmla="*/ 2147483647 w 354"/>
                  <a:gd name="T19" fmla="*/ 2147483647 h 168"/>
                  <a:gd name="T20" fmla="*/ 2147483647 w 354"/>
                  <a:gd name="T21" fmla="*/ 2147483647 h 168"/>
                  <a:gd name="T22" fmla="*/ 2147483647 w 354"/>
                  <a:gd name="T23" fmla="*/ 2147483647 h 168"/>
                  <a:gd name="T24" fmla="*/ 2147483647 w 354"/>
                  <a:gd name="T25" fmla="*/ 2147483647 h 168"/>
                  <a:gd name="T26" fmla="*/ 2147483647 w 354"/>
                  <a:gd name="T27" fmla="*/ 2147483647 h 168"/>
                  <a:gd name="T28" fmla="*/ 2147483647 w 354"/>
                  <a:gd name="T29" fmla="*/ 2147483647 h 168"/>
                  <a:gd name="T30" fmla="*/ 2147483647 w 354"/>
                  <a:gd name="T31" fmla="*/ 2147483647 h 168"/>
                  <a:gd name="T32" fmla="*/ 2147483647 w 354"/>
                  <a:gd name="T33" fmla="*/ 2147483647 h 168"/>
                  <a:gd name="T34" fmla="*/ 2147483647 w 354"/>
                  <a:gd name="T35" fmla="*/ 2147483647 h 168"/>
                  <a:gd name="T36" fmla="*/ 2147483647 w 354"/>
                  <a:gd name="T37" fmla="*/ 2147483647 h 168"/>
                  <a:gd name="T38" fmla="*/ 2147483647 w 354"/>
                  <a:gd name="T39" fmla="*/ 2147483647 h 168"/>
                  <a:gd name="T40" fmla="*/ 2147483647 w 354"/>
                  <a:gd name="T41" fmla="*/ 2147483647 h 168"/>
                  <a:gd name="T42" fmla="*/ 2147483647 w 354"/>
                  <a:gd name="T43" fmla="*/ 2147483647 h 168"/>
                  <a:gd name="T44" fmla="*/ 2147483647 w 354"/>
                  <a:gd name="T45" fmla="*/ 2147483647 h 168"/>
                  <a:gd name="T46" fmla="*/ 2147483647 w 354"/>
                  <a:gd name="T47" fmla="*/ 2147483647 h 168"/>
                  <a:gd name="T48" fmla="*/ 2147483647 w 354"/>
                  <a:gd name="T49" fmla="*/ 2147483647 h 168"/>
                  <a:gd name="T50" fmla="*/ 2147483647 w 354"/>
                  <a:gd name="T51" fmla="*/ 2147483647 h 168"/>
                  <a:gd name="T52" fmla="*/ 2147483647 w 354"/>
                  <a:gd name="T53" fmla="*/ 2147483647 h 168"/>
                  <a:gd name="T54" fmla="*/ 2147483647 w 354"/>
                  <a:gd name="T55" fmla="*/ 2147483647 h 168"/>
                  <a:gd name="T56" fmla="*/ 2147483647 w 354"/>
                  <a:gd name="T57" fmla="*/ 2147483647 h 168"/>
                  <a:gd name="T58" fmla="*/ 2147483647 w 354"/>
                  <a:gd name="T59" fmla="*/ 2147483647 h 168"/>
                  <a:gd name="T60" fmla="*/ 2147483647 w 354"/>
                  <a:gd name="T61" fmla="*/ 2147483647 h 168"/>
                  <a:gd name="T62" fmla="*/ 2147483647 w 354"/>
                  <a:gd name="T63" fmla="*/ 2147483647 h 168"/>
                  <a:gd name="T64" fmla="*/ 2147483647 w 354"/>
                  <a:gd name="T65" fmla="*/ 2147483647 h 168"/>
                  <a:gd name="T66" fmla="*/ 2147483647 w 354"/>
                  <a:gd name="T67" fmla="*/ 2147483647 h 168"/>
                  <a:gd name="T68" fmla="*/ 2147483647 w 354"/>
                  <a:gd name="T69" fmla="*/ 2147483647 h 168"/>
                  <a:gd name="T70" fmla="*/ 2147483647 w 354"/>
                  <a:gd name="T71" fmla="*/ 2147483647 h 168"/>
                  <a:gd name="T72" fmla="*/ 2147483647 w 354"/>
                  <a:gd name="T73" fmla="*/ 2147483647 h 168"/>
                  <a:gd name="T74" fmla="*/ 2147483647 w 354"/>
                  <a:gd name="T75" fmla="*/ 2147483647 h 168"/>
                  <a:gd name="T76" fmla="*/ 2147483647 w 354"/>
                  <a:gd name="T77" fmla="*/ 2147483647 h 168"/>
                  <a:gd name="T78" fmla="*/ 2147483647 w 354"/>
                  <a:gd name="T79" fmla="*/ 2147483647 h 168"/>
                  <a:gd name="T80" fmla="*/ 2147483647 w 354"/>
                  <a:gd name="T81" fmla="*/ 2147483647 h 168"/>
                  <a:gd name="T82" fmla="*/ 2147483647 w 354"/>
                  <a:gd name="T83" fmla="*/ 0 h 168"/>
                  <a:gd name="T84" fmla="*/ 2147483647 w 354"/>
                  <a:gd name="T85" fmla="*/ 2147483647 h 168"/>
                  <a:gd name="T86" fmla="*/ 2147483647 w 354"/>
                  <a:gd name="T87" fmla="*/ 2147483647 h 168"/>
                  <a:gd name="T88" fmla="*/ 2147483647 w 354"/>
                  <a:gd name="T89" fmla="*/ 2147483647 h 168"/>
                  <a:gd name="T90" fmla="*/ 2147483647 w 354"/>
                  <a:gd name="T91" fmla="*/ 2147483647 h 168"/>
                  <a:gd name="T92" fmla="*/ 2147483647 w 354"/>
                  <a:gd name="T93" fmla="*/ 2147483647 h 168"/>
                  <a:gd name="T94" fmla="*/ 2147483647 w 354"/>
                  <a:gd name="T95" fmla="*/ 2147483647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4"/>
                  <a:gd name="T145" fmla="*/ 0 h 168"/>
                  <a:gd name="T146" fmla="*/ 354 w 354"/>
                  <a:gd name="T147" fmla="*/ 168 h 1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4" h="168">
                    <a:moveTo>
                      <a:pt x="300" y="102"/>
                    </a:moveTo>
                    <a:lnTo>
                      <a:pt x="306" y="108"/>
                    </a:lnTo>
                    <a:lnTo>
                      <a:pt x="306" y="120"/>
                    </a:lnTo>
                    <a:lnTo>
                      <a:pt x="336" y="114"/>
                    </a:lnTo>
                    <a:lnTo>
                      <a:pt x="354" y="114"/>
                    </a:lnTo>
                    <a:lnTo>
                      <a:pt x="348" y="120"/>
                    </a:lnTo>
                    <a:lnTo>
                      <a:pt x="354" y="132"/>
                    </a:lnTo>
                    <a:lnTo>
                      <a:pt x="348" y="138"/>
                    </a:lnTo>
                    <a:lnTo>
                      <a:pt x="342" y="150"/>
                    </a:lnTo>
                    <a:lnTo>
                      <a:pt x="342" y="156"/>
                    </a:lnTo>
                    <a:lnTo>
                      <a:pt x="324" y="162"/>
                    </a:lnTo>
                    <a:lnTo>
                      <a:pt x="318" y="168"/>
                    </a:lnTo>
                    <a:lnTo>
                      <a:pt x="306" y="168"/>
                    </a:lnTo>
                    <a:lnTo>
                      <a:pt x="312" y="156"/>
                    </a:lnTo>
                    <a:lnTo>
                      <a:pt x="300" y="150"/>
                    </a:lnTo>
                    <a:lnTo>
                      <a:pt x="300" y="144"/>
                    </a:lnTo>
                    <a:lnTo>
                      <a:pt x="306" y="138"/>
                    </a:lnTo>
                    <a:lnTo>
                      <a:pt x="294" y="144"/>
                    </a:lnTo>
                    <a:lnTo>
                      <a:pt x="294" y="132"/>
                    </a:lnTo>
                    <a:lnTo>
                      <a:pt x="294" y="144"/>
                    </a:lnTo>
                    <a:lnTo>
                      <a:pt x="288" y="144"/>
                    </a:lnTo>
                    <a:lnTo>
                      <a:pt x="288" y="138"/>
                    </a:lnTo>
                    <a:lnTo>
                      <a:pt x="282" y="144"/>
                    </a:lnTo>
                    <a:lnTo>
                      <a:pt x="264" y="132"/>
                    </a:lnTo>
                    <a:lnTo>
                      <a:pt x="264" y="126"/>
                    </a:lnTo>
                    <a:lnTo>
                      <a:pt x="270" y="120"/>
                    </a:lnTo>
                    <a:lnTo>
                      <a:pt x="264" y="114"/>
                    </a:lnTo>
                    <a:lnTo>
                      <a:pt x="282" y="114"/>
                    </a:lnTo>
                    <a:lnTo>
                      <a:pt x="276" y="108"/>
                    </a:lnTo>
                    <a:lnTo>
                      <a:pt x="276" y="114"/>
                    </a:lnTo>
                    <a:lnTo>
                      <a:pt x="270" y="102"/>
                    </a:lnTo>
                    <a:lnTo>
                      <a:pt x="264" y="102"/>
                    </a:lnTo>
                    <a:lnTo>
                      <a:pt x="258" y="102"/>
                    </a:lnTo>
                    <a:lnTo>
                      <a:pt x="252" y="108"/>
                    </a:lnTo>
                    <a:lnTo>
                      <a:pt x="258" y="90"/>
                    </a:lnTo>
                    <a:lnTo>
                      <a:pt x="264" y="96"/>
                    </a:lnTo>
                    <a:lnTo>
                      <a:pt x="264" y="84"/>
                    </a:lnTo>
                    <a:lnTo>
                      <a:pt x="270" y="84"/>
                    </a:lnTo>
                    <a:lnTo>
                      <a:pt x="264" y="78"/>
                    </a:lnTo>
                    <a:lnTo>
                      <a:pt x="264" y="84"/>
                    </a:lnTo>
                    <a:lnTo>
                      <a:pt x="258" y="78"/>
                    </a:lnTo>
                    <a:lnTo>
                      <a:pt x="264" y="60"/>
                    </a:lnTo>
                    <a:lnTo>
                      <a:pt x="252" y="66"/>
                    </a:lnTo>
                    <a:lnTo>
                      <a:pt x="252" y="54"/>
                    </a:lnTo>
                    <a:lnTo>
                      <a:pt x="258" y="42"/>
                    </a:lnTo>
                    <a:lnTo>
                      <a:pt x="264" y="36"/>
                    </a:lnTo>
                    <a:lnTo>
                      <a:pt x="276" y="36"/>
                    </a:lnTo>
                    <a:lnTo>
                      <a:pt x="264" y="36"/>
                    </a:lnTo>
                    <a:lnTo>
                      <a:pt x="264" y="24"/>
                    </a:lnTo>
                    <a:lnTo>
                      <a:pt x="258" y="18"/>
                    </a:lnTo>
                    <a:lnTo>
                      <a:pt x="252" y="36"/>
                    </a:lnTo>
                    <a:lnTo>
                      <a:pt x="246" y="42"/>
                    </a:lnTo>
                    <a:lnTo>
                      <a:pt x="240" y="42"/>
                    </a:lnTo>
                    <a:lnTo>
                      <a:pt x="240" y="54"/>
                    </a:lnTo>
                    <a:lnTo>
                      <a:pt x="228" y="60"/>
                    </a:lnTo>
                    <a:lnTo>
                      <a:pt x="222" y="54"/>
                    </a:lnTo>
                    <a:lnTo>
                      <a:pt x="228" y="60"/>
                    </a:lnTo>
                    <a:lnTo>
                      <a:pt x="222" y="66"/>
                    </a:lnTo>
                    <a:lnTo>
                      <a:pt x="228" y="66"/>
                    </a:lnTo>
                    <a:lnTo>
                      <a:pt x="228" y="60"/>
                    </a:lnTo>
                    <a:lnTo>
                      <a:pt x="240" y="66"/>
                    </a:lnTo>
                    <a:lnTo>
                      <a:pt x="240" y="90"/>
                    </a:lnTo>
                    <a:lnTo>
                      <a:pt x="234" y="102"/>
                    </a:lnTo>
                    <a:lnTo>
                      <a:pt x="240" y="108"/>
                    </a:lnTo>
                    <a:lnTo>
                      <a:pt x="246" y="126"/>
                    </a:lnTo>
                    <a:lnTo>
                      <a:pt x="258" y="138"/>
                    </a:lnTo>
                    <a:lnTo>
                      <a:pt x="258" y="144"/>
                    </a:lnTo>
                    <a:lnTo>
                      <a:pt x="252" y="144"/>
                    </a:lnTo>
                    <a:lnTo>
                      <a:pt x="246" y="138"/>
                    </a:lnTo>
                    <a:lnTo>
                      <a:pt x="234" y="138"/>
                    </a:lnTo>
                    <a:lnTo>
                      <a:pt x="264" y="156"/>
                    </a:lnTo>
                    <a:lnTo>
                      <a:pt x="270" y="168"/>
                    </a:lnTo>
                    <a:lnTo>
                      <a:pt x="246" y="156"/>
                    </a:lnTo>
                    <a:lnTo>
                      <a:pt x="234" y="156"/>
                    </a:lnTo>
                    <a:lnTo>
                      <a:pt x="222" y="144"/>
                    </a:lnTo>
                    <a:lnTo>
                      <a:pt x="222" y="156"/>
                    </a:lnTo>
                    <a:lnTo>
                      <a:pt x="216" y="150"/>
                    </a:lnTo>
                    <a:lnTo>
                      <a:pt x="210" y="144"/>
                    </a:lnTo>
                    <a:lnTo>
                      <a:pt x="192" y="150"/>
                    </a:lnTo>
                    <a:lnTo>
                      <a:pt x="186" y="144"/>
                    </a:lnTo>
                    <a:lnTo>
                      <a:pt x="198" y="126"/>
                    </a:lnTo>
                    <a:lnTo>
                      <a:pt x="198" y="120"/>
                    </a:lnTo>
                    <a:lnTo>
                      <a:pt x="198" y="114"/>
                    </a:lnTo>
                    <a:lnTo>
                      <a:pt x="198" y="108"/>
                    </a:lnTo>
                    <a:lnTo>
                      <a:pt x="210" y="96"/>
                    </a:lnTo>
                    <a:lnTo>
                      <a:pt x="198" y="90"/>
                    </a:lnTo>
                    <a:lnTo>
                      <a:pt x="192" y="96"/>
                    </a:lnTo>
                    <a:lnTo>
                      <a:pt x="186" y="96"/>
                    </a:lnTo>
                    <a:lnTo>
                      <a:pt x="180" y="96"/>
                    </a:lnTo>
                    <a:lnTo>
                      <a:pt x="180" y="90"/>
                    </a:lnTo>
                    <a:lnTo>
                      <a:pt x="174" y="84"/>
                    </a:lnTo>
                    <a:lnTo>
                      <a:pt x="162" y="90"/>
                    </a:lnTo>
                    <a:lnTo>
                      <a:pt x="162" y="84"/>
                    </a:lnTo>
                    <a:lnTo>
                      <a:pt x="156" y="84"/>
                    </a:lnTo>
                    <a:lnTo>
                      <a:pt x="156" y="78"/>
                    </a:lnTo>
                    <a:lnTo>
                      <a:pt x="162" y="78"/>
                    </a:lnTo>
                    <a:lnTo>
                      <a:pt x="162" y="72"/>
                    </a:lnTo>
                    <a:lnTo>
                      <a:pt x="156" y="72"/>
                    </a:lnTo>
                    <a:lnTo>
                      <a:pt x="150" y="72"/>
                    </a:lnTo>
                    <a:lnTo>
                      <a:pt x="150" y="66"/>
                    </a:lnTo>
                    <a:lnTo>
                      <a:pt x="144" y="66"/>
                    </a:lnTo>
                    <a:lnTo>
                      <a:pt x="138" y="66"/>
                    </a:lnTo>
                    <a:lnTo>
                      <a:pt x="132" y="60"/>
                    </a:lnTo>
                    <a:lnTo>
                      <a:pt x="138" y="60"/>
                    </a:lnTo>
                    <a:lnTo>
                      <a:pt x="132" y="60"/>
                    </a:lnTo>
                    <a:lnTo>
                      <a:pt x="132" y="54"/>
                    </a:lnTo>
                    <a:lnTo>
                      <a:pt x="132" y="48"/>
                    </a:lnTo>
                    <a:lnTo>
                      <a:pt x="126" y="54"/>
                    </a:lnTo>
                    <a:lnTo>
                      <a:pt x="126" y="48"/>
                    </a:lnTo>
                    <a:lnTo>
                      <a:pt x="120" y="48"/>
                    </a:lnTo>
                    <a:lnTo>
                      <a:pt x="126" y="48"/>
                    </a:lnTo>
                    <a:lnTo>
                      <a:pt x="126" y="42"/>
                    </a:lnTo>
                    <a:lnTo>
                      <a:pt x="120" y="42"/>
                    </a:lnTo>
                    <a:lnTo>
                      <a:pt x="114" y="42"/>
                    </a:lnTo>
                    <a:lnTo>
                      <a:pt x="120" y="42"/>
                    </a:lnTo>
                    <a:lnTo>
                      <a:pt x="114" y="42"/>
                    </a:lnTo>
                    <a:lnTo>
                      <a:pt x="108" y="42"/>
                    </a:lnTo>
                    <a:lnTo>
                      <a:pt x="102" y="36"/>
                    </a:lnTo>
                    <a:lnTo>
                      <a:pt x="96" y="36"/>
                    </a:lnTo>
                    <a:lnTo>
                      <a:pt x="96" y="42"/>
                    </a:lnTo>
                    <a:lnTo>
                      <a:pt x="90" y="42"/>
                    </a:lnTo>
                    <a:lnTo>
                      <a:pt x="90" y="48"/>
                    </a:lnTo>
                    <a:lnTo>
                      <a:pt x="84" y="42"/>
                    </a:lnTo>
                    <a:lnTo>
                      <a:pt x="84" y="48"/>
                    </a:lnTo>
                    <a:lnTo>
                      <a:pt x="78" y="48"/>
                    </a:lnTo>
                    <a:lnTo>
                      <a:pt x="84" y="48"/>
                    </a:lnTo>
                    <a:lnTo>
                      <a:pt x="78" y="54"/>
                    </a:lnTo>
                    <a:lnTo>
                      <a:pt x="84" y="54"/>
                    </a:lnTo>
                    <a:lnTo>
                      <a:pt x="78" y="54"/>
                    </a:lnTo>
                    <a:lnTo>
                      <a:pt x="78" y="60"/>
                    </a:lnTo>
                    <a:lnTo>
                      <a:pt x="72" y="60"/>
                    </a:lnTo>
                    <a:lnTo>
                      <a:pt x="66" y="60"/>
                    </a:lnTo>
                    <a:lnTo>
                      <a:pt x="60" y="60"/>
                    </a:lnTo>
                    <a:lnTo>
                      <a:pt x="60" y="54"/>
                    </a:lnTo>
                    <a:lnTo>
                      <a:pt x="54" y="54"/>
                    </a:lnTo>
                    <a:lnTo>
                      <a:pt x="60" y="54"/>
                    </a:lnTo>
                    <a:lnTo>
                      <a:pt x="54" y="54"/>
                    </a:lnTo>
                    <a:lnTo>
                      <a:pt x="54" y="48"/>
                    </a:lnTo>
                    <a:lnTo>
                      <a:pt x="54" y="54"/>
                    </a:lnTo>
                    <a:lnTo>
                      <a:pt x="54" y="60"/>
                    </a:lnTo>
                    <a:lnTo>
                      <a:pt x="48" y="60"/>
                    </a:lnTo>
                    <a:lnTo>
                      <a:pt x="48" y="66"/>
                    </a:lnTo>
                    <a:lnTo>
                      <a:pt x="42" y="72"/>
                    </a:lnTo>
                    <a:lnTo>
                      <a:pt x="36" y="72"/>
                    </a:lnTo>
                    <a:lnTo>
                      <a:pt x="30" y="72"/>
                    </a:lnTo>
                    <a:lnTo>
                      <a:pt x="36" y="72"/>
                    </a:lnTo>
                    <a:lnTo>
                      <a:pt x="30" y="72"/>
                    </a:lnTo>
                    <a:lnTo>
                      <a:pt x="30" y="78"/>
                    </a:lnTo>
                    <a:lnTo>
                      <a:pt x="24" y="84"/>
                    </a:lnTo>
                    <a:lnTo>
                      <a:pt x="24" y="90"/>
                    </a:lnTo>
                    <a:lnTo>
                      <a:pt x="18" y="90"/>
                    </a:lnTo>
                    <a:lnTo>
                      <a:pt x="18" y="96"/>
                    </a:lnTo>
                    <a:lnTo>
                      <a:pt x="12" y="102"/>
                    </a:lnTo>
                    <a:lnTo>
                      <a:pt x="6" y="102"/>
                    </a:lnTo>
                    <a:lnTo>
                      <a:pt x="0" y="54"/>
                    </a:lnTo>
                    <a:lnTo>
                      <a:pt x="6" y="54"/>
                    </a:lnTo>
                    <a:lnTo>
                      <a:pt x="42" y="42"/>
                    </a:lnTo>
                    <a:lnTo>
                      <a:pt x="48" y="42"/>
                    </a:lnTo>
                    <a:lnTo>
                      <a:pt x="84" y="36"/>
                    </a:lnTo>
                    <a:lnTo>
                      <a:pt x="102" y="36"/>
                    </a:lnTo>
                    <a:lnTo>
                      <a:pt x="150" y="24"/>
                    </a:lnTo>
                    <a:lnTo>
                      <a:pt x="168" y="18"/>
                    </a:lnTo>
                    <a:lnTo>
                      <a:pt x="186" y="18"/>
                    </a:lnTo>
                    <a:lnTo>
                      <a:pt x="198" y="12"/>
                    </a:lnTo>
                    <a:lnTo>
                      <a:pt x="216" y="12"/>
                    </a:lnTo>
                    <a:lnTo>
                      <a:pt x="240" y="6"/>
                    </a:lnTo>
                    <a:lnTo>
                      <a:pt x="246" y="6"/>
                    </a:lnTo>
                    <a:lnTo>
                      <a:pt x="276" y="0"/>
                    </a:lnTo>
                    <a:lnTo>
                      <a:pt x="282" y="30"/>
                    </a:lnTo>
                    <a:lnTo>
                      <a:pt x="282" y="42"/>
                    </a:lnTo>
                    <a:lnTo>
                      <a:pt x="288" y="42"/>
                    </a:lnTo>
                    <a:lnTo>
                      <a:pt x="288" y="54"/>
                    </a:lnTo>
                    <a:lnTo>
                      <a:pt x="300" y="84"/>
                    </a:lnTo>
                    <a:lnTo>
                      <a:pt x="300" y="102"/>
                    </a:lnTo>
                    <a:close/>
                    <a:moveTo>
                      <a:pt x="252" y="84"/>
                    </a:moveTo>
                    <a:lnTo>
                      <a:pt x="252" y="78"/>
                    </a:lnTo>
                    <a:lnTo>
                      <a:pt x="246" y="84"/>
                    </a:lnTo>
                    <a:lnTo>
                      <a:pt x="252" y="84"/>
                    </a:lnTo>
                    <a:lnTo>
                      <a:pt x="246" y="84"/>
                    </a:lnTo>
                    <a:lnTo>
                      <a:pt x="252" y="90"/>
                    </a:lnTo>
                    <a:lnTo>
                      <a:pt x="246" y="90"/>
                    </a:lnTo>
                    <a:lnTo>
                      <a:pt x="246" y="84"/>
                    </a:lnTo>
                    <a:lnTo>
                      <a:pt x="252" y="72"/>
                    </a:lnTo>
                    <a:lnTo>
                      <a:pt x="252" y="78"/>
                    </a:lnTo>
                    <a:lnTo>
                      <a:pt x="258" y="84"/>
                    </a:lnTo>
                    <a:lnTo>
                      <a:pt x="252" y="84"/>
                    </a:lnTo>
                    <a:close/>
                    <a:moveTo>
                      <a:pt x="348" y="156"/>
                    </a:moveTo>
                    <a:lnTo>
                      <a:pt x="354" y="150"/>
                    </a:lnTo>
                    <a:lnTo>
                      <a:pt x="354" y="138"/>
                    </a:lnTo>
                    <a:lnTo>
                      <a:pt x="354" y="126"/>
                    </a:lnTo>
                    <a:lnTo>
                      <a:pt x="354" y="144"/>
                    </a:lnTo>
                    <a:lnTo>
                      <a:pt x="348" y="156"/>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25" name="Freeform 27"/>
              <p:cNvSpPr>
                <a:spLocks/>
              </p:cNvSpPr>
              <p:nvPr/>
            </p:nvSpPr>
            <p:spPr bwMode="auto">
              <a:xfrm>
                <a:off x="4667253" y="3549779"/>
                <a:ext cx="904875" cy="71437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0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0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2147483647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2147483647 w 570"/>
                  <a:gd name="T105" fmla="*/ 2147483647 h 450"/>
                  <a:gd name="T106" fmla="*/ 2147483647 w 570"/>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0"/>
                  <a:gd name="T163" fmla="*/ 0 h 450"/>
                  <a:gd name="T164" fmla="*/ 570 w 570"/>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0" h="450">
                    <a:moveTo>
                      <a:pt x="546" y="384"/>
                    </a:moveTo>
                    <a:lnTo>
                      <a:pt x="546" y="408"/>
                    </a:lnTo>
                    <a:lnTo>
                      <a:pt x="546" y="450"/>
                    </a:lnTo>
                    <a:lnTo>
                      <a:pt x="468" y="444"/>
                    </a:lnTo>
                    <a:lnTo>
                      <a:pt x="462" y="438"/>
                    </a:lnTo>
                    <a:lnTo>
                      <a:pt x="390" y="438"/>
                    </a:lnTo>
                    <a:lnTo>
                      <a:pt x="300" y="426"/>
                    </a:lnTo>
                    <a:lnTo>
                      <a:pt x="294" y="426"/>
                    </a:lnTo>
                    <a:lnTo>
                      <a:pt x="258" y="426"/>
                    </a:lnTo>
                    <a:lnTo>
                      <a:pt x="234" y="420"/>
                    </a:lnTo>
                    <a:lnTo>
                      <a:pt x="198" y="420"/>
                    </a:lnTo>
                    <a:lnTo>
                      <a:pt x="168" y="414"/>
                    </a:lnTo>
                    <a:lnTo>
                      <a:pt x="126" y="408"/>
                    </a:lnTo>
                    <a:lnTo>
                      <a:pt x="120" y="408"/>
                    </a:lnTo>
                    <a:lnTo>
                      <a:pt x="48" y="396"/>
                    </a:lnTo>
                    <a:lnTo>
                      <a:pt x="0" y="390"/>
                    </a:lnTo>
                    <a:lnTo>
                      <a:pt x="6" y="330"/>
                    </a:lnTo>
                    <a:lnTo>
                      <a:pt x="12" y="306"/>
                    </a:lnTo>
                    <a:lnTo>
                      <a:pt x="12" y="276"/>
                    </a:lnTo>
                    <a:lnTo>
                      <a:pt x="12" y="270"/>
                    </a:lnTo>
                    <a:lnTo>
                      <a:pt x="18" y="246"/>
                    </a:lnTo>
                    <a:lnTo>
                      <a:pt x="30" y="156"/>
                    </a:lnTo>
                    <a:lnTo>
                      <a:pt x="30" y="144"/>
                    </a:lnTo>
                    <a:lnTo>
                      <a:pt x="36" y="132"/>
                    </a:lnTo>
                    <a:lnTo>
                      <a:pt x="42" y="72"/>
                    </a:lnTo>
                    <a:lnTo>
                      <a:pt x="48" y="30"/>
                    </a:lnTo>
                    <a:lnTo>
                      <a:pt x="54" y="0"/>
                    </a:lnTo>
                    <a:lnTo>
                      <a:pt x="138" y="6"/>
                    </a:lnTo>
                    <a:lnTo>
                      <a:pt x="180" y="12"/>
                    </a:lnTo>
                    <a:lnTo>
                      <a:pt x="210" y="18"/>
                    </a:lnTo>
                    <a:lnTo>
                      <a:pt x="252" y="24"/>
                    </a:lnTo>
                    <a:lnTo>
                      <a:pt x="264" y="24"/>
                    </a:lnTo>
                    <a:lnTo>
                      <a:pt x="330" y="30"/>
                    </a:lnTo>
                    <a:lnTo>
                      <a:pt x="354" y="30"/>
                    </a:lnTo>
                    <a:lnTo>
                      <a:pt x="420" y="36"/>
                    </a:lnTo>
                    <a:lnTo>
                      <a:pt x="456" y="42"/>
                    </a:lnTo>
                    <a:lnTo>
                      <a:pt x="468" y="42"/>
                    </a:lnTo>
                    <a:lnTo>
                      <a:pt x="522" y="48"/>
                    </a:lnTo>
                    <a:lnTo>
                      <a:pt x="528" y="48"/>
                    </a:lnTo>
                    <a:lnTo>
                      <a:pt x="570" y="48"/>
                    </a:lnTo>
                    <a:lnTo>
                      <a:pt x="564" y="72"/>
                    </a:lnTo>
                    <a:lnTo>
                      <a:pt x="564" y="78"/>
                    </a:lnTo>
                    <a:lnTo>
                      <a:pt x="564" y="108"/>
                    </a:lnTo>
                    <a:lnTo>
                      <a:pt x="564" y="114"/>
                    </a:lnTo>
                    <a:lnTo>
                      <a:pt x="564" y="150"/>
                    </a:lnTo>
                    <a:lnTo>
                      <a:pt x="558" y="192"/>
                    </a:lnTo>
                    <a:lnTo>
                      <a:pt x="558" y="234"/>
                    </a:lnTo>
                    <a:lnTo>
                      <a:pt x="558" y="246"/>
                    </a:lnTo>
                    <a:lnTo>
                      <a:pt x="552" y="276"/>
                    </a:lnTo>
                    <a:lnTo>
                      <a:pt x="552" y="288"/>
                    </a:lnTo>
                    <a:lnTo>
                      <a:pt x="552" y="318"/>
                    </a:lnTo>
                    <a:lnTo>
                      <a:pt x="552" y="324"/>
                    </a:lnTo>
                    <a:lnTo>
                      <a:pt x="546" y="372"/>
                    </a:lnTo>
                    <a:lnTo>
                      <a:pt x="546" y="384"/>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26" name="Freeform 28"/>
              <p:cNvSpPr>
                <a:spLocks noEditPoints="1"/>
              </p:cNvSpPr>
              <p:nvPr/>
            </p:nvSpPr>
            <p:spPr bwMode="auto">
              <a:xfrm>
                <a:off x="7820028" y="3692525"/>
                <a:ext cx="981075" cy="552450"/>
              </a:xfrm>
              <a:custGeom>
                <a:avLst/>
                <a:gdLst>
                  <a:gd name="T0" fmla="*/ 2147483647 w 618"/>
                  <a:gd name="T1" fmla="*/ 2147483647 h 348"/>
                  <a:gd name="T2" fmla="*/ 2147483647 w 618"/>
                  <a:gd name="T3" fmla="*/ 2147483647 h 348"/>
                  <a:gd name="T4" fmla="*/ 2147483647 w 618"/>
                  <a:gd name="T5" fmla="*/ 2147483647 h 348"/>
                  <a:gd name="T6" fmla="*/ 2147483647 w 618"/>
                  <a:gd name="T7" fmla="*/ 2147483647 h 348"/>
                  <a:gd name="T8" fmla="*/ 2147483647 w 618"/>
                  <a:gd name="T9" fmla="*/ 2147483647 h 348"/>
                  <a:gd name="T10" fmla="*/ 2147483647 w 618"/>
                  <a:gd name="T11" fmla="*/ 2147483647 h 348"/>
                  <a:gd name="T12" fmla="*/ 2147483647 w 618"/>
                  <a:gd name="T13" fmla="*/ 2147483647 h 348"/>
                  <a:gd name="T14" fmla="*/ 2147483647 w 618"/>
                  <a:gd name="T15" fmla="*/ 2147483647 h 348"/>
                  <a:gd name="T16" fmla="*/ 2147483647 w 618"/>
                  <a:gd name="T17" fmla="*/ 2147483647 h 348"/>
                  <a:gd name="T18" fmla="*/ 2147483647 w 618"/>
                  <a:gd name="T19" fmla="*/ 2147483647 h 348"/>
                  <a:gd name="T20" fmla="*/ 2147483647 w 618"/>
                  <a:gd name="T21" fmla="*/ 2147483647 h 348"/>
                  <a:gd name="T22" fmla="*/ 2147483647 w 618"/>
                  <a:gd name="T23" fmla="*/ 2147483647 h 348"/>
                  <a:gd name="T24" fmla="*/ 2147483647 w 618"/>
                  <a:gd name="T25" fmla="*/ 2147483647 h 348"/>
                  <a:gd name="T26" fmla="*/ 2147483647 w 618"/>
                  <a:gd name="T27" fmla="*/ 2147483647 h 348"/>
                  <a:gd name="T28" fmla="*/ 2147483647 w 618"/>
                  <a:gd name="T29" fmla="*/ 2147483647 h 348"/>
                  <a:gd name="T30" fmla="*/ 2147483647 w 618"/>
                  <a:gd name="T31" fmla="*/ 2147483647 h 348"/>
                  <a:gd name="T32" fmla="*/ 2147483647 w 618"/>
                  <a:gd name="T33" fmla="*/ 2147483647 h 348"/>
                  <a:gd name="T34" fmla="*/ 2147483647 w 618"/>
                  <a:gd name="T35" fmla="*/ 2147483647 h 348"/>
                  <a:gd name="T36" fmla="*/ 2147483647 w 618"/>
                  <a:gd name="T37" fmla="*/ 2147483647 h 348"/>
                  <a:gd name="T38" fmla="*/ 2147483647 w 618"/>
                  <a:gd name="T39" fmla="*/ 2147483647 h 348"/>
                  <a:gd name="T40" fmla="*/ 2147483647 w 618"/>
                  <a:gd name="T41" fmla="*/ 2147483647 h 348"/>
                  <a:gd name="T42" fmla="*/ 2147483647 w 618"/>
                  <a:gd name="T43" fmla="*/ 2147483647 h 348"/>
                  <a:gd name="T44" fmla="*/ 2147483647 w 618"/>
                  <a:gd name="T45" fmla="*/ 2147483647 h 348"/>
                  <a:gd name="T46" fmla="*/ 2147483647 w 618"/>
                  <a:gd name="T47" fmla="*/ 2147483647 h 348"/>
                  <a:gd name="T48" fmla="*/ 2147483647 w 618"/>
                  <a:gd name="T49" fmla="*/ 0 h 348"/>
                  <a:gd name="T50" fmla="*/ 2147483647 w 618"/>
                  <a:gd name="T51" fmla="*/ 2147483647 h 348"/>
                  <a:gd name="T52" fmla="*/ 2147483647 w 618"/>
                  <a:gd name="T53" fmla="*/ 2147483647 h 348"/>
                  <a:gd name="T54" fmla="*/ 2147483647 w 618"/>
                  <a:gd name="T55" fmla="*/ 2147483647 h 348"/>
                  <a:gd name="T56" fmla="*/ 2147483647 w 618"/>
                  <a:gd name="T57" fmla="*/ 2147483647 h 348"/>
                  <a:gd name="T58" fmla="*/ 2147483647 w 618"/>
                  <a:gd name="T59" fmla="*/ 2147483647 h 348"/>
                  <a:gd name="T60" fmla="*/ 2147483647 w 618"/>
                  <a:gd name="T61" fmla="*/ 2147483647 h 348"/>
                  <a:gd name="T62" fmla="*/ 2147483647 w 618"/>
                  <a:gd name="T63" fmla="*/ 2147483647 h 348"/>
                  <a:gd name="T64" fmla="*/ 2147483647 w 618"/>
                  <a:gd name="T65" fmla="*/ 2147483647 h 348"/>
                  <a:gd name="T66" fmla="*/ 2147483647 w 618"/>
                  <a:gd name="T67" fmla="*/ 2147483647 h 348"/>
                  <a:gd name="T68" fmla="*/ 2147483647 w 618"/>
                  <a:gd name="T69" fmla="*/ 2147483647 h 348"/>
                  <a:gd name="T70" fmla="*/ 2147483647 w 618"/>
                  <a:gd name="T71" fmla="*/ 2147483647 h 348"/>
                  <a:gd name="T72" fmla="*/ 2147483647 w 618"/>
                  <a:gd name="T73" fmla="*/ 2147483647 h 348"/>
                  <a:gd name="T74" fmla="*/ 2147483647 w 618"/>
                  <a:gd name="T75" fmla="*/ 2147483647 h 348"/>
                  <a:gd name="T76" fmla="*/ 2147483647 w 618"/>
                  <a:gd name="T77" fmla="*/ 2147483647 h 348"/>
                  <a:gd name="T78" fmla="*/ 2147483647 w 618"/>
                  <a:gd name="T79" fmla="*/ 2147483647 h 348"/>
                  <a:gd name="T80" fmla="*/ 2147483647 w 618"/>
                  <a:gd name="T81" fmla="*/ 2147483647 h 348"/>
                  <a:gd name="T82" fmla="*/ 2147483647 w 618"/>
                  <a:gd name="T83" fmla="*/ 2147483647 h 348"/>
                  <a:gd name="T84" fmla="*/ 2147483647 w 618"/>
                  <a:gd name="T85" fmla="*/ 2147483647 h 348"/>
                  <a:gd name="T86" fmla="*/ 2147483647 w 618"/>
                  <a:gd name="T87" fmla="*/ 2147483647 h 348"/>
                  <a:gd name="T88" fmla="*/ 2147483647 w 618"/>
                  <a:gd name="T89" fmla="*/ 2147483647 h 348"/>
                  <a:gd name="T90" fmla="*/ 2147483647 w 618"/>
                  <a:gd name="T91" fmla="*/ 2147483647 h 348"/>
                  <a:gd name="T92" fmla="*/ 2147483647 w 618"/>
                  <a:gd name="T93" fmla="*/ 2147483647 h 348"/>
                  <a:gd name="T94" fmla="*/ 2147483647 w 618"/>
                  <a:gd name="T95" fmla="*/ 2147483647 h 348"/>
                  <a:gd name="T96" fmla="*/ 2147483647 w 618"/>
                  <a:gd name="T97" fmla="*/ 2147483647 h 348"/>
                  <a:gd name="T98" fmla="*/ 2147483647 w 618"/>
                  <a:gd name="T99" fmla="*/ 2147483647 h 348"/>
                  <a:gd name="T100" fmla="*/ 2147483647 w 618"/>
                  <a:gd name="T101" fmla="*/ 2147483647 h 348"/>
                  <a:gd name="T102" fmla="*/ 2147483647 w 618"/>
                  <a:gd name="T103" fmla="*/ 2147483647 h 348"/>
                  <a:gd name="T104" fmla="*/ 2147483647 w 618"/>
                  <a:gd name="T105" fmla="*/ 2147483647 h 348"/>
                  <a:gd name="T106" fmla="*/ 2147483647 w 618"/>
                  <a:gd name="T107" fmla="*/ 2147483647 h 348"/>
                  <a:gd name="T108" fmla="*/ 2147483647 w 618"/>
                  <a:gd name="T109" fmla="*/ 2147483647 h 348"/>
                  <a:gd name="T110" fmla="*/ 2147483647 w 618"/>
                  <a:gd name="T111" fmla="*/ 2147483647 h 348"/>
                  <a:gd name="T112" fmla="*/ 2147483647 w 618"/>
                  <a:gd name="T113" fmla="*/ 2147483647 h 348"/>
                  <a:gd name="T114" fmla="*/ 2147483647 w 618"/>
                  <a:gd name="T115" fmla="*/ 2147483647 h 348"/>
                  <a:gd name="T116" fmla="*/ 2147483647 w 618"/>
                  <a:gd name="T117" fmla="*/ 2147483647 h 348"/>
                  <a:gd name="T118" fmla="*/ 2147483647 w 618"/>
                  <a:gd name="T119" fmla="*/ 2147483647 h 3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8"/>
                  <a:gd name="T181" fmla="*/ 0 h 348"/>
                  <a:gd name="T182" fmla="*/ 618 w 618"/>
                  <a:gd name="T183" fmla="*/ 348 h 3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8" h="348">
                    <a:moveTo>
                      <a:pt x="348" y="300"/>
                    </a:moveTo>
                    <a:lnTo>
                      <a:pt x="324" y="306"/>
                    </a:lnTo>
                    <a:lnTo>
                      <a:pt x="306" y="306"/>
                    </a:lnTo>
                    <a:lnTo>
                      <a:pt x="282" y="312"/>
                    </a:lnTo>
                    <a:lnTo>
                      <a:pt x="252" y="318"/>
                    </a:lnTo>
                    <a:lnTo>
                      <a:pt x="234" y="318"/>
                    </a:lnTo>
                    <a:lnTo>
                      <a:pt x="222" y="318"/>
                    </a:lnTo>
                    <a:lnTo>
                      <a:pt x="216" y="318"/>
                    </a:lnTo>
                    <a:lnTo>
                      <a:pt x="180" y="324"/>
                    </a:lnTo>
                    <a:lnTo>
                      <a:pt x="156" y="330"/>
                    </a:lnTo>
                    <a:lnTo>
                      <a:pt x="156" y="324"/>
                    </a:lnTo>
                    <a:lnTo>
                      <a:pt x="144" y="324"/>
                    </a:lnTo>
                    <a:lnTo>
                      <a:pt x="132" y="330"/>
                    </a:lnTo>
                    <a:lnTo>
                      <a:pt x="114" y="330"/>
                    </a:lnTo>
                    <a:lnTo>
                      <a:pt x="114" y="336"/>
                    </a:lnTo>
                    <a:lnTo>
                      <a:pt x="108" y="336"/>
                    </a:lnTo>
                    <a:lnTo>
                      <a:pt x="78" y="336"/>
                    </a:lnTo>
                    <a:lnTo>
                      <a:pt x="60" y="342"/>
                    </a:lnTo>
                    <a:lnTo>
                      <a:pt x="54" y="342"/>
                    </a:lnTo>
                    <a:lnTo>
                      <a:pt x="36" y="342"/>
                    </a:lnTo>
                    <a:lnTo>
                      <a:pt x="30" y="342"/>
                    </a:lnTo>
                    <a:lnTo>
                      <a:pt x="12" y="348"/>
                    </a:lnTo>
                    <a:lnTo>
                      <a:pt x="0" y="348"/>
                    </a:lnTo>
                    <a:lnTo>
                      <a:pt x="6" y="342"/>
                    </a:lnTo>
                    <a:lnTo>
                      <a:pt x="12" y="342"/>
                    </a:lnTo>
                    <a:lnTo>
                      <a:pt x="18" y="336"/>
                    </a:lnTo>
                    <a:lnTo>
                      <a:pt x="24" y="336"/>
                    </a:lnTo>
                    <a:lnTo>
                      <a:pt x="30" y="330"/>
                    </a:lnTo>
                    <a:lnTo>
                      <a:pt x="36" y="330"/>
                    </a:lnTo>
                    <a:lnTo>
                      <a:pt x="36" y="324"/>
                    </a:lnTo>
                    <a:lnTo>
                      <a:pt x="42" y="318"/>
                    </a:lnTo>
                    <a:lnTo>
                      <a:pt x="48" y="312"/>
                    </a:lnTo>
                    <a:lnTo>
                      <a:pt x="54" y="312"/>
                    </a:lnTo>
                    <a:lnTo>
                      <a:pt x="54" y="306"/>
                    </a:lnTo>
                    <a:lnTo>
                      <a:pt x="54" y="300"/>
                    </a:lnTo>
                    <a:lnTo>
                      <a:pt x="60" y="300"/>
                    </a:lnTo>
                    <a:lnTo>
                      <a:pt x="66" y="294"/>
                    </a:lnTo>
                    <a:lnTo>
                      <a:pt x="66" y="288"/>
                    </a:lnTo>
                    <a:lnTo>
                      <a:pt x="78" y="276"/>
                    </a:lnTo>
                    <a:lnTo>
                      <a:pt x="90" y="270"/>
                    </a:lnTo>
                    <a:lnTo>
                      <a:pt x="96" y="264"/>
                    </a:lnTo>
                    <a:lnTo>
                      <a:pt x="120" y="240"/>
                    </a:lnTo>
                    <a:lnTo>
                      <a:pt x="114" y="246"/>
                    </a:lnTo>
                    <a:lnTo>
                      <a:pt x="120" y="246"/>
                    </a:lnTo>
                    <a:lnTo>
                      <a:pt x="120" y="252"/>
                    </a:lnTo>
                    <a:lnTo>
                      <a:pt x="126" y="258"/>
                    </a:lnTo>
                    <a:lnTo>
                      <a:pt x="132" y="258"/>
                    </a:lnTo>
                    <a:lnTo>
                      <a:pt x="132" y="264"/>
                    </a:lnTo>
                    <a:lnTo>
                      <a:pt x="132" y="258"/>
                    </a:lnTo>
                    <a:lnTo>
                      <a:pt x="138" y="264"/>
                    </a:lnTo>
                    <a:lnTo>
                      <a:pt x="144" y="264"/>
                    </a:lnTo>
                    <a:lnTo>
                      <a:pt x="156" y="264"/>
                    </a:lnTo>
                    <a:lnTo>
                      <a:pt x="156" y="258"/>
                    </a:lnTo>
                    <a:lnTo>
                      <a:pt x="162" y="258"/>
                    </a:lnTo>
                    <a:lnTo>
                      <a:pt x="162" y="252"/>
                    </a:lnTo>
                    <a:lnTo>
                      <a:pt x="168" y="252"/>
                    </a:lnTo>
                    <a:lnTo>
                      <a:pt x="174" y="252"/>
                    </a:lnTo>
                    <a:lnTo>
                      <a:pt x="180" y="258"/>
                    </a:lnTo>
                    <a:lnTo>
                      <a:pt x="186" y="252"/>
                    </a:lnTo>
                    <a:lnTo>
                      <a:pt x="192" y="252"/>
                    </a:lnTo>
                    <a:lnTo>
                      <a:pt x="198" y="246"/>
                    </a:lnTo>
                    <a:lnTo>
                      <a:pt x="198" y="252"/>
                    </a:lnTo>
                    <a:lnTo>
                      <a:pt x="198" y="246"/>
                    </a:lnTo>
                    <a:lnTo>
                      <a:pt x="204" y="246"/>
                    </a:lnTo>
                    <a:lnTo>
                      <a:pt x="204" y="240"/>
                    </a:lnTo>
                    <a:lnTo>
                      <a:pt x="204" y="234"/>
                    </a:lnTo>
                    <a:lnTo>
                      <a:pt x="210" y="234"/>
                    </a:lnTo>
                    <a:lnTo>
                      <a:pt x="210" y="240"/>
                    </a:lnTo>
                    <a:lnTo>
                      <a:pt x="216" y="240"/>
                    </a:lnTo>
                    <a:lnTo>
                      <a:pt x="216" y="234"/>
                    </a:lnTo>
                    <a:lnTo>
                      <a:pt x="216" y="240"/>
                    </a:lnTo>
                    <a:lnTo>
                      <a:pt x="222" y="228"/>
                    </a:lnTo>
                    <a:lnTo>
                      <a:pt x="228" y="228"/>
                    </a:lnTo>
                    <a:lnTo>
                      <a:pt x="234" y="228"/>
                    </a:lnTo>
                    <a:lnTo>
                      <a:pt x="240" y="228"/>
                    </a:lnTo>
                    <a:lnTo>
                      <a:pt x="240" y="222"/>
                    </a:lnTo>
                    <a:lnTo>
                      <a:pt x="246" y="222"/>
                    </a:lnTo>
                    <a:lnTo>
                      <a:pt x="246" y="216"/>
                    </a:lnTo>
                    <a:lnTo>
                      <a:pt x="246" y="210"/>
                    </a:lnTo>
                    <a:lnTo>
                      <a:pt x="252" y="210"/>
                    </a:lnTo>
                    <a:lnTo>
                      <a:pt x="246" y="204"/>
                    </a:lnTo>
                    <a:lnTo>
                      <a:pt x="246" y="210"/>
                    </a:lnTo>
                    <a:lnTo>
                      <a:pt x="240" y="204"/>
                    </a:lnTo>
                    <a:lnTo>
                      <a:pt x="246" y="204"/>
                    </a:lnTo>
                    <a:lnTo>
                      <a:pt x="240" y="204"/>
                    </a:lnTo>
                    <a:lnTo>
                      <a:pt x="246" y="198"/>
                    </a:lnTo>
                    <a:lnTo>
                      <a:pt x="246" y="192"/>
                    </a:lnTo>
                    <a:lnTo>
                      <a:pt x="252" y="186"/>
                    </a:lnTo>
                    <a:lnTo>
                      <a:pt x="252" y="180"/>
                    </a:lnTo>
                    <a:lnTo>
                      <a:pt x="258" y="174"/>
                    </a:lnTo>
                    <a:lnTo>
                      <a:pt x="258" y="168"/>
                    </a:lnTo>
                    <a:lnTo>
                      <a:pt x="264" y="162"/>
                    </a:lnTo>
                    <a:lnTo>
                      <a:pt x="264" y="156"/>
                    </a:lnTo>
                    <a:lnTo>
                      <a:pt x="264" y="150"/>
                    </a:lnTo>
                    <a:lnTo>
                      <a:pt x="270" y="144"/>
                    </a:lnTo>
                    <a:lnTo>
                      <a:pt x="270" y="138"/>
                    </a:lnTo>
                    <a:lnTo>
                      <a:pt x="270" y="132"/>
                    </a:lnTo>
                    <a:lnTo>
                      <a:pt x="276" y="132"/>
                    </a:lnTo>
                    <a:lnTo>
                      <a:pt x="276" y="126"/>
                    </a:lnTo>
                    <a:lnTo>
                      <a:pt x="276" y="120"/>
                    </a:lnTo>
                    <a:lnTo>
                      <a:pt x="276" y="114"/>
                    </a:lnTo>
                    <a:lnTo>
                      <a:pt x="276" y="108"/>
                    </a:lnTo>
                    <a:lnTo>
                      <a:pt x="288" y="108"/>
                    </a:lnTo>
                    <a:lnTo>
                      <a:pt x="294" y="114"/>
                    </a:lnTo>
                    <a:lnTo>
                      <a:pt x="306" y="120"/>
                    </a:lnTo>
                    <a:lnTo>
                      <a:pt x="306" y="114"/>
                    </a:lnTo>
                    <a:lnTo>
                      <a:pt x="312" y="108"/>
                    </a:lnTo>
                    <a:lnTo>
                      <a:pt x="318" y="90"/>
                    </a:lnTo>
                    <a:lnTo>
                      <a:pt x="318" y="84"/>
                    </a:lnTo>
                    <a:lnTo>
                      <a:pt x="318" y="78"/>
                    </a:lnTo>
                    <a:lnTo>
                      <a:pt x="324" y="72"/>
                    </a:lnTo>
                    <a:lnTo>
                      <a:pt x="330" y="78"/>
                    </a:lnTo>
                    <a:lnTo>
                      <a:pt x="336" y="72"/>
                    </a:lnTo>
                    <a:lnTo>
                      <a:pt x="336" y="66"/>
                    </a:lnTo>
                    <a:lnTo>
                      <a:pt x="342" y="60"/>
                    </a:lnTo>
                    <a:lnTo>
                      <a:pt x="348" y="54"/>
                    </a:lnTo>
                    <a:lnTo>
                      <a:pt x="354" y="48"/>
                    </a:lnTo>
                    <a:lnTo>
                      <a:pt x="348" y="48"/>
                    </a:lnTo>
                    <a:lnTo>
                      <a:pt x="354" y="42"/>
                    </a:lnTo>
                    <a:lnTo>
                      <a:pt x="354" y="36"/>
                    </a:lnTo>
                    <a:lnTo>
                      <a:pt x="360" y="36"/>
                    </a:lnTo>
                    <a:lnTo>
                      <a:pt x="360" y="30"/>
                    </a:lnTo>
                    <a:lnTo>
                      <a:pt x="360" y="24"/>
                    </a:lnTo>
                    <a:lnTo>
                      <a:pt x="360" y="12"/>
                    </a:lnTo>
                    <a:lnTo>
                      <a:pt x="360" y="0"/>
                    </a:lnTo>
                    <a:lnTo>
                      <a:pt x="366" y="6"/>
                    </a:lnTo>
                    <a:lnTo>
                      <a:pt x="372" y="6"/>
                    </a:lnTo>
                    <a:lnTo>
                      <a:pt x="384" y="18"/>
                    </a:lnTo>
                    <a:lnTo>
                      <a:pt x="402" y="30"/>
                    </a:lnTo>
                    <a:lnTo>
                      <a:pt x="402" y="24"/>
                    </a:lnTo>
                    <a:lnTo>
                      <a:pt x="402" y="18"/>
                    </a:lnTo>
                    <a:lnTo>
                      <a:pt x="408" y="18"/>
                    </a:lnTo>
                    <a:lnTo>
                      <a:pt x="408" y="12"/>
                    </a:lnTo>
                    <a:lnTo>
                      <a:pt x="408" y="6"/>
                    </a:lnTo>
                    <a:lnTo>
                      <a:pt x="414" y="6"/>
                    </a:lnTo>
                    <a:lnTo>
                      <a:pt x="420" y="6"/>
                    </a:lnTo>
                    <a:lnTo>
                      <a:pt x="420" y="12"/>
                    </a:lnTo>
                    <a:lnTo>
                      <a:pt x="426" y="12"/>
                    </a:lnTo>
                    <a:lnTo>
                      <a:pt x="432" y="12"/>
                    </a:lnTo>
                    <a:lnTo>
                      <a:pt x="432" y="18"/>
                    </a:lnTo>
                    <a:lnTo>
                      <a:pt x="426" y="18"/>
                    </a:lnTo>
                    <a:lnTo>
                      <a:pt x="426" y="24"/>
                    </a:lnTo>
                    <a:lnTo>
                      <a:pt x="432" y="24"/>
                    </a:lnTo>
                    <a:lnTo>
                      <a:pt x="432" y="30"/>
                    </a:lnTo>
                    <a:lnTo>
                      <a:pt x="444" y="24"/>
                    </a:lnTo>
                    <a:lnTo>
                      <a:pt x="450" y="30"/>
                    </a:lnTo>
                    <a:lnTo>
                      <a:pt x="450" y="36"/>
                    </a:lnTo>
                    <a:lnTo>
                      <a:pt x="456" y="36"/>
                    </a:lnTo>
                    <a:lnTo>
                      <a:pt x="462" y="36"/>
                    </a:lnTo>
                    <a:lnTo>
                      <a:pt x="468" y="42"/>
                    </a:lnTo>
                    <a:lnTo>
                      <a:pt x="468" y="48"/>
                    </a:lnTo>
                    <a:lnTo>
                      <a:pt x="468" y="54"/>
                    </a:lnTo>
                    <a:lnTo>
                      <a:pt x="468" y="60"/>
                    </a:lnTo>
                    <a:lnTo>
                      <a:pt x="468" y="66"/>
                    </a:lnTo>
                    <a:lnTo>
                      <a:pt x="462" y="66"/>
                    </a:lnTo>
                    <a:lnTo>
                      <a:pt x="456" y="66"/>
                    </a:lnTo>
                    <a:lnTo>
                      <a:pt x="456" y="84"/>
                    </a:lnTo>
                    <a:lnTo>
                      <a:pt x="456" y="90"/>
                    </a:lnTo>
                    <a:lnTo>
                      <a:pt x="462" y="96"/>
                    </a:lnTo>
                    <a:lnTo>
                      <a:pt x="456" y="96"/>
                    </a:lnTo>
                    <a:lnTo>
                      <a:pt x="462" y="96"/>
                    </a:lnTo>
                    <a:lnTo>
                      <a:pt x="474" y="90"/>
                    </a:lnTo>
                    <a:lnTo>
                      <a:pt x="480" y="96"/>
                    </a:lnTo>
                    <a:lnTo>
                      <a:pt x="486" y="102"/>
                    </a:lnTo>
                    <a:lnTo>
                      <a:pt x="516" y="108"/>
                    </a:lnTo>
                    <a:lnTo>
                      <a:pt x="522" y="114"/>
                    </a:lnTo>
                    <a:lnTo>
                      <a:pt x="522" y="120"/>
                    </a:lnTo>
                    <a:lnTo>
                      <a:pt x="522" y="114"/>
                    </a:lnTo>
                    <a:lnTo>
                      <a:pt x="534" y="120"/>
                    </a:lnTo>
                    <a:lnTo>
                      <a:pt x="546" y="126"/>
                    </a:lnTo>
                    <a:lnTo>
                      <a:pt x="546" y="132"/>
                    </a:lnTo>
                    <a:lnTo>
                      <a:pt x="546" y="144"/>
                    </a:lnTo>
                    <a:lnTo>
                      <a:pt x="540" y="144"/>
                    </a:lnTo>
                    <a:lnTo>
                      <a:pt x="546" y="144"/>
                    </a:lnTo>
                    <a:lnTo>
                      <a:pt x="546" y="150"/>
                    </a:lnTo>
                    <a:lnTo>
                      <a:pt x="534" y="150"/>
                    </a:lnTo>
                    <a:lnTo>
                      <a:pt x="522" y="144"/>
                    </a:lnTo>
                    <a:lnTo>
                      <a:pt x="522" y="138"/>
                    </a:lnTo>
                    <a:lnTo>
                      <a:pt x="510" y="132"/>
                    </a:lnTo>
                    <a:lnTo>
                      <a:pt x="504" y="132"/>
                    </a:lnTo>
                    <a:lnTo>
                      <a:pt x="510" y="144"/>
                    </a:lnTo>
                    <a:lnTo>
                      <a:pt x="516" y="144"/>
                    </a:lnTo>
                    <a:lnTo>
                      <a:pt x="528" y="156"/>
                    </a:lnTo>
                    <a:lnTo>
                      <a:pt x="552" y="156"/>
                    </a:lnTo>
                    <a:lnTo>
                      <a:pt x="546" y="162"/>
                    </a:lnTo>
                    <a:lnTo>
                      <a:pt x="534" y="162"/>
                    </a:lnTo>
                    <a:lnTo>
                      <a:pt x="540" y="162"/>
                    </a:lnTo>
                    <a:lnTo>
                      <a:pt x="546" y="162"/>
                    </a:lnTo>
                    <a:lnTo>
                      <a:pt x="558" y="174"/>
                    </a:lnTo>
                    <a:lnTo>
                      <a:pt x="558" y="180"/>
                    </a:lnTo>
                    <a:lnTo>
                      <a:pt x="552" y="180"/>
                    </a:lnTo>
                    <a:lnTo>
                      <a:pt x="552" y="174"/>
                    </a:lnTo>
                    <a:lnTo>
                      <a:pt x="540" y="168"/>
                    </a:lnTo>
                    <a:lnTo>
                      <a:pt x="540" y="174"/>
                    </a:lnTo>
                    <a:lnTo>
                      <a:pt x="546" y="174"/>
                    </a:lnTo>
                    <a:lnTo>
                      <a:pt x="546" y="180"/>
                    </a:lnTo>
                    <a:lnTo>
                      <a:pt x="540" y="180"/>
                    </a:lnTo>
                    <a:lnTo>
                      <a:pt x="546" y="186"/>
                    </a:lnTo>
                    <a:lnTo>
                      <a:pt x="546" y="192"/>
                    </a:lnTo>
                    <a:lnTo>
                      <a:pt x="528" y="180"/>
                    </a:lnTo>
                    <a:lnTo>
                      <a:pt x="522" y="180"/>
                    </a:lnTo>
                    <a:lnTo>
                      <a:pt x="528" y="180"/>
                    </a:lnTo>
                    <a:lnTo>
                      <a:pt x="534" y="186"/>
                    </a:lnTo>
                    <a:lnTo>
                      <a:pt x="546" y="192"/>
                    </a:lnTo>
                    <a:lnTo>
                      <a:pt x="552" y="198"/>
                    </a:lnTo>
                    <a:lnTo>
                      <a:pt x="558" y="198"/>
                    </a:lnTo>
                    <a:lnTo>
                      <a:pt x="552" y="204"/>
                    </a:lnTo>
                    <a:lnTo>
                      <a:pt x="564" y="204"/>
                    </a:lnTo>
                    <a:lnTo>
                      <a:pt x="564" y="210"/>
                    </a:lnTo>
                    <a:lnTo>
                      <a:pt x="558" y="216"/>
                    </a:lnTo>
                    <a:lnTo>
                      <a:pt x="552" y="216"/>
                    </a:lnTo>
                    <a:lnTo>
                      <a:pt x="540" y="210"/>
                    </a:lnTo>
                    <a:lnTo>
                      <a:pt x="546" y="204"/>
                    </a:lnTo>
                    <a:lnTo>
                      <a:pt x="540" y="204"/>
                    </a:lnTo>
                    <a:lnTo>
                      <a:pt x="540" y="210"/>
                    </a:lnTo>
                    <a:lnTo>
                      <a:pt x="534" y="204"/>
                    </a:lnTo>
                    <a:lnTo>
                      <a:pt x="534" y="198"/>
                    </a:lnTo>
                    <a:lnTo>
                      <a:pt x="528" y="198"/>
                    </a:lnTo>
                    <a:lnTo>
                      <a:pt x="522" y="198"/>
                    </a:lnTo>
                    <a:lnTo>
                      <a:pt x="516" y="198"/>
                    </a:lnTo>
                    <a:lnTo>
                      <a:pt x="510" y="192"/>
                    </a:lnTo>
                    <a:lnTo>
                      <a:pt x="510" y="198"/>
                    </a:lnTo>
                    <a:lnTo>
                      <a:pt x="510" y="204"/>
                    </a:lnTo>
                    <a:lnTo>
                      <a:pt x="522" y="198"/>
                    </a:lnTo>
                    <a:lnTo>
                      <a:pt x="528" y="204"/>
                    </a:lnTo>
                    <a:lnTo>
                      <a:pt x="528" y="198"/>
                    </a:lnTo>
                    <a:lnTo>
                      <a:pt x="528" y="204"/>
                    </a:lnTo>
                    <a:lnTo>
                      <a:pt x="534" y="210"/>
                    </a:lnTo>
                    <a:lnTo>
                      <a:pt x="540" y="216"/>
                    </a:lnTo>
                    <a:lnTo>
                      <a:pt x="546" y="216"/>
                    </a:lnTo>
                    <a:lnTo>
                      <a:pt x="546" y="222"/>
                    </a:lnTo>
                    <a:lnTo>
                      <a:pt x="552" y="222"/>
                    </a:lnTo>
                    <a:lnTo>
                      <a:pt x="552" y="228"/>
                    </a:lnTo>
                    <a:lnTo>
                      <a:pt x="546" y="234"/>
                    </a:lnTo>
                    <a:lnTo>
                      <a:pt x="546" y="228"/>
                    </a:lnTo>
                    <a:lnTo>
                      <a:pt x="558" y="222"/>
                    </a:lnTo>
                    <a:lnTo>
                      <a:pt x="564" y="228"/>
                    </a:lnTo>
                    <a:lnTo>
                      <a:pt x="558" y="228"/>
                    </a:lnTo>
                    <a:lnTo>
                      <a:pt x="564" y="228"/>
                    </a:lnTo>
                    <a:lnTo>
                      <a:pt x="564" y="216"/>
                    </a:lnTo>
                    <a:lnTo>
                      <a:pt x="570" y="216"/>
                    </a:lnTo>
                    <a:lnTo>
                      <a:pt x="570" y="222"/>
                    </a:lnTo>
                    <a:lnTo>
                      <a:pt x="576" y="216"/>
                    </a:lnTo>
                    <a:lnTo>
                      <a:pt x="588" y="216"/>
                    </a:lnTo>
                    <a:lnTo>
                      <a:pt x="606" y="246"/>
                    </a:lnTo>
                    <a:lnTo>
                      <a:pt x="600" y="246"/>
                    </a:lnTo>
                    <a:lnTo>
                      <a:pt x="594" y="234"/>
                    </a:lnTo>
                    <a:lnTo>
                      <a:pt x="594" y="252"/>
                    </a:lnTo>
                    <a:lnTo>
                      <a:pt x="588" y="246"/>
                    </a:lnTo>
                    <a:lnTo>
                      <a:pt x="588" y="252"/>
                    </a:lnTo>
                    <a:lnTo>
                      <a:pt x="582" y="252"/>
                    </a:lnTo>
                    <a:lnTo>
                      <a:pt x="570" y="258"/>
                    </a:lnTo>
                    <a:lnTo>
                      <a:pt x="558" y="258"/>
                    </a:lnTo>
                    <a:lnTo>
                      <a:pt x="552" y="258"/>
                    </a:lnTo>
                    <a:lnTo>
                      <a:pt x="522" y="264"/>
                    </a:lnTo>
                    <a:lnTo>
                      <a:pt x="504" y="270"/>
                    </a:lnTo>
                    <a:lnTo>
                      <a:pt x="492" y="270"/>
                    </a:lnTo>
                    <a:lnTo>
                      <a:pt x="456" y="276"/>
                    </a:lnTo>
                    <a:lnTo>
                      <a:pt x="450" y="282"/>
                    </a:lnTo>
                    <a:lnTo>
                      <a:pt x="438" y="282"/>
                    </a:lnTo>
                    <a:lnTo>
                      <a:pt x="414" y="288"/>
                    </a:lnTo>
                    <a:lnTo>
                      <a:pt x="402" y="288"/>
                    </a:lnTo>
                    <a:lnTo>
                      <a:pt x="384" y="294"/>
                    </a:lnTo>
                    <a:lnTo>
                      <a:pt x="378" y="294"/>
                    </a:lnTo>
                    <a:lnTo>
                      <a:pt x="348" y="300"/>
                    </a:lnTo>
                    <a:close/>
                    <a:moveTo>
                      <a:pt x="618" y="96"/>
                    </a:moveTo>
                    <a:lnTo>
                      <a:pt x="618" y="102"/>
                    </a:lnTo>
                    <a:lnTo>
                      <a:pt x="618" y="108"/>
                    </a:lnTo>
                    <a:lnTo>
                      <a:pt x="612" y="114"/>
                    </a:lnTo>
                    <a:lnTo>
                      <a:pt x="618" y="108"/>
                    </a:lnTo>
                    <a:lnTo>
                      <a:pt x="612" y="108"/>
                    </a:lnTo>
                    <a:lnTo>
                      <a:pt x="618" y="96"/>
                    </a:lnTo>
                    <a:close/>
                    <a:moveTo>
                      <a:pt x="582" y="150"/>
                    </a:moveTo>
                    <a:lnTo>
                      <a:pt x="576" y="150"/>
                    </a:lnTo>
                    <a:lnTo>
                      <a:pt x="582" y="150"/>
                    </a:lnTo>
                    <a:lnTo>
                      <a:pt x="582" y="132"/>
                    </a:lnTo>
                    <a:lnTo>
                      <a:pt x="582" y="126"/>
                    </a:lnTo>
                    <a:lnTo>
                      <a:pt x="588" y="120"/>
                    </a:lnTo>
                    <a:lnTo>
                      <a:pt x="588" y="114"/>
                    </a:lnTo>
                    <a:lnTo>
                      <a:pt x="588" y="108"/>
                    </a:lnTo>
                    <a:lnTo>
                      <a:pt x="594" y="102"/>
                    </a:lnTo>
                    <a:lnTo>
                      <a:pt x="612" y="96"/>
                    </a:lnTo>
                    <a:lnTo>
                      <a:pt x="600" y="132"/>
                    </a:lnTo>
                    <a:lnTo>
                      <a:pt x="594" y="144"/>
                    </a:lnTo>
                    <a:lnTo>
                      <a:pt x="600" y="144"/>
                    </a:lnTo>
                    <a:lnTo>
                      <a:pt x="594" y="150"/>
                    </a:lnTo>
                    <a:lnTo>
                      <a:pt x="594" y="156"/>
                    </a:lnTo>
                    <a:lnTo>
                      <a:pt x="588" y="156"/>
                    </a:lnTo>
                    <a:lnTo>
                      <a:pt x="588" y="162"/>
                    </a:lnTo>
                    <a:lnTo>
                      <a:pt x="594" y="162"/>
                    </a:lnTo>
                    <a:lnTo>
                      <a:pt x="588" y="162"/>
                    </a:lnTo>
                    <a:lnTo>
                      <a:pt x="582" y="168"/>
                    </a:lnTo>
                    <a:lnTo>
                      <a:pt x="588" y="192"/>
                    </a:lnTo>
                    <a:lnTo>
                      <a:pt x="582" y="192"/>
                    </a:lnTo>
                    <a:lnTo>
                      <a:pt x="576" y="180"/>
                    </a:lnTo>
                    <a:lnTo>
                      <a:pt x="582" y="156"/>
                    </a:lnTo>
                    <a:lnTo>
                      <a:pt x="576" y="162"/>
                    </a:lnTo>
                    <a:lnTo>
                      <a:pt x="576" y="156"/>
                    </a:lnTo>
                    <a:lnTo>
                      <a:pt x="576" y="150"/>
                    </a:lnTo>
                    <a:lnTo>
                      <a:pt x="582" y="150"/>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     </a:t>
                </a:r>
              </a:p>
              <a:p>
                <a:pPr algn="ctr" fontAlgn="base">
                  <a:lnSpc>
                    <a:spcPct val="40000"/>
                  </a:lnSpc>
                  <a:spcBef>
                    <a:spcPct val="0"/>
                  </a:spcBef>
                  <a:spcAft>
                    <a:spcPct val="0"/>
                  </a:spcAft>
                </a:pPr>
                <a:r>
                  <a:rPr lang="en-US" sz="1600" b="1" dirty="0">
                    <a:solidFill>
                      <a:srgbClr val="000000"/>
                    </a:solidFill>
                    <a:latin typeface="Candara"/>
                    <a:ea typeface="ＭＳ Ｐゴシック" charset="0"/>
                    <a:cs typeface="Candara"/>
                  </a:rPr>
                  <a:t>      0</a:t>
                </a:r>
              </a:p>
            </p:txBody>
          </p:sp>
          <p:sp>
            <p:nvSpPr>
              <p:cNvPr id="256027" name="Freeform 29"/>
              <p:cNvSpPr>
                <a:spLocks noEditPoints="1"/>
              </p:cNvSpPr>
              <p:nvPr/>
            </p:nvSpPr>
            <p:spPr bwMode="auto">
              <a:xfrm>
                <a:off x="7762875" y="4083179"/>
                <a:ext cx="1104900" cy="485775"/>
              </a:xfrm>
              <a:custGeom>
                <a:avLst/>
                <a:gdLst>
                  <a:gd name="T0" fmla="*/ 2147483647 w 696"/>
                  <a:gd name="T1" fmla="*/ 2147483647 h 306"/>
                  <a:gd name="T2" fmla="*/ 2147483647 w 696"/>
                  <a:gd name="T3" fmla="*/ 2147483647 h 306"/>
                  <a:gd name="T4" fmla="*/ 2147483647 w 696"/>
                  <a:gd name="T5" fmla="*/ 2147483647 h 306"/>
                  <a:gd name="T6" fmla="*/ 2147483647 w 696"/>
                  <a:gd name="T7" fmla="*/ 2147483647 h 306"/>
                  <a:gd name="T8" fmla="*/ 2147483647 w 696"/>
                  <a:gd name="T9" fmla="*/ 2147483647 h 306"/>
                  <a:gd name="T10" fmla="*/ 2147483647 w 696"/>
                  <a:gd name="T11" fmla="*/ 2147483647 h 306"/>
                  <a:gd name="T12" fmla="*/ 2147483647 w 696"/>
                  <a:gd name="T13" fmla="*/ 2147483647 h 306"/>
                  <a:gd name="T14" fmla="*/ 2147483647 w 696"/>
                  <a:gd name="T15" fmla="*/ 2147483647 h 306"/>
                  <a:gd name="T16" fmla="*/ 2147483647 w 696"/>
                  <a:gd name="T17" fmla="*/ 2147483647 h 306"/>
                  <a:gd name="T18" fmla="*/ 2147483647 w 696"/>
                  <a:gd name="T19" fmla="*/ 2147483647 h 306"/>
                  <a:gd name="T20" fmla="*/ 2147483647 w 696"/>
                  <a:gd name="T21" fmla="*/ 2147483647 h 306"/>
                  <a:gd name="T22" fmla="*/ 2147483647 w 696"/>
                  <a:gd name="T23" fmla="*/ 2147483647 h 306"/>
                  <a:gd name="T24" fmla="*/ 2147483647 w 696"/>
                  <a:gd name="T25" fmla="*/ 2147483647 h 306"/>
                  <a:gd name="T26" fmla="*/ 2147483647 w 696"/>
                  <a:gd name="T27" fmla="*/ 2147483647 h 306"/>
                  <a:gd name="T28" fmla="*/ 2147483647 w 696"/>
                  <a:gd name="T29" fmla="*/ 2147483647 h 306"/>
                  <a:gd name="T30" fmla="*/ 2147483647 w 696"/>
                  <a:gd name="T31" fmla="*/ 2147483647 h 306"/>
                  <a:gd name="T32" fmla="*/ 2147483647 w 696"/>
                  <a:gd name="T33" fmla="*/ 2147483647 h 306"/>
                  <a:gd name="T34" fmla="*/ 2147483647 w 696"/>
                  <a:gd name="T35" fmla="*/ 2147483647 h 306"/>
                  <a:gd name="T36" fmla="*/ 2147483647 w 696"/>
                  <a:gd name="T37" fmla="*/ 2147483647 h 306"/>
                  <a:gd name="T38" fmla="*/ 2147483647 w 696"/>
                  <a:gd name="T39" fmla="*/ 2147483647 h 306"/>
                  <a:gd name="T40" fmla="*/ 2147483647 w 696"/>
                  <a:gd name="T41" fmla="*/ 2147483647 h 306"/>
                  <a:gd name="T42" fmla="*/ 2147483647 w 696"/>
                  <a:gd name="T43" fmla="*/ 2147483647 h 306"/>
                  <a:gd name="T44" fmla="*/ 2147483647 w 696"/>
                  <a:gd name="T45" fmla="*/ 2147483647 h 306"/>
                  <a:gd name="T46" fmla="*/ 2147483647 w 696"/>
                  <a:gd name="T47" fmla="*/ 2147483647 h 306"/>
                  <a:gd name="T48" fmla="*/ 2147483647 w 696"/>
                  <a:gd name="T49" fmla="*/ 2147483647 h 306"/>
                  <a:gd name="T50" fmla="*/ 2147483647 w 696"/>
                  <a:gd name="T51" fmla="*/ 2147483647 h 306"/>
                  <a:gd name="T52" fmla="*/ 2147483647 w 696"/>
                  <a:gd name="T53" fmla="*/ 2147483647 h 306"/>
                  <a:gd name="T54" fmla="*/ 2147483647 w 696"/>
                  <a:gd name="T55" fmla="*/ 2147483647 h 306"/>
                  <a:gd name="T56" fmla="*/ 2147483647 w 696"/>
                  <a:gd name="T57" fmla="*/ 2147483647 h 306"/>
                  <a:gd name="T58" fmla="*/ 2147483647 w 696"/>
                  <a:gd name="T59" fmla="*/ 2147483647 h 306"/>
                  <a:gd name="T60" fmla="*/ 2147483647 w 696"/>
                  <a:gd name="T61" fmla="*/ 2147483647 h 306"/>
                  <a:gd name="T62" fmla="*/ 2147483647 w 696"/>
                  <a:gd name="T63" fmla="*/ 2147483647 h 306"/>
                  <a:gd name="T64" fmla="*/ 2147483647 w 696"/>
                  <a:gd name="T65" fmla="*/ 2147483647 h 306"/>
                  <a:gd name="T66" fmla="*/ 2147483647 w 696"/>
                  <a:gd name="T67" fmla="*/ 2147483647 h 306"/>
                  <a:gd name="T68" fmla="*/ 2147483647 w 696"/>
                  <a:gd name="T69" fmla="*/ 2147483647 h 306"/>
                  <a:gd name="T70" fmla="*/ 2147483647 w 696"/>
                  <a:gd name="T71" fmla="*/ 2147483647 h 306"/>
                  <a:gd name="T72" fmla="*/ 2147483647 w 696"/>
                  <a:gd name="T73" fmla="*/ 2147483647 h 306"/>
                  <a:gd name="T74" fmla="*/ 2147483647 w 696"/>
                  <a:gd name="T75" fmla="*/ 2147483647 h 306"/>
                  <a:gd name="T76" fmla="*/ 2147483647 w 696"/>
                  <a:gd name="T77" fmla="*/ 2147483647 h 306"/>
                  <a:gd name="T78" fmla="*/ 2147483647 w 696"/>
                  <a:gd name="T79" fmla="*/ 2147483647 h 306"/>
                  <a:gd name="T80" fmla="*/ 2147483647 w 696"/>
                  <a:gd name="T81" fmla="*/ 2147483647 h 306"/>
                  <a:gd name="T82" fmla="*/ 2147483647 w 696"/>
                  <a:gd name="T83" fmla="*/ 2147483647 h 306"/>
                  <a:gd name="T84" fmla="*/ 2147483647 w 696"/>
                  <a:gd name="T85" fmla="*/ 2147483647 h 306"/>
                  <a:gd name="T86" fmla="*/ 2147483647 w 696"/>
                  <a:gd name="T87" fmla="*/ 2147483647 h 306"/>
                  <a:gd name="T88" fmla="*/ 2147483647 w 696"/>
                  <a:gd name="T89" fmla="*/ 2147483647 h 306"/>
                  <a:gd name="T90" fmla="*/ 2147483647 w 696"/>
                  <a:gd name="T91" fmla="*/ 0 h 306"/>
                  <a:gd name="T92" fmla="*/ 2147483647 w 696"/>
                  <a:gd name="T93" fmla="*/ 2147483647 h 306"/>
                  <a:gd name="T94" fmla="*/ 2147483647 w 696"/>
                  <a:gd name="T95" fmla="*/ 2147483647 h 306"/>
                  <a:gd name="T96" fmla="*/ 2147483647 w 696"/>
                  <a:gd name="T97" fmla="*/ 2147483647 h 306"/>
                  <a:gd name="T98" fmla="*/ 2147483647 w 696"/>
                  <a:gd name="T99" fmla="*/ 2147483647 h 306"/>
                  <a:gd name="T100" fmla="*/ 2147483647 w 696"/>
                  <a:gd name="T101" fmla="*/ 2147483647 h 306"/>
                  <a:gd name="T102" fmla="*/ 2147483647 w 696"/>
                  <a:gd name="T103" fmla="*/ 2147483647 h 3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6"/>
                  <a:gd name="T157" fmla="*/ 0 h 306"/>
                  <a:gd name="T158" fmla="*/ 696 w 696"/>
                  <a:gd name="T159" fmla="*/ 306 h 3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6" h="306">
                    <a:moveTo>
                      <a:pt x="30" y="264"/>
                    </a:moveTo>
                    <a:lnTo>
                      <a:pt x="18" y="264"/>
                    </a:lnTo>
                    <a:lnTo>
                      <a:pt x="0" y="270"/>
                    </a:lnTo>
                    <a:lnTo>
                      <a:pt x="0" y="246"/>
                    </a:lnTo>
                    <a:lnTo>
                      <a:pt x="6" y="240"/>
                    </a:lnTo>
                    <a:lnTo>
                      <a:pt x="12" y="240"/>
                    </a:lnTo>
                    <a:lnTo>
                      <a:pt x="18" y="240"/>
                    </a:lnTo>
                    <a:lnTo>
                      <a:pt x="24" y="234"/>
                    </a:lnTo>
                    <a:lnTo>
                      <a:pt x="24" y="228"/>
                    </a:lnTo>
                    <a:lnTo>
                      <a:pt x="24" y="222"/>
                    </a:lnTo>
                    <a:lnTo>
                      <a:pt x="24" y="216"/>
                    </a:lnTo>
                    <a:lnTo>
                      <a:pt x="30" y="216"/>
                    </a:lnTo>
                    <a:lnTo>
                      <a:pt x="30" y="210"/>
                    </a:lnTo>
                    <a:lnTo>
                      <a:pt x="36" y="210"/>
                    </a:lnTo>
                    <a:lnTo>
                      <a:pt x="42" y="204"/>
                    </a:lnTo>
                    <a:lnTo>
                      <a:pt x="48" y="204"/>
                    </a:lnTo>
                    <a:lnTo>
                      <a:pt x="54" y="204"/>
                    </a:lnTo>
                    <a:lnTo>
                      <a:pt x="60" y="204"/>
                    </a:lnTo>
                    <a:lnTo>
                      <a:pt x="66" y="198"/>
                    </a:lnTo>
                    <a:lnTo>
                      <a:pt x="72" y="192"/>
                    </a:lnTo>
                    <a:lnTo>
                      <a:pt x="78" y="192"/>
                    </a:lnTo>
                    <a:lnTo>
                      <a:pt x="78" y="186"/>
                    </a:lnTo>
                    <a:lnTo>
                      <a:pt x="84" y="186"/>
                    </a:lnTo>
                    <a:lnTo>
                      <a:pt x="84" y="180"/>
                    </a:lnTo>
                    <a:lnTo>
                      <a:pt x="90" y="180"/>
                    </a:lnTo>
                    <a:lnTo>
                      <a:pt x="90" y="174"/>
                    </a:lnTo>
                    <a:lnTo>
                      <a:pt x="96" y="174"/>
                    </a:lnTo>
                    <a:lnTo>
                      <a:pt x="102" y="174"/>
                    </a:lnTo>
                    <a:lnTo>
                      <a:pt x="102" y="168"/>
                    </a:lnTo>
                    <a:lnTo>
                      <a:pt x="102" y="162"/>
                    </a:lnTo>
                    <a:lnTo>
                      <a:pt x="102" y="156"/>
                    </a:lnTo>
                    <a:lnTo>
                      <a:pt x="108" y="156"/>
                    </a:lnTo>
                    <a:lnTo>
                      <a:pt x="108" y="162"/>
                    </a:lnTo>
                    <a:lnTo>
                      <a:pt x="114" y="156"/>
                    </a:lnTo>
                    <a:lnTo>
                      <a:pt x="114" y="150"/>
                    </a:lnTo>
                    <a:lnTo>
                      <a:pt x="120" y="144"/>
                    </a:lnTo>
                    <a:lnTo>
                      <a:pt x="126" y="144"/>
                    </a:lnTo>
                    <a:lnTo>
                      <a:pt x="126" y="150"/>
                    </a:lnTo>
                    <a:lnTo>
                      <a:pt x="126" y="156"/>
                    </a:lnTo>
                    <a:lnTo>
                      <a:pt x="132" y="156"/>
                    </a:lnTo>
                    <a:lnTo>
                      <a:pt x="132" y="150"/>
                    </a:lnTo>
                    <a:lnTo>
                      <a:pt x="138" y="150"/>
                    </a:lnTo>
                    <a:lnTo>
                      <a:pt x="138" y="138"/>
                    </a:lnTo>
                    <a:lnTo>
                      <a:pt x="144" y="138"/>
                    </a:lnTo>
                    <a:lnTo>
                      <a:pt x="144" y="132"/>
                    </a:lnTo>
                    <a:lnTo>
                      <a:pt x="150" y="132"/>
                    </a:lnTo>
                    <a:lnTo>
                      <a:pt x="156" y="132"/>
                    </a:lnTo>
                    <a:lnTo>
                      <a:pt x="162" y="138"/>
                    </a:lnTo>
                    <a:lnTo>
                      <a:pt x="168" y="132"/>
                    </a:lnTo>
                    <a:lnTo>
                      <a:pt x="174" y="114"/>
                    </a:lnTo>
                    <a:lnTo>
                      <a:pt x="180" y="108"/>
                    </a:lnTo>
                    <a:lnTo>
                      <a:pt x="192" y="108"/>
                    </a:lnTo>
                    <a:lnTo>
                      <a:pt x="186" y="102"/>
                    </a:lnTo>
                    <a:lnTo>
                      <a:pt x="192" y="96"/>
                    </a:lnTo>
                    <a:lnTo>
                      <a:pt x="186" y="90"/>
                    </a:lnTo>
                    <a:lnTo>
                      <a:pt x="192" y="84"/>
                    </a:lnTo>
                    <a:lnTo>
                      <a:pt x="216" y="78"/>
                    </a:lnTo>
                    <a:lnTo>
                      <a:pt x="252" y="72"/>
                    </a:lnTo>
                    <a:lnTo>
                      <a:pt x="258" y="72"/>
                    </a:lnTo>
                    <a:lnTo>
                      <a:pt x="270" y="72"/>
                    </a:lnTo>
                    <a:lnTo>
                      <a:pt x="288" y="72"/>
                    </a:lnTo>
                    <a:lnTo>
                      <a:pt x="318" y="66"/>
                    </a:lnTo>
                    <a:lnTo>
                      <a:pt x="342" y="60"/>
                    </a:lnTo>
                    <a:lnTo>
                      <a:pt x="360" y="60"/>
                    </a:lnTo>
                    <a:lnTo>
                      <a:pt x="384" y="54"/>
                    </a:lnTo>
                    <a:lnTo>
                      <a:pt x="414" y="48"/>
                    </a:lnTo>
                    <a:lnTo>
                      <a:pt x="420" y="48"/>
                    </a:lnTo>
                    <a:lnTo>
                      <a:pt x="438" y="42"/>
                    </a:lnTo>
                    <a:lnTo>
                      <a:pt x="450" y="42"/>
                    </a:lnTo>
                    <a:lnTo>
                      <a:pt x="474" y="36"/>
                    </a:lnTo>
                    <a:lnTo>
                      <a:pt x="486" y="36"/>
                    </a:lnTo>
                    <a:lnTo>
                      <a:pt x="492" y="30"/>
                    </a:lnTo>
                    <a:lnTo>
                      <a:pt x="528" y="24"/>
                    </a:lnTo>
                    <a:lnTo>
                      <a:pt x="540" y="24"/>
                    </a:lnTo>
                    <a:lnTo>
                      <a:pt x="558" y="18"/>
                    </a:lnTo>
                    <a:lnTo>
                      <a:pt x="588" y="12"/>
                    </a:lnTo>
                    <a:lnTo>
                      <a:pt x="594" y="12"/>
                    </a:lnTo>
                    <a:lnTo>
                      <a:pt x="606" y="12"/>
                    </a:lnTo>
                    <a:lnTo>
                      <a:pt x="618" y="6"/>
                    </a:lnTo>
                    <a:lnTo>
                      <a:pt x="624" y="6"/>
                    </a:lnTo>
                    <a:lnTo>
                      <a:pt x="630" y="6"/>
                    </a:lnTo>
                    <a:lnTo>
                      <a:pt x="624" y="12"/>
                    </a:lnTo>
                    <a:lnTo>
                      <a:pt x="636" y="18"/>
                    </a:lnTo>
                    <a:lnTo>
                      <a:pt x="630" y="18"/>
                    </a:lnTo>
                    <a:lnTo>
                      <a:pt x="636" y="24"/>
                    </a:lnTo>
                    <a:lnTo>
                      <a:pt x="636" y="18"/>
                    </a:lnTo>
                    <a:lnTo>
                      <a:pt x="642" y="24"/>
                    </a:lnTo>
                    <a:lnTo>
                      <a:pt x="654" y="42"/>
                    </a:lnTo>
                    <a:lnTo>
                      <a:pt x="654" y="48"/>
                    </a:lnTo>
                    <a:lnTo>
                      <a:pt x="648" y="48"/>
                    </a:lnTo>
                    <a:lnTo>
                      <a:pt x="642" y="36"/>
                    </a:lnTo>
                    <a:lnTo>
                      <a:pt x="642" y="30"/>
                    </a:lnTo>
                    <a:lnTo>
                      <a:pt x="636" y="30"/>
                    </a:lnTo>
                    <a:lnTo>
                      <a:pt x="642" y="36"/>
                    </a:lnTo>
                    <a:lnTo>
                      <a:pt x="642" y="42"/>
                    </a:lnTo>
                    <a:lnTo>
                      <a:pt x="618" y="30"/>
                    </a:lnTo>
                    <a:lnTo>
                      <a:pt x="618" y="36"/>
                    </a:lnTo>
                    <a:lnTo>
                      <a:pt x="630" y="42"/>
                    </a:lnTo>
                    <a:lnTo>
                      <a:pt x="630" y="48"/>
                    </a:lnTo>
                    <a:lnTo>
                      <a:pt x="618" y="48"/>
                    </a:lnTo>
                    <a:lnTo>
                      <a:pt x="612" y="42"/>
                    </a:lnTo>
                    <a:lnTo>
                      <a:pt x="618" y="54"/>
                    </a:lnTo>
                    <a:lnTo>
                      <a:pt x="600" y="60"/>
                    </a:lnTo>
                    <a:lnTo>
                      <a:pt x="606" y="60"/>
                    </a:lnTo>
                    <a:lnTo>
                      <a:pt x="600" y="66"/>
                    </a:lnTo>
                    <a:lnTo>
                      <a:pt x="594" y="66"/>
                    </a:lnTo>
                    <a:lnTo>
                      <a:pt x="588" y="60"/>
                    </a:lnTo>
                    <a:lnTo>
                      <a:pt x="594" y="66"/>
                    </a:lnTo>
                    <a:lnTo>
                      <a:pt x="588" y="66"/>
                    </a:lnTo>
                    <a:lnTo>
                      <a:pt x="582" y="54"/>
                    </a:lnTo>
                    <a:lnTo>
                      <a:pt x="582" y="42"/>
                    </a:lnTo>
                    <a:lnTo>
                      <a:pt x="576" y="36"/>
                    </a:lnTo>
                    <a:lnTo>
                      <a:pt x="564" y="36"/>
                    </a:lnTo>
                    <a:lnTo>
                      <a:pt x="576" y="42"/>
                    </a:lnTo>
                    <a:lnTo>
                      <a:pt x="582" y="42"/>
                    </a:lnTo>
                    <a:lnTo>
                      <a:pt x="576" y="48"/>
                    </a:lnTo>
                    <a:lnTo>
                      <a:pt x="582" y="54"/>
                    </a:lnTo>
                    <a:lnTo>
                      <a:pt x="588" y="72"/>
                    </a:lnTo>
                    <a:lnTo>
                      <a:pt x="588" y="78"/>
                    </a:lnTo>
                    <a:lnTo>
                      <a:pt x="612" y="66"/>
                    </a:lnTo>
                    <a:lnTo>
                      <a:pt x="612" y="72"/>
                    </a:lnTo>
                    <a:lnTo>
                      <a:pt x="624" y="66"/>
                    </a:lnTo>
                    <a:lnTo>
                      <a:pt x="636" y="66"/>
                    </a:lnTo>
                    <a:lnTo>
                      <a:pt x="642" y="66"/>
                    </a:lnTo>
                    <a:lnTo>
                      <a:pt x="642" y="84"/>
                    </a:lnTo>
                    <a:lnTo>
                      <a:pt x="642" y="90"/>
                    </a:lnTo>
                    <a:lnTo>
                      <a:pt x="636" y="90"/>
                    </a:lnTo>
                    <a:lnTo>
                      <a:pt x="642" y="90"/>
                    </a:lnTo>
                    <a:lnTo>
                      <a:pt x="648" y="90"/>
                    </a:lnTo>
                    <a:lnTo>
                      <a:pt x="642" y="66"/>
                    </a:lnTo>
                    <a:lnTo>
                      <a:pt x="660" y="60"/>
                    </a:lnTo>
                    <a:lnTo>
                      <a:pt x="666" y="66"/>
                    </a:lnTo>
                    <a:lnTo>
                      <a:pt x="672" y="84"/>
                    </a:lnTo>
                    <a:lnTo>
                      <a:pt x="666" y="96"/>
                    </a:lnTo>
                    <a:lnTo>
                      <a:pt x="660" y="90"/>
                    </a:lnTo>
                    <a:lnTo>
                      <a:pt x="648" y="114"/>
                    </a:lnTo>
                    <a:lnTo>
                      <a:pt x="642" y="126"/>
                    </a:lnTo>
                    <a:lnTo>
                      <a:pt x="612" y="126"/>
                    </a:lnTo>
                    <a:lnTo>
                      <a:pt x="612" y="120"/>
                    </a:lnTo>
                    <a:lnTo>
                      <a:pt x="618" y="114"/>
                    </a:lnTo>
                    <a:lnTo>
                      <a:pt x="618" y="108"/>
                    </a:lnTo>
                    <a:lnTo>
                      <a:pt x="612" y="108"/>
                    </a:lnTo>
                    <a:lnTo>
                      <a:pt x="612" y="114"/>
                    </a:lnTo>
                    <a:lnTo>
                      <a:pt x="600" y="114"/>
                    </a:lnTo>
                    <a:lnTo>
                      <a:pt x="606" y="126"/>
                    </a:lnTo>
                    <a:lnTo>
                      <a:pt x="600" y="126"/>
                    </a:lnTo>
                    <a:lnTo>
                      <a:pt x="564" y="120"/>
                    </a:lnTo>
                    <a:lnTo>
                      <a:pt x="576" y="132"/>
                    </a:lnTo>
                    <a:lnTo>
                      <a:pt x="600" y="132"/>
                    </a:lnTo>
                    <a:lnTo>
                      <a:pt x="606" y="138"/>
                    </a:lnTo>
                    <a:lnTo>
                      <a:pt x="612" y="138"/>
                    </a:lnTo>
                    <a:lnTo>
                      <a:pt x="618" y="138"/>
                    </a:lnTo>
                    <a:lnTo>
                      <a:pt x="606" y="150"/>
                    </a:lnTo>
                    <a:lnTo>
                      <a:pt x="612" y="150"/>
                    </a:lnTo>
                    <a:lnTo>
                      <a:pt x="612" y="162"/>
                    </a:lnTo>
                    <a:lnTo>
                      <a:pt x="606" y="162"/>
                    </a:lnTo>
                    <a:lnTo>
                      <a:pt x="594" y="174"/>
                    </a:lnTo>
                    <a:lnTo>
                      <a:pt x="588" y="168"/>
                    </a:lnTo>
                    <a:lnTo>
                      <a:pt x="588" y="162"/>
                    </a:lnTo>
                    <a:lnTo>
                      <a:pt x="576" y="162"/>
                    </a:lnTo>
                    <a:lnTo>
                      <a:pt x="576" y="168"/>
                    </a:lnTo>
                    <a:lnTo>
                      <a:pt x="582" y="168"/>
                    </a:lnTo>
                    <a:lnTo>
                      <a:pt x="594" y="174"/>
                    </a:lnTo>
                    <a:lnTo>
                      <a:pt x="612" y="174"/>
                    </a:lnTo>
                    <a:lnTo>
                      <a:pt x="612" y="168"/>
                    </a:lnTo>
                    <a:lnTo>
                      <a:pt x="618" y="168"/>
                    </a:lnTo>
                    <a:lnTo>
                      <a:pt x="624" y="162"/>
                    </a:lnTo>
                    <a:lnTo>
                      <a:pt x="630" y="168"/>
                    </a:lnTo>
                    <a:lnTo>
                      <a:pt x="636" y="168"/>
                    </a:lnTo>
                    <a:lnTo>
                      <a:pt x="636" y="162"/>
                    </a:lnTo>
                    <a:lnTo>
                      <a:pt x="636" y="168"/>
                    </a:lnTo>
                    <a:lnTo>
                      <a:pt x="630" y="186"/>
                    </a:lnTo>
                    <a:lnTo>
                      <a:pt x="618" y="192"/>
                    </a:lnTo>
                    <a:lnTo>
                      <a:pt x="588" y="204"/>
                    </a:lnTo>
                    <a:lnTo>
                      <a:pt x="576" y="198"/>
                    </a:lnTo>
                    <a:lnTo>
                      <a:pt x="582" y="204"/>
                    </a:lnTo>
                    <a:lnTo>
                      <a:pt x="576" y="210"/>
                    </a:lnTo>
                    <a:lnTo>
                      <a:pt x="552" y="234"/>
                    </a:lnTo>
                    <a:lnTo>
                      <a:pt x="546" y="240"/>
                    </a:lnTo>
                    <a:lnTo>
                      <a:pt x="546" y="234"/>
                    </a:lnTo>
                    <a:lnTo>
                      <a:pt x="546" y="240"/>
                    </a:lnTo>
                    <a:lnTo>
                      <a:pt x="540" y="252"/>
                    </a:lnTo>
                    <a:lnTo>
                      <a:pt x="528" y="264"/>
                    </a:lnTo>
                    <a:lnTo>
                      <a:pt x="528" y="276"/>
                    </a:lnTo>
                    <a:lnTo>
                      <a:pt x="522" y="264"/>
                    </a:lnTo>
                    <a:lnTo>
                      <a:pt x="528" y="288"/>
                    </a:lnTo>
                    <a:lnTo>
                      <a:pt x="522" y="294"/>
                    </a:lnTo>
                    <a:lnTo>
                      <a:pt x="480" y="306"/>
                    </a:lnTo>
                    <a:lnTo>
                      <a:pt x="474" y="300"/>
                    </a:lnTo>
                    <a:lnTo>
                      <a:pt x="432" y="270"/>
                    </a:lnTo>
                    <a:lnTo>
                      <a:pt x="396" y="246"/>
                    </a:lnTo>
                    <a:lnTo>
                      <a:pt x="378" y="234"/>
                    </a:lnTo>
                    <a:lnTo>
                      <a:pt x="372" y="228"/>
                    </a:lnTo>
                    <a:lnTo>
                      <a:pt x="354" y="234"/>
                    </a:lnTo>
                    <a:lnTo>
                      <a:pt x="324" y="240"/>
                    </a:lnTo>
                    <a:lnTo>
                      <a:pt x="306" y="240"/>
                    </a:lnTo>
                    <a:lnTo>
                      <a:pt x="288" y="246"/>
                    </a:lnTo>
                    <a:lnTo>
                      <a:pt x="282" y="234"/>
                    </a:lnTo>
                    <a:lnTo>
                      <a:pt x="282" y="228"/>
                    </a:lnTo>
                    <a:lnTo>
                      <a:pt x="276" y="222"/>
                    </a:lnTo>
                    <a:lnTo>
                      <a:pt x="270" y="216"/>
                    </a:lnTo>
                    <a:lnTo>
                      <a:pt x="264" y="228"/>
                    </a:lnTo>
                    <a:lnTo>
                      <a:pt x="258" y="222"/>
                    </a:lnTo>
                    <a:lnTo>
                      <a:pt x="264" y="222"/>
                    </a:lnTo>
                    <a:lnTo>
                      <a:pt x="264" y="216"/>
                    </a:lnTo>
                    <a:lnTo>
                      <a:pt x="258" y="216"/>
                    </a:lnTo>
                    <a:lnTo>
                      <a:pt x="240" y="216"/>
                    </a:lnTo>
                    <a:lnTo>
                      <a:pt x="234" y="216"/>
                    </a:lnTo>
                    <a:lnTo>
                      <a:pt x="204" y="222"/>
                    </a:lnTo>
                    <a:lnTo>
                      <a:pt x="198" y="222"/>
                    </a:lnTo>
                    <a:lnTo>
                      <a:pt x="186" y="222"/>
                    </a:lnTo>
                    <a:lnTo>
                      <a:pt x="168" y="222"/>
                    </a:lnTo>
                    <a:lnTo>
                      <a:pt x="162" y="228"/>
                    </a:lnTo>
                    <a:lnTo>
                      <a:pt x="156" y="228"/>
                    </a:lnTo>
                    <a:lnTo>
                      <a:pt x="150" y="228"/>
                    </a:lnTo>
                    <a:lnTo>
                      <a:pt x="144" y="234"/>
                    </a:lnTo>
                    <a:lnTo>
                      <a:pt x="138" y="234"/>
                    </a:lnTo>
                    <a:lnTo>
                      <a:pt x="132" y="240"/>
                    </a:lnTo>
                    <a:lnTo>
                      <a:pt x="126" y="240"/>
                    </a:lnTo>
                    <a:lnTo>
                      <a:pt x="114" y="246"/>
                    </a:lnTo>
                    <a:lnTo>
                      <a:pt x="108" y="252"/>
                    </a:lnTo>
                    <a:lnTo>
                      <a:pt x="102" y="252"/>
                    </a:lnTo>
                    <a:lnTo>
                      <a:pt x="66" y="258"/>
                    </a:lnTo>
                    <a:lnTo>
                      <a:pt x="36" y="264"/>
                    </a:lnTo>
                    <a:lnTo>
                      <a:pt x="30" y="264"/>
                    </a:lnTo>
                    <a:close/>
                    <a:moveTo>
                      <a:pt x="630" y="6"/>
                    </a:moveTo>
                    <a:lnTo>
                      <a:pt x="636" y="6"/>
                    </a:lnTo>
                    <a:lnTo>
                      <a:pt x="636" y="12"/>
                    </a:lnTo>
                    <a:lnTo>
                      <a:pt x="630" y="6"/>
                    </a:lnTo>
                    <a:close/>
                    <a:moveTo>
                      <a:pt x="636" y="0"/>
                    </a:moveTo>
                    <a:lnTo>
                      <a:pt x="642" y="0"/>
                    </a:lnTo>
                    <a:lnTo>
                      <a:pt x="654" y="30"/>
                    </a:lnTo>
                    <a:lnTo>
                      <a:pt x="684" y="72"/>
                    </a:lnTo>
                    <a:lnTo>
                      <a:pt x="666" y="48"/>
                    </a:lnTo>
                    <a:lnTo>
                      <a:pt x="660" y="48"/>
                    </a:lnTo>
                    <a:lnTo>
                      <a:pt x="654" y="30"/>
                    </a:lnTo>
                    <a:lnTo>
                      <a:pt x="636" y="0"/>
                    </a:lnTo>
                    <a:close/>
                    <a:moveTo>
                      <a:pt x="690" y="84"/>
                    </a:moveTo>
                    <a:lnTo>
                      <a:pt x="684" y="72"/>
                    </a:lnTo>
                    <a:lnTo>
                      <a:pt x="690" y="84"/>
                    </a:lnTo>
                    <a:lnTo>
                      <a:pt x="696" y="126"/>
                    </a:lnTo>
                    <a:lnTo>
                      <a:pt x="678" y="132"/>
                    </a:lnTo>
                    <a:lnTo>
                      <a:pt x="684" y="126"/>
                    </a:lnTo>
                    <a:lnTo>
                      <a:pt x="696" y="120"/>
                    </a:lnTo>
                    <a:lnTo>
                      <a:pt x="690" y="90"/>
                    </a:lnTo>
                    <a:lnTo>
                      <a:pt x="690" y="84"/>
                    </a:lnTo>
                    <a:close/>
                    <a:moveTo>
                      <a:pt x="660" y="150"/>
                    </a:moveTo>
                    <a:lnTo>
                      <a:pt x="660" y="144"/>
                    </a:lnTo>
                    <a:lnTo>
                      <a:pt x="672" y="138"/>
                    </a:lnTo>
                    <a:lnTo>
                      <a:pt x="678" y="132"/>
                    </a:lnTo>
                    <a:lnTo>
                      <a:pt x="672" y="138"/>
                    </a:lnTo>
                    <a:lnTo>
                      <a:pt x="666" y="144"/>
                    </a:lnTo>
                    <a:lnTo>
                      <a:pt x="660" y="150"/>
                    </a:lnTo>
                    <a:close/>
                    <a:moveTo>
                      <a:pt x="630" y="204"/>
                    </a:moveTo>
                    <a:lnTo>
                      <a:pt x="624" y="204"/>
                    </a:lnTo>
                    <a:lnTo>
                      <a:pt x="630" y="204"/>
                    </a:lnTo>
                    <a:lnTo>
                      <a:pt x="630" y="192"/>
                    </a:lnTo>
                    <a:lnTo>
                      <a:pt x="630" y="186"/>
                    </a:lnTo>
                    <a:lnTo>
                      <a:pt x="636" y="180"/>
                    </a:lnTo>
                    <a:lnTo>
                      <a:pt x="642" y="174"/>
                    </a:lnTo>
                    <a:lnTo>
                      <a:pt x="630" y="192"/>
                    </a:lnTo>
                    <a:lnTo>
                      <a:pt x="630" y="204"/>
                    </a:lnTo>
                    <a:close/>
                  </a:path>
                </a:pathLst>
              </a:custGeom>
              <a:solidFill>
                <a:srgbClr val="FFFF00"/>
              </a:solidFill>
              <a:ln w="28575">
                <a:solidFill>
                  <a:srgbClr val="000000"/>
                </a:solidFill>
                <a:round/>
                <a:headEnd/>
                <a:tailEnd/>
              </a:ln>
            </p:spPr>
            <p:txBody>
              <a:bodyPr lIns="87069" tIns="43506" rIns="87069" bIns="43506"/>
              <a:lstStyle/>
              <a:p>
                <a:pPr algn="ctr" fontAlgn="base">
                  <a:lnSpc>
                    <a:spcPct val="120000"/>
                  </a:lnSpc>
                  <a:spcBef>
                    <a:spcPct val="0"/>
                  </a:spcBef>
                  <a:spcAft>
                    <a:spcPct val="0"/>
                  </a:spcAft>
                </a:pPr>
                <a:r>
                  <a:rPr lang="en-US" sz="1600" b="1" dirty="0">
                    <a:solidFill>
                      <a:srgbClr val="000000"/>
                    </a:solidFill>
                    <a:latin typeface="Candara"/>
                    <a:ea typeface="ＭＳ Ｐゴシック" charset="0"/>
                    <a:cs typeface="Candara"/>
                  </a:rPr>
                  <a:t>       15</a:t>
                </a:r>
              </a:p>
            </p:txBody>
          </p:sp>
          <p:sp>
            <p:nvSpPr>
              <p:cNvPr id="256028" name="Freeform 30"/>
              <p:cNvSpPr>
                <a:spLocks/>
              </p:cNvSpPr>
              <p:nvPr/>
            </p:nvSpPr>
            <p:spPr bwMode="auto">
              <a:xfrm>
                <a:off x="4543428" y="4168775"/>
                <a:ext cx="866775" cy="895350"/>
              </a:xfrm>
              <a:custGeom>
                <a:avLst/>
                <a:gdLst>
                  <a:gd name="T0" fmla="*/ 2147483647 w 546"/>
                  <a:gd name="T1" fmla="*/ 2147483647 h 564"/>
                  <a:gd name="T2" fmla="*/ 2147483647 w 546"/>
                  <a:gd name="T3" fmla="*/ 2147483647 h 564"/>
                  <a:gd name="T4" fmla="*/ 2147483647 w 546"/>
                  <a:gd name="T5" fmla="*/ 2147483647 h 564"/>
                  <a:gd name="T6" fmla="*/ 2147483647 w 546"/>
                  <a:gd name="T7" fmla="*/ 2147483647 h 564"/>
                  <a:gd name="T8" fmla="*/ 2147483647 w 546"/>
                  <a:gd name="T9" fmla="*/ 2147483647 h 564"/>
                  <a:gd name="T10" fmla="*/ 2147483647 w 546"/>
                  <a:gd name="T11" fmla="*/ 2147483647 h 564"/>
                  <a:gd name="T12" fmla="*/ 2147483647 w 546"/>
                  <a:gd name="T13" fmla="*/ 2147483647 h 564"/>
                  <a:gd name="T14" fmla="*/ 2147483647 w 546"/>
                  <a:gd name="T15" fmla="*/ 0 h 564"/>
                  <a:gd name="T16" fmla="*/ 2147483647 w 546"/>
                  <a:gd name="T17" fmla="*/ 2147483647 h 564"/>
                  <a:gd name="T18" fmla="*/ 2147483647 w 546"/>
                  <a:gd name="T19" fmla="*/ 2147483647 h 564"/>
                  <a:gd name="T20" fmla="*/ 2147483647 w 546"/>
                  <a:gd name="T21" fmla="*/ 2147483647 h 564"/>
                  <a:gd name="T22" fmla="*/ 2147483647 w 546"/>
                  <a:gd name="T23" fmla="*/ 2147483647 h 564"/>
                  <a:gd name="T24" fmla="*/ 2147483647 w 546"/>
                  <a:gd name="T25" fmla="*/ 2147483647 h 564"/>
                  <a:gd name="T26" fmla="*/ 2147483647 w 546"/>
                  <a:gd name="T27" fmla="*/ 2147483647 h 564"/>
                  <a:gd name="T28" fmla="*/ 2147483647 w 546"/>
                  <a:gd name="T29" fmla="*/ 2147483647 h 564"/>
                  <a:gd name="T30" fmla="*/ 2147483647 w 546"/>
                  <a:gd name="T31" fmla="*/ 2147483647 h 564"/>
                  <a:gd name="T32" fmla="*/ 2147483647 w 546"/>
                  <a:gd name="T33" fmla="*/ 2147483647 h 564"/>
                  <a:gd name="T34" fmla="*/ 2147483647 w 546"/>
                  <a:gd name="T35" fmla="*/ 2147483647 h 564"/>
                  <a:gd name="T36" fmla="*/ 2147483647 w 546"/>
                  <a:gd name="T37" fmla="*/ 2147483647 h 564"/>
                  <a:gd name="T38" fmla="*/ 2147483647 w 546"/>
                  <a:gd name="T39" fmla="*/ 2147483647 h 564"/>
                  <a:gd name="T40" fmla="*/ 2147483647 w 546"/>
                  <a:gd name="T41" fmla="*/ 2147483647 h 564"/>
                  <a:gd name="T42" fmla="*/ 2147483647 w 546"/>
                  <a:gd name="T43" fmla="*/ 2147483647 h 564"/>
                  <a:gd name="T44" fmla="*/ 2147483647 w 546"/>
                  <a:gd name="T45" fmla="*/ 2147483647 h 564"/>
                  <a:gd name="T46" fmla="*/ 2147483647 w 546"/>
                  <a:gd name="T47" fmla="*/ 2147483647 h 564"/>
                  <a:gd name="T48" fmla="*/ 2147483647 w 546"/>
                  <a:gd name="T49" fmla="*/ 2147483647 h 564"/>
                  <a:gd name="T50" fmla="*/ 2147483647 w 546"/>
                  <a:gd name="T51" fmla="*/ 2147483647 h 564"/>
                  <a:gd name="T52" fmla="*/ 2147483647 w 546"/>
                  <a:gd name="T53" fmla="*/ 2147483647 h 564"/>
                  <a:gd name="T54" fmla="*/ 2147483647 w 546"/>
                  <a:gd name="T55" fmla="*/ 2147483647 h 564"/>
                  <a:gd name="T56" fmla="*/ 2147483647 w 546"/>
                  <a:gd name="T57" fmla="*/ 2147483647 h 564"/>
                  <a:gd name="T58" fmla="*/ 2147483647 w 546"/>
                  <a:gd name="T59" fmla="*/ 2147483647 h 564"/>
                  <a:gd name="T60" fmla="*/ 2147483647 w 546"/>
                  <a:gd name="T61" fmla="*/ 2147483647 h 564"/>
                  <a:gd name="T62" fmla="*/ 2147483647 w 546"/>
                  <a:gd name="T63" fmla="*/ 2147483647 h 564"/>
                  <a:gd name="T64" fmla="*/ 2147483647 w 546"/>
                  <a:gd name="T65" fmla="*/ 2147483647 h 564"/>
                  <a:gd name="T66" fmla="*/ 2147483647 w 546"/>
                  <a:gd name="T67" fmla="*/ 2147483647 h 564"/>
                  <a:gd name="T68" fmla="*/ 2147483647 w 546"/>
                  <a:gd name="T69" fmla="*/ 2147483647 h 564"/>
                  <a:gd name="T70" fmla="*/ 2147483647 w 546"/>
                  <a:gd name="T71" fmla="*/ 2147483647 h 564"/>
                  <a:gd name="T72" fmla="*/ 2147483647 w 546"/>
                  <a:gd name="T73" fmla="*/ 2147483647 h 564"/>
                  <a:gd name="T74" fmla="*/ 2147483647 w 546"/>
                  <a:gd name="T75" fmla="*/ 2147483647 h 564"/>
                  <a:gd name="T76" fmla="*/ 2147483647 w 546"/>
                  <a:gd name="T77" fmla="*/ 2147483647 h 564"/>
                  <a:gd name="T78" fmla="*/ 2147483647 w 546"/>
                  <a:gd name="T79" fmla="*/ 2147483647 h 564"/>
                  <a:gd name="T80" fmla="*/ 2147483647 w 546"/>
                  <a:gd name="T81" fmla="*/ 2147483647 h 564"/>
                  <a:gd name="T82" fmla="*/ 2147483647 w 546"/>
                  <a:gd name="T83" fmla="*/ 2147483647 h 564"/>
                  <a:gd name="T84" fmla="*/ 2147483647 w 546"/>
                  <a:gd name="T85" fmla="*/ 2147483647 h 564"/>
                  <a:gd name="T86" fmla="*/ 2147483647 w 546"/>
                  <a:gd name="T87" fmla="*/ 2147483647 h 564"/>
                  <a:gd name="T88" fmla="*/ 2147483647 w 546"/>
                  <a:gd name="T89" fmla="*/ 2147483647 h 564"/>
                  <a:gd name="T90" fmla="*/ 2147483647 w 546"/>
                  <a:gd name="T91" fmla="*/ 2147483647 h 564"/>
                  <a:gd name="T92" fmla="*/ 2147483647 w 546"/>
                  <a:gd name="T93" fmla="*/ 2147483647 h 564"/>
                  <a:gd name="T94" fmla="*/ 2147483647 w 546"/>
                  <a:gd name="T95" fmla="*/ 2147483647 h 564"/>
                  <a:gd name="T96" fmla="*/ 2147483647 w 546"/>
                  <a:gd name="T97" fmla="*/ 2147483647 h 564"/>
                  <a:gd name="T98" fmla="*/ 2147483647 w 546"/>
                  <a:gd name="T99" fmla="*/ 2147483647 h 564"/>
                  <a:gd name="T100" fmla="*/ 2147483647 w 546"/>
                  <a:gd name="T101" fmla="*/ 2147483647 h 564"/>
                  <a:gd name="T102" fmla="*/ 0 w 546"/>
                  <a:gd name="T103" fmla="*/ 2147483647 h 564"/>
                  <a:gd name="T104" fmla="*/ 2147483647 w 546"/>
                  <a:gd name="T105" fmla="*/ 2147483647 h 5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6"/>
                  <a:gd name="T160" fmla="*/ 0 h 564"/>
                  <a:gd name="T161" fmla="*/ 546 w 546"/>
                  <a:gd name="T162" fmla="*/ 564 h 5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6" h="564">
                    <a:moveTo>
                      <a:pt x="12" y="450"/>
                    </a:moveTo>
                    <a:lnTo>
                      <a:pt x="18" y="414"/>
                    </a:lnTo>
                    <a:lnTo>
                      <a:pt x="24" y="372"/>
                    </a:lnTo>
                    <a:lnTo>
                      <a:pt x="30" y="318"/>
                    </a:lnTo>
                    <a:lnTo>
                      <a:pt x="42" y="240"/>
                    </a:lnTo>
                    <a:lnTo>
                      <a:pt x="48" y="204"/>
                    </a:lnTo>
                    <a:lnTo>
                      <a:pt x="60" y="102"/>
                    </a:lnTo>
                    <a:lnTo>
                      <a:pt x="78" y="0"/>
                    </a:lnTo>
                    <a:lnTo>
                      <a:pt x="126" y="6"/>
                    </a:lnTo>
                    <a:lnTo>
                      <a:pt x="198" y="18"/>
                    </a:lnTo>
                    <a:lnTo>
                      <a:pt x="204" y="18"/>
                    </a:lnTo>
                    <a:lnTo>
                      <a:pt x="246" y="24"/>
                    </a:lnTo>
                    <a:lnTo>
                      <a:pt x="276" y="30"/>
                    </a:lnTo>
                    <a:lnTo>
                      <a:pt x="312" y="30"/>
                    </a:lnTo>
                    <a:lnTo>
                      <a:pt x="336" y="36"/>
                    </a:lnTo>
                    <a:lnTo>
                      <a:pt x="372" y="36"/>
                    </a:lnTo>
                    <a:lnTo>
                      <a:pt x="378" y="36"/>
                    </a:lnTo>
                    <a:lnTo>
                      <a:pt x="468" y="48"/>
                    </a:lnTo>
                    <a:lnTo>
                      <a:pt x="540" y="48"/>
                    </a:lnTo>
                    <a:lnTo>
                      <a:pt x="546" y="54"/>
                    </a:lnTo>
                    <a:lnTo>
                      <a:pt x="540" y="102"/>
                    </a:lnTo>
                    <a:lnTo>
                      <a:pt x="540" y="144"/>
                    </a:lnTo>
                    <a:lnTo>
                      <a:pt x="534" y="174"/>
                    </a:lnTo>
                    <a:lnTo>
                      <a:pt x="534" y="186"/>
                    </a:lnTo>
                    <a:lnTo>
                      <a:pt x="534" y="234"/>
                    </a:lnTo>
                    <a:lnTo>
                      <a:pt x="528" y="252"/>
                    </a:lnTo>
                    <a:lnTo>
                      <a:pt x="528" y="276"/>
                    </a:lnTo>
                    <a:lnTo>
                      <a:pt x="522" y="318"/>
                    </a:lnTo>
                    <a:lnTo>
                      <a:pt x="522" y="366"/>
                    </a:lnTo>
                    <a:lnTo>
                      <a:pt x="516" y="390"/>
                    </a:lnTo>
                    <a:lnTo>
                      <a:pt x="516" y="408"/>
                    </a:lnTo>
                    <a:lnTo>
                      <a:pt x="510" y="450"/>
                    </a:lnTo>
                    <a:lnTo>
                      <a:pt x="510" y="492"/>
                    </a:lnTo>
                    <a:lnTo>
                      <a:pt x="504" y="540"/>
                    </a:lnTo>
                    <a:lnTo>
                      <a:pt x="504" y="546"/>
                    </a:lnTo>
                    <a:lnTo>
                      <a:pt x="480" y="546"/>
                    </a:lnTo>
                    <a:lnTo>
                      <a:pt x="450" y="540"/>
                    </a:lnTo>
                    <a:lnTo>
                      <a:pt x="426" y="540"/>
                    </a:lnTo>
                    <a:lnTo>
                      <a:pt x="354" y="534"/>
                    </a:lnTo>
                    <a:lnTo>
                      <a:pt x="348" y="534"/>
                    </a:lnTo>
                    <a:lnTo>
                      <a:pt x="258" y="522"/>
                    </a:lnTo>
                    <a:lnTo>
                      <a:pt x="228" y="522"/>
                    </a:lnTo>
                    <a:lnTo>
                      <a:pt x="210" y="516"/>
                    </a:lnTo>
                    <a:lnTo>
                      <a:pt x="204" y="522"/>
                    </a:lnTo>
                    <a:lnTo>
                      <a:pt x="210" y="522"/>
                    </a:lnTo>
                    <a:lnTo>
                      <a:pt x="204" y="528"/>
                    </a:lnTo>
                    <a:lnTo>
                      <a:pt x="210" y="534"/>
                    </a:lnTo>
                    <a:lnTo>
                      <a:pt x="216" y="540"/>
                    </a:lnTo>
                    <a:lnTo>
                      <a:pt x="150" y="534"/>
                    </a:lnTo>
                    <a:lnTo>
                      <a:pt x="72" y="522"/>
                    </a:lnTo>
                    <a:lnTo>
                      <a:pt x="66" y="564"/>
                    </a:lnTo>
                    <a:lnTo>
                      <a:pt x="0" y="558"/>
                    </a:lnTo>
                    <a:lnTo>
                      <a:pt x="12" y="450"/>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29" name="Freeform 31"/>
              <p:cNvSpPr>
                <a:spLocks/>
              </p:cNvSpPr>
              <p:nvPr/>
            </p:nvSpPr>
            <p:spPr bwMode="auto">
              <a:xfrm>
                <a:off x="7277100" y="4530727"/>
                <a:ext cx="476250" cy="771525"/>
              </a:xfrm>
              <a:custGeom>
                <a:avLst/>
                <a:gdLst>
                  <a:gd name="T0" fmla="*/ 2147483647 w 300"/>
                  <a:gd name="T1" fmla="*/ 2147483647 h 486"/>
                  <a:gd name="T2" fmla="*/ 2147483647 w 300"/>
                  <a:gd name="T3" fmla="*/ 2147483647 h 486"/>
                  <a:gd name="T4" fmla="*/ 2147483647 w 300"/>
                  <a:gd name="T5" fmla="*/ 2147483647 h 486"/>
                  <a:gd name="T6" fmla="*/ 2147483647 w 300"/>
                  <a:gd name="T7" fmla="*/ 2147483647 h 486"/>
                  <a:gd name="T8" fmla="*/ 2147483647 w 300"/>
                  <a:gd name="T9" fmla="*/ 2147483647 h 486"/>
                  <a:gd name="T10" fmla="*/ 2147483647 w 300"/>
                  <a:gd name="T11" fmla="*/ 2147483647 h 486"/>
                  <a:gd name="T12" fmla="*/ 2147483647 w 300"/>
                  <a:gd name="T13" fmla="*/ 2147483647 h 486"/>
                  <a:gd name="T14" fmla="*/ 2147483647 w 300"/>
                  <a:gd name="T15" fmla="*/ 2147483647 h 486"/>
                  <a:gd name="T16" fmla="*/ 2147483647 w 300"/>
                  <a:gd name="T17" fmla="*/ 2147483647 h 486"/>
                  <a:gd name="T18" fmla="*/ 2147483647 w 300"/>
                  <a:gd name="T19" fmla="*/ 2147483647 h 486"/>
                  <a:gd name="T20" fmla="*/ 2147483647 w 300"/>
                  <a:gd name="T21" fmla="*/ 2147483647 h 486"/>
                  <a:gd name="T22" fmla="*/ 2147483647 w 300"/>
                  <a:gd name="T23" fmla="*/ 2147483647 h 486"/>
                  <a:gd name="T24" fmla="*/ 2147483647 w 300"/>
                  <a:gd name="T25" fmla="*/ 2147483647 h 486"/>
                  <a:gd name="T26" fmla="*/ 2147483647 w 300"/>
                  <a:gd name="T27" fmla="*/ 2147483647 h 486"/>
                  <a:gd name="T28" fmla="*/ 2147483647 w 300"/>
                  <a:gd name="T29" fmla="*/ 2147483647 h 486"/>
                  <a:gd name="T30" fmla="*/ 2147483647 w 300"/>
                  <a:gd name="T31" fmla="*/ 2147483647 h 486"/>
                  <a:gd name="T32" fmla="*/ 2147483647 w 300"/>
                  <a:gd name="T33" fmla="*/ 2147483647 h 486"/>
                  <a:gd name="T34" fmla="*/ 2147483647 w 300"/>
                  <a:gd name="T35" fmla="*/ 2147483647 h 486"/>
                  <a:gd name="T36" fmla="*/ 2147483647 w 300"/>
                  <a:gd name="T37" fmla="*/ 2147483647 h 486"/>
                  <a:gd name="T38" fmla="*/ 2147483647 w 300"/>
                  <a:gd name="T39" fmla="*/ 2147483647 h 486"/>
                  <a:gd name="T40" fmla="*/ 2147483647 w 300"/>
                  <a:gd name="T41" fmla="*/ 2147483647 h 486"/>
                  <a:gd name="T42" fmla="*/ 2147483647 w 300"/>
                  <a:gd name="T43" fmla="*/ 2147483647 h 486"/>
                  <a:gd name="T44" fmla="*/ 2147483647 w 300"/>
                  <a:gd name="T45" fmla="*/ 2147483647 h 486"/>
                  <a:gd name="T46" fmla="*/ 2147483647 w 300"/>
                  <a:gd name="T47" fmla="*/ 2147483647 h 486"/>
                  <a:gd name="T48" fmla="*/ 2147483647 w 300"/>
                  <a:gd name="T49" fmla="*/ 2147483647 h 486"/>
                  <a:gd name="T50" fmla="*/ 2147483647 w 300"/>
                  <a:gd name="T51" fmla="*/ 2147483647 h 486"/>
                  <a:gd name="T52" fmla="*/ 0 w 300"/>
                  <a:gd name="T53" fmla="*/ 2147483647 h 486"/>
                  <a:gd name="T54" fmla="*/ 0 w 300"/>
                  <a:gd name="T55" fmla="*/ 2147483647 h 486"/>
                  <a:gd name="T56" fmla="*/ 2147483647 w 300"/>
                  <a:gd name="T57" fmla="*/ 2147483647 h 486"/>
                  <a:gd name="T58" fmla="*/ 2147483647 w 300"/>
                  <a:gd name="T59" fmla="*/ 2147483647 h 486"/>
                  <a:gd name="T60" fmla="*/ 2147483647 w 300"/>
                  <a:gd name="T61" fmla="*/ 2147483647 h 486"/>
                  <a:gd name="T62" fmla="*/ 2147483647 w 300"/>
                  <a:gd name="T63" fmla="*/ 2147483647 h 486"/>
                  <a:gd name="T64" fmla="*/ 2147483647 w 300"/>
                  <a:gd name="T65" fmla="*/ 2147483647 h 486"/>
                  <a:gd name="T66" fmla="*/ 0 w 300"/>
                  <a:gd name="T67" fmla="*/ 2147483647 h 486"/>
                  <a:gd name="T68" fmla="*/ 2147483647 w 300"/>
                  <a:gd name="T69" fmla="*/ 2147483647 h 486"/>
                  <a:gd name="T70" fmla="*/ 2147483647 w 300"/>
                  <a:gd name="T71" fmla="*/ 2147483647 h 486"/>
                  <a:gd name="T72" fmla="*/ 2147483647 w 300"/>
                  <a:gd name="T73" fmla="*/ 2147483647 h 486"/>
                  <a:gd name="T74" fmla="*/ 2147483647 w 300"/>
                  <a:gd name="T75" fmla="*/ 0 h 486"/>
                  <a:gd name="T76" fmla="*/ 2147483647 w 300"/>
                  <a:gd name="T77" fmla="*/ 2147483647 h 486"/>
                  <a:gd name="T78" fmla="*/ 2147483647 w 300"/>
                  <a:gd name="T79" fmla="*/ 2147483647 h 486"/>
                  <a:gd name="T80" fmla="*/ 2147483647 w 300"/>
                  <a:gd name="T81" fmla="*/ 2147483647 h 486"/>
                  <a:gd name="T82" fmla="*/ 2147483647 w 300"/>
                  <a:gd name="T83" fmla="*/ 2147483647 h 486"/>
                  <a:gd name="T84" fmla="*/ 2147483647 w 300"/>
                  <a:gd name="T85" fmla="*/ 2147483647 h 486"/>
                  <a:gd name="T86" fmla="*/ 2147483647 w 300"/>
                  <a:gd name="T87" fmla="*/ 2147483647 h 486"/>
                  <a:gd name="T88" fmla="*/ 2147483647 w 300"/>
                  <a:gd name="T89" fmla="*/ 2147483647 h 486"/>
                  <a:gd name="T90" fmla="*/ 2147483647 w 300"/>
                  <a:gd name="T91" fmla="*/ 2147483647 h 486"/>
                  <a:gd name="T92" fmla="*/ 2147483647 w 300"/>
                  <a:gd name="T93" fmla="*/ 2147483647 h 486"/>
                  <a:gd name="T94" fmla="*/ 2147483647 w 300"/>
                  <a:gd name="T95" fmla="*/ 2147483647 h 486"/>
                  <a:gd name="T96" fmla="*/ 2147483647 w 300"/>
                  <a:gd name="T97" fmla="*/ 2147483647 h 486"/>
                  <a:gd name="T98" fmla="*/ 2147483647 w 300"/>
                  <a:gd name="T99" fmla="*/ 2147483647 h 486"/>
                  <a:gd name="T100" fmla="*/ 2147483647 w 300"/>
                  <a:gd name="T101" fmla="*/ 2147483647 h 486"/>
                  <a:gd name="T102" fmla="*/ 2147483647 w 300"/>
                  <a:gd name="T103" fmla="*/ 2147483647 h 486"/>
                  <a:gd name="T104" fmla="*/ 2147483647 w 300"/>
                  <a:gd name="T105" fmla="*/ 2147483647 h 486"/>
                  <a:gd name="T106" fmla="*/ 2147483647 w 300"/>
                  <a:gd name="T107" fmla="*/ 2147483647 h 4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0"/>
                  <a:gd name="T163" fmla="*/ 0 h 486"/>
                  <a:gd name="T164" fmla="*/ 300 w 300"/>
                  <a:gd name="T165" fmla="*/ 486 h 4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0" h="486">
                    <a:moveTo>
                      <a:pt x="282" y="288"/>
                    </a:moveTo>
                    <a:lnTo>
                      <a:pt x="282" y="294"/>
                    </a:lnTo>
                    <a:lnTo>
                      <a:pt x="282" y="300"/>
                    </a:lnTo>
                    <a:lnTo>
                      <a:pt x="282" y="312"/>
                    </a:lnTo>
                    <a:lnTo>
                      <a:pt x="282" y="318"/>
                    </a:lnTo>
                    <a:lnTo>
                      <a:pt x="288" y="324"/>
                    </a:lnTo>
                    <a:lnTo>
                      <a:pt x="288" y="330"/>
                    </a:lnTo>
                    <a:lnTo>
                      <a:pt x="288" y="336"/>
                    </a:lnTo>
                    <a:lnTo>
                      <a:pt x="288" y="342"/>
                    </a:lnTo>
                    <a:lnTo>
                      <a:pt x="288" y="348"/>
                    </a:lnTo>
                    <a:lnTo>
                      <a:pt x="288" y="354"/>
                    </a:lnTo>
                    <a:lnTo>
                      <a:pt x="288" y="360"/>
                    </a:lnTo>
                    <a:lnTo>
                      <a:pt x="288" y="366"/>
                    </a:lnTo>
                    <a:lnTo>
                      <a:pt x="294" y="372"/>
                    </a:lnTo>
                    <a:lnTo>
                      <a:pt x="300" y="378"/>
                    </a:lnTo>
                    <a:lnTo>
                      <a:pt x="300" y="384"/>
                    </a:lnTo>
                    <a:lnTo>
                      <a:pt x="258" y="390"/>
                    </a:lnTo>
                    <a:lnTo>
                      <a:pt x="216" y="396"/>
                    </a:lnTo>
                    <a:lnTo>
                      <a:pt x="198" y="396"/>
                    </a:lnTo>
                    <a:lnTo>
                      <a:pt x="186" y="396"/>
                    </a:lnTo>
                    <a:lnTo>
                      <a:pt x="156" y="402"/>
                    </a:lnTo>
                    <a:lnTo>
                      <a:pt x="150" y="402"/>
                    </a:lnTo>
                    <a:lnTo>
                      <a:pt x="120" y="402"/>
                    </a:lnTo>
                    <a:lnTo>
                      <a:pt x="84" y="408"/>
                    </a:lnTo>
                    <a:lnTo>
                      <a:pt x="84" y="414"/>
                    </a:lnTo>
                    <a:lnTo>
                      <a:pt x="78" y="420"/>
                    </a:lnTo>
                    <a:lnTo>
                      <a:pt x="84" y="420"/>
                    </a:lnTo>
                    <a:lnTo>
                      <a:pt x="90" y="426"/>
                    </a:lnTo>
                    <a:lnTo>
                      <a:pt x="90" y="432"/>
                    </a:lnTo>
                    <a:lnTo>
                      <a:pt x="96" y="438"/>
                    </a:lnTo>
                    <a:lnTo>
                      <a:pt x="102" y="438"/>
                    </a:lnTo>
                    <a:lnTo>
                      <a:pt x="102" y="444"/>
                    </a:lnTo>
                    <a:lnTo>
                      <a:pt x="102" y="450"/>
                    </a:lnTo>
                    <a:lnTo>
                      <a:pt x="96" y="450"/>
                    </a:lnTo>
                    <a:lnTo>
                      <a:pt x="102" y="456"/>
                    </a:lnTo>
                    <a:lnTo>
                      <a:pt x="102" y="462"/>
                    </a:lnTo>
                    <a:lnTo>
                      <a:pt x="96" y="468"/>
                    </a:lnTo>
                    <a:lnTo>
                      <a:pt x="90" y="474"/>
                    </a:lnTo>
                    <a:lnTo>
                      <a:pt x="90" y="480"/>
                    </a:lnTo>
                    <a:lnTo>
                      <a:pt x="72" y="486"/>
                    </a:lnTo>
                    <a:lnTo>
                      <a:pt x="54" y="486"/>
                    </a:lnTo>
                    <a:lnTo>
                      <a:pt x="72" y="480"/>
                    </a:lnTo>
                    <a:lnTo>
                      <a:pt x="60" y="468"/>
                    </a:lnTo>
                    <a:lnTo>
                      <a:pt x="60" y="444"/>
                    </a:lnTo>
                    <a:lnTo>
                      <a:pt x="48" y="438"/>
                    </a:lnTo>
                    <a:lnTo>
                      <a:pt x="42" y="474"/>
                    </a:lnTo>
                    <a:lnTo>
                      <a:pt x="24" y="474"/>
                    </a:lnTo>
                    <a:lnTo>
                      <a:pt x="18" y="474"/>
                    </a:lnTo>
                    <a:lnTo>
                      <a:pt x="12" y="438"/>
                    </a:lnTo>
                    <a:lnTo>
                      <a:pt x="12" y="414"/>
                    </a:lnTo>
                    <a:lnTo>
                      <a:pt x="12" y="402"/>
                    </a:lnTo>
                    <a:lnTo>
                      <a:pt x="6" y="372"/>
                    </a:lnTo>
                    <a:lnTo>
                      <a:pt x="6" y="342"/>
                    </a:lnTo>
                    <a:lnTo>
                      <a:pt x="0" y="324"/>
                    </a:lnTo>
                    <a:lnTo>
                      <a:pt x="0" y="294"/>
                    </a:lnTo>
                    <a:lnTo>
                      <a:pt x="0" y="282"/>
                    </a:lnTo>
                    <a:lnTo>
                      <a:pt x="0" y="258"/>
                    </a:lnTo>
                    <a:lnTo>
                      <a:pt x="6" y="222"/>
                    </a:lnTo>
                    <a:lnTo>
                      <a:pt x="6" y="216"/>
                    </a:lnTo>
                    <a:lnTo>
                      <a:pt x="6" y="186"/>
                    </a:lnTo>
                    <a:lnTo>
                      <a:pt x="6" y="162"/>
                    </a:lnTo>
                    <a:lnTo>
                      <a:pt x="6" y="144"/>
                    </a:lnTo>
                    <a:lnTo>
                      <a:pt x="6" y="108"/>
                    </a:lnTo>
                    <a:lnTo>
                      <a:pt x="6" y="84"/>
                    </a:lnTo>
                    <a:lnTo>
                      <a:pt x="6" y="72"/>
                    </a:lnTo>
                    <a:lnTo>
                      <a:pt x="6" y="60"/>
                    </a:lnTo>
                    <a:lnTo>
                      <a:pt x="6" y="24"/>
                    </a:lnTo>
                    <a:lnTo>
                      <a:pt x="0" y="18"/>
                    </a:lnTo>
                    <a:lnTo>
                      <a:pt x="18" y="12"/>
                    </a:lnTo>
                    <a:lnTo>
                      <a:pt x="48" y="12"/>
                    </a:lnTo>
                    <a:lnTo>
                      <a:pt x="78" y="6"/>
                    </a:lnTo>
                    <a:lnTo>
                      <a:pt x="108" y="6"/>
                    </a:lnTo>
                    <a:lnTo>
                      <a:pt x="114" y="6"/>
                    </a:lnTo>
                    <a:lnTo>
                      <a:pt x="150" y="6"/>
                    </a:lnTo>
                    <a:lnTo>
                      <a:pt x="150" y="0"/>
                    </a:lnTo>
                    <a:lnTo>
                      <a:pt x="186" y="0"/>
                    </a:lnTo>
                    <a:lnTo>
                      <a:pt x="204" y="0"/>
                    </a:lnTo>
                    <a:lnTo>
                      <a:pt x="210" y="12"/>
                    </a:lnTo>
                    <a:lnTo>
                      <a:pt x="216" y="36"/>
                    </a:lnTo>
                    <a:lnTo>
                      <a:pt x="216" y="42"/>
                    </a:lnTo>
                    <a:lnTo>
                      <a:pt x="228" y="66"/>
                    </a:lnTo>
                    <a:lnTo>
                      <a:pt x="234" y="84"/>
                    </a:lnTo>
                    <a:lnTo>
                      <a:pt x="234" y="96"/>
                    </a:lnTo>
                    <a:lnTo>
                      <a:pt x="234" y="102"/>
                    </a:lnTo>
                    <a:lnTo>
                      <a:pt x="240" y="126"/>
                    </a:lnTo>
                    <a:lnTo>
                      <a:pt x="246" y="144"/>
                    </a:lnTo>
                    <a:lnTo>
                      <a:pt x="246" y="150"/>
                    </a:lnTo>
                    <a:lnTo>
                      <a:pt x="258" y="180"/>
                    </a:lnTo>
                    <a:lnTo>
                      <a:pt x="264" y="204"/>
                    </a:lnTo>
                    <a:lnTo>
                      <a:pt x="264" y="210"/>
                    </a:lnTo>
                    <a:lnTo>
                      <a:pt x="270" y="210"/>
                    </a:lnTo>
                    <a:lnTo>
                      <a:pt x="270" y="216"/>
                    </a:lnTo>
                    <a:lnTo>
                      <a:pt x="270" y="222"/>
                    </a:lnTo>
                    <a:lnTo>
                      <a:pt x="276" y="222"/>
                    </a:lnTo>
                    <a:lnTo>
                      <a:pt x="270" y="222"/>
                    </a:lnTo>
                    <a:lnTo>
                      <a:pt x="276" y="228"/>
                    </a:lnTo>
                    <a:lnTo>
                      <a:pt x="282" y="234"/>
                    </a:lnTo>
                    <a:lnTo>
                      <a:pt x="282" y="240"/>
                    </a:lnTo>
                    <a:lnTo>
                      <a:pt x="288" y="246"/>
                    </a:lnTo>
                    <a:lnTo>
                      <a:pt x="288" y="252"/>
                    </a:lnTo>
                    <a:lnTo>
                      <a:pt x="282" y="252"/>
                    </a:lnTo>
                    <a:lnTo>
                      <a:pt x="294" y="258"/>
                    </a:lnTo>
                    <a:lnTo>
                      <a:pt x="294" y="264"/>
                    </a:lnTo>
                    <a:lnTo>
                      <a:pt x="288" y="264"/>
                    </a:lnTo>
                    <a:lnTo>
                      <a:pt x="288" y="270"/>
                    </a:lnTo>
                    <a:lnTo>
                      <a:pt x="282" y="270"/>
                    </a:lnTo>
                    <a:lnTo>
                      <a:pt x="282" y="276"/>
                    </a:lnTo>
                    <a:lnTo>
                      <a:pt x="282" y="282"/>
                    </a:lnTo>
                    <a:lnTo>
                      <a:pt x="282" y="288"/>
                    </a:lnTo>
                    <a:close/>
                  </a:path>
                </a:pathLst>
              </a:custGeom>
              <a:solidFill>
                <a:srgbClr val="FFFF00"/>
              </a:solidFill>
              <a:ln w="28575">
                <a:solidFill>
                  <a:srgbClr val="000000"/>
                </a:solidFill>
                <a:round/>
                <a:headEnd/>
                <a:tailEnd/>
              </a:ln>
            </p:spPr>
            <p:txBody>
              <a:bodyPr lIns="87069" tIns="43506" rIns="87069" bIns="43506"/>
              <a:lstStyle/>
              <a:p>
                <a:pPr fontAlgn="base">
                  <a:spcBef>
                    <a:spcPct val="0"/>
                  </a:spcBef>
                  <a:spcAft>
                    <a:spcPct val="0"/>
                  </a:spcAft>
                </a:pPr>
                <a:endParaRPr lang="en-US" sz="1600" b="1" dirty="0">
                  <a:solidFill>
                    <a:srgbClr val="000000"/>
                  </a:solidFill>
                  <a:latin typeface="Times New Roman" charset="0"/>
                  <a:ea typeface="ＭＳ Ｐゴシック" charset="0"/>
                  <a:cs typeface="ＭＳ Ｐゴシック" charset="0"/>
                </a:endParaRPr>
              </a:p>
              <a:p>
                <a:pPr fontAlgn="base">
                  <a:spcBef>
                    <a:spcPct val="0"/>
                  </a:spcBef>
                  <a:spcAft>
                    <a:spcPct val="0"/>
                  </a:spcAft>
                </a:pPr>
                <a:r>
                  <a:rPr lang="en-US" sz="1600" b="1" dirty="0">
                    <a:solidFill>
                      <a:srgbClr val="000000"/>
                    </a:solidFill>
                    <a:latin typeface="Times New Roman" charset="0"/>
                    <a:ea typeface="ＭＳ Ｐゴシック" charset="0"/>
                    <a:cs typeface="ＭＳ Ｐゴシック" charset="0"/>
                  </a:rPr>
                  <a:t> </a:t>
                </a:r>
                <a:r>
                  <a:rPr lang="en-US" sz="1600" b="1" dirty="0">
                    <a:solidFill>
                      <a:srgbClr val="000000"/>
                    </a:solidFill>
                    <a:latin typeface="Candara"/>
                    <a:ea typeface="ＭＳ Ｐゴシック" charset="0"/>
                    <a:cs typeface="Candara"/>
                  </a:rPr>
                  <a:t>7</a:t>
                </a:r>
                <a:endParaRPr lang="en-US" sz="2400" b="1" dirty="0">
                  <a:solidFill>
                    <a:srgbClr val="000000"/>
                  </a:solidFill>
                  <a:latin typeface="Candara"/>
                  <a:ea typeface="ＭＳ Ｐゴシック" charset="0"/>
                  <a:cs typeface="Candara"/>
                </a:endParaRPr>
              </a:p>
            </p:txBody>
          </p:sp>
          <p:sp>
            <p:nvSpPr>
              <p:cNvPr id="256030" name="Freeform 32"/>
              <p:cNvSpPr>
                <a:spLocks noEditPoints="1"/>
              </p:cNvSpPr>
              <p:nvPr/>
            </p:nvSpPr>
            <p:spPr bwMode="auto">
              <a:xfrm>
                <a:off x="7610478" y="4483100"/>
                <a:ext cx="676275" cy="704850"/>
              </a:xfrm>
              <a:custGeom>
                <a:avLst/>
                <a:gdLst>
                  <a:gd name="T0" fmla="*/ 2147483647 w 426"/>
                  <a:gd name="T1" fmla="*/ 2147483647 h 444"/>
                  <a:gd name="T2" fmla="*/ 2147483647 w 426"/>
                  <a:gd name="T3" fmla="*/ 2147483647 h 444"/>
                  <a:gd name="T4" fmla="*/ 2147483647 w 426"/>
                  <a:gd name="T5" fmla="*/ 2147483647 h 444"/>
                  <a:gd name="T6" fmla="*/ 2147483647 w 426"/>
                  <a:gd name="T7" fmla="*/ 2147483647 h 444"/>
                  <a:gd name="T8" fmla="*/ 2147483647 w 426"/>
                  <a:gd name="T9" fmla="*/ 2147483647 h 444"/>
                  <a:gd name="T10" fmla="*/ 2147483647 w 426"/>
                  <a:gd name="T11" fmla="*/ 2147483647 h 444"/>
                  <a:gd name="T12" fmla="*/ 2147483647 w 426"/>
                  <a:gd name="T13" fmla="*/ 2147483647 h 444"/>
                  <a:gd name="T14" fmla="*/ 2147483647 w 426"/>
                  <a:gd name="T15" fmla="*/ 2147483647 h 444"/>
                  <a:gd name="T16" fmla="*/ 0 w 426"/>
                  <a:gd name="T17" fmla="*/ 2147483647 h 444"/>
                  <a:gd name="T18" fmla="*/ 2147483647 w 426"/>
                  <a:gd name="T19" fmla="*/ 2147483647 h 444"/>
                  <a:gd name="T20" fmla="*/ 2147483647 w 426"/>
                  <a:gd name="T21" fmla="*/ 2147483647 h 444"/>
                  <a:gd name="T22" fmla="*/ 2147483647 w 426"/>
                  <a:gd name="T23" fmla="*/ 0 h 444"/>
                  <a:gd name="T24" fmla="*/ 2147483647 w 426"/>
                  <a:gd name="T25" fmla="*/ 2147483647 h 444"/>
                  <a:gd name="T26" fmla="*/ 2147483647 w 426"/>
                  <a:gd name="T27" fmla="*/ 2147483647 h 444"/>
                  <a:gd name="T28" fmla="*/ 2147483647 w 426"/>
                  <a:gd name="T29" fmla="*/ 2147483647 h 444"/>
                  <a:gd name="T30" fmla="*/ 2147483647 w 426"/>
                  <a:gd name="T31" fmla="*/ 2147483647 h 444"/>
                  <a:gd name="T32" fmla="*/ 2147483647 w 426"/>
                  <a:gd name="T33" fmla="*/ 2147483647 h 444"/>
                  <a:gd name="T34" fmla="*/ 2147483647 w 426"/>
                  <a:gd name="T35" fmla="*/ 2147483647 h 444"/>
                  <a:gd name="T36" fmla="*/ 2147483647 w 426"/>
                  <a:gd name="T37" fmla="*/ 2147483647 h 444"/>
                  <a:gd name="T38" fmla="*/ 2147483647 w 426"/>
                  <a:gd name="T39" fmla="*/ 2147483647 h 444"/>
                  <a:gd name="T40" fmla="*/ 2147483647 w 426"/>
                  <a:gd name="T41" fmla="*/ 2147483647 h 444"/>
                  <a:gd name="T42" fmla="*/ 2147483647 w 426"/>
                  <a:gd name="T43" fmla="*/ 2147483647 h 444"/>
                  <a:gd name="T44" fmla="*/ 2147483647 w 426"/>
                  <a:gd name="T45" fmla="*/ 2147483647 h 444"/>
                  <a:gd name="T46" fmla="*/ 2147483647 w 426"/>
                  <a:gd name="T47" fmla="*/ 2147483647 h 444"/>
                  <a:gd name="T48" fmla="*/ 2147483647 w 426"/>
                  <a:gd name="T49" fmla="*/ 2147483647 h 444"/>
                  <a:gd name="T50" fmla="*/ 2147483647 w 426"/>
                  <a:gd name="T51" fmla="*/ 2147483647 h 444"/>
                  <a:gd name="T52" fmla="*/ 2147483647 w 426"/>
                  <a:gd name="T53" fmla="*/ 2147483647 h 444"/>
                  <a:gd name="T54" fmla="*/ 2147483647 w 426"/>
                  <a:gd name="T55" fmla="*/ 2147483647 h 444"/>
                  <a:gd name="T56" fmla="*/ 2147483647 w 426"/>
                  <a:gd name="T57" fmla="*/ 2147483647 h 444"/>
                  <a:gd name="T58" fmla="*/ 2147483647 w 426"/>
                  <a:gd name="T59" fmla="*/ 2147483647 h 444"/>
                  <a:gd name="T60" fmla="*/ 2147483647 w 426"/>
                  <a:gd name="T61" fmla="*/ 2147483647 h 444"/>
                  <a:gd name="T62" fmla="*/ 2147483647 w 426"/>
                  <a:gd name="T63" fmla="*/ 2147483647 h 444"/>
                  <a:gd name="T64" fmla="*/ 2147483647 w 426"/>
                  <a:gd name="T65" fmla="*/ 2147483647 h 444"/>
                  <a:gd name="T66" fmla="*/ 2147483647 w 426"/>
                  <a:gd name="T67" fmla="*/ 2147483647 h 444"/>
                  <a:gd name="T68" fmla="*/ 2147483647 w 426"/>
                  <a:gd name="T69" fmla="*/ 2147483647 h 444"/>
                  <a:gd name="T70" fmla="*/ 2147483647 w 426"/>
                  <a:gd name="T71" fmla="*/ 2147483647 h 444"/>
                  <a:gd name="T72" fmla="*/ 2147483647 w 426"/>
                  <a:gd name="T73" fmla="*/ 2147483647 h 444"/>
                  <a:gd name="T74" fmla="*/ 2147483647 w 426"/>
                  <a:gd name="T75" fmla="*/ 2147483647 h 444"/>
                  <a:gd name="T76" fmla="*/ 2147483647 w 426"/>
                  <a:gd name="T77" fmla="*/ 2147483647 h 444"/>
                  <a:gd name="T78" fmla="*/ 2147483647 w 426"/>
                  <a:gd name="T79" fmla="*/ 2147483647 h 444"/>
                  <a:gd name="T80" fmla="*/ 2147483647 w 426"/>
                  <a:gd name="T81" fmla="*/ 2147483647 h 444"/>
                  <a:gd name="T82" fmla="*/ 2147483647 w 426"/>
                  <a:gd name="T83" fmla="*/ 2147483647 h 444"/>
                  <a:gd name="T84" fmla="*/ 2147483647 w 426"/>
                  <a:gd name="T85" fmla="*/ 2147483647 h 444"/>
                  <a:gd name="T86" fmla="*/ 2147483647 w 426"/>
                  <a:gd name="T87" fmla="*/ 2147483647 h 444"/>
                  <a:gd name="T88" fmla="*/ 2147483647 w 426"/>
                  <a:gd name="T89" fmla="*/ 2147483647 h 444"/>
                  <a:gd name="T90" fmla="*/ 2147483647 w 426"/>
                  <a:gd name="T91" fmla="*/ 2147483647 h 444"/>
                  <a:gd name="T92" fmla="*/ 2147483647 w 426"/>
                  <a:gd name="T93" fmla="*/ 2147483647 h 444"/>
                  <a:gd name="T94" fmla="*/ 2147483647 w 426"/>
                  <a:gd name="T95" fmla="*/ 2147483647 h 444"/>
                  <a:gd name="T96" fmla="*/ 2147483647 w 426"/>
                  <a:gd name="T97" fmla="*/ 2147483647 h 444"/>
                  <a:gd name="T98" fmla="*/ 2147483647 w 426"/>
                  <a:gd name="T99" fmla="*/ 2147483647 h 444"/>
                  <a:gd name="T100" fmla="*/ 2147483647 w 426"/>
                  <a:gd name="T101" fmla="*/ 2147483647 h 444"/>
                  <a:gd name="T102" fmla="*/ 2147483647 w 426"/>
                  <a:gd name="T103" fmla="*/ 2147483647 h 444"/>
                  <a:gd name="T104" fmla="*/ 2147483647 w 426"/>
                  <a:gd name="T105" fmla="*/ 2147483647 h 444"/>
                  <a:gd name="T106" fmla="*/ 2147483647 w 426"/>
                  <a:gd name="T107" fmla="*/ 2147483647 h 444"/>
                  <a:gd name="T108" fmla="*/ 2147483647 w 426"/>
                  <a:gd name="T109" fmla="*/ 2147483647 h 4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
                  <a:gd name="T166" fmla="*/ 0 h 444"/>
                  <a:gd name="T167" fmla="*/ 426 w 426"/>
                  <a:gd name="T168" fmla="*/ 444 h 4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 h="444">
                    <a:moveTo>
                      <a:pt x="78" y="342"/>
                    </a:moveTo>
                    <a:lnTo>
                      <a:pt x="78" y="330"/>
                    </a:lnTo>
                    <a:lnTo>
                      <a:pt x="78" y="324"/>
                    </a:lnTo>
                    <a:lnTo>
                      <a:pt x="78" y="318"/>
                    </a:lnTo>
                    <a:lnTo>
                      <a:pt x="78" y="312"/>
                    </a:lnTo>
                    <a:lnTo>
                      <a:pt x="78" y="306"/>
                    </a:lnTo>
                    <a:lnTo>
                      <a:pt x="78" y="300"/>
                    </a:lnTo>
                    <a:lnTo>
                      <a:pt x="84" y="300"/>
                    </a:lnTo>
                    <a:lnTo>
                      <a:pt x="84" y="294"/>
                    </a:lnTo>
                    <a:lnTo>
                      <a:pt x="90" y="294"/>
                    </a:lnTo>
                    <a:lnTo>
                      <a:pt x="90" y="288"/>
                    </a:lnTo>
                    <a:lnTo>
                      <a:pt x="78" y="282"/>
                    </a:lnTo>
                    <a:lnTo>
                      <a:pt x="84" y="282"/>
                    </a:lnTo>
                    <a:lnTo>
                      <a:pt x="84" y="276"/>
                    </a:lnTo>
                    <a:lnTo>
                      <a:pt x="78" y="270"/>
                    </a:lnTo>
                    <a:lnTo>
                      <a:pt x="78" y="264"/>
                    </a:lnTo>
                    <a:lnTo>
                      <a:pt x="72" y="258"/>
                    </a:lnTo>
                    <a:lnTo>
                      <a:pt x="66" y="252"/>
                    </a:lnTo>
                    <a:lnTo>
                      <a:pt x="72" y="252"/>
                    </a:lnTo>
                    <a:lnTo>
                      <a:pt x="66" y="252"/>
                    </a:lnTo>
                    <a:lnTo>
                      <a:pt x="66" y="246"/>
                    </a:lnTo>
                    <a:lnTo>
                      <a:pt x="66" y="240"/>
                    </a:lnTo>
                    <a:lnTo>
                      <a:pt x="60" y="240"/>
                    </a:lnTo>
                    <a:lnTo>
                      <a:pt x="60" y="234"/>
                    </a:lnTo>
                    <a:lnTo>
                      <a:pt x="54" y="210"/>
                    </a:lnTo>
                    <a:lnTo>
                      <a:pt x="42" y="180"/>
                    </a:lnTo>
                    <a:lnTo>
                      <a:pt x="42" y="174"/>
                    </a:lnTo>
                    <a:lnTo>
                      <a:pt x="36" y="156"/>
                    </a:lnTo>
                    <a:lnTo>
                      <a:pt x="30" y="132"/>
                    </a:lnTo>
                    <a:lnTo>
                      <a:pt x="30" y="126"/>
                    </a:lnTo>
                    <a:lnTo>
                      <a:pt x="30" y="114"/>
                    </a:lnTo>
                    <a:lnTo>
                      <a:pt x="24" y="96"/>
                    </a:lnTo>
                    <a:lnTo>
                      <a:pt x="12" y="72"/>
                    </a:lnTo>
                    <a:lnTo>
                      <a:pt x="12" y="66"/>
                    </a:lnTo>
                    <a:lnTo>
                      <a:pt x="6" y="42"/>
                    </a:lnTo>
                    <a:lnTo>
                      <a:pt x="0" y="30"/>
                    </a:lnTo>
                    <a:lnTo>
                      <a:pt x="12" y="24"/>
                    </a:lnTo>
                    <a:lnTo>
                      <a:pt x="24" y="24"/>
                    </a:lnTo>
                    <a:lnTo>
                      <a:pt x="30" y="24"/>
                    </a:lnTo>
                    <a:lnTo>
                      <a:pt x="54" y="24"/>
                    </a:lnTo>
                    <a:lnTo>
                      <a:pt x="66" y="18"/>
                    </a:lnTo>
                    <a:lnTo>
                      <a:pt x="78" y="18"/>
                    </a:lnTo>
                    <a:lnTo>
                      <a:pt x="102" y="18"/>
                    </a:lnTo>
                    <a:lnTo>
                      <a:pt x="120" y="12"/>
                    </a:lnTo>
                    <a:lnTo>
                      <a:pt x="132" y="12"/>
                    </a:lnTo>
                    <a:lnTo>
                      <a:pt x="138" y="12"/>
                    </a:lnTo>
                    <a:lnTo>
                      <a:pt x="168" y="6"/>
                    </a:lnTo>
                    <a:lnTo>
                      <a:pt x="204" y="0"/>
                    </a:lnTo>
                    <a:lnTo>
                      <a:pt x="204" y="6"/>
                    </a:lnTo>
                    <a:lnTo>
                      <a:pt x="198" y="6"/>
                    </a:lnTo>
                    <a:lnTo>
                      <a:pt x="204" y="6"/>
                    </a:lnTo>
                    <a:lnTo>
                      <a:pt x="198" y="6"/>
                    </a:lnTo>
                    <a:lnTo>
                      <a:pt x="198" y="12"/>
                    </a:lnTo>
                    <a:lnTo>
                      <a:pt x="192" y="12"/>
                    </a:lnTo>
                    <a:lnTo>
                      <a:pt x="192" y="18"/>
                    </a:lnTo>
                    <a:lnTo>
                      <a:pt x="192" y="24"/>
                    </a:lnTo>
                    <a:lnTo>
                      <a:pt x="186" y="24"/>
                    </a:lnTo>
                    <a:lnTo>
                      <a:pt x="186" y="30"/>
                    </a:lnTo>
                    <a:lnTo>
                      <a:pt x="186" y="36"/>
                    </a:lnTo>
                    <a:lnTo>
                      <a:pt x="192" y="36"/>
                    </a:lnTo>
                    <a:lnTo>
                      <a:pt x="198" y="42"/>
                    </a:lnTo>
                    <a:lnTo>
                      <a:pt x="204" y="42"/>
                    </a:lnTo>
                    <a:lnTo>
                      <a:pt x="210" y="48"/>
                    </a:lnTo>
                    <a:lnTo>
                      <a:pt x="210" y="54"/>
                    </a:lnTo>
                    <a:lnTo>
                      <a:pt x="216" y="54"/>
                    </a:lnTo>
                    <a:lnTo>
                      <a:pt x="222" y="54"/>
                    </a:lnTo>
                    <a:lnTo>
                      <a:pt x="228" y="54"/>
                    </a:lnTo>
                    <a:lnTo>
                      <a:pt x="234" y="60"/>
                    </a:lnTo>
                    <a:lnTo>
                      <a:pt x="234" y="66"/>
                    </a:lnTo>
                    <a:lnTo>
                      <a:pt x="240" y="66"/>
                    </a:lnTo>
                    <a:lnTo>
                      <a:pt x="240" y="72"/>
                    </a:lnTo>
                    <a:lnTo>
                      <a:pt x="240" y="78"/>
                    </a:lnTo>
                    <a:lnTo>
                      <a:pt x="252" y="84"/>
                    </a:lnTo>
                    <a:lnTo>
                      <a:pt x="252" y="90"/>
                    </a:lnTo>
                    <a:lnTo>
                      <a:pt x="258" y="96"/>
                    </a:lnTo>
                    <a:lnTo>
                      <a:pt x="264" y="102"/>
                    </a:lnTo>
                    <a:lnTo>
                      <a:pt x="270" y="108"/>
                    </a:lnTo>
                    <a:lnTo>
                      <a:pt x="276" y="108"/>
                    </a:lnTo>
                    <a:lnTo>
                      <a:pt x="282" y="108"/>
                    </a:lnTo>
                    <a:lnTo>
                      <a:pt x="282" y="114"/>
                    </a:lnTo>
                    <a:lnTo>
                      <a:pt x="288" y="114"/>
                    </a:lnTo>
                    <a:lnTo>
                      <a:pt x="288" y="120"/>
                    </a:lnTo>
                    <a:lnTo>
                      <a:pt x="294" y="120"/>
                    </a:lnTo>
                    <a:lnTo>
                      <a:pt x="294" y="126"/>
                    </a:lnTo>
                    <a:lnTo>
                      <a:pt x="300" y="132"/>
                    </a:lnTo>
                    <a:lnTo>
                      <a:pt x="300" y="126"/>
                    </a:lnTo>
                    <a:lnTo>
                      <a:pt x="306" y="132"/>
                    </a:lnTo>
                    <a:lnTo>
                      <a:pt x="312" y="132"/>
                    </a:lnTo>
                    <a:lnTo>
                      <a:pt x="312" y="138"/>
                    </a:lnTo>
                    <a:lnTo>
                      <a:pt x="318" y="138"/>
                    </a:lnTo>
                    <a:lnTo>
                      <a:pt x="318" y="144"/>
                    </a:lnTo>
                    <a:lnTo>
                      <a:pt x="318" y="150"/>
                    </a:lnTo>
                    <a:lnTo>
                      <a:pt x="324" y="150"/>
                    </a:lnTo>
                    <a:lnTo>
                      <a:pt x="324" y="156"/>
                    </a:lnTo>
                    <a:lnTo>
                      <a:pt x="330" y="156"/>
                    </a:lnTo>
                    <a:lnTo>
                      <a:pt x="324" y="156"/>
                    </a:lnTo>
                    <a:lnTo>
                      <a:pt x="330" y="156"/>
                    </a:lnTo>
                    <a:lnTo>
                      <a:pt x="324" y="162"/>
                    </a:lnTo>
                    <a:lnTo>
                      <a:pt x="330" y="162"/>
                    </a:lnTo>
                    <a:lnTo>
                      <a:pt x="336" y="162"/>
                    </a:lnTo>
                    <a:lnTo>
                      <a:pt x="336" y="168"/>
                    </a:lnTo>
                    <a:lnTo>
                      <a:pt x="342" y="168"/>
                    </a:lnTo>
                    <a:lnTo>
                      <a:pt x="348" y="174"/>
                    </a:lnTo>
                    <a:lnTo>
                      <a:pt x="354" y="174"/>
                    </a:lnTo>
                    <a:lnTo>
                      <a:pt x="360" y="180"/>
                    </a:lnTo>
                    <a:lnTo>
                      <a:pt x="360" y="186"/>
                    </a:lnTo>
                    <a:lnTo>
                      <a:pt x="360" y="192"/>
                    </a:lnTo>
                    <a:lnTo>
                      <a:pt x="366" y="192"/>
                    </a:lnTo>
                    <a:lnTo>
                      <a:pt x="360" y="192"/>
                    </a:lnTo>
                    <a:lnTo>
                      <a:pt x="366" y="192"/>
                    </a:lnTo>
                    <a:lnTo>
                      <a:pt x="366" y="198"/>
                    </a:lnTo>
                    <a:lnTo>
                      <a:pt x="372" y="204"/>
                    </a:lnTo>
                    <a:lnTo>
                      <a:pt x="372" y="210"/>
                    </a:lnTo>
                    <a:lnTo>
                      <a:pt x="372" y="216"/>
                    </a:lnTo>
                    <a:lnTo>
                      <a:pt x="378" y="216"/>
                    </a:lnTo>
                    <a:lnTo>
                      <a:pt x="378" y="222"/>
                    </a:lnTo>
                    <a:lnTo>
                      <a:pt x="384" y="222"/>
                    </a:lnTo>
                    <a:lnTo>
                      <a:pt x="390" y="222"/>
                    </a:lnTo>
                    <a:lnTo>
                      <a:pt x="390" y="228"/>
                    </a:lnTo>
                    <a:lnTo>
                      <a:pt x="390" y="234"/>
                    </a:lnTo>
                    <a:lnTo>
                      <a:pt x="396" y="234"/>
                    </a:lnTo>
                    <a:lnTo>
                      <a:pt x="396" y="240"/>
                    </a:lnTo>
                    <a:lnTo>
                      <a:pt x="402" y="240"/>
                    </a:lnTo>
                    <a:lnTo>
                      <a:pt x="402" y="246"/>
                    </a:lnTo>
                    <a:lnTo>
                      <a:pt x="402" y="252"/>
                    </a:lnTo>
                    <a:lnTo>
                      <a:pt x="402" y="264"/>
                    </a:lnTo>
                    <a:lnTo>
                      <a:pt x="408" y="264"/>
                    </a:lnTo>
                    <a:lnTo>
                      <a:pt x="426" y="270"/>
                    </a:lnTo>
                    <a:lnTo>
                      <a:pt x="420" y="276"/>
                    </a:lnTo>
                    <a:lnTo>
                      <a:pt x="420" y="282"/>
                    </a:lnTo>
                    <a:lnTo>
                      <a:pt x="408" y="288"/>
                    </a:lnTo>
                    <a:lnTo>
                      <a:pt x="402" y="282"/>
                    </a:lnTo>
                    <a:lnTo>
                      <a:pt x="396" y="282"/>
                    </a:lnTo>
                    <a:lnTo>
                      <a:pt x="402" y="282"/>
                    </a:lnTo>
                    <a:lnTo>
                      <a:pt x="408" y="288"/>
                    </a:lnTo>
                    <a:lnTo>
                      <a:pt x="414" y="288"/>
                    </a:lnTo>
                    <a:lnTo>
                      <a:pt x="414" y="294"/>
                    </a:lnTo>
                    <a:lnTo>
                      <a:pt x="408" y="300"/>
                    </a:lnTo>
                    <a:lnTo>
                      <a:pt x="402" y="294"/>
                    </a:lnTo>
                    <a:lnTo>
                      <a:pt x="408" y="300"/>
                    </a:lnTo>
                    <a:lnTo>
                      <a:pt x="396" y="294"/>
                    </a:lnTo>
                    <a:lnTo>
                      <a:pt x="408" y="306"/>
                    </a:lnTo>
                    <a:lnTo>
                      <a:pt x="408" y="312"/>
                    </a:lnTo>
                    <a:lnTo>
                      <a:pt x="402" y="312"/>
                    </a:lnTo>
                    <a:lnTo>
                      <a:pt x="402" y="318"/>
                    </a:lnTo>
                    <a:lnTo>
                      <a:pt x="408" y="324"/>
                    </a:lnTo>
                    <a:lnTo>
                      <a:pt x="402" y="342"/>
                    </a:lnTo>
                    <a:lnTo>
                      <a:pt x="396" y="342"/>
                    </a:lnTo>
                    <a:lnTo>
                      <a:pt x="390" y="342"/>
                    </a:lnTo>
                    <a:lnTo>
                      <a:pt x="396" y="348"/>
                    </a:lnTo>
                    <a:lnTo>
                      <a:pt x="396" y="342"/>
                    </a:lnTo>
                    <a:lnTo>
                      <a:pt x="402" y="348"/>
                    </a:lnTo>
                    <a:lnTo>
                      <a:pt x="396" y="360"/>
                    </a:lnTo>
                    <a:lnTo>
                      <a:pt x="384" y="360"/>
                    </a:lnTo>
                    <a:lnTo>
                      <a:pt x="384" y="366"/>
                    </a:lnTo>
                    <a:lnTo>
                      <a:pt x="390" y="372"/>
                    </a:lnTo>
                    <a:lnTo>
                      <a:pt x="384" y="366"/>
                    </a:lnTo>
                    <a:lnTo>
                      <a:pt x="390" y="378"/>
                    </a:lnTo>
                    <a:lnTo>
                      <a:pt x="390" y="390"/>
                    </a:lnTo>
                    <a:lnTo>
                      <a:pt x="396" y="396"/>
                    </a:lnTo>
                    <a:lnTo>
                      <a:pt x="390" y="402"/>
                    </a:lnTo>
                    <a:lnTo>
                      <a:pt x="384" y="402"/>
                    </a:lnTo>
                    <a:lnTo>
                      <a:pt x="378" y="402"/>
                    </a:lnTo>
                    <a:lnTo>
                      <a:pt x="372" y="402"/>
                    </a:lnTo>
                    <a:lnTo>
                      <a:pt x="366" y="402"/>
                    </a:lnTo>
                    <a:lnTo>
                      <a:pt x="360" y="402"/>
                    </a:lnTo>
                    <a:lnTo>
                      <a:pt x="360" y="396"/>
                    </a:lnTo>
                    <a:lnTo>
                      <a:pt x="354" y="396"/>
                    </a:lnTo>
                    <a:lnTo>
                      <a:pt x="354" y="402"/>
                    </a:lnTo>
                    <a:lnTo>
                      <a:pt x="348" y="402"/>
                    </a:lnTo>
                    <a:lnTo>
                      <a:pt x="348" y="408"/>
                    </a:lnTo>
                    <a:lnTo>
                      <a:pt x="348" y="414"/>
                    </a:lnTo>
                    <a:lnTo>
                      <a:pt x="354" y="420"/>
                    </a:lnTo>
                    <a:lnTo>
                      <a:pt x="354" y="426"/>
                    </a:lnTo>
                    <a:lnTo>
                      <a:pt x="354" y="432"/>
                    </a:lnTo>
                    <a:lnTo>
                      <a:pt x="354" y="438"/>
                    </a:lnTo>
                    <a:lnTo>
                      <a:pt x="354" y="444"/>
                    </a:lnTo>
                    <a:lnTo>
                      <a:pt x="342" y="444"/>
                    </a:lnTo>
                    <a:lnTo>
                      <a:pt x="336" y="438"/>
                    </a:lnTo>
                    <a:lnTo>
                      <a:pt x="336" y="432"/>
                    </a:lnTo>
                    <a:lnTo>
                      <a:pt x="336" y="426"/>
                    </a:lnTo>
                    <a:lnTo>
                      <a:pt x="318" y="426"/>
                    </a:lnTo>
                    <a:lnTo>
                      <a:pt x="312" y="426"/>
                    </a:lnTo>
                    <a:lnTo>
                      <a:pt x="306" y="426"/>
                    </a:lnTo>
                    <a:lnTo>
                      <a:pt x="294" y="432"/>
                    </a:lnTo>
                    <a:lnTo>
                      <a:pt x="258" y="432"/>
                    </a:lnTo>
                    <a:lnTo>
                      <a:pt x="246" y="432"/>
                    </a:lnTo>
                    <a:lnTo>
                      <a:pt x="240" y="432"/>
                    </a:lnTo>
                    <a:lnTo>
                      <a:pt x="216" y="432"/>
                    </a:lnTo>
                    <a:lnTo>
                      <a:pt x="204" y="438"/>
                    </a:lnTo>
                    <a:lnTo>
                      <a:pt x="186" y="438"/>
                    </a:lnTo>
                    <a:lnTo>
                      <a:pt x="180" y="438"/>
                    </a:lnTo>
                    <a:lnTo>
                      <a:pt x="162" y="438"/>
                    </a:lnTo>
                    <a:lnTo>
                      <a:pt x="150" y="438"/>
                    </a:lnTo>
                    <a:lnTo>
                      <a:pt x="114" y="444"/>
                    </a:lnTo>
                    <a:lnTo>
                      <a:pt x="108" y="444"/>
                    </a:lnTo>
                    <a:lnTo>
                      <a:pt x="108" y="438"/>
                    </a:lnTo>
                    <a:lnTo>
                      <a:pt x="102" y="438"/>
                    </a:lnTo>
                    <a:lnTo>
                      <a:pt x="102" y="432"/>
                    </a:lnTo>
                    <a:lnTo>
                      <a:pt x="102" y="426"/>
                    </a:lnTo>
                    <a:lnTo>
                      <a:pt x="102" y="420"/>
                    </a:lnTo>
                    <a:lnTo>
                      <a:pt x="96" y="420"/>
                    </a:lnTo>
                    <a:lnTo>
                      <a:pt x="96" y="414"/>
                    </a:lnTo>
                    <a:lnTo>
                      <a:pt x="96" y="408"/>
                    </a:lnTo>
                    <a:lnTo>
                      <a:pt x="90" y="402"/>
                    </a:lnTo>
                    <a:lnTo>
                      <a:pt x="84" y="396"/>
                    </a:lnTo>
                    <a:lnTo>
                      <a:pt x="84" y="390"/>
                    </a:lnTo>
                    <a:lnTo>
                      <a:pt x="84" y="384"/>
                    </a:lnTo>
                    <a:lnTo>
                      <a:pt x="84" y="378"/>
                    </a:lnTo>
                    <a:lnTo>
                      <a:pt x="84" y="372"/>
                    </a:lnTo>
                    <a:lnTo>
                      <a:pt x="84" y="366"/>
                    </a:lnTo>
                    <a:lnTo>
                      <a:pt x="84" y="360"/>
                    </a:lnTo>
                    <a:lnTo>
                      <a:pt x="84" y="354"/>
                    </a:lnTo>
                    <a:lnTo>
                      <a:pt x="78" y="348"/>
                    </a:lnTo>
                    <a:lnTo>
                      <a:pt x="78" y="342"/>
                    </a:lnTo>
                    <a:close/>
                    <a:moveTo>
                      <a:pt x="390" y="384"/>
                    </a:moveTo>
                    <a:lnTo>
                      <a:pt x="396" y="378"/>
                    </a:lnTo>
                    <a:lnTo>
                      <a:pt x="396" y="402"/>
                    </a:lnTo>
                    <a:lnTo>
                      <a:pt x="396" y="390"/>
                    </a:lnTo>
                    <a:lnTo>
                      <a:pt x="390" y="384"/>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endParaRPr lang="en-US" sz="1600" b="1" dirty="0">
                  <a:solidFill>
                    <a:srgbClr val="000000"/>
                  </a:solidFill>
                  <a:latin typeface="Candara"/>
                  <a:ea typeface="ＭＳ Ｐゴシック" charset="0"/>
                  <a:cs typeface="Candara"/>
                </a:endParaRPr>
              </a:p>
              <a:p>
                <a:pPr algn="ctr" fontAlgn="base">
                  <a:spcBef>
                    <a:spcPct val="0"/>
                  </a:spcBef>
                  <a:spcAft>
                    <a:spcPct val="0"/>
                  </a:spcAft>
                </a:pPr>
                <a:r>
                  <a:rPr lang="en-US" sz="1600" b="1" dirty="0">
                    <a:solidFill>
                      <a:srgbClr val="000000"/>
                    </a:solidFill>
                    <a:latin typeface="Candara"/>
                    <a:ea typeface="ＭＳ Ｐゴシック" charset="0"/>
                    <a:cs typeface="Candara"/>
                  </a:rPr>
                  <a:t>0</a:t>
                </a:r>
                <a:endParaRPr lang="en-US" sz="2400" b="1" dirty="0">
                  <a:solidFill>
                    <a:srgbClr val="000000"/>
                  </a:solidFill>
                  <a:latin typeface="Candara"/>
                  <a:ea typeface="ＭＳ Ｐゴシック" charset="0"/>
                  <a:cs typeface="Candara"/>
                </a:endParaRPr>
              </a:p>
            </p:txBody>
          </p:sp>
          <p:sp>
            <p:nvSpPr>
              <p:cNvPr id="256031" name="Freeform 33"/>
              <p:cNvSpPr>
                <a:spLocks noEditPoints="1"/>
              </p:cNvSpPr>
              <p:nvPr/>
            </p:nvSpPr>
            <p:spPr bwMode="auto">
              <a:xfrm>
                <a:off x="7896225" y="4425950"/>
                <a:ext cx="628650" cy="476250"/>
              </a:xfrm>
              <a:custGeom>
                <a:avLst/>
                <a:gdLst>
                  <a:gd name="T0" fmla="*/ 2147483647 w 396"/>
                  <a:gd name="T1" fmla="*/ 2147483647 h 300"/>
                  <a:gd name="T2" fmla="*/ 2147483647 w 396"/>
                  <a:gd name="T3" fmla="*/ 2147483647 h 300"/>
                  <a:gd name="T4" fmla="*/ 2147483647 w 396"/>
                  <a:gd name="T5" fmla="*/ 2147483647 h 300"/>
                  <a:gd name="T6" fmla="*/ 2147483647 w 396"/>
                  <a:gd name="T7" fmla="*/ 2147483647 h 300"/>
                  <a:gd name="T8" fmla="*/ 2147483647 w 396"/>
                  <a:gd name="T9" fmla="*/ 2147483647 h 300"/>
                  <a:gd name="T10" fmla="*/ 2147483647 w 396"/>
                  <a:gd name="T11" fmla="*/ 2147483647 h 300"/>
                  <a:gd name="T12" fmla="*/ 2147483647 w 396"/>
                  <a:gd name="T13" fmla="*/ 2147483647 h 300"/>
                  <a:gd name="T14" fmla="*/ 2147483647 w 396"/>
                  <a:gd name="T15" fmla="*/ 2147483647 h 300"/>
                  <a:gd name="T16" fmla="*/ 2147483647 w 396"/>
                  <a:gd name="T17" fmla="*/ 2147483647 h 300"/>
                  <a:gd name="T18" fmla="*/ 2147483647 w 396"/>
                  <a:gd name="T19" fmla="*/ 2147483647 h 300"/>
                  <a:gd name="T20" fmla="*/ 2147483647 w 396"/>
                  <a:gd name="T21" fmla="*/ 2147483647 h 300"/>
                  <a:gd name="T22" fmla="*/ 2147483647 w 396"/>
                  <a:gd name="T23" fmla="*/ 2147483647 h 300"/>
                  <a:gd name="T24" fmla="*/ 2147483647 w 396"/>
                  <a:gd name="T25" fmla="*/ 2147483647 h 300"/>
                  <a:gd name="T26" fmla="*/ 0 w 396"/>
                  <a:gd name="T27" fmla="*/ 2147483647 h 300"/>
                  <a:gd name="T28" fmla="*/ 2147483647 w 396"/>
                  <a:gd name="T29" fmla="*/ 2147483647 h 300"/>
                  <a:gd name="T30" fmla="*/ 2147483647 w 396"/>
                  <a:gd name="T31" fmla="*/ 2147483647 h 300"/>
                  <a:gd name="T32" fmla="*/ 2147483647 w 396"/>
                  <a:gd name="T33" fmla="*/ 2147483647 h 300"/>
                  <a:gd name="T34" fmla="*/ 2147483647 w 396"/>
                  <a:gd name="T35" fmla="*/ 2147483647 h 300"/>
                  <a:gd name="T36" fmla="*/ 2147483647 w 396"/>
                  <a:gd name="T37" fmla="*/ 2147483647 h 300"/>
                  <a:gd name="T38" fmla="*/ 2147483647 w 396"/>
                  <a:gd name="T39" fmla="*/ 2147483647 h 300"/>
                  <a:gd name="T40" fmla="*/ 2147483647 w 396"/>
                  <a:gd name="T41" fmla="*/ 2147483647 h 300"/>
                  <a:gd name="T42" fmla="*/ 2147483647 w 396"/>
                  <a:gd name="T43" fmla="*/ 2147483647 h 300"/>
                  <a:gd name="T44" fmla="*/ 2147483647 w 396"/>
                  <a:gd name="T45" fmla="*/ 0 h 300"/>
                  <a:gd name="T46" fmla="*/ 2147483647 w 396"/>
                  <a:gd name="T47" fmla="*/ 2147483647 h 300"/>
                  <a:gd name="T48" fmla="*/ 2147483647 w 396"/>
                  <a:gd name="T49" fmla="*/ 2147483647 h 300"/>
                  <a:gd name="T50" fmla="*/ 2147483647 w 396"/>
                  <a:gd name="T51" fmla="*/ 2147483647 h 300"/>
                  <a:gd name="T52" fmla="*/ 2147483647 w 396"/>
                  <a:gd name="T53" fmla="*/ 2147483647 h 300"/>
                  <a:gd name="T54" fmla="*/ 2147483647 w 396"/>
                  <a:gd name="T55" fmla="*/ 2147483647 h 300"/>
                  <a:gd name="T56" fmla="*/ 2147483647 w 396"/>
                  <a:gd name="T57" fmla="*/ 2147483647 h 300"/>
                  <a:gd name="T58" fmla="*/ 2147483647 w 396"/>
                  <a:gd name="T59" fmla="*/ 2147483647 h 300"/>
                  <a:gd name="T60" fmla="*/ 2147483647 w 396"/>
                  <a:gd name="T61" fmla="*/ 2147483647 h 300"/>
                  <a:gd name="T62" fmla="*/ 2147483647 w 396"/>
                  <a:gd name="T63" fmla="*/ 2147483647 h 300"/>
                  <a:gd name="T64" fmla="*/ 2147483647 w 396"/>
                  <a:gd name="T65" fmla="*/ 2147483647 h 300"/>
                  <a:gd name="T66" fmla="*/ 2147483647 w 396"/>
                  <a:gd name="T67" fmla="*/ 2147483647 h 300"/>
                  <a:gd name="T68" fmla="*/ 2147483647 w 396"/>
                  <a:gd name="T69" fmla="*/ 2147483647 h 300"/>
                  <a:gd name="T70" fmla="*/ 2147483647 w 396"/>
                  <a:gd name="T71" fmla="*/ 2147483647 h 300"/>
                  <a:gd name="T72" fmla="*/ 2147483647 w 396"/>
                  <a:gd name="T73" fmla="*/ 2147483647 h 300"/>
                  <a:gd name="T74" fmla="*/ 2147483647 w 396"/>
                  <a:gd name="T75" fmla="*/ 2147483647 h 300"/>
                  <a:gd name="T76" fmla="*/ 2147483647 w 396"/>
                  <a:gd name="T77" fmla="*/ 2147483647 h 300"/>
                  <a:gd name="T78" fmla="*/ 2147483647 w 396"/>
                  <a:gd name="T79" fmla="*/ 2147483647 h 300"/>
                  <a:gd name="T80" fmla="*/ 2147483647 w 396"/>
                  <a:gd name="T81" fmla="*/ 2147483647 h 300"/>
                  <a:gd name="T82" fmla="*/ 2147483647 w 396"/>
                  <a:gd name="T83" fmla="*/ 2147483647 h 300"/>
                  <a:gd name="T84" fmla="*/ 2147483647 w 396"/>
                  <a:gd name="T85" fmla="*/ 2147483647 h 300"/>
                  <a:gd name="T86" fmla="*/ 2147483647 w 396"/>
                  <a:gd name="T87" fmla="*/ 2147483647 h 300"/>
                  <a:gd name="T88" fmla="*/ 2147483647 w 396"/>
                  <a:gd name="T89" fmla="*/ 2147483647 h 300"/>
                  <a:gd name="T90" fmla="*/ 2147483647 w 396"/>
                  <a:gd name="T91" fmla="*/ 2147483647 h 300"/>
                  <a:gd name="T92" fmla="*/ 2147483647 w 396"/>
                  <a:gd name="T93" fmla="*/ 2147483647 h 300"/>
                  <a:gd name="T94" fmla="*/ 2147483647 w 396"/>
                  <a:gd name="T95" fmla="*/ 2147483647 h 300"/>
                  <a:gd name="T96" fmla="*/ 2147483647 w 396"/>
                  <a:gd name="T97" fmla="*/ 2147483647 h 300"/>
                  <a:gd name="T98" fmla="*/ 2147483647 w 396"/>
                  <a:gd name="T99" fmla="*/ 2147483647 h 300"/>
                  <a:gd name="T100" fmla="*/ 2147483647 w 396"/>
                  <a:gd name="T101" fmla="*/ 2147483647 h 300"/>
                  <a:gd name="T102" fmla="*/ 2147483647 w 396"/>
                  <a:gd name="T103" fmla="*/ 2147483647 h 300"/>
                  <a:gd name="T104" fmla="*/ 2147483647 w 396"/>
                  <a:gd name="T105" fmla="*/ 2147483647 h 300"/>
                  <a:gd name="T106" fmla="*/ 2147483647 w 396"/>
                  <a:gd name="T107" fmla="*/ 2147483647 h 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6"/>
                  <a:gd name="T163" fmla="*/ 0 h 300"/>
                  <a:gd name="T164" fmla="*/ 396 w 396"/>
                  <a:gd name="T165" fmla="*/ 300 h 3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6" h="300">
                    <a:moveTo>
                      <a:pt x="150" y="198"/>
                    </a:moveTo>
                    <a:lnTo>
                      <a:pt x="144" y="198"/>
                    </a:lnTo>
                    <a:lnTo>
                      <a:pt x="138" y="198"/>
                    </a:lnTo>
                    <a:lnTo>
                      <a:pt x="144" y="192"/>
                    </a:lnTo>
                    <a:lnTo>
                      <a:pt x="138" y="192"/>
                    </a:lnTo>
                    <a:lnTo>
                      <a:pt x="144" y="192"/>
                    </a:lnTo>
                    <a:lnTo>
                      <a:pt x="138" y="192"/>
                    </a:lnTo>
                    <a:lnTo>
                      <a:pt x="138" y="186"/>
                    </a:lnTo>
                    <a:lnTo>
                      <a:pt x="132" y="186"/>
                    </a:lnTo>
                    <a:lnTo>
                      <a:pt x="132" y="180"/>
                    </a:lnTo>
                    <a:lnTo>
                      <a:pt x="132" y="174"/>
                    </a:lnTo>
                    <a:lnTo>
                      <a:pt x="126" y="174"/>
                    </a:lnTo>
                    <a:lnTo>
                      <a:pt x="126" y="168"/>
                    </a:lnTo>
                    <a:lnTo>
                      <a:pt x="120" y="168"/>
                    </a:lnTo>
                    <a:lnTo>
                      <a:pt x="114" y="162"/>
                    </a:lnTo>
                    <a:lnTo>
                      <a:pt x="114" y="168"/>
                    </a:lnTo>
                    <a:lnTo>
                      <a:pt x="108" y="162"/>
                    </a:lnTo>
                    <a:lnTo>
                      <a:pt x="108" y="156"/>
                    </a:lnTo>
                    <a:lnTo>
                      <a:pt x="102" y="156"/>
                    </a:lnTo>
                    <a:lnTo>
                      <a:pt x="102" y="150"/>
                    </a:lnTo>
                    <a:lnTo>
                      <a:pt x="96" y="150"/>
                    </a:lnTo>
                    <a:lnTo>
                      <a:pt x="96" y="144"/>
                    </a:lnTo>
                    <a:lnTo>
                      <a:pt x="90" y="144"/>
                    </a:lnTo>
                    <a:lnTo>
                      <a:pt x="84" y="144"/>
                    </a:lnTo>
                    <a:lnTo>
                      <a:pt x="78" y="138"/>
                    </a:lnTo>
                    <a:lnTo>
                      <a:pt x="72" y="132"/>
                    </a:lnTo>
                    <a:lnTo>
                      <a:pt x="66" y="126"/>
                    </a:lnTo>
                    <a:lnTo>
                      <a:pt x="66" y="120"/>
                    </a:lnTo>
                    <a:lnTo>
                      <a:pt x="54" y="114"/>
                    </a:lnTo>
                    <a:lnTo>
                      <a:pt x="54" y="108"/>
                    </a:lnTo>
                    <a:lnTo>
                      <a:pt x="54" y="102"/>
                    </a:lnTo>
                    <a:lnTo>
                      <a:pt x="48" y="102"/>
                    </a:lnTo>
                    <a:lnTo>
                      <a:pt x="48" y="96"/>
                    </a:lnTo>
                    <a:lnTo>
                      <a:pt x="42" y="90"/>
                    </a:lnTo>
                    <a:lnTo>
                      <a:pt x="36" y="90"/>
                    </a:lnTo>
                    <a:lnTo>
                      <a:pt x="30" y="90"/>
                    </a:lnTo>
                    <a:lnTo>
                      <a:pt x="24" y="90"/>
                    </a:lnTo>
                    <a:lnTo>
                      <a:pt x="24" y="84"/>
                    </a:lnTo>
                    <a:lnTo>
                      <a:pt x="18" y="78"/>
                    </a:lnTo>
                    <a:lnTo>
                      <a:pt x="12" y="78"/>
                    </a:lnTo>
                    <a:lnTo>
                      <a:pt x="6" y="72"/>
                    </a:lnTo>
                    <a:lnTo>
                      <a:pt x="0" y="72"/>
                    </a:lnTo>
                    <a:lnTo>
                      <a:pt x="0" y="66"/>
                    </a:lnTo>
                    <a:lnTo>
                      <a:pt x="0" y="60"/>
                    </a:lnTo>
                    <a:lnTo>
                      <a:pt x="6" y="60"/>
                    </a:lnTo>
                    <a:lnTo>
                      <a:pt x="6" y="54"/>
                    </a:lnTo>
                    <a:lnTo>
                      <a:pt x="6" y="48"/>
                    </a:lnTo>
                    <a:lnTo>
                      <a:pt x="12" y="48"/>
                    </a:lnTo>
                    <a:lnTo>
                      <a:pt x="12" y="42"/>
                    </a:lnTo>
                    <a:lnTo>
                      <a:pt x="18" y="42"/>
                    </a:lnTo>
                    <a:lnTo>
                      <a:pt x="12" y="42"/>
                    </a:lnTo>
                    <a:lnTo>
                      <a:pt x="18" y="42"/>
                    </a:lnTo>
                    <a:lnTo>
                      <a:pt x="18" y="36"/>
                    </a:lnTo>
                    <a:lnTo>
                      <a:pt x="24" y="36"/>
                    </a:lnTo>
                    <a:lnTo>
                      <a:pt x="30" y="30"/>
                    </a:lnTo>
                    <a:lnTo>
                      <a:pt x="42" y="24"/>
                    </a:lnTo>
                    <a:lnTo>
                      <a:pt x="48" y="24"/>
                    </a:lnTo>
                    <a:lnTo>
                      <a:pt x="54" y="18"/>
                    </a:lnTo>
                    <a:lnTo>
                      <a:pt x="60" y="18"/>
                    </a:lnTo>
                    <a:lnTo>
                      <a:pt x="66" y="12"/>
                    </a:lnTo>
                    <a:lnTo>
                      <a:pt x="72" y="12"/>
                    </a:lnTo>
                    <a:lnTo>
                      <a:pt x="78" y="12"/>
                    </a:lnTo>
                    <a:lnTo>
                      <a:pt x="84" y="6"/>
                    </a:lnTo>
                    <a:lnTo>
                      <a:pt x="102" y="6"/>
                    </a:lnTo>
                    <a:lnTo>
                      <a:pt x="114" y="6"/>
                    </a:lnTo>
                    <a:lnTo>
                      <a:pt x="120" y="6"/>
                    </a:lnTo>
                    <a:lnTo>
                      <a:pt x="150" y="0"/>
                    </a:lnTo>
                    <a:lnTo>
                      <a:pt x="156" y="0"/>
                    </a:lnTo>
                    <a:lnTo>
                      <a:pt x="174" y="0"/>
                    </a:lnTo>
                    <a:lnTo>
                      <a:pt x="180" y="0"/>
                    </a:lnTo>
                    <a:lnTo>
                      <a:pt x="180" y="6"/>
                    </a:lnTo>
                    <a:lnTo>
                      <a:pt x="174" y="6"/>
                    </a:lnTo>
                    <a:lnTo>
                      <a:pt x="180" y="12"/>
                    </a:lnTo>
                    <a:lnTo>
                      <a:pt x="186" y="0"/>
                    </a:lnTo>
                    <a:lnTo>
                      <a:pt x="192" y="6"/>
                    </a:lnTo>
                    <a:lnTo>
                      <a:pt x="198" y="12"/>
                    </a:lnTo>
                    <a:lnTo>
                      <a:pt x="198" y="18"/>
                    </a:lnTo>
                    <a:lnTo>
                      <a:pt x="204" y="30"/>
                    </a:lnTo>
                    <a:lnTo>
                      <a:pt x="222" y="24"/>
                    </a:lnTo>
                    <a:lnTo>
                      <a:pt x="240" y="24"/>
                    </a:lnTo>
                    <a:lnTo>
                      <a:pt x="270" y="18"/>
                    </a:lnTo>
                    <a:lnTo>
                      <a:pt x="288" y="12"/>
                    </a:lnTo>
                    <a:lnTo>
                      <a:pt x="294" y="18"/>
                    </a:lnTo>
                    <a:lnTo>
                      <a:pt x="312" y="30"/>
                    </a:lnTo>
                    <a:lnTo>
                      <a:pt x="348" y="54"/>
                    </a:lnTo>
                    <a:lnTo>
                      <a:pt x="390" y="84"/>
                    </a:lnTo>
                    <a:lnTo>
                      <a:pt x="396" y="90"/>
                    </a:lnTo>
                    <a:lnTo>
                      <a:pt x="390" y="90"/>
                    </a:lnTo>
                    <a:lnTo>
                      <a:pt x="396" y="90"/>
                    </a:lnTo>
                    <a:lnTo>
                      <a:pt x="378" y="108"/>
                    </a:lnTo>
                    <a:lnTo>
                      <a:pt x="366" y="126"/>
                    </a:lnTo>
                    <a:lnTo>
                      <a:pt x="360" y="144"/>
                    </a:lnTo>
                    <a:lnTo>
                      <a:pt x="360" y="150"/>
                    </a:lnTo>
                    <a:lnTo>
                      <a:pt x="348" y="156"/>
                    </a:lnTo>
                    <a:lnTo>
                      <a:pt x="360" y="168"/>
                    </a:lnTo>
                    <a:lnTo>
                      <a:pt x="354" y="174"/>
                    </a:lnTo>
                    <a:lnTo>
                      <a:pt x="348" y="174"/>
                    </a:lnTo>
                    <a:lnTo>
                      <a:pt x="354" y="174"/>
                    </a:lnTo>
                    <a:lnTo>
                      <a:pt x="342" y="186"/>
                    </a:lnTo>
                    <a:lnTo>
                      <a:pt x="330" y="186"/>
                    </a:lnTo>
                    <a:lnTo>
                      <a:pt x="324" y="192"/>
                    </a:lnTo>
                    <a:lnTo>
                      <a:pt x="330" y="198"/>
                    </a:lnTo>
                    <a:lnTo>
                      <a:pt x="318" y="210"/>
                    </a:lnTo>
                    <a:lnTo>
                      <a:pt x="306" y="216"/>
                    </a:lnTo>
                    <a:lnTo>
                      <a:pt x="312" y="198"/>
                    </a:lnTo>
                    <a:lnTo>
                      <a:pt x="306" y="210"/>
                    </a:lnTo>
                    <a:lnTo>
                      <a:pt x="300" y="204"/>
                    </a:lnTo>
                    <a:lnTo>
                      <a:pt x="300" y="216"/>
                    </a:lnTo>
                    <a:lnTo>
                      <a:pt x="306" y="222"/>
                    </a:lnTo>
                    <a:lnTo>
                      <a:pt x="312" y="228"/>
                    </a:lnTo>
                    <a:lnTo>
                      <a:pt x="300" y="234"/>
                    </a:lnTo>
                    <a:lnTo>
                      <a:pt x="288" y="240"/>
                    </a:lnTo>
                    <a:lnTo>
                      <a:pt x="282" y="246"/>
                    </a:lnTo>
                    <a:lnTo>
                      <a:pt x="276" y="246"/>
                    </a:lnTo>
                    <a:lnTo>
                      <a:pt x="270" y="234"/>
                    </a:lnTo>
                    <a:lnTo>
                      <a:pt x="270" y="252"/>
                    </a:lnTo>
                    <a:lnTo>
                      <a:pt x="264" y="252"/>
                    </a:lnTo>
                    <a:lnTo>
                      <a:pt x="258" y="246"/>
                    </a:lnTo>
                    <a:lnTo>
                      <a:pt x="258" y="252"/>
                    </a:lnTo>
                    <a:lnTo>
                      <a:pt x="252" y="252"/>
                    </a:lnTo>
                    <a:lnTo>
                      <a:pt x="264" y="258"/>
                    </a:lnTo>
                    <a:lnTo>
                      <a:pt x="270" y="264"/>
                    </a:lnTo>
                    <a:lnTo>
                      <a:pt x="270" y="270"/>
                    </a:lnTo>
                    <a:lnTo>
                      <a:pt x="258" y="276"/>
                    </a:lnTo>
                    <a:lnTo>
                      <a:pt x="252" y="276"/>
                    </a:lnTo>
                    <a:lnTo>
                      <a:pt x="246" y="270"/>
                    </a:lnTo>
                    <a:lnTo>
                      <a:pt x="240" y="258"/>
                    </a:lnTo>
                    <a:lnTo>
                      <a:pt x="240" y="252"/>
                    </a:lnTo>
                    <a:lnTo>
                      <a:pt x="234" y="252"/>
                    </a:lnTo>
                    <a:lnTo>
                      <a:pt x="240" y="264"/>
                    </a:lnTo>
                    <a:lnTo>
                      <a:pt x="246" y="282"/>
                    </a:lnTo>
                    <a:lnTo>
                      <a:pt x="240" y="300"/>
                    </a:lnTo>
                    <a:lnTo>
                      <a:pt x="222" y="300"/>
                    </a:lnTo>
                    <a:lnTo>
                      <a:pt x="216" y="300"/>
                    </a:lnTo>
                    <a:lnTo>
                      <a:pt x="216" y="288"/>
                    </a:lnTo>
                    <a:lnTo>
                      <a:pt x="216" y="282"/>
                    </a:lnTo>
                    <a:lnTo>
                      <a:pt x="216" y="276"/>
                    </a:lnTo>
                    <a:lnTo>
                      <a:pt x="210" y="276"/>
                    </a:lnTo>
                    <a:lnTo>
                      <a:pt x="210" y="270"/>
                    </a:lnTo>
                    <a:lnTo>
                      <a:pt x="204" y="270"/>
                    </a:lnTo>
                    <a:lnTo>
                      <a:pt x="204" y="264"/>
                    </a:lnTo>
                    <a:lnTo>
                      <a:pt x="204" y="258"/>
                    </a:lnTo>
                    <a:lnTo>
                      <a:pt x="198" y="258"/>
                    </a:lnTo>
                    <a:lnTo>
                      <a:pt x="192" y="258"/>
                    </a:lnTo>
                    <a:lnTo>
                      <a:pt x="192" y="252"/>
                    </a:lnTo>
                    <a:lnTo>
                      <a:pt x="186" y="252"/>
                    </a:lnTo>
                    <a:lnTo>
                      <a:pt x="186" y="246"/>
                    </a:lnTo>
                    <a:lnTo>
                      <a:pt x="186" y="240"/>
                    </a:lnTo>
                    <a:lnTo>
                      <a:pt x="180" y="234"/>
                    </a:lnTo>
                    <a:lnTo>
                      <a:pt x="180" y="228"/>
                    </a:lnTo>
                    <a:lnTo>
                      <a:pt x="174" y="228"/>
                    </a:lnTo>
                    <a:lnTo>
                      <a:pt x="180" y="228"/>
                    </a:lnTo>
                    <a:lnTo>
                      <a:pt x="174" y="228"/>
                    </a:lnTo>
                    <a:lnTo>
                      <a:pt x="174" y="222"/>
                    </a:lnTo>
                    <a:lnTo>
                      <a:pt x="174" y="216"/>
                    </a:lnTo>
                    <a:lnTo>
                      <a:pt x="168" y="210"/>
                    </a:lnTo>
                    <a:lnTo>
                      <a:pt x="162" y="210"/>
                    </a:lnTo>
                    <a:lnTo>
                      <a:pt x="156" y="204"/>
                    </a:lnTo>
                    <a:lnTo>
                      <a:pt x="150" y="204"/>
                    </a:lnTo>
                    <a:lnTo>
                      <a:pt x="150" y="198"/>
                    </a:lnTo>
                    <a:close/>
                    <a:moveTo>
                      <a:pt x="246" y="276"/>
                    </a:moveTo>
                    <a:lnTo>
                      <a:pt x="252" y="282"/>
                    </a:lnTo>
                    <a:lnTo>
                      <a:pt x="240" y="294"/>
                    </a:lnTo>
                    <a:lnTo>
                      <a:pt x="246" y="276"/>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3</a:t>
                </a:r>
              </a:p>
            </p:txBody>
          </p:sp>
          <p:sp>
            <p:nvSpPr>
              <p:cNvPr id="256032" name="Freeform 34"/>
              <p:cNvSpPr>
                <a:spLocks noEditPoints="1"/>
              </p:cNvSpPr>
              <p:nvPr/>
            </p:nvSpPr>
            <p:spPr bwMode="auto">
              <a:xfrm>
                <a:off x="7400928" y="5111750"/>
                <a:ext cx="1133475" cy="876300"/>
              </a:xfrm>
              <a:custGeom>
                <a:avLst/>
                <a:gdLst>
                  <a:gd name="T0" fmla="*/ 2147483647 w 714"/>
                  <a:gd name="T1" fmla="*/ 2147483647 h 552"/>
                  <a:gd name="T2" fmla="*/ 2147483647 w 714"/>
                  <a:gd name="T3" fmla="*/ 2147483647 h 552"/>
                  <a:gd name="T4" fmla="*/ 2147483647 w 714"/>
                  <a:gd name="T5" fmla="*/ 2147483647 h 552"/>
                  <a:gd name="T6" fmla="*/ 2147483647 w 714"/>
                  <a:gd name="T7" fmla="*/ 2147483647 h 552"/>
                  <a:gd name="T8" fmla="*/ 2147483647 w 714"/>
                  <a:gd name="T9" fmla="*/ 2147483647 h 552"/>
                  <a:gd name="T10" fmla="*/ 2147483647 w 714"/>
                  <a:gd name="T11" fmla="*/ 2147483647 h 552"/>
                  <a:gd name="T12" fmla="*/ 2147483647 w 714"/>
                  <a:gd name="T13" fmla="*/ 2147483647 h 552"/>
                  <a:gd name="T14" fmla="*/ 2147483647 w 714"/>
                  <a:gd name="T15" fmla="*/ 2147483647 h 552"/>
                  <a:gd name="T16" fmla="*/ 2147483647 w 714"/>
                  <a:gd name="T17" fmla="*/ 2147483647 h 552"/>
                  <a:gd name="T18" fmla="*/ 2147483647 w 714"/>
                  <a:gd name="T19" fmla="*/ 2147483647 h 552"/>
                  <a:gd name="T20" fmla="*/ 2147483647 w 714"/>
                  <a:gd name="T21" fmla="*/ 2147483647 h 552"/>
                  <a:gd name="T22" fmla="*/ 2147483647 w 714"/>
                  <a:gd name="T23" fmla="*/ 2147483647 h 552"/>
                  <a:gd name="T24" fmla="*/ 2147483647 w 714"/>
                  <a:gd name="T25" fmla="*/ 2147483647 h 552"/>
                  <a:gd name="T26" fmla="*/ 2147483647 w 714"/>
                  <a:gd name="T27" fmla="*/ 2147483647 h 552"/>
                  <a:gd name="T28" fmla="*/ 2147483647 w 714"/>
                  <a:gd name="T29" fmla="*/ 2147483647 h 552"/>
                  <a:gd name="T30" fmla="*/ 2147483647 w 714"/>
                  <a:gd name="T31" fmla="*/ 2147483647 h 552"/>
                  <a:gd name="T32" fmla="*/ 2147483647 w 714"/>
                  <a:gd name="T33" fmla="*/ 2147483647 h 552"/>
                  <a:gd name="T34" fmla="*/ 2147483647 w 714"/>
                  <a:gd name="T35" fmla="*/ 2147483647 h 552"/>
                  <a:gd name="T36" fmla="*/ 2147483647 w 714"/>
                  <a:gd name="T37" fmla="*/ 2147483647 h 552"/>
                  <a:gd name="T38" fmla="*/ 2147483647 w 714"/>
                  <a:gd name="T39" fmla="*/ 2147483647 h 552"/>
                  <a:gd name="T40" fmla="*/ 2147483647 w 714"/>
                  <a:gd name="T41" fmla="*/ 2147483647 h 552"/>
                  <a:gd name="T42" fmla="*/ 2147483647 w 714"/>
                  <a:gd name="T43" fmla="*/ 2147483647 h 552"/>
                  <a:gd name="T44" fmla="*/ 2147483647 w 714"/>
                  <a:gd name="T45" fmla="*/ 2147483647 h 552"/>
                  <a:gd name="T46" fmla="*/ 2147483647 w 714"/>
                  <a:gd name="T47" fmla="*/ 2147483647 h 552"/>
                  <a:gd name="T48" fmla="*/ 2147483647 w 714"/>
                  <a:gd name="T49" fmla="*/ 2147483647 h 552"/>
                  <a:gd name="T50" fmla="*/ 2147483647 w 714"/>
                  <a:gd name="T51" fmla="*/ 2147483647 h 552"/>
                  <a:gd name="T52" fmla="*/ 2147483647 w 714"/>
                  <a:gd name="T53" fmla="*/ 2147483647 h 552"/>
                  <a:gd name="T54" fmla="*/ 2147483647 w 714"/>
                  <a:gd name="T55" fmla="*/ 2147483647 h 552"/>
                  <a:gd name="T56" fmla="*/ 2147483647 w 714"/>
                  <a:gd name="T57" fmla="*/ 2147483647 h 552"/>
                  <a:gd name="T58" fmla="*/ 2147483647 w 714"/>
                  <a:gd name="T59" fmla="*/ 2147483647 h 552"/>
                  <a:gd name="T60" fmla="*/ 2147483647 w 714"/>
                  <a:gd name="T61" fmla="*/ 2147483647 h 552"/>
                  <a:gd name="T62" fmla="*/ 2147483647 w 714"/>
                  <a:gd name="T63" fmla="*/ 2147483647 h 552"/>
                  <a:gd name="T64" fmla="*/ 2147483647 w 714"/>
                  <a:gd name="T65" fmla="*/ 2147483647 h 552"/>
                  <a:gd name="T66" fmla="*/ 2147483647 w 714"/>
                  <a:gd name="T67" fmla="*/ 2147483647 h 552"/>
                  <a:gd name="T68" fmla="*/ 2147483647 w 714"/>
                  <a:gd name="T69" fmla="*/ 2147483647 h 552"/>
                  <a:gd name="T70" fmla="*/ 2147483647 w 714"/>
                  <a:gd name="T71" fmla="*/ 2147483647 h 552"/>
                  <a:gd name="T72" fmla="*/ 2147483647 w 714"/>
                  <a:gd name="T73" fmla="*/ 2147483647 h 552"/>
                  <a:gd name="T74" fmla="*/ 2147483647 w 714"/>
                  <a:gd name="T75" fmla="*/ 2147483647 h 552"/>
                  <a:gd name="T76" fmla="*/ 2147483647 w 714"/>
                  <a:gd name="T77" fmla="*/ 2147483647 h 552"/>
                  <a:gd name="T78" fmla="*/ 2147483647 w 714"/>
                  <a:gd name="T79" fmla="*/ 2147483647 h 552"/>
                  <a:gd name="T80" fmla="*/ 2147483647 w 714"/>
                  <a:gd name="T81" fmla="*/ 2147483647 h 552"/>
                  <a:gd name="T82" fmla="*/ 2147483647 w 714"/>
                  <a:gd name="T83" fmla="*/ 2147483647 h 552"/>
                  <a:gd name="T84" fmla="*/ 2147483647 w 714"/>
                  <a:gd name="T85" fmla="*/ 2147483647 h 552"/>
                  <a:gd name="T86" fmla="*/ 2147483647 w 714"/>
                  <a:gd name="T87" fmla="*/ 2147483647 h 552"/>
                  <a:gd name="T88" fmla="*/ 2147483647 w 714"/>
                  <a:gd name="T89" fmla="*/ 2147483647 h 552"/>
                  <a:gd name="T90" fmla="*/ 2147483647 w 714"/>
                  <a:gd name="T91" fmla="*/ 2147483647 h 552"/>
                  <a:gd name="T92" fmla="*/ 2147483647 w 714"/>
                  <a:gd name="T93" fmla="*/ 2147483647 h 552"/>
                  <a:gd name="T94" fmla="*/ 2147483647 w 714"/>
                  <a:gd name="T95" fmla="*/ 2147483647 h 552"/>
                  <a:gd name="T96" fmla="*/ 2147483647 w 714"/>
                  <a:gd name="T97" fmla="*/ 2147483647 h 552"/>
                  <a:gd name="T98" fmla="*/ 2147483647 w 714"/>
                  <a:gd name="T99" fmla="*/ 2147483647 h 552"/>
                  <a:gd name="T100" fmla="*/ 2147483647 w 714"/>
                  <a:gd name="T101" fmla="*/ 2147483647 h 552"/>
                  <a:gd name="T102" fmla="*/ 2147483647 w 714"/>
                  <a:gd name="T103" fmla="*/ 2147483647 h 552"/>
                  <a:gd name="T104" fmla="*/ 2147483647 w 714"/>
                  <a:gd name="T105" fmla="*/ 2147483647 h 552"/>
                  <a:gd name="T106" fmla="*/ 2147483647 w 714"/>
                  <a:gd name="T107" fmla="*/ 2147483647 h 552"/>
                  <a:gd name="T108" fmla="*/ 2147483647 w 714"/>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4"/>
                  <a:gd name="T166" fmla="*/ 0 h 552"/>
                  <a:gd name="T167" fmla="*/ 714 w 714"/>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4" h="552">
                    <a:moveTo>
                      <a:pt x="612" y="186"/>
                    </a:moveTo>
                    <a:lnTo>
                      <a:pt x="612" y="192"/>
                    </a:lnTo>
                    <a:lnTo>
                      <a:pt x="606" y="186"/>
                    </a:lnTo>
                    <a:lnTo>
                      <a:pt x="618" y="222"/>
                    </a:lnTo>
                    <a:lnTo>
                      <a:pt x="648" y="270"/>
                    </a:lnTo>
                    <a:lnTo>
                      <a:pt x="648" y="276"/>
                    </a:lnTo>
                    <a:lnTo>
                      <a:pt x="648" y="270"/>
                    </a:lnTo>
                    <a:lnTo>
                      <a:pt x="660" y="282"/>
                    </a:lnTo>
                    <a:lnTo>
                      <a:pt x="666" y="300"/>
                    </a:lnTo>
                    <a:lnTo>
                      <a:pt x="684" y="324"/>
                    </a:lnTo>
                    <a:lnTo>
                      <a:pt x="684" y="330"/>
                    </a:lnTo>
                    <a:lnTo>
                      <a:pt x="678" y="330"/>
                    </a:lnTo>
                    <a:lnTo>
                      <a:pt x="672" y="330"/>
                    </a:lnTo>
                    <a:lnTo>
                      <a:pt x="678" y="330"/>
                    </a:lnTo>
                    <a:lnTo>
                      <a:pt x="684" y="330"/>
                    </a:lnTo>
                    <a:lnTo>
                      <a:pt x="690" y="336"/>
                    </a:lnTo>
                    <a:lnTo>
                      <a:pt x="702" y="348"/>
                    </a:lnTo>
                    <a:lnTo>
                      <a:pt x="696" y="348"/>
                    </a:lnTo>
                    <a:lnTo>
                      <a:pt x="708" y="366"/>
                    </a:lnTo>
                    <a:lnTo>
                      <a:pt x="708" y="414"/>
                    </a:lnTo>
                    <a:lnTo>
                      <a:pt x="714" y="450"/>
                    </a:lnTo>
                    <a:lnTo>
                      <a:pt x="708" y="468"/>
                    </a:lnTo>
                    <a:lnTo>
                      <a:pt x="702" y="486"/>
                    </a:lnTo>
                    <a:lnTo>
                      <a:pt x="702" y="498"/>
                    </a:lnTo>
                    <a:lnTo>
                      <a:pt x="708" y="504"/>
                    </a:lnTo>
                    <a:lnTo>
                      <a:pt x="696" y="522"/>
                    </a:lnTo>
                    <a:lnTo>
                      <a:pt x="696" y="528"/>
                    </a:lnTo>
                    <a:lnTo>
                      <a:pt x="684" y="528"/>
                    </a:lnTo>
                    <a:lnTo>
                      <a:pt x="672" y="534"/>
                    </a:lnTo>
                    <a:lnTo>
                      <a:pt x="660" y="534"/>
                    </a:lnTo>
                    <a:lnTo>
                      <a:pt x="648" y="540"/>
                    </a:lnTo>
                    <a:lnTo>
                      <a:pt x="636" y="540"/>
                    </a:lnTo>
                    <a:lnTo>
                      <a:pt x="630" y="528"/>
                    </a:lnTo>
                    <a:lnTo>
                      <a:pt x="630" y="522"/>
                    </a:lnTo>
                    <a:lnTo>
                      <a:pt x="648" y="534"/>
                    </a:lnTo>
                    <a:lnTo>
                      <a:pt x="654" y="528"/>
                    </a:lnTo>
                    <a:lnTo>
                      <a:pt x="648" y="522"/>
                    </a:lnTo>
                    <a:lnTo>
                      <a:pt x="630" y="516"/>
                    </a:lnTo>
                    <a:lnTo>
                      <a:pt x="618" y="492"/>
                    </a:lnTo>
                    <a:lnTo>
                      <a:pt x="624" y="486"/>
                    </a:lnTo>
                    <a:lnTo>
                      <a:pt x="612" y="480"/>
                    </a:lnTo>
                    <a:lnTo>
                      <a:pt x="588" y="474"/>
                    </a:lnTo>
                    <a:lnTo>
                      <a:pt x="570" y="474"/>
                    </a:lnTo>
                    <a:lnTo>
                      <a:pt x="570" y="468"/>
                    </a:lnTo>
                    <a:lnTo>
                      <a:pt x="564" y="456"/>
                    </a:lnTo>
                    <a:lnTo>
                      <a:pt x="558" y="444"/>
                    </a:lnTo>
                    <a:lnTo>
                      <a:pt x="552" y="438"/>
                    </a:lnTo>
                    <a:lnTo>
                      <a:pt x="552" y="426"/>
                    </a:lnTo>
                    <a:lnTo>
                      <a:pt x="546" y="426"/>
                    </a:lnTo>
                    <a:lnTo>
                      <a:pt x="540" y="420"/>
                    </a:lnTo>
                    <a:lnTo>
                      <a:pt x="546" y="420"/>
                    </a:lnTo>
                    <a:lnTo>
                      <a:pt x="546" y="408"/>
                    </a:lnTo>
                    <a:lnTo>
                      <a:pt x="558" y="402"/>
                    </a:lnTo>
                    <a:lnTo>
                      <a:pt x="546" y="408"/>
                    </a:lnTo>
                    <a:lnTo>
                      <a:pt x="540" y="420"/>
                    </a:lnTo>
                    <a:lnTo>
                      <a:pt x="534" y="420"/>
                    </a:lnTo>
                    <a:lnTo>
                      <a:pt x="528" y="402"/>
                    </a:lnTo>
                    <a:lnTo>
                      <a:pt x="528" y="396"/>
                    </a:lnTo>
                    <a:lnTo>
                      <a:pt x="528" y="390"/>
                    </a:lnTo>
                    <a:lnTo>
                      <a:pt x="522" y="384"/>
                    </a:lnTo>
                    <a:lnTo>
                      <a:pt x="534" y="378"/>
                    </a:lnTo>
                    <a:lnTo>
                      <a:pt x="534" y="372"/>
                    </a:lnTo>
                    <a:lnTo>
                      <a:pt x="528" y="378"/>
                    </a:lnTo>
                    <a:lnTo>
                      <a:pt x="516" y="384"/>
                    </a:lnTo>
                    <a:lnTo>
                      <a:pt x="510" y="378"/>
                    </a:lnTo>
                    <a:lnTo>
                      <a:pt x="504" y="378"/>
                    </a:lnTo>
                    <a:lnTo>
                      <a:pt x="510" y="378"/>
                    </a:lnTo>
                    <a:lnTo>
                      <a:pt x="516" y="384"/>
                    </a:lnTo>
                    <a:lnTo>
                      <a:pt x="522" y="396"/>
                    </a:lnTo>
                    <a:lnTo>
                      <a:pt x="510" y="390"/>
                    </a:lnTo>
                    <a:lnTo>
                      <a:pt x="498" y="384"/>
                    </a:lnTo>
                    <a:lnTo>
                      <a:pt x="498" y="378"/>
                    </a:lnTo>
                    <a:lnTo>
                      <a:pt x="498" y="384"/>
                    </a:lnTo>
                    <a:lnTo>
                      <a:pt x="504" y="390"/>
                    </a:lnTo>
                    <a:lnTo>
                      <a:pt x="498" y="384"/>
                    </a:lnTo>
                    <a:lnTo>
                      <a:pt x="486" y="360"/>
                    </a:lnTo>
                    <a:lnTo>
                      <a:pt x="480" y="354"/>
                    </a:lnTo>
                    <a:lnTo>
                      <a:pt x="486" y="360"/>
                    </a:lnTo>
                    <a:lnTo>
                      <a:pt x="480" y="354"/>
                    </a:lnTo>
                    <a:lnTo>
                      <a:pt x="480" y="348"/>
                    </a:lnTo>
                    <a:lnTo>
                      <a:pt x="474" y="342"/>
                    </a:lnTo>
                    <a:lnTo>
                      <a:pt x="462" y="336"/>
                    </a:lnTo>
                    <a:lnTo>
                      <a:pt x="468" y="336"/>
                    </a:lnTo>
                    <a:lnTo>
                      <a:pt x="462" y="330"/>
                    </a:lnTo>
                    <a:lnTo>
                      <a:pt x="480" y="336"/>
                    </a:lnTo>
                    <a:lnTo>
                      <a:pt x="480" y="330"/>
                    </a:lnTo>
                    <a:lnTo>
                      <a:pt x="486" y="330"/>
                    </a:lnTo>
                    <a:lnTo>
                      <a:pt x="474" y="330"/>
                    </a:lnTo>
                    <a:lnTo>
                      <a:pt x="468" y="330"/>
                    </a:lnTo>
                    <a:lnTo>
                      <a:pt x="474" y="330"/>
                    </a:lnTo>
                    <a:lnTo>
                      <a:pt x="474" y="324"/>
                    </a:lnTo>
                    <a:lnTo>
                      <a:pt x="468" y="330"/>
                    </a:lnTo>
                    <a:lnTo>
                      <a:pt x="474" y="324"/>
                    </a:lnTo>
                    <a:lnTo>
                      <a:pt x="474" y="318"/>
                    </a:lnTo>
                    <a:lnTo>
                      <a:pt x="486" y="306"/>
                    </a:lnTo>
                    <a:lnTo>
                      <a:pt x="486" y="294"/>
                    </a:lnTo>
                    <a:lnTo>
                      <a:pt x="480" y="288"/>
                    </a:lnTo>
                    <a:lnTo>
                      <a:pt x="480" y="300"/>
                    </a:lnTo>
                    <a:lnTo>
                      <a:pt x="474" y="300"/>
                    </a:lnTo>
                    <a:lnTo>
                      <a:pt x="474" y="288"/>
                    </a:lnTo>
                    <a:lnTo>
                      <a:pt x="462" y="282"/>
                    </a:lnTo>
                    <a:lnTo>
                      <a:pt x="462" y="288"/>
                    </a:lnTo>
                    <a:lnTo>
                      <a:pt x="456" y="282"/>
                    </a:lnTo>
                    <a:lnTo>
                      <a:pt x="456" y="288"/>
                    </a:lnTo>
                    <a:lnTo>
                      <a:pt x="462" y="288"/>
                    </a:lnTo>
                    <a:lnTo>
                      <a:pt x="456" y="294"/>
                    </a:lnTo>
                    <a:lnTo>
                      <a:pt x="468" y="294"/>
                    </a:lnTo>
                    <a:lnTo>
                      <a:pt x="462" y="300"/>
                    </a:lnTo>
                    <a:lnTo>
                      <a:pt x="462" y="312"/>
                    </a:lnTo>
                    <a:lnTo>
                      <a:pt x="450" y="306"/>
                    </a:lnTo>
                    <a:lnTo>
                      <a:pt x="456" y="312"/>
                    </a:lnTo>
                    <a:lnTo>
                      <a:pt x="456" y="318"/>
                    </a:lnTo>
                    <a:lnTo>
                      <a:pt x="444" y="300"/>
                    </a:lnTo>
                    <a:lnTo>
                      <a:pt x="450" y="270"/>
                    </a:lnTo>
                    <a:lnTo>
                      <a:pt x="450" y="246"/>
                    </a:lnTo>
                    <a:lnTo>
                      <a:pt x="450" y="216"/>
                    </a:lnTo>
                    <a:lnTo>
                      <a:pt x="444" y="210"/>
                    </a:lnTo>
                    <a:lnTo>
                      <a:pt x="450" y="204"/>
                    </a:lnTo>
                    <a:lnTo>
                      <a:pt x="450" y="198"/>
                    </a:lnTo>
                    <a:lnTo>
                      <a:pt x="438" y="192"/>
                    </a:lnTo>
                    <a:lnTo>
                      <a:pt x="432" y="174"/>
                    </a:lnTo>
                    <a:lnTo>
                      <a:pt x="414" y="174"/>
                    </a:lnTo>
                    <a:lnTo>
                      <a:pt x="408" y="168"/>
                    </a:lnTo>
                    <a:lnTo>
                      <a:pt x="402" y="168"/>
                    </a:lnTo>
                    <a:lnTo>
                      <a:pt x="402" y="162"/>
                    </a:lnTo>
                    <a:lnTo>
                      <a:pt x="396" y="162"/>
                    </a:lnTo>
                    <a:lnTo>
                      <a:pt x="390" y="156"/>
                    </a:lnTo>
                    <a:lnTo>
                      <a:pt x="378" y="144"/>
                    </a:lnTo>
                    <a:lnTo>
                      <a:pt x="372" y="132"/>
                    </a:lnTo>
                    <a:lnTo>
                      <a:pt x="360" y="126"/>
                    </a:lnTo>
                    <a:lnTo>
                      <a:pt x="348" y="114"/>
                    </a:lnTo>
                    <a:lnTo>
                      <a:pt x="318" y="96"/>
                    </a:lnTo>
                    <a:lnTo>
                      <a:pt x="312" y="96"/>
                    </a:lnTo>
                    <a:lnTo>
                      <a:pt x="306" y="102"/>
                    </a:lnTo>
                    <a:lnTo>
                      <a:pt x="300" y="96"/>
                    </a:lnTo>
                    <a:lnTo>
                      <a:pt x="288" y="102"/>
                    </a:lnTo>
                    <a:lnTo>
                      <a:pt x="288" y="114"/>
                    </a:lnTo>
                    <a:lnTo>
                      <a:pt x="282" y="114"/>
                    </a:lnTo>
                    <a:lnTo>
                      <a:pt x="288" y="114"/>
                    </a:lnTo>
                    <a:lnTo>
                      <a:pt x="288" y="120"/>
                    </a:lnTo>
                    <a:lnTo>
                      <a:pt x="282" y="120"/>
                    </a:lnTo>
                    <a:lnTo>
                      <a:pt x="246" y="138"/>
                    </a:lnTo>
                    <a:lnTo>
                      <a:pt x="240" y="138"/>
                    </a:lnTo>
                    <a:lnTo>
                      <a:pt x="240" y="144"/>
                    </a:lnTo>
                    <a:lnTo>
                      <a:pt x="216" y="150"/>
                    </a:lnTo>
                    <a:lnTo>
                      <a:pt x="204" y="150"/>
                    </a:lnTo>
                    <a:lnTo>
                      <a:pt x="204" y="144"/>
                    </a:lnTo>
                    <a:lnTo>
                      <a:pt x="198" y="132"/>
                    </a:lnTo>
                    <a:lnTo>
                      <a:pt x="204" y="132"/>
                    </a:lnTo>
                    <a:lnTo>
                      <a:pt x="204" y="138"/>
                    </a:lnTo>
                    <a:lnTo>
                      <a:pt x="204" y="150"/>
                    </a:lnTo>
                    <a:lnTo>
                      <a:pt x="210" y="150"/>
                    </a:lnTo>
                    <a:lnTo>
                      <a:pt x="210" y="138"/>
                    </a:lnTo>
                    <a:lnTo>
                      <a:pt x="204" y="126"/>
                    </a:lnTo>
                    <a:lnTo>
                      <a:pt x="180" y="114"/>
                    </a:lnTo>
                    <a:lnTo>
                      <a:pt x="186" y="114"/>
                    </a:lnTo>
                    <a:lnTo>
                      <a:pt x="192" y="120"/>
                    </a:lnTo>
                    <a:lnTo>
                      <a:pt x="198" y="120"/>
                    </a:lnTo>
                    <a:lnTo>
                      <a:pt x="198" y="114"/>
                    </a:lnTo>
                    <a:lnTo>
                      <a:pt x="198" y="120"/>
                    </a:lnTo>
                    <a:lnTo>
                      <a:pt x="198" y="114"/>
                    </a:lnTo>
                    <a:lnTo>
                      <a:pt x="192" y="114"/>
                    </a:lnTo>
                    <a:lnTo>
                      <a:pt x="186" y="108"/>
                    </a:lnTo>
                    <a:lnTo>
                      <a:pt x="174" y="108"/>
                    </a:lnTo>
                    <a:lnTo>
                      <a:pt x="174" y="96"/>
                    </a:lnTo>
                    <a:lnTo>
                      <a:pt x="180" y="96"/>
                    </a:lnTo>
                    <a:lnTo>
                      <a:pt x="180" y="90"/>
                    </a:lnTo>
                    <a:lnTo>
                      <a:pt x="168" y="96"/>
                    </a:lnTo>
                    <a:lnTo>
                      <a:pt x="156" y="96"/>
                    </a:lnTo>
                    <a:lnTo>
                      <a:pt x="162" y="102"/>
                    </a:lnTo>
                    <a:lnTo>
                      <a:pt x="168" y="102"/>
                    </a:lnTo>
                    <a:lnTo>
                      <a:pt x="168" y="114"/>
                    </a:lnTo>
                    <a:lnTo>
                      <a:pt x="144" y="102"/>
                    </a:lnTo>
                    <a:lnTo>
                      <a:pt x="114" y="90"/>
                    </a:lnTo>
                    <a:lnTo>
                      <a:pt x="102" y="90"/>
                    </a:lnTo>
                    <a:lnTo>
                      <a:pt x="114" y="90"/>
                    </a:lnTo>
                    <a:lnTo>
                      <a:pt x="126" y="90"/>
                    </a:lnTo>
                    <a:lnTo>
                      <a:pt x="126" y="84"/>
                    </a:lnTo>
                    <a:lnTo>
                      <a:pt x="132" y="90"/>
                    </a:lnTo>
                    <a:lnTo>
                      <a:pt x="132" y="84"/>
                    </a:lnTo>
                    <a:lnTo>
                      <a:pt x="126" y="78"/>
                    </a:lnTo>
                    <a:lnTo>
                      <a:pt x="108" y="84"/>
                    </a:lnTo>
                    <a:lnTo>
                      <a:pt x="102" y="84"/>
                    </a:lnTo>
                    <a:lnTo>
                      <a:pt x="90" y="90"/>
                    </a:lnTo>
                    <a:lnTo>
                      <a:pt x="78" y="90"/>
                    </a:lnTo>
                    <a:lnTo>
                      <a:pt x="42" y="102"/>
                    </a:lnTo>
                    <a:lnTo>
                      <a:pt x="66" y="90"/>
                    </a:lnTo>
                    <a:lnTo>
                      <a:pt x="60" y="84"/>
                    </a:lnTo>
                    <a:lnTo>
                      <a:pt x="60" y="78"/>
                    </a:lnTo>
                    <a:lnTo>
                      <a:pt x="54" y="78"/>
                    </a:lnTo>
                    <a:lnTo>
                      <a:pt x="54" y="90"/>
                    </a:lnTo>
                    <a:lnTo>
                      <a:pt x="48" y="78"/>
                    </a:lnTo>
                    <a:lnTo>
                      <a:pt x="42" y="84"/>
                    </a:lnTo>
                    <a:lnTo>
                      <a:pt x="48" y="90"/>
                    </a:lnTo>
                    <a:lnTo>
                      <a:pt x="36" y="102"/>
                    </a:lnTo>
                    <a:lnTo>
                      <a:pt x="24" y="108"/>
                    </a:lnTo>
                    <a:lnTo>
                      <a:pt x="24" y="96"/>
                    </a:lnTo>
                    <a:lnTo>
                      <a:pt x="30" y="96"/>
                    </a:lnTo>
                    <a:lnTo>
                      <a:pt x="30" y="90"/>
                    </a:lnTo>
                    <a:lnTo>
                      <a:pt x="24" y="90"/>
                    </a:lnTo>
                    <a:lnTo>
                      <a:pt x="18" y="84"/>
                    </a:lnTo>
                    <a:lnTo>
                      <a:pt x="24" y="84"/>
                    </a:lnTo>
                    <a:lnTo>
                      <a:pt x="24" y="78"/>
                    </a:lnTo>
                    <a:lnTo>
                      <a:pt x="24" y="72"/>
                    </a:lnTo>
                    <a:lnTo>
                      <a:pt x="18" y="72"/>
                    </a:lnTo>
                    <a:lnTo>
                      <a:pt x="12" y="66"/>
                    </a:lnTo>
                    <a:lnTo>
                      <a:pt x="12" y="60"/>
                    </a:lnTo>
                    <a:lnTo>
                      <a:pt x="6" y="54"/>
                    </a:lnTo>
                    <a:lnTo>
                      <a:pt x="0" y="54"/>
                    </a:lnTo>
                    <a:lnTo>
                      <a:pt x="6" y="48"/>
                    </a:lnTo>
                    <a:lnTo>
                      <a:pt x="6" y="42"/>
                    </a:lnTo>
                    <a:lnTo>
                      <a:pt x="42" y="36"/>
                    </a:lnTo>
                    <a:lnTo>
                      <a:pt x="72" y="36"/>
                    </a:lnTo>
                    <a:lnTo>
                      <a:pt x="78" y="36"/>
                    </a:lnTo>
                    <a:lnTo>
                      <a:pt x="108" y="30"/>
                    </a:lnTo>
                    <a:lnTo>
                      <a:pt x="120" y="30"/>
                    </a:lnTo>
                    <a:lnTo>
                      <a:pt x="138" y="30"/>
                    </a:lnTo>
                    <a:lnTo>
                      <a:pt x="180" y="24"/>
                    </a:lnTo>
                    <a:lnTo>
                      <a:pt x="222" y="18"/>
                    </a:lnTo>
                    <a:lnTo>
                      <a:pt x="222" y="24"/>
                    </a:lnTo>
                    <a:lnTo>
                      <a:pt x="228" y="24"/>
                    </a:lnTo>
                    <a:lnTo>
                      <a:pt x="228" y="30"/>
                    </a:lnTo>
                    <a:lnTo>
                      <a:pt x="228" y="36"/>
                    </a:lnTo>
                    <a:lnTo>
                      <a:pt x="228" y="42"/>
                    </a:lnTo>
                    <a:lnTo>
                      <a:pt x="234" y="42"/>
                    </a:lnTo>
                    <a:lnTo>
                      <a:pt x="234" y="48"/>
                    </a:lnTo>
                    <a:lnTo>
                      <a:pt x="240" y="48"/>
                    </a:lnTo>
                    <a:lnTo>
                      <a:pt x="276" y="42"/>
                    </a:lnTo>
                    <a:lnTo>
                      <a:pt x="288" y="42"/>
                    </a:lnTo>
                    <a:lnTo>
                      <a:pt x="306" y="42"/>
                    </a:lnTo>
                    <a:lnTo>
                      <a:pt x="312" y="42"/>
                    </a:lnTo>
                    <a:lnTo>
                      <a:pt x="330" y="42"/>
                    </a:lnTo>
                    <a:lnTo>
                      <a:pt x="342" y="36"/>
                    </a:lnTo>
                    <a:lnTo>
                      <a:pt x="366" y="36"/>
                    </a:lnTo>
                    <a:lnTo>
                      <a:pt x="372" y="36"/>
                    </a:lnTo>
                    <a:lnTo>
                      <a:pt x="384" y="36"/>
                    </a:lnTo>
                    <a:lnTo>
                      <a:pt x="420" y="36"/>
                    </a:lnTo>
                    <a:lnTo>
                      <a:pt x="432" y="30"/>
                    </a:lnTo>
                    <a:lnTo>
                      <a:pt x="438" y="30"/>
                    </a:lnTo>
                    <a:lnTo>
                      <a:pt x="444" y="30"/>
                    </a:lnTo>
                    <a:lnTo>
                      <a:pt x="462" y="30"/>
                    </a:lnTo>
                    <a:lnTo>
                      <a:pt x="462" y="36"/>
                    </a:lnTo>
                    <a:lnTo>
                      <a:pt x="462" y="42"/>
                    </a:lnTo>
                    <a:lnTo>
                      <a:pt x="468" y="48"/>
                    </a:lnTo>
                    <a:lnTo>
                      <a:pt x="480" y="48"/>
                    </a:lnTo>
                    <a:lnTo>
                      <a:pt x="480" y="42"/>
                    </a:lnTo>
                    <a:lnTo>
                      <a:pt x="480" y="36"/>
                    </a:lnTo>
                    <a:lnTo>
                      <a:pt x="480" y="30"/>
                    </a:lnTo>
                    <a:lnTo>
                      <a:pt x="480" y="24"/>
                    </a:lnTo>
                    <a:lnTo>
                      <a:pt x="474" y="18"/>
                    </a:lnTo>
                    <a:lnTo>
                      <a:pt x="474" y="12"/>
                    </a:lnTo>
                    <a:lnTo>
                      <a:pt x="474" y="6"/>
                    </a:lnTo>
                    <a:lnTo>
                      <a:pt x="480" y="6"/>
                    </a:lnTo>
                    <a:lnTo>
                      <a:pt x="480" y="0"/>
                    </a:lnTo>
                    <a:lnTo>
                      <a:pt x="486" y="0"/>
                    </a:lnTo>
                    <a:lnTo>
                      <a:pt x="486" y="6"/>
                    </a:lnTo>
                    <a:lnTo>
                      <a:pt x="492" y="6"/>
                    </a:lnTo>
                    <a:lnTo>
                      <a:pt x="498" y="6"/>
                    </a:lnTo>
                    <a:lnTo>
                      <a:pt x="504" y="6"/>
                    </a:lnTo>
                    <a:lnTo>
                      <a:pt x="510" y="6"/>
                    </a:lnTo>
                    <a:lnTo>
                      <a:pt x="516" y="6"/>
                    </a:lnTo>
                    <a:lnTo>
                      <a:pt x="522" y="18"/>
                    </a:lnTo>
                    <a:lnTo>
                      <a:pt x="522" y="24"/>
                    </a:lnTo>
                    <a:lnTo>
                      <a:pt x="528" y="30"/>
                    </a:lnTo>
                    <a:lnTo>
                      <a:pt x="528" y="42"/>
                    </a:lnTo>
                    <a:lnTo>
                      <a:pt x="534" y="54"/>
                    </a:lnTo>
                    <a:lnTo>
                      <a:pt x="546" y="84"/>
                    </a:lnTo>
                    <a:lnTo>
                      <a:pt x="546" y="90"/>
                    </a:lnTo>
                    <a:lnTo>
                      <a:pt x="558" y="96"/>
                    </a:lnTo>
                    <a:lnTo>
                      <a:pt x="558" y="108"/>
                    </a:lnTo>
                    <a:lnTo>
                      <a:pt x="570" y="126"/>
                    </a:lnTo>
                    <a:lnTo>
                      <a:pt x="576" y="132"/>
                    </a:lnTo>
                    <a:lnTo>
                      <a:pt x="612" y="186"/>
                    </a:lnTo>
                    <a:close/>
                    <a:moveTo>
                      <a:pt x="72" y="96"/>
                    </a:moveTo>
                    <a:lnTo>
                      <a:pt x="78" y="96"/>
                    </a:lnTo>
                    <a:lnTo>
                      <a:pt x="90" y="90"/>
                    </a:lnTo>
                    <a:lnTo>
                      <a:pt x="96" y="90"/>
                    </a:lnTo>
                    <a:lnTo>
                      <a:pt x="102" y="90"/>
                    </a:lnTo>
                    <a:lnTo>
                      <a:pt x="84" y="96"/>
                    </a:lnTo>
                    <a:lnTo>
                      <a:pt x="78" y="96"/>
                    </a:lnTo>
                    <a:lnTo>
                      <a:pt x="72" y="96"/>
                    </a:lnTo>
                    <a:lnTo>
                      <a:pt x="42" y="108"/>
                    </a:lnTo>
                    <a:lnTo>
                      <a:pt x="36" y="108"/>
                    </a:lnTo>
                    <a:lnTo>
                      <a:pt x="36" y="102"/>
                    </a:lnTo>
                    <a:lnTo>
                      <a:pt x="42" y="102"/>
                    </a:lnTo>
                    <a:lnTo>
                      <a:pt x="48" y="102"/>
                    </a:lnTo>
                    <a:lnTo>
                      <a:pt x="54" y="96"/>
                    </a:lnTo>
                    <a:lnTo>
                      <a:pt x="66" y="96"/>
                    </a:lnTo>
                    <a:lnTo>
                      <a:pt x="72" y="96"/>
                    </a:lnTo>
                    <a:close/>
                    <a:moveTo>
                      <a:pt x="612" y="186"/>
                    </a:moveTo>
                    <a:lnTo>
                      <a:pt x="612" y="180"/>
                    </a:lnTo>
                    <a:lnTo>
                      <a:pt x="606" y="174"/>
                    </a:lnTo>
                    <a:lnTo>
                      <a:pt x="600" y="162"/>
                    </a:lnTo>
                    <a:lnTo>
                      <a:pt x="594" y="162"/>
                    </a:lnTo>
                    <a:lnTo>
                      <a:pt x="600" y="168"/>
                    </a:lnTo>
                    <a:lnTo>
                      <a:pt x="612" y="186"/>
                    </a:lnTo>
                    <a:close/>
                    <a:moveTo>
                      <a:pt x="618" y="186"/>
                    </a:moveTo>
                    <a:lnTo>
                      <a:pt x="630" y="204"/>
                    </a:lnTo>
                    <a:lnTo>
                      <a:pt x="636" y="210"/>
                    </a:lnTo>
                    <a:lnTo>
                      <a:pt x="630" y="216"/>
                    </a:lnTo>
                    <a:lnTo>
                      <a:pt x="630" y="222"/>
                    </a:lnTo>
                    <a:lnTo>
                      <a:pt x="630" y="204"/>
                    </a:lnTo>
                    <a:lnTo>
                      <a:pt x="630" y="198"/>
                    </a:lnTo>
                    <a:lnTo>
                      <a:pt x="624" y="198"/>
                    </a:lnTo>
                    <a:lnTo>
                      <a:pt x="624" y="204"/>
                    </a:lnTo>
                    <a:lnTo>
                      <a:pt x="612" y="204"/>
                    </a:lnTo>
                    <a:lnTo>
                      <a:pt x="612" y="192"/>
                    </a:lnTo>
                    <a:lnTo>
                      <a:pt x="618" y="192"/>
                    </a:lnTo>
                    <a:lnTo>
                      <a:pt x="612" y="192"/>
                    </a:lnTo>
                    <a:lnTo>
                      <a:pt x="624" y="198"/>
                    </a:lnTo>
                    <a:lnTo>
                      <a:pt x="618" y="186"/>
                    </a:lnTo>
                    <a:close/>
                    <a:moveTo>
                      <a:pt x="624" y="204"/>
                    </a:moveTo>
                    <a:lnTo>
                      <a:pt x="630" y="204"/>
                    </a:lnTo>
                    <a:lnTo>
                      <a:pt x="624" y="216"/>
                    </a:lnTo>
                    <a:lnTo>
                      <a:pt x="630" y="228"/>
                    </a:lnTo>
                    <a:lnTo>
                      <a:pt x="636" y="246"/>
                    </a:lnTo>
                    <a:lnTo>
                      <a:pt x="624" y="222"/>
                    </a:lnTo>
                    <a:lnTo>
                      <a:pt x="624" y="204"/>
                    </a:lnTo>
                    <a:close/>
                    <a:moveTo>
                      <a:pt x="528" y="414"/>
                    </a:moveTo>
                    <a:lnTo>
                      <a:pt x="534" y="426"/>
                    </a:lnTo>
                    <a:lnTo>
                      <a:pt x="528" y="426"/>
                    </a:lnTo>
                    <a:lnTo>
                      <a:pt x="522" y="408"/>
                    </a:lnTo>
                    <a:lnTo>
                      <a:pt x="528" y="414"/>
                    </a:lnTo>
                    <a:close/>
                    <a:moveTo>
                      <a:pt x="714" y="510"/>
                    </a:moveTo>
                    <a:lnTo>
                      <a:pt x="702" y="528"/>
                    </a:lnTo>
                    <a:lnTo>
                      <a:pt x="690" y="552"/>
                    </a:lnTo>
                    <a:lnTo>
                      <a:pt x="702" y="522"/>
                    </a:lnTo>
                    <a:lnTo>
                      <a:pt x="708" y="516"/>
                    </a:lnTo>
                    <a:lnTo>
                      <a:pt x="702" y="516"/>
                    </a:lnTo>
                    <a:lnTo>
                      <a:pt x="714" y="510"/>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33" name="Freeform 35"/>
              <p:cNvSpPr>
                <a:spLocks noEditPoints="1"/>
              </p:cNvSpPr>
              <p:nvPr/>
            </p:nvSpPr>
            <p:spPr bwMode="auto">
              <a:xfrm>
                <a:off x="6886578" y="2492376"/>
                <a:ext cx="942975" cy="981075"/>
              </a:xfrm>
              <a:custGeom>
                <a:avLst/>
                <a:gdLst>
                  <a:gd name="T0" fmla="*/ 2147483647 w 594"/>
                  <a:gd name="T1" fmla="*/ 2147483647 h 618"/>
                  <a:gd name="T2" fmla="*/ 2147483647 w 594"/>
                  <a:gd name="T3" fmla="*/ 2147483647 h 618"/>
                  <a:gd name="T4" fmla="*/ 2147483647 w 594"/>
                  <a:gd name="T5" fmla="*/ 2147483647 h 618"/>
                  <a:gd name="T6" fmla="*/ 2147483647 w 594"/>
                  <a:gd name="T7" fmla="*/ 2147483647 h 618"/>
                  <a:gd name="T8" fmla="*/ 2147483647 w 594"/>
                  <a:gd name="T9" fmla="*/ 2147483647 h 618"/>
                  <a:gd name="T10" fmla="*/ 2147483647 w 594"/>
                  <a:gd name="T11" fmla="*/ 2147483647 h 618"/>
                  <a:gd name="T12" fmla="*/ 2147483647 w 594"/>
                  <a:gd name="T13" fmla="*/ 2147483647 h 618"/>
                  <a:gd name="T14" fmla="*/ 2147483647 w 594"/>
                  <a:gd name="T15" fmla="*/ 2147483647 h 618"/>
                  <a:gd name="T16" fmla="*/ 2147483647 w 594"/>
                  <a:gd name="T17" fmla="*/ 2147483647 h 618"/>
                  <a:gd name="T18" fmla="*/ 2147483647 w 594"/>
                  <a:gd name="T19" fmla="*/ 2147483647 h 618"/>
                  <a:gd name="T20" fmla="*/ 2147483647 w 594"/>
                  <a:gd name="T21" fmla="*/ 2147483647 h 618"/>
                  <a:gd name="T22" fmla="*/ 2147483647 w 594"/>
                  <a:gd name="T23" fmla="*/ 2147483647 h 618"/>
                  <a:gd name="T24" fmla="*/ 2147483647 w 594"/>
                  <a:gd name="T25" fmla="*/ 2147483647 h 618"/>
                  <a:gd name="T26" fmla="*/ 2147483647 w 594"/>
                  <a:gd name="T27" fmla="*/ 2147483647 h 618"/>
                  <a:gd name="T28" fmla="*/ 2147483647 w 594"/>
                  <a:gd name="T29" fmla="*/ 2147483647 h 618"/>
                  <a:gd name="T30" fmla="*/ 2147483647 w 594"/>
                  <a:gd name="T31" fmla="*/ 2147483647 h 618"/>
                  <a:gd name="T32" fmla="*/ 0 w 594"/>
                  <a:gd name="T33" fmla="*/ 2147483647 h 618"/>
                  <a:gd name="T34" fmla="*/ 2147483647 w 594"/>
                  <a:gd name="T35" fmla="*/ 2147483647 h 618"/>
                  <a:gd name="T36" fmla="*/ 2147483647 w 594"/>
                  <a:gd name="T37" fmla="*/ 2147483647 h 618"/>
                  <a:gd name="T38" fmla="*/ 2147483647 w 594"/>
                  <a:gd name="T39" fmla="*/ 2147483647 h 618"/>
                  <a:gd name="T40" fmla="*/ 2147483647 w 594"/>
                  <a:gd name="T41" fmla="*/ 2147483647 h 618"/>
                  <a:gd name="T42" fmla="*/ 2147483647 w 594"/>
                  <a:gd name="T43" fmla="*/ 2147483647 h 618"/>
                  <a:gd name="T44" fmla="*/ 2147483647 w 594"/>
                  <a:gd name="T45" fmla="*/ 2147483647 h 618"/>
                  <a:gd name="T46" fmla="*/ 2147483647 w 594"/>
                  <a:gd name="T47" fmla="*/ 2147483647 h 618"/>
                  <a:gd name="T48" fmla="*/ 2147483647 w 594"/>
                  <a:gd name="T49" fmla="*/ 2147483647 h 618"/>
                  <a:gd name="T50" fmla="*/ 2147483647 w 594"/>
                  <a:gd name="T51" fmla="*/ 2147483647 h 618"/>
                  <a:gd name="T52" fmla="*/ 2147483647 w 594"/>
                  <a:gd name="T53" fmla="*/ 2147483647 h 618"/>
                  <a:gd name="T54" fmla="*/ 2147483647 w 594"/>
                  <a:gd name="T55" fmla="*/ 2147483647 h 618"/>
                  <a:gd name="T56" fmla="*/ 2147483647 w 594"/>
                  <a:gd name="T57" fmla="*/ 2147483647 h 618"/>
                  <a:gd name="T58" fmla="*/ 2147483647 w 594"/>
                  <a:gd name="T59" fmla="*/ 2147483647 h 618"/>
                  <a:gd name="T60" fmla="*/ 2147483647 w 594"/>
                  <a:gd name="T61" fmla="*/ 2147483647 h 618"/>
                  <a:gd name="T62" fmla="*/ 2147483647 w 594"/>
                  <a:gd name="T63" fmla="*/ 2147483647 h 618"/>
                  <a:gd name="T64" fmla="*/ 2147483647 w 594"/>
                  <a:gd name="T65" fmla="*/ 2147483647 h 618"/>
                  <a:gd name="T66" fmla="*/ 2147483647 w 594"/>
                  <a:gd name="T67" fmla="*/ 2147483647 h 618"/>
                  <a:gd name="T68" fmla="*/ 2147483647 w 594"/>
                  <a:gd name="T69" fmla="*/ 2147483647 h 618"/>
                  <a:gd name="T70" fmla="*/ 2147483647 w 594"/>
                  <a:gd name="T71" fmla="*/ 2147483647 h 618"/>
                  <a:gd name="T72" fmla="*/ 2147483647 w 594"/>
                  <a:gd name="T73" fmla="*/ 2147483647 h 618"/>
                  <a:gd name="T74" fmla="*/ 2147483647 w 594"/>
                  <a:gd name="T75" fmla="*/ 2147483647 h 618"/>
                  <a:gd name="T76" fmla="*/ 2147483647 w 594"/>
                  <a:gd name="T77" fmla="*/ 2147483647 h 618"/>
                  <a:gd name="T78" fmla="*/ 2147483647 w 594"/>
                  <a:gd name="T79" fmla="*/ 2147483647 h 618"/>
                  <a:gd name="T80" fmla="*/ 2147483647 w 594"/>
                  <a:gd name="T81" fmla="*/ 2147483647 h 618"/>
                  <a:gd name="T82" fmla="*/ 2147483647 w 594"/>
                  <a:gd name="T83" fmla="*/ 2147483647 h 618"/>
                  <a:gd name="T84" fmla="*/ 2147483647 w 594"/>
                  <a:gd name="T85" fmla="*/ 2147483647 h 618"/>
                  <a:gd name="T86" fmla="*/ 2147483647 w 594"/>
                  <a:gd name="T87" fmla="*/ 2147483647 h 618"/>
                  <a:gd name="T88" fmla="*/ 2147483647 w 594"/>
                  <a:gd name="T89" fmla="*/ 2147483647 h 618"/>
                  <a:gd name="T90" fmla="*/ 2147483647 w 594"/>
                  <a:gd name="T91" fmla="*/ 2147483647 h 618"/>
                  <a:gd name="T92" fmla="*/ 2147483647 w 594"/>
                  <a:gd name="T93" fmla="*/ 2147483647 h 618"/>
                  <a:gd name="T94" fmla="*/ 2147483647 w 594"/>
                  <a:gd name="T95" fmla="*/ 2147483647 h 618"/>
                  <a:gd name="T96" fmla="*/ 2147483647 w 594"/>
                  <a:gd name="T97" fmla="*/ 2147483647 h 618"/>
                  <a:gd name="T98" fmla="*/ 2147483647 w 594"/>
                  <a:gd name="T99" fmla="*/ 2147483647 h 618"/>
                  <a:gd name="T100" fmla="*/ 2147483647 w 594"/>
                  <a:gd name="T101" fmla="*/ 2147483647 h 618"/>
                  <a:gd name="T102" fmla="*/ 2147483647 w 594"/>
                  <a:gd name="T103" fmla="*/ 2147483647 h 618"/>
                  <a:gd name="T104" fmla="*/ 2147483647 w 594"/>
                  <a:gd name="T105" fmla="*/ 2147483647 h 6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4"/>
                  <a:gd name="T160" fmla="*/ 0 h 618"/>
                  <a:gd name="T161" fmla="*/ 594 w 594"/>
                  <a:gd name="T162" fmla="*/ 618 h 6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4" h="618">
                    <a:moveTo>
                      <a:pt x="120" y="0"/>
                    </a:moveTo>
                    <a:lnTo>
                      <a:pt x="108" y="12"/>
                    </a:lnTo>
                    <a:lnTo>
                      <a:pt x="90" y="24"/>
                    </a:lnTo>
                    <a:lnTo>
                      <a:pt x="84" y="36"/>
                    </a:lnTo>
                    <a:lnTo>
                      <a:pt x="78" y="36"/>
                    </a:lnTo>
                    <a:lnTo>
                      <a:pt x="72" y="36"/>
                    </a:lnTo>
                    <a:lnTo>
                      <a:pt x="72" y="30"/>
                    </a:lnTo>
                    <a:lnTo>
                      <a:pt x="78" y="24"/>
                    </a:lnTo>
                    <a:lnTo>
                      <a:pt x="120" y="0"/>
                    </a:lnTo>
                    <a:close/>
                    <a:moveTo>
                      <a:pt x="126" y="84"/>
                    </a:moveTo>
                    <a:lnTo>
                      <a:pt x="126" y="78"/>
                    </a:lnTo>
                    <a:lnTo>
                      <a:pt x="144" y="72"/>
                    </a:lnTo>
                    <a:lnTo>
                      <a:pt x="168" y="66"/>
                    </a:lnTo>
                    <a:lnTo>
                      <a:pt x="174" y="72"/>
                    </a:lnTo>
                    <a:lnTo>
                      <a:pt x="162" y="78"/>
                    </a:lnTo>
                    <a:lnTo>
                      <a:pt x="144" y="96"/>
                    </a:lnTo>
                    <a:lnTo>
                      <a:pt x="132" y="114"/>
                    </a:lnTo>
                    <a:lnTo>
                      <a:pt x="126" y="102"/>
                    </a:lnTo>
                    <a:lnTo>
                      <a:pt x="120" y="102"/>
                    </a:lnTo>
                    <a:lnTo>
                      <a:pt x="120" y="90"/>
                    </a:lnTo>
                    <a:lnTo>
                      <a:pt x="126" y="84"/>
                    </a:lnTo>
                    <a:close/>
                    <a:moveTo>
                      <a:pt x="318" y="198"/>
                    </a:moveTo>
                    <a:lnTo>
                      <a:pt x="312" y="204"/>
                    </a:lnTo>
                    <a:lnTo>
                      <a:pt x="300" y="204"/>
                    </a:lnTo>
                    <a:lnTo>
                      <a:pt x="288" y="204"/>
                    </a:lnTo>
                    <a:lnTo>
                      <a:pt x="288" y="210"/>
                    </a:lnTo>
                    <a:lnTo>
                      <a:pt x="282" y="216"/>
                    </a:lnTo>
                    <a:lnTo>
                      <a:pt x="276" y="222"/>
                    </a:lnTo>
                    <a:lnTo>
                      <a:pt x="270" y="228"/>
                    </a:lnTo>
                    <a:lnTo>
                      <a:pt x="264" y="240"/>
                    </a:lnTo>
                    <a:lnTo>
                      <a:pt x="264" y="234"/>
                    </a:lnTo>
                    <a:lnTo>
                      <a:pt x="258" y="234"/>
                    </a:lnTo>
                    <a:lnTo>
                      <a:pt x="270" y="222"/>
                    </a:lnTo>
                    <a:lnTo>
                      <a:pt x="258" y="222"/>
                    </a:lnTo>
                    <a:lnTo>
                      <a:pt x="246" y="234"/>
                    </a:lnTo>
                    <a:lnTo>
                      <a:pt x="234" y="234"/>
                    </a:lnTo>
                    <a:lnTo>
                      <a:pt x="222" y="252"/>
                    </a:lnTo>
                    <a:lnTo>
                      <a:pt x="222" y="264"/>
                    </a:lnTo>
                    <a:lnTo>
                      <a:pt x="204" y="288"/>
                    </a:lnTo>
                    <a:lnTo>
                      <a:pt x="204" y="294"/>
                    </a:lnTo>
                    <a:lnTo>
                      <a:pt x="198" y="294"/>
                    </a:lnTo>
                    <a:lnTo>
                      <a:pt x="192" y="288"/>
                    </a:lnTo>
                    <a:lnTo>
                      <a:pt x="192" y="282"/>
                    </a:lnTo>
                    <a:lnTo>
                      <a:pt x="198" y="282"/>
                    </a:lnTo>
                    <a:lnTo>
                      <a:pt x="198" y="270"/>
                    </a:lnTo>
                    <a:lnTo>
                      <a:pt x="192" y="270"/>
                    </a:lnTo>
                    <a:lnTo>
                      <a:pt x="186" y="270"/>
                    </a:lnTo>
                    <a:lnTo>
                      <a:pt x="186" y="276"/>
                    </a:lnTo>
                    <a:lnTo>
                      <a:pt x="186" y="270"/>
                    </a:lnTo>
                    <a:lnTo>
                      <a:pt x="180" y="270"/>
                    </a:lnTo>
                    <a:lnTo>
                      <a:pt x="186" y="270"/>
                    </a:lnTo>
                    <a:lnTo>
                      <a:pt x="180" y="264"/>
                    </a:lnTo>
                    <a:lnTo>
                      <a:pt x="186" y="264"/>
                    </a:lnTo>
                    <a:lnTo>
                      <a:pt x="186" y="258"/>
                    </a:lnTo>
                    <a:lnTo>
                      <a:pt x="186" y="252"/>
                    </a:lnTo>
                    <a:lnTo>
                      <a:pt x="186" y="246"/>
                    </a:lnTo>
                    <a:lnTo>
                      <a:pt x="186" y="240"/>
                    </a:lnTo>
                    <a:lnTo>
                      <a:pt x="180" y="234"/>
                    </a:lnTo>
                    <a:lnTo>
                      <a:pt x="174" y="234"/>
                    </a:lnTo>
                    <a:lnTo>
                      <a:pt x="168" y="228"/>
                    </a:lnTo>
                    <a:lnTo>
                      <a:pt x="168" y="234"/>
                    </a:lnTo>
                    <a:lnTo>
                      <a:pt x="162" y="234"/>
                    </a:lnTo>
                    <a:lnTo>
                      <a:pt x="162" y="228"/>
                    </a:lnTo>
                    <a:lnTo>
                      <a:pt x="168" y="222"/>
                    </a:lnTo>
                    <a:lnTo>
                      <a:pt x="162" y="222"/>
                    </a:lnTo>
                    <a:lnTo>
                      <a:pt x="162" y="216"/>
                    </a:lnTo>
                    <a:lnTo>
                      <a:pt x="156" y="216"/>
                    </a:lnTo>
                    <a:lnTo>
                      <a:pt x="150" y="216"/>
                    </a:lnTo>
                    <a:lnTo>
                      <a:pt x="144" y="216"/>
                    </a:lnTo>
                    <a:lnTo>
                      <a:pt x="138" y="216"/>
                    </a:lnTo>
                    <a:lnTo>
                      <a:pt x="132" y="210"/>
                    </a:lnTo>
                    <a:lnTo>
                      <a:pt x="126" y="210"/>
                    </a:lnTo>
                    <a:lnTo>
                      <a:pt x="126" y="216"/>
                    </a:lnTo>
                    <a:lnTo>
                      <a:pt x="120" y="210"/>
                    </a:lnTo>
                    <a:lnTo>
                      <a:pt x="114" y="210"/>
                    </a:lnTo>
                    <a:lnTo>
                      <a:pt x="102" y="210"/>
                    </a:lnTo>
                    <a:lnTo>
                      <a:pt x="102" y="204"/>
                    </a:lnTo>
                    <a:lnTo>
                      <a:pt x="90" y="204"/>
                    </a:lnTo>
                    <a:lnTo>
                      <a:pt x="36" y="192"/>
                    </a:lnTo>
                    <a:lnTo>
                      <a:pt x="24" y="186"/>
                    </a:lnTo>
                    <a:lnTo>
                      <a:pt x="18" y="180"/>
                    </a:lnTo>
                    <a:lnTo>
                      <a:pt x="12" y="174"/>
                    </a:lnTo>
                    <a:lnTo>
                      <a:pt x="12" y="168"/>
                    </a:lnTo>
                    <a:lnTo>
                      <a:pt x="6" y="168"/>
                    </a:lnTo>
                    <a:lnTo>
                      <a:pt x="0" y="168"/>
                    </a:lnTo>
                    <a:lnTo>
                      <a:pt x="24" y="156"/>
                    </a:lnTo>
                    <a:lnTo>
                      <a:pt x="36" y="144"/>
                    </a:lnTo>
                    <a:lnTo>
                      <a:pt x="42" y="138"/>
                    </a:lnTo>
                    <a:lnTo>
                      <a:pt x="66" y="132"/>
                    </a:lnTo>
                    <a:lnTo>
                      <a:pt x="78" y="126"/>
                    </a:lnTo>
                    <a:lnTo>
                      <a:pt x="84" y="120"/>
                    </a:lnTo>
                    <a:lnTo>
                      <a:pt x="96" y="120"/>
                    </a:lnTo>
                    <a:lnTo>
                      <a:pt x="96" y="114"/>
                    </a:lnTo>
                    <a:lnTo>
                      <a:pt x="102" y="108"/>
                    </a:lnTo>
                    <a:lnTo>
                      <a:pt x="114" y="96"/>
                    </a:lnTo>
                    <a:lnTo>
                      <a:pt x="120" y="102"/>
                    </a:lnTo>
                    <a:lnTo>
                      <a:pt x="126" y="102"/>
                    </a:lnTo>
                    <a:lnTo>
                      <a:pt x="126" y="114"/>
                    </a:lnTo>
                    <a:lnTo>
                      <a:pt x="132" y="114"/>
                    </a:lnTo>
                    <a:lnTo>
                      <a:pt x="132" y="120"/>
                    </a:lnTo>
                    <a:lnTo>
                      <a:pt x="132" y="132"/>
                    </a:lnTo>
                    <a:lnTo>
                      <a:pt x="150" y="120"/>
                    </a:lnTo>
                    <a:lnTo>
                      <a:pt x="150" y="126"/>
                    </a:lnTo>
                    <a:lnTo>
                      <a:pt x="156" y="120"/>
                    </a:lnTo>
                    <a:lnTo>
                      <a:pt x="168" y="120"/>
                    </a:lnTo>
                    <a:lnTo>
                      <a:pt x="186" y="126"/>
                    </a:lnTo>
                    <a:lnTo>
                      <a:pt x="210" y="156"/>
                    </a:lnTo>
                    <a:lnTo>
                      <a:pt x="228" y="156"/>
                    </a:lnTo>
                    <a:lnTo>
                      <a:pt x="234" y="150"/>
                    </a:lnTo>
                    <a:lnTo>
                      <a:pt x="240" y="162"/>
                    </a:lnTo>
                    <a:lnTo>
                      <a:pt x="252" y="156"/>
                    </a:lnTo>
                    <a:lnTo>
                      <a:pt x="258" y="162"/>
                    </a:lnTo>
                    <a:lnTo>
                      <a:pt x="270" y="144"/>
                    </a:lnTo>
                    <a:lnTo>
                      <a:pt x="288" y="132"/>
                    </a:lnTo>
                    <a:lnTo>
                      <a:pt x="294" y="132"/>
                    </a:lnTo>
                    <a:lnTo>
                      <a:pt x="306" y="126"/>
                    </a:lnTo>
                    <a:lnTo>
                      <a:pt x="330" y="126"/>
                    </a:lnTo>
                    <a:lnTo>
                      <a:pt x="348" y="120"/>
                    </a:lnTo>
                    <a:lnTo>
                      <a:pt x="366" y="114"/>
                    </a:lnTo>
                    <a:lnTo>
                      <a:pt x="366" y="120"/>
                    </a:lnTo>
                    <a:lnTo>
                      <a:pt x="366" y="138"/>
                    </a:lnTo>
                    <a:lnTo>
                      <a:pt x="366" y="144"/>
                    </a:lnTo>
                    <a:lnTo>
                      <a:pt x="372" y="144"/>
                    </a:lnTo>
                    <a:lnTo>
                      <a:pt x="384" y="144"/>
                    </a:lnTo>
                    <a:lnTo>
                      <a:pt x="396" y="138"/>
                    </a:lnTo>
                    <a:lnTo>
                      <a:pt x="396" y="144"/>
                    </a:lnTo>
                    <a:lnTo>
                      <a:pt x="408" y="138"/>
                    </a:lnTo>
                    <a:lnTo>
                      <a:pt x="414" y="138"/>
                    </a:lnTo>
                    <a:lnTo>
                      <a:pt x="426" y="156"/>
                    </a:lnTo>
                    <a:lnTo>
                      <a:pt x="420" y="162"/>
                    </a:lnTo>
                    <a:lnTo>
                      <a:pt x="426" y="168"/>
                    </a:lnTo>
                    <a:lnTo>
                      <a:pt x="432" y="168"/>
                    </a:lnTo>
                    <a:lnTo>
                      <a:pt x="438" y="168"/>
                    </a:lnTo>
                    <a:lnTo>
                      <a:pt x="438" y="174"/>
                    </a:lnTo>
                    <a:lnTo>
                      <a:pt x="444" y="180"/>
                    </a:lnTo>
                    <a:lnTo>
                      <a:pt x="450" y="180"/>
                    </a:lnTo>
                    <a:lnTo>
                      <a:pt x="450" y="186"/>
                    </a:lnTo>
                    <a:lnTo>
                      <a:pt x="438" y="186"/>
                    </a:lnTo>
                    <a:lnTo>
                      <a:pt x="420" y="186"/>
                    </a:lnTo>
                    <a:lnTo>
                      <a:pt x="408" y="186"/>
                    </a:lnTo>
                    <a:lnTo>
                      <a:pt x="402" y="186"/>
                    </a:lnTo>
                    <a:lnTo>
                      <a:pt x="396" y="186"/>
                    </a:lnTo>
                    <a:lnTo>
                      <a:pt x="396" y="204"/>
                    </a:lnTo>
                    <a:lnTo>
                      <a:pt x="384" y="198"/>
                    </a:lnTo>
                    <a:lnTo>
                      <a:pt x="372" y="186"/>
                    </a:lnTo>
                    <a:lnTo>
                      <a:pt x="348" y="186"/>
                    </a:lnTo>
                    <a:lnTo>
                      <a:pt x="336" y="186"/>
                    </a:lnTo>
                    <a:lnTo>
                      <a:pt x="330" y="198"/>
                    </a:lnTo>
                    <a:lnTo>
                      <a:pt x="318" y="198"/>
                    </a:lnTo>
                    <a:close/>
                    <a:moveTo>
                      <a:pt x="450" y="180"/>
                    </a:moveTo>
                    <a:lnTo>
                      <a:pt x="456" y="180"/>
                    </a:lnTo>
                    <a:lnTo>
                      <a:pt x="456" y="174"/>
                    </a:lnTo>
                    <a:lnTo>
                      <a:pt x="462" y="174"/>
                    </a:lnTo>
                    <a:lnTo>
                      <a:pt x="468" y="168"/>
                    </a:lnTo>
                    <a:lnTo>
                      <a:pt x="474" y="174"/>
                    </a:lnTo>
                    <a:lnTo>
                      <a:pt x="480" y="180"/>
                    </a:lnTo>
                    <a:lnTo>
                      <a:pt x="474" y="186"/>
                    </a:lnTo>
                    <a:lnTo>
                      <a:pt x="468" y="180"/>
                    </a:lnTo>
                    <a:lnTo>
                      <a:pt x="456" y="186"/>
                    </a:lnTo>
                    <a:lnTo>
                      <a:pt x="450" y="180"/>
                    </a:lnTo>
                    <a:lnTo>
                      <a:pt x="450" y="186"/>
                    </a:lnTo>
                    <a:lnTo>
                      <a:pt x="450" y="180"/>
                    </a:lnTo>
                    <a:close/>
                    <a:moveTo>
                      <a:pt x="288" y="618"/>
                    </a:moveTo>
                    <a:lnTo>
                      <a:pt x="306" y="606"/>
                    </a:lnTo>
                    <a:lnTo>
                      <a:pt x="312" y="582"/>
                    </a:lnTo>
                    <a:lnTo>
                      <a:pt x="318" y="570"/>
                    </a:lnTo>
                    <a:lnTo>
                      <a:pt x="324" y="552"/>
                    </a:lnTo>
                    <a:lnTo>
                      <a:pt x="324" y="516"/>
                    </a:lnTo>
                    <a:lnTo>
                      <a:pt x="318" y="480"/>
                    </a:lnTo>
                    <a:lnTo>
                      <a:pt x="300" y="450"/>
                    </a:lnTo>
                    <a:lnTo>
                      <a:pt x="294" y="432"/>
                    </a:lnTo>
                    <a:lnTo>
                      <a:pt x="300" y="420"/>
                    </a:lnTo>
                    <a:lnTo>
                      <a:pt x="300" y="414"/>
                    </a:lnTo>
                    <a:lnTo>
                      <a:pt x="294" y="402"/>
                    </a:lnTo>
                    <a:lnTo>
                      <a:pt x="288" y="390"/>
                    </a:lnTo>
                    <a:lnTo>
                      <a:pt x="300" y="378"/>
                    </a:lnTo>
                    <a:lnTo>
                      <a:pt x="306" y="360"/>
                    </a:lnTo>
                    <a:lnTo>
                      <a:pt x="306" y="342"/>
                    </a:lnTo>
                    <a:lnTo>
                      <a:pt x="300" y="324"/>
                    </a:lnTo>
                    <a:lnTo>
                      <a:pt x="312" y="324"/>
                    </a:lnTo>
                    <a:lnTo>
                      <a:pt x="312" y="318"/>
                    </a:lnTo>
                    <a:lnTo>
                      <a:pt x="312" y="312"/>
                    </a:lnTo>
                    <a:lnTo>
                      <a:pt x="312" y="306"/>
                    </a:lnTo>
                    <a:lnTo>
                      <a:pt x="330" y="294"/>
                    </a:lnTo>
                    <a:lnTo>
                      <a:pt x="342" y="276"/>
                    </a:lnTo>
                    <a:lnTo>
                      <a:pt x="342" y="300"/>
                    </a:lnTo>
                    <a:lnTo>
                      <a:pt x="342" y="312"/>
                    </a:lnTo>
                    <a:lnTo>
                      <a:pt x="354" y="318"/>
                    </a:lnTo>
                    <a:lnTo>
                      <a:pt x="354" y="306"/>
                    </a:lnTo>
                    <a:lnTo>
                      <a:pt x="360" y="288"/>
                    </a:lnTo>
                    <a:lnTo>
                      <a:pt x="354" y="270"/>
                    </a:lnTo>
                    <a:lnTo>
                      <a:pt x="354" y="264"/>
                    </a:lnTo>
                    <a:lnTo>
                      <a:pt x="360" y="258"/>
                    </a:lnTo>
                    <a:lnTo>
                      <a:pt x="372" y="252"/>
                    </a:lnTo>
                    <a:lnTo>
                      <a:pt x="384" y="252"/>
                    </a:lnTo>
                    <a:lnTo>
                      <a:pt x="384" y="246"/>
                    </a:lnTo>
                    <a:lnTo>
                      <a:pt x="372" y="246"/>
                    </a:lnTo>
                    <a:lnTo>
                      <a:pt x="372" y="234"/>
                    </a:lnTo>
                    <a:lnTo>
                      <a:pt x="372" y="228"/>
                    </a:lnTo>
                    <a:lnTo>
                      <a:pt x="378" y="222"/>
                    </a:lnTo>
                    <a:lnTo>
                      <a:pt x="378" y="216"/>
                    </a:lnTo>
                    <a:lnTo>
                      <a:pt x="396" y="210"/>
                    </a:lnTo>
                    <a:lnTo>
                      <a:pt x="414" y="222"/>
                    </a:lnTo>
                    <a:lnTo>
                      <a:pt x="426" y="216"/>
                    </a:lnTo>
                    <a:lnTo>
                      <a:pt x="432" y="222"/>
                    </a:lnTo>
                    <a:lnTo>
                      <a:pt x="438" y="222"/>
                    </a:lnTo>
                    <a:lnTo>
                      <a:pt x="444" y="234"/>
                    </a:lnTo>
                    <a:lnTo>
                      <a:pt x="456" y="228"/>
                    </a:lnTo>
                    <a:lnTo>
                      <a:pt x="462" y="240"/>
                    </a:lnTo>
                    <a:lnTo>
                      <a:pt x="468" y="234"/>
                    </a:lnTo>
                    <a:lnTo>
                      <a:pt x="480" y="240"/>
                    </a:lnTo>
                    <a:lnTo>
                      <a:pt x="486" y="240"/>
                    </a:lnTo>
                    <a:lnTo>
                      <a:pt x="492" y="246"/>
                    </a:lnTo>
                    <a:lnTo>
                      <a:pt x="492" y="252"/>
                    </a:lnTo>
                    <a:lnTo>
                      <a:pt x="504" y="264"/>
                    </a:lnTo>
                    <a:lnTo>
                      <a:pt x="492" y="270"/>
                    </a:lnTo>
                    <a:lnTo>
                      <a:pt x="492" y="276"/>
                    </a:lnTo>
                    <a:lnTo>
                      <a:pt x="498" y="282"/>
                    </a:lnTo>
                    <a:lnTo>
                      <a:pt x="504" y="288"/>
                    </a:lnTo>
                    <a:lnTo>
                      <a:pt x="510" y="300"/>
                    </a:lnTo>
                    <a:lnTo>
                      <a:pt x="510" y="318"/>
                    </a:lnTo>
                    <a:lnTo>
                      <a:pt x="510" y="336"/>
                    </a:lnTo>
                    <a:lnTo>
                      <a:pt x="498" y="348"/>
                    </a:lnTo>
                    <a:lnTo>
                      <a:pt x="498" y="360"/>
                    </a:lnTo>
                    <a:lnTo>
                      <a:pt x="492" y="366"/>
                    </a:lnTo>
                    <a:lnTo>
                      <a:pt x="486" y="378"/>
                    </a:lnTo>
                    <a:lnTo>
                      <a:pt x="474" y="378"/>
                    </a:lnTo>
                    <a:lnTo>
                      <a:pt x="474" y="384"/>
                    </a:lnTo>
                    <a:lnTo>
                      <a:pt x="474" y="408"/>
                    </a:lnTo>
                    <a:lnTo>
                      <a:pt x="492" y="414"/>
                    </a:lnTo>
                    <a:lnTo>
                      <a:pt x="498" y="414"/>
                    </a:lnTo>
                    <a:lnTo>
                      <a:pt x="504" y="402"/>
                    </a:lnTo>
                    <a:lnTo>
                      <a:pt x="510" y="396"/>
                    </a:lnTo>
                    <a:lnTo>
                      <a:pt x="516" y="390"/>
                    </a:lnTo>
                    <a:lnTo>
                      <a:pt x="516" y="378"/>
                    </a:lnTo>
                    <a:lnTo>
                      <a:pt x="540" y="360"/>
                    </a:lnTo>
                    <a:lnTo>
                      <a:pt x="552" y="366"/>
                    </a:lnTo>
                    <a:lnTo>
                      <a:pt x="558" y="366"/>
                    </a:lnTo>
                    <a:lnTo>
                      <a:pt x="570" y="384"/>
                    </a:lnTo>
                    <a:lnTo>
                      <a:pt x="570" y="396"/>
                    </a:lnTo>
                    <a:lnTo>
                      <a:pt x="582" y="444"/>
                    </a:lnTo>
                    <a:lnTo>
                      <a:pt x="594" y="462"/>
                    </a:lnTo>
                    <a:lnTo>
                      <a:pt x="588" y="474"/>
                    </a:lnTo>
                    <a:lnTo>
                      <a:pt x="594" y="486"/>
                    </a:lnTo>
                    <a:lnTo>
                      <a:pt x="588" y="498"/>
                    </a:lnTo>
                    <a:lnTo>
                      <a:pt x="582" y="498"/>
                    </a:lnTo>
                    <a:lnTo>
                      <a:pt x="576" y="498"/>
                    </a:lnTo>
                    <a:lnTo>
                      <a:pt x="570" y="498"/>
                    </a:lnTo>
                    <a:lnTo>
                      <a:pt x="570" y="504"/>
                    </a:lnTo>
                    <a:lnTo>
                      <a:pt x="564" y="516"/>
                    </a:lnTo>
                    <a:lnTo>
                      <a:pt x="570" y="516"/>
                    </a:lnTo>
                    <a:lnTo>
                      <a:pt x="564" y="528"/>
                    </a:lnTo>
                    <a:lnTo>
                      <a:pt x="552" y="540"/>
                    </a:lnTo>
                    <a:lnTo>
                      <a:pt x="552" y="558"/>
                    </a:lnTo>
                    <a:lnTo>
                      <a:pt x="552" y="564"/>
                    </a:lnTo>
                    <a:lnTo>
                      <a:pt x="534" y="594"/>
                    </a:lnTo>
                    <a:lnTo>
                      <a:pt x="516" y="600"/>
                    </a:lnTo>
                    <a:lnTo>
                      <a:pt x="504" y="600"/>
                    </a:lnTo>
                    <a:lnTo>
                      <a:pt x="468" y="606"/>
                    </a:lnTo>
                    <a:lnTo>
                      <a:pt x="438" y="612"/>
                    </a:lnTo>
                    <a:lnTo>
                      <a:pt x="438" y="606"/>
                    </a:lnTo>
                    <a:lnTo>
                      <a:pt x="408" y="606"/>
                    </a:lnTo>
                    <a:lnTo>
                      <a:pt x="402" y="612"/>
                    </a:lnTo>
                    <a:lnTo>
                      <a:pt x="372" y="612"/>
                    </a:lnTo>
                    <a:lnTo>
                      <a:pt x="366" y="612"/>
                    </a:lnTo>
                    <a:lnTo>
                      <a:pt x="342" y="618"/>
                    </a:lnTo>
                    <a:lnTo>
                      <a:pt x="330" y="618"/>
                    </a:lnTo>
                    <a:lnTo>
                      <a:pt x="312" y="618"/>
                    </a:lnTo>
                    <a:lnTo>
                      <a:pt x="288" y="618"/>
                    </a:lnTo>
                    <a:close/>
                  </a:path>
                </a:pathLst>
              </a:custGeom>
              <a:solidFill>
                <a:srgbClr val="FFFF00"/>
              </a:solidFill>
              <a:ln w="28575">
                <a:solidFill>
                  <a:srgbClr val="000000"/>
                </a:solidFill>
                <a:round/>
                <a:headEnd/>
                <a:tailEnd/>
              </a:ln>
            </p:spPr>
            <p:txBody>
              <a:bodyPr lIns="87069" tIns="43506" rIns="87069" bIns="43506"/>
              <a:lstStyle/>
              <a:p>
                <a:pPr fontAlgn="base">
                  <a:spcBef>
                    <a:spcPct val="0"/>
                  </a:spcBef>
                  <a:spcAft>
                    <a:spcPct val="0"/>
                  </a:spcAft>
                </a:pPr>
                <a:endParaRPr lang="en-US" sz="1600" b="1" dirty="0">
                  <a:solidFill>
                    <a:srgbClr val="000000"/>
                  </a:solidFill>
                  <a:latin typeface="Candara"/>
                  <a:ea typeface="ＭＳ Ｐゴシック" charset="0"/>
                  <a:cs typeface="Candara"/>
                </a:endParaRPr>
              </a:p>
              <a:p>
                <a:pPr fontAlgn="base">
                  <a:spcBef>
                    <a:spcPct val="0"/>
                  </a:spcBef>
                  <a:spcAft>
                    <a:spcPct val="0"/>
                  </a:spcAft>
                </a:pPr>
                <a:endParaRPr lang="en-US" sz="1600" b="1" dirty="0">
                  <a:solidFill>
                    <a:srgbClr val="000000"/>
                  </a:solidFill>
                  <a:latin typeface="Candara"/>
                  <a:ea typeface="ＭＳ Ｐゴシック" charset="0"/>
                  <a:cs typeface="Candara"/>
                </a:endParaRPr>
              </a:p>
              <a:p>
                <a:pPr fontAlgn="base">
                  <a:spcBef>
                    <a:spcPct val="0"/>
                  </a:spcBef>
                  <a:spcAft>
                    <a:spcPct val="0"/>
                  </a:spcAft>
                </a:pPr>
                <a:r>
                  <a:rPr lang="en-US" sz="1600" b="1" dirty="0">
                    <a:solidFill>
                      <a:srgbClr val="000000"/>
                    </a:solidFill>
                    <a:latin typeface="Candara"/>
                    <a:ea typeface="ＭＳ Ｐゴシック" charset="0"/>
                    <a:cs typeface="Candara"/>
                  </a:rPr>
                  <a:t>            </a:t>
                </a:r>
              </a:p>
              <a:p>
                <a:pPr fontAlgn="base">
                  <a:lnSpc>
                    <a:spcPct val="50000"/>
                  </a:lnSpc>
                  <a:spcBef>
                    <a:spcPct val="0"/>
                  </a:spcBef>
                  <a:spcAft>
                    <a:spcPct val="0"/>
                  </a:spcAft>
                </a:pPr>
                <a:r>
                  <a:rPr lang="en-US" sz="1600" b="1" dirty="0">
                    <a:solidFill>
                      <a:srgbClr val="000000"/>
                    </a:solidFill>
                    <a:latin typeface="Candara"/>
                    <a:ea typeface="ＭＳ Ｐゴシック" charset="0"/>
                    <a:cs typeface="Candara"/>
                  </a:rPr>
                  <a:t>             2</a:t>
                </a:r>
              </a:p>
            </p:txBody>
          </p:sp>
          <p:sp>
            <p:nvSpPr>
              <p:cNvPr id="256034" name="Freeform 36"/>
              <p:cNvSpPr>
                <a:spLocks/>
              </p:cNvSpPr>
              <p:nvPr/>
            </p:nvSpPr>
            <p:spPr bwMode="auto">
              <a:xfrm>
                <a:off x="4171953" y="2178050"/>
                <a:ext cx="1266825" cy="800100"/>
              </a:xfrm>
              <a:custGeom>
                <a:avLst/>
                <a:gdLst>
                  <a:gd name="T0" fmla="*/ 2147483647 w 798"/>
                  <a:gd name="T1" fmla="*/ 2147483647 h 504"/>
                  <a:gd name="T2" fmla="*/ 2147483647 w 798"/>
                  <a:gd name="T3" fmla="*/ 2147483647 h 504"/>
                  <a:gd name="T4" fmla="*/ 2147483647 w 798"/>
                  <a:gd name="T5" fmla="*/ 2147483647 h 504"/>
                  <a:gd name="T6" fmla="*/ 2147483647 w 798"/>
                  <a:gd name="T7" fmla="*/ 2147483647 h 504"/>
                  <a:gd name="T8" fmla="*/ 2147483647 w 798"/>
                  <a:gd name="T9" fmla="*/ 2147483647 h 504"/>
                  <a:gd name="T10" fmla="*/ 2147483647 w 798"/>
                  <a:gd name="T11" fmla="*/ 2147483647 h 504"/>
                  <a:gd name="T12" fmla="*/ 2147483647 w 798"/>
                  <a:gd name="T13" fmla="*/ 2147483647 h 504"/>
                  <a:gd name="T14" fmla="*/ 2147483647 w 798"/>
                  <a:gd name="T15" fmla="*/ 2147483647 h 504"/>
                  <a:gd name="T16" fmla="*/ 2147483647 w 798"/>
                  <a:gd name="T17" fmla="*/ 2147483647 h 504"/>
                  <a:gd name="T18" fmla="*/ 2147483647 w 798"/>
                  <a:gd name="T19" fmla="*/ 2147483647 h 504"/>
                  <a:gd name="T20" fmla="*/ 2147483647 w 798"/>
                  <a:gd name="T21" fmla="*/ 2147483647 h 504"/>
                  <a:gd name="T22" fmla="*/ 2147483647 w 798"/>
                  <a:gd name="T23" fmla="*/ 2147483647 h 504"/>
                  <a:gd name="T24" fmla="*/ 2147483647 w 798"/>
                  <a:gd name="T25" fmla="*/ 2147483647 h 504"/>
                  <a:gd name="T26" fmla="*/ 2147483647 w 798"/>
                  <a:gd name="T27" fmla="*/ 2147483647 h 504"/>
                  <a:gd name="T28" fmla="*/ 2147483647 w 798"/>
                  <a:gd name="T29" fmla="*/ 2147483647 h 504"/>
                  <a:gd name="T30" fmla="*/ 2147483647 w 798"/>
                  <a:gd name="T31" fmla="*/ 2147483647 h 504"/>
                  <a:gd name="T32" fmla="*/ 2147483647 w 798"/>
                  <a:gd name="T33" fmla="*/ 2147483647 h 504"/>
                  <a:gd name="T34" fmla="*/ 2147483647 w 798"/>
                  <a:gd name="T35" fmla="*/ 2147483647 h 504"/>
                  <a:gd name="T36" fmla="*/ 2147483647 w 798"/>
                  <a:gd name="T37" fmla="*/ 2147483647 h 504"/>
                  <a:gd name="T38" fmla="*/ 2147483647 w 798"/>
                  <a:gd name="T39" fmla="*/ 2147483647 h 504"/>
                  <a:gd name="T40" fmla="*/ 2147483647 w 798"/>
                  <a:gd name="T41" fmla="*/ 2147483647 h 504"/>
                  <a:gd name="T42" fmla="*/ 2147483647 w 798"/>
                  <a:gd name="T43" fmla="*/ 2147483647 h 504"/>
                  <a:gd name="T44" fmla="*/ 2147483647 w 798"/>
                  <a:gd name="T45" fmla="*/ 2147483647 h 504"/>
                  <a:gd name="T46" fmla="*/ 2147483647 w 798"/>
                  <a:gd name="T47" fmla="*/ 2147483647 h 504"/>
                  <a:gd name="T48" fmla="*/ 2147483647 w 798"/>
                  <a:gd name="T49" fmla="*/ 2147483647 h 504"/>
                  <a:gd name="T50" fmla="*/ 2147483647 w 798"/>
                  <a:gd name="T51" fmla="*/ 2147483647 h 504"/>
                  <a:gd name="T52" fmla="*/ 2147483647 w 798"/>
                  <a:gd name="T53" fmla="*/ 2147483647 h 504"/>
                  <a:gd name="T54" fmla="*/ 2147483647 w 798"/>
                  <a:gd name="T55" fmla="*/ 2147483647 h 504"/>
                  <a:gd name="T56" fmla="*/ 2147483647 w 798"/>
                  <a:gd name="T57" fmla="*/ 2147483647 h 504"/>
                  <a:gd name="T58" fmla="*/ 2147483647 w 798"/>
                  <a:gd name="T59" fmla="*/ 2147483647 h 504"/>
                  <a:gd name="T60" fmla="*/ 2147483647 w 798"/>
                  <a:gd name="T61" fmla="*/ 2147483647 h 504"/>
                  <a:gd name="T62" fmla="*/ 2147483647 w 798"/>
                  <a:gd name="T63" fmla="*/ 2147483647 h 504"/>
                  <a:gd name="T64" fmla="*/ 2147483647 w 798"/>
                  <a:gd name="T65" fmla="*/ 2147483647 h 504"/>
                  <a:gd name="T66" fmla="*/ 2147483647 w 798"/>
                  <a:gd name="T67" fmla="*/ 2147483647 h 504"/>
                  <a:gd name="T68" fmla="*/ 2147483647 w 798"/>
                  <a:gd name="T69" fmla="*/ 2147483647 h 504"/>
                  <a:gd name="T70" fmla="*/ 0 w 798"/>
                  <a:gd name="T71" fmla="*/ 2147483647 h 504"/>
                  <a:gd name="T72" fmla="*/ 2147483647 w 798"/>
                  <a:gd name="T73" fmla="*/ 2147483647 h 504"/>
                  <a:gd name="T74" fmla="*/ 2147483647 w 798"/>
                  <a:gd name="T75" fmla="*/ 2147483647 h 504"/>
                  <a:gd name="T76" fmla="*/ 2147483647 w 798"/>
                  <a:gd name="T77" fmla="*/ 2147483647 h 504"/>
                  <a:gd name="T78" fmla="*/ 2147483647 w 798"/>
                  <a:gd name="T79" fmla="*/ 2147483647 h 504"/>
                  <a:gd name="T80" fmla="*/ 2147483647 w 798"/>
                  <a:gd name="T81" fmla="*/ 2147483647 h 504"/>
                  <a:gd name="T82" fmla="*/ 2147483647 w 798"/>
                  <a:gd name="T83" fmla="*/ 2147483647 h 504"/>
                  <a:gd name="T84" fmla="*/ 2147483647 w 798"/>
                  <a:gd name="T85" fmla="*/ 2147483647 h 504"/>
                  <a:gd name="T86" fmla="*/ 2147483647 w 798"/>
                  <a:gd name="T87" fmla="*/ 2147483647 h 504"/>
                  <a:gd name="T88" fmla="*/ 2147483647 w 798"/>
                  <a:gd name="T89" fmla="*/ 2147483647 h 504"/>
                  <a:gd name="T90" fmla="*/ 2147483647 w 798"/>
                  <a:gd name="T91" fmla="*/ 2147483647 h 504"/>
                  <a:gd name="T92" fmla="*/ 2147483647 w 798"/>
                  <a:gd name="T93" fmla="*/ 2147483647 h 504"/>
                  <a:gd name="T94" fmla="*/ 2147483647 w 798"/>
                  <a:gd name="T95" fmla="*/ 2147483647 h 5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8"/>
                  <a:gd name="T145" fmla="*/ 0 h 504"/>
                  <a:gd name="T146" fmla="*/ 798 w 798"/>
                  <a:gd name="T147" fmla="*/ 504 h 5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8" h="504">
                    <a:moveTo>
                      <a:pt x="246" y="474"/>
                    </a:moveTo>
                    <a:lnTo>
                      <a:pt x="246" y="480"/>
                    </a:lnTo>
                    <a:lnTo>
                      <a:pt x="240" y="480"/>
                    </a:lnTo>
                    <a:lnTo>
                      <a:pt x="240" y="486"/>
                    </a:lnTo>
                    <a:lnTo>
                      <a:pt x="246" y="486"/>
                    </a:lnTo>
                    <a:lnTo>
                      <a:pt x="240" y="486"/>
                    </a:lnTo>
                    <a:lnTo>
                      <a:pt x="234" y="486"/>
                    </a:lnTo>
                    <a:lnTo>
                      <a:pt x="228" y="486"/>
                    </a:lnTo>
                    <a:lnTo>
                      <a:pt x="222" y="486"/>
                    </a:lnTo>
                    <a:lnTo>
                      <a:pt x="216" y="480"/>
                    </a:lnTo>
                    <a:lnTo>
                      <a:pt x="210" y="480"/>
                    </a:lnTo>
                    <a:lnTo>
                      <a:pt x="204" y="480"/>
                    </a:lnTo>
                    <a:lnTo>
                      <a:pt x="198" y="480"/>
                    </a:lnTo>
                    <a:lnTo>
                      <a:pt x="192" y="480"/>
                    </a:lnTo>
                    <a:lnTo>
                      <a:pt x="192" y="474"/>
                    </a:lnTo>
                    <a:lnTo>
                      <a:pt x="186" y="480"/>
                    </a:lnTo>
                    <a:lnTo>
                      <a:pt x="180" y="480"/>
                    </a:lnTo>
                    <a:lnTo>
                      <a:pt x="180" y="486"/>
                    </a:lnTo>
                    <a:lnTo>
                      <a:pt x="174" y="486"/>
                    </a:lnTo>
                    <a:lnTo>
                      <a:pt x="174" y="480"/>
                    </a:lnTo>
                    <a:lnTo>
                      <a:pt x="168" y="480"/>
                    </a:lnTo>
                    <a:lnTo>
                      <a:pt x="162" y="480"/>
                    </a:lnTo>
                    <a:lnTo>
                      <a:pt x="156" y="474"/>
                    </a:lnTo>
                    <a:lnTo>
                      <a:pt x="156" y="480"/>
                    </a:lnTo>
                    <a:lnTo>
                      <a:pt x="150" y="480"/>
                    </a:lnTo>
                    <a:lnTo>
                      <a:pt x="150" y="486"/>
                    </a:lnTo>
                    <a:lnTo>
                      <a:pt x="144" y="486"/>
                    </a:lnTo>
                    <a:lnTo>
                      <a:pt x="144" y="492"/>
                    </a:lnTo>
                    <a:lnTo>
                      <a:pt x="144" y="486"/>
                    </a:lnTo>
                    <a:lnTo>
                      <a:pt x="138" y="480"/>
                    </a:lnTo>
                    <a:lnTo>
                      <a:pt x="132" y="480"/>
                    </a:lnTo>
                    <a:lnTo>
                      <a:pt x="138" y="480"/>
                    </a:lnTo>
                    <a:lnTo>
                      <a:pt x="132" y="474"/>
                    </a:lnTo>
                    <a:lnTo>
                      <a:pt x="138" y="474"/>
                    </a:lnTo>
                    <a:lnTo>
                      <a:pt x="132" y="468"/>
                    </a:lnTo>
                    <a:lnTo>
                      <a:pt x="132" y="462"/>
                    </a:lnTo>
                    <a:lnTo>
                      <a:pt x="138" y="462"/>
                    </a:lnTo>
                    <a:lnTo>
                      <a:pt x="132" y="456"/>
                    </a:lnTo>
                    <a:lnTo>
                      <a:pt x="132" y="450"/>
                    </a:lnTo>
                    <a:lnTo>
                      <a:pt x="132" y="444"/>
                    </a:lnTo>
                    <a:lnTo>
                      <a:pt x="126" y="438"/>
                    </a:lnTo>
                    <a:lnTo>
                      <a:pt x="120" y="444"/>
                    </a:lnTo>
                    <a:lnTo>
                      <a:pt x="120" y="438"/>
                    </a:lnTo>
                    <a:lnTo>
                      <a:pt x="114" y="438"/>
                    </a:lnTo>
                    <a:lnTo>
                      <a:pt x="114" y="432"/>
                    </a:lnTo>
                    <a:lnTo>
                      <a:pt x="108" y="426"/>
                    </a:lnTo>
                    <a:lnTo>
                      <a:pt x="114" y="426"/>
                    </a:lnTo>
                    <a:lnTo>
                      <a:pt x="114" y="420"/>
                    </a:lnTo>
                    <a:lnTo>
                      <a:pt x="114" y="414"/>
                    </a:lnTo>
                    <a:lnTo>
                      <a:pt x="114" y="408"/>
                    </a:lnTo>
                    <a:lnTo>
                      <a:pt x="108" y="408"/>
                    </a:lnTo>
                    <a:lnTo>
                      <a:pt x="108" y="402"/>
                    </a:lnTo>
                    <a:lnTo>
                      <a:pt x="102" y="396"/>
                    </a:lnTo>
                    <a:lnTo>
                      <a:pt x="102" y="390"/>
                    </a:lnTo>
                    <a:lnTo>
                      <a:pt x="102" y="384"/>
                    </a:lnTo>
                    <a:lnTo>
                      <a:pt x="102" y="378"/>
                    </a:lnTo>
                    <a:lnTo>
                      <a:pt x="102" y="372"/>
                    </a:lnTo>
                    <a:lnTo>
                      <a:pt x="102" y="366"/>
                    </a:lnTo>
                    <a:lnTo>
                      <a:pt x="96" y="366"/>
                    </a:lnTo>
                    <a:lnTo>
                      <a:pt x="102" y="360"/>
                    </a:lnTo>
                    <a:lnTo>
                      <a:pt x="102" y="354"/>
                    </a:lnTo>
                    <a:lnTo>
                      <a:pt x="96" y="354"/>
                    </a:lnTo>
                    <a:lnTo>
                      <a:pt x="96" y="348"/>
                    </a:lnTo>
                    <a:lnTo>
                      <a:pt x="90" y="348"/>
                    </a:lnTo>
                    <a:lnTo>
                      <a:pt x="90" y="342"/>
                    </a:lnTo>
                    <a:lnTo>
                      <a:pt x="90" y="348"/>
                    </a:lnTo>
                    <a:lnTo>
                      <a:pt x="84" y="348"/>
                    </a:lnTo>
                    <a:lnTo>
                      <a:pt x="84" y="354"/>
                    </a:lnTo>
                    <a:lnTo>
                      <a:pt x="78" y="354"/>
                    </a:lnTo>
                    <a:lnTo>
                      <a:pt x="72" y="360"/>
                    </a:lnTo>
                    <a:lnTo>
                      <a:pt x="72" y="354"/>
                    </a:lnTo>
                    <a:lnTo>
                      <a:pt x="72" y="360"/>
                    </a:lnTo>
                    <a:lnTo>
                      <a:pt x="66" y="360"/>
                    </a:lnTo>
                    <a:lnTo>
                      <a:pt x="60" y="360"/>
                    </a:lnTo>
                    <a:lnTo>
                      <a:pt x="60" y="354"/>
                    </a:lnTo>
                    <a:lnTo>
                      <a:pt x="54" y="354"/>
                    </a:lnTo>
                    <a:lnTo>
                      <a:pt x="54" y="348"/>
                    </a:lnTo>
                    <a:lnTo>
                      <a:pt x="48" y="348"/>
                    </a:lnTo>
                    <a:lnTo>
                      <a:pt x="54" y="348"/>
                    </a:lnTo>
                    <a:lnTo>
                      <a:pt x="48" y="342"/>
                    </a:lnTo>
                    <a:lnTo>
                      <a:pt x="54" y="342"/>
                    </a:lnTo>
                    <a:lnTo>
                      <a:pt x="54" y="336"/>
                    </a:lnTo>
                    <a:lnTo>
                      <a:pt x="54" y="330"/>
                    </a:lnTo>
                    <a:lnTo>
                      <a:pt x="54" y="324"/>
                    </a:lnTo>
                    <a:lnTo>
                      <a:pt x="60" y="324"/>
                    </a:lnTo>
                    <a:lnTo>
                      <a:pt x="66" y="324"/>
                    </a:lnTo>
                    <a:lnTo>
                      <a:pt x="66" y="318"/>
                    </a:lnTo>
                    <a:lnTo>
                      <a:pt x="66" y="312"/>
                    </a:lnTo>
                    <a:lnTo>
                      <a:pt x="60" y="312"/>
                    </a:lnTo>
                    <a:lnTo>
                      <a:pt x="66" y="306"/>
                    </a:lnTo>
                    <a:lnTo>
                      <a:pt x="60" y="306"/>
                    </a:lnTo>
                    <a:lnTo>
                      <a:pt x="66" y="306"/>
                    </a:lnTo>
                    <a:lnTo>
                      <a:pt x="66" y="300"/>
                    </a:lnTo>
                    <a:lnTo>
                      <a:pt x="66" y="294"/>
                    </a:lnTo>
                    <a:lnTo>
                      <a:pt x="60" y="294"/>
                    </a:lnTo>
                    <a:lnTo>
                      <a:pt x="66" y="294"/>
                    </a:lnTo>
                    <a:lnTo>
                      <a:pt x="72" y="288"/>
                    </a:lnTo>
                    <a:lnTo>
                      <a:pt x="66" y="282"/>
                    </a:lnTo>
                    <a:lnTo>
                      <a:pt x="72" y="282"/>
                    </a:lnTo>
                    <a:lnTo>
                      <a:pt x="78" y="270"/>
                    </a:lnTo>
                    <a:lnTo>
                      <a:pt x="78" y="264"/>
                    </a:lnTo>
                    <a:lnTo>
                      <a:pt x="78" y="258"/>
                    </a:lnTo>
                    <a:lnTo>
                      <a:pt x="84" y="258"/>
                    </a:lnTo>
                    <a:lnTo>
                      <a:pt x="84" y="252"/>
                    </a:lnTo>
                    <a:lnTo>
                      <a:pt x="84" y="246"/>
                    </a:lnTo>
                    <a:lnTo>
                      <a:pt x="78" y="246"/>
                    </a:lnTo>
                    <a:lnTo>
                      <a:pt x="72" y="246"/>
                    </a:lnTo>
                    <a:lnTo>
                      <a:pt x="66" y="246"/>
                    </a:lnTo>
                    <a:lnTo>
                      <a:pt x="66" y="240"/>
                    </a:lnTo>
                    <a:lnTo>
                      <a:pt x="66" y="234"/>
                    </a:lnTo>
                    <a:lnTo>
                      <a:pt x="60" y="234"/>
                    </a:lnTo>
                    <a:lnTo>
                      <a:pt x="60" y="240"/>
                    </a:lnTo>
                    <a:lnTo>
                      <a:pt x="54" y="234"/>
                    </a:lnTo>
                    <a:lnTo>
                      <a:pt x="60" y="234"/>
                    </a:lnTo>
                    <a:lnTo>
                      <a:pt x="54" y="228"/>
                    </a:lnTo>
                    <a:lnTo>
                      <a:pt x="48" y="228"/>
                    </a:lnTo>
                    <a:lnTo>
                      <a:pt x="48" y="222"/>
                    </a:lnTo>
                    <a:lnTo>
                      <a:pt x="48" y="216"/>
                    </a:lnTo>
                    <a:lnTo>
                      <a:pt x="48" y="210"/>
                    </a:lnTo>
                    <a:lnTo>
                      <a:pt x="42" y="210"/>
                    </a:lnTo>
                    <a:lnTo>
                      <a:pt x="42" y="204"/>
                    </a:lnTo>
                    <a:lnTo>
                      <a:pt x="42" y="198"/>
                    </a:lnTo>
                    <a:lnTo>
                      <a:pt x="42" y="192"/>
                    </a:lnTo>
                    <a:lnTo>
                      <a:pt x="36" y="192"/>
                    </a:lnTo>
                    <a:lnTo>
                      <a:pt x="30" y="186"/>
                    </a:lnTo>
                    <a:lnTo>
                      <a:pt x="30" y="174"/>
                    </a:lnTo>
                    <a:lnTo>
                      <a:pt x="24" y="174"/>
                    </a:lnTo>
                    <a:lnTo>
                      <a:pt x="18" y="168"/>
                    </a:lnTo>
                    <a:lnTo>
                      <a:pt x="12" y="162"/>
                    </a:lnTo>
                    <a:lnTo>
                      <a:pt x="12" y="156"/>
                    </a:lnTo>
                    <a:lnTo>
                      <a:pt x="6" y="156"/>
                    </a:lnTo>
                    <a:lnTo>
                      <a:pt x="6" y="150"/>
                    </a:lnTo>
                    <a:lnTo>
                      <a:pt x="12" y="150"/>
                    </a:lnTo>
                    <a:lnTo>
                      <a:pt x="12" y="144"/>
                    </a:lnTo>
                    <a:lnTo>
                      <a:pt x="6" y="144"/>
                    </a:lnTo>
                    <a:lnTo>
                      <a:pt x="12" y="138"/>
                    </a:lnTo>
                    <a:lnTo>
                      <a:pt x="12" y="132"/>
                    </a:lnTo>
                    <a:lnTo>
                      <a:pt x="12" y="126"/>
                    </a:lnTo>
                    <a:lnTo>
                      <a:pt x="12" y="120"/>
                    </a:lnTo>
                    <a:lnTo>
                      <a:pt x="6" y="120"/>
                    </a:lnTo>
                    <a:lnTo>
                      <a:pt x="6" y="114"/>
                    </a:lnTo>
                    <a:lnTo>
                      <a:pt x="0" y="108"/>
                    </a:lnTo>
                    <a:lnTo>
                      <a:pt x="0" y="102"/>
                    </a:lnTo>
                    <a:lnTo>
                      <a:pt x="0" y="96"/>
                    </a:lnTo>
                    <a:lnTo>
                      <a:pt x="0" y="72"/>
                    </a:lnTo>
                    <a:lnTo>
                      <a:pt x="6" y="48"/>
                    </a:lnTo>
                    <a:lnTo>
                      <a:pt x="18" y="0"/>
                    </a:lnTo>
                    <a:lnTo>
                      <a:pt x="102" y="18"/>
                    </a:lnTo>
                    <a:lnTo>
                      <a:pt x="144" y="24"/>
                    </a:lnTo>
                    <a:lnTo>
                      <a:pt x="270" y="48"/>
                    </a:lnTo>
                    <a:lnTo>
                      <a:pt x="324" y="54"/>
                    </a:lnTo>
                    <a:lnTo>
                      <a:pt x="360" y="60"/>
                    </a:lnTo>
                    <a:lnTo>
                      <a:pt x="444" y="72"/>
                    </a:lnTo>
                    <a:lnTo>
                      <a:pt x="522" y="84"/>
                    </a:lnTo>
                    <a:lnTo>
                      <a:pt x="594" y="96"/>
                    </a:lnTo>
                    <a:lnTo>
                      <a:pt x="666" y="102"/>
                    </a:lnTo>
                    <a:lnTo>
                      <a:pt x="732" y="108"/>
                    </a:lnTo>
                    <a:lnTo>
                      <a:pt x="798" y="114"/>
                    </a:lnTo>
                    <a:lnTo>
                      <a:pt x="798" y="150"/>
                    </a:lnTo>
                    <a:lnTo>
                      <a:pt x="792" y="174"/>
                    </a:lnTo>
                    <a:lnTo>
                      <a:pt x="792" y="210"/>
                    </a:lnTo>
                    <a:lnTo>
                      <a:pt x="786" y="270"/>
                    </a:lnTo>
                    <a:lnTo>
                      <a:pt x="786" y="276"/>
                    </a:lnTo>
                    <a:lnTo>
                      <a:pt x="780" y="348"/>
                    </a:lnTo>
                    <a:lnTo>
                      <a:pt x="780" y="354"/>
                    </a:lnTo>
                    <a:lnTo>
                      <a:pt x="774" y="378"/>
                    </a:lnTo>
                    <a:lnTo>
                      <a:pt x="774" y="414"/>
                    </a:lnTo>
                    <a:lnTo>
                      <a:pt x="774" y="420"/>
                    </a:lnTo>
                    <a:lnTo>
                      <a:pt x="768" y="486"/>
                    </a:lnTo>
                    <a:lnTo>
                      <a:pt x="768" y="504"/>
                    </a:lnTo>
                    <a:lnTo>
                      <a:pt x="696" y="498"/>
                    </a:lnTo>
                    <a:lnTo>
                      <a:pt x="630" y="492"/>
                    </a:lnTo>
                    <a:lnTo>
                      <a:pt x="612" y="492"/>
                    </a:lnTo>
                    <a:lnTo>
                      <a:pt x="498" y="480"/>
                    </a:lnTo>
                    <a:lnTo>
                      <a:pt x="474" y="474"/>
                    </a:lnTo>
                    <a:lnTo>
                      <a:pt x="450" y="474"/>
                    </a:lnTo>
                    <a:lnTo>
                      <a:pt x="366" y="462"/>
                    </a:lnTo>
                    <a:lnTo>
                      <a:pt x="354" y="456"/>
                    </a:lnTo>
                    <a:lnTo>
                      <a:pt x="324" y="456"/>
                    </a:lnTo>
                    <a:lnTo>
                      <a:pt x="282" y="450"/>
                    </a:lnTo>
                    <a:lnTo>
                      <a:pt x="276" y="480"/>
                    </a:lnTo>
                    <a:lnTo>
                      <a:pt x="270" y="498"/>
                    </a:lnTo>
                    <a:lnTo>
                      <a:pt x="264" y="498"/>
                    </a:lnTo>
                    <a:lnTo>
                      <a:pt x="264" y="492"/>
                    </a:lnTo>
                    <a:lnTo>
                      <a:pt x="264" y="486"/>
                    </a:lnTo>
                    <a:lnTo>
                      <a:pt x="258" y="486"/>
                    </a:lnTo>
                    <a:lnTo>
                      <a:pt x="264" y="480"/>
                    </a:lnTo>
                    <a:lnTo>
                      <a:pt x="258" y="480"/>
                    </a:lnTo>
                    <a:lnTo>
                      <a:pt x="258" y="474"/>
                    </a:lnTo>
                    <a:lnTo>
                      <a:pt x="258" y="468"/>
                    </a:lnTo>
                    <a:lnTo>
                      <a:pt x="252" y="468"/>
                    </a:lnTo>
                    <a:lnTo>
                      <a:pt x="252" y="474"/>
                    </a:lnTo>
                    <a:lnTo>
                      <a:pt x="246" y="468"/>
                    </a:lnTo>
                    <a:lnTo>
                      <a:pt x="246" y="474"/>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35" name="Freeform 37"/>
              <p:cNvSpPr>
                <a:spLocks/>
              </p:cNvSpPr>
              <p:nvPr/>
            </p:nvSpPr>
            <p:spPr bwMode="auto">
              <a:xfrm>
                <a:off x="4514850" y="2892554"/>
                <a:ext cx="876300" cy="714375"/>
              </a:xfrm>
              <a:custGeom>
                <a:avLst/>
                <a:gdLst>
                  <a:gd name="T0" fmla="*/ 2147483647 w 552"/>
                  <a:gd name="T1" fmla="*/ 2147483647 h 450"/>
                  <a:gd name="T2" fmla="*/ 2147483647 w 552"/>
                  <a:gd name="T3" fmla="*/ 2147483647 h 450"/>
                  <a:gd name="T4" fmla="*/ 2147483647 w 552"/>
                  <a:gd name="T5" fmla="*/ 2147483647 h 450"/>
                  <a:gd name="T6" fmla="*/ 2147483647 w 552"/>
                  <a:gd name="T7" fmla="*/ 2147483647 h 450"/>
                  <a:gd name="T8" fmla="*/ 2147483647 w 552"/>
                  <a:gd name="T9" fmla="*/ 2147483647 h 450"/>
                  <a:gd name="T10" fmla="*/ 2147483647 w 552"/>
                  <a:gd name="T11" fmla="*/ 2147483647 h 450"/>
                  <a:gd name="T12" fmla="*/ 2147483647 w 552"/>
                  <a:gd name="T13" fmla="*/ 2147483647 h 450"/>
                  <a:gd name="T14" fmla="*/ 2147483647 w 552"/>
                  <a:gd name="T15" fmla="*/ 2147483647 h 450"/>
                  <a:gd name="T16" fmla="*/ 2147483647 w 552"/>
                  <a:gd name="T17" fmla="*/ 2147483647 h 450"/>
                  <a:gd name="T18" fmla="*/ 2147483647 w 552"/>
                  <a:gd name="T19" fmla="*/ 2147483647 h 450"/>
                  <a:gd name="T20" fmla="*/ 2147483647 w 552"/>
                  <a:gd name="T21" fmla="*/ 2147483647 h 450"/>
                  <a:gd name="T22" fmla="*/ 2147483647 w 552"/>
                  <a:gd name="T23" fmla="*/ 2147483647 h 450"/>
                  <a:gd name="T24" fmla="*/ 2147483647 w 552"/>
                  <a:gd name="T25" fmla="*/ 2147483647 h 450"/>
                  <a:gd name="T26" fmla="*/ 2147483647 w 552"/>
                  <a:gd name="T27" fmla="*/ 2147483647 h 450"/>
                  <a:gd name="T28" fmla="*/ 0 w 552"/>
                  <a:gd name="T29" fmla="*/ 2147483647 h 450"/>
                  <a:gd name="T30" fmla="*/ 2147483647 w 552"/>
                  <a:gd name="T31" fmla="*/ 2147483647 h 450"/>
                  <a:gd name="T32" fmla="*/ 2147483647 w 552"/>
                  <a:gd name="T33" fmla="*/ 2147483647 h 450"/>
                  <a:gd name="T34" fmla="*/ 2147483647 w 552"/>
                  <a:gd name="T35" fmla="*/ 2147483647 h 450"/>
                  <a:gd name="T36" fmla="*/ 2147483647 w 552"/>
                  <a:gd name="T37" fmla="*/ 2147483647 h 450"/>
                  <a:gd name="T38" fmla="*/ 2147483647 w 552"/>
                  <a:gd name="T39" fmla="*/ 2147483647 h 450"/>
                  <a:gd name="T40" fmla="*/ 2147483647 w 552"/>
                  <a:gd name="T41" fmla="*/ 2147483647 h 450"/>
                  <a:gd name="T42" fmla="*/ 2147483647 w 552"/>
                  <a:gd name="T43" fmla="*/ 2147483647 h 450"/>
                  <a:gd name="T44" fmla="*/ 2147483647 w 552"/>
                  <a:gd name="T45" fmla="*/ 2147483647 h 450"/>
                  <a:gd name="T46" fmla="*/ 2147483647 w 552"/>
                  <a:gd name="T47" fmla="*/ 2147483647 h 450"/>
                  <a:gd name="T48" fmla="*/ 2147483647 w 552"/>
                  <a:gd name="T49" fmla="*/ 2147483647 h 450"/>
                  <a:gd name="T50" fmla="*/ 2147483647 w 552"/>
                  <a:gd name="T51" fmla="*/ 0 h 450"/>
                  <a:gd name="T52" fmla="*/ 2147483647 w 552"/>
                  <a:gd name="T53" fmla="*/ 2147483647 h 450"/>
                  <a:gd name="T54" fmla="*/ 2147483647 w 552"/>
                  <a:gd name="T55" fmla="*/ 2147483647 h 450"/>
                  <a:gd name="T56" fmla="*/ 2147483647 w 552"/>
                  <a:gd name="T57" fmla="*/ 2147483647 h 450"/>
                  <a:gd name="T58" fmla="*/ 2147483647 w 552"/>
                  <a:gd name="T59" fmla="*/ 2147483647 h 450"/>
                  <a:gd name="T60" fmla="*/ 2147483647 w 552"/>
                  <a:gd name="T61" fmla="*/ 2147483647 h 450"/>
                  <a:gd name="T62" fmla="*/ 2147483647 w 552"/>
                  <a:gd name="T63" fmla="*/ 2147483647 h 450"/>
                  <a:gd name="T64" fmla="*/ 2147483647 w 552"/>
                  <a:gd name="T65" fmla="*/ 2147483647 h 450"/>
                  <a:gd name="T66" fmla="*/ 2147483647 w 552"/>
                  <a:gd name="T67" fmla="*/ 2147483647 h 450"/>
                  <a:gd name="T68" fmla="*/ 2147483647 w 552"/>
                  <a:gd name="T69" fmla="*/ 2147483647 h 450"/>
                  <a:gd name="T70" fmla="*/ 2147483647 w 552"/>
                  <a:gd name="T71" fmla="*/ 2147483647 h 450"/>
                  <a:gd name="T72" fmla="*/ 2147483647 w 552"/>
                  <a:gd name="T73" fmla="*/ 2147483647 h 450"/>
                  <a:gd name="T74" fmla="*/ 2147483647 w 552"/>
                  <a:gd name="T75" fmla="*/ 2147483647 h 450"/>
                  <a:gd name="T76" fmla="*/ 2147483647 w 552"/>
                  <a:gd name="T77" fmla="*/ 2147483647 h 450"/>
                  <a:gd name="T78" fmla="*/ 2147483647 w 552"/>
                  <a:gd name="T79" fmla="*/ 2147483647 h 450"/>
                  <a:gd name="T80" fmla="*/ 2147483647 w 552"/>
                  <a:gd name="T81" fmla="*/ 2147483647 h 450"/>
                  <a:gd name="T82" fmla="*/ 2147483647 w 552"/>
                  <a:gd name="T83" fmla="*/ 2147483647 h 450"/>
                  <a:gd name="T84" fmla="*/ 2147483647 w 552"/>
                  <a:gd name="T85" fmla="*/ 2147483647 h 450"/>
                  <a:gd name="T86" fmla="*/ 2147483647 w 552"/>
                  <a:gd name="T87" fmla="*/ 2147483647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2"/>
                  <a:gd name="T133" fmla="*/ 0 h 450"/>
                  <a:gd name="T134" fmla="*/ 552 w 552"/>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2" h="450">
                    <a:moveTo>
                      <a:pt x="522" y="384"/>
                    </a:moveTo>
                    <a:lnTo>
                      <a:pt x="522" y="396"/>
                    </a:lnTo>
                    <a:lnTo>
                      <a:pt x="522" y="414"/>
                    </a:lnTo>
                    <a:lnTo>
                      <a:pt x="516" y="450"/>
                    </a:lnTo>
                    <a:lnTo>
                      <a:pt x="450" y="444"/>
                    </a:lnTo>
                    <a:lnTo>
                      <a:pt x="426" y="444"/>
                    </a:lnTo>
                    <a:lnTo>
                      <a:pt x="360" y="438"/>
                    </a:lnTo>
                    <a:lnTo>
                      <a:pt x="348" y="438"/>
                    </a:lnTo>
                    <a:lnTo>
                      <a:pt x="306" y="432"/>
                    </a:lnTo>
                    <a:lnTo>
                      <a:pt x="276" y="426"/>
                    </a:lnTo>
                    <a:lnTo>
                      <a:pt x="234" y="420"/>
                    </a:lnTo>
                    <a:lnTo>
                      <a:pt x="150" y="414"/>
                    </a:lnTo>
                    <a:lnTo>
                      <a:pt x="78" y="402"/>
                    </a:lnTo>
                    <a:lnTo>
                      <a:pt x="72" y="402"/>
                    </a:lnTo>
                    <a:lnTo>
                      <a:pt x="0" y="390"/>
                    </a:lnTo>
                    <a:lnTo>
                      <a:pt x="6" y="366"/>
                    </a:lnTo>
                    <a:lnTo>
                      <a:pt x="12" y="330"/>
                    </a:lnTo>
                    <a:lnTo>
                      <a:pt x="18" y="294"/>
                    </a:lnTo>
                    <a:lnTo>
                      <a:pt x="24" y="240"/>
                    </a:lnTo>
                    <a:lnTo>
                      <a:pt x="36" y="192"/>
                    </a:lnTo>
                    <a:lnTo>
                      <a:pt x="36" y="168"/>
                    </a:lnTo>
                    <a:lnTo>
                      <a:pt x="42" y="144"/>
                    </a:lnTo>
                    <a:lnTo>
                      <a:pt x="48" y="96"/>
                    </a:lnTo>
                    <a:lnTo>
                      <a:pt x="54" y="48"/>
                    </a:lnTo>
                    <a:lnTo>
                      <a:pt x="60" y="30"/>
                    </a:lnTo>
                    <a:lnTo>
                      <a:pt x="66" y="0"/>
                    </a:lnTo>
                    <a:lnTo>
                      <a:pt x="108" y="6"/>
                    </a:lnTo>
                    <a:lnTo>
                      <a:pt x="138" y="6"/>
                    </a:lnTo>
                    <a:lnTo>
                      <a:pt x="150" y="12"/>
                    </a:lnTo>
                    <a:lnTo>
                      <a:pt x="234" y="24"/>
                    </a:lnTo>
                    <a:lnTo>
                      <a:pt x="258" y="24"/>
                    </a:lnTo>
                    <a:lnTo>
                      <a:pt x="282" y="30"/>
                    </a:lnTo>
                    <a:lnTo>
                      <a:pt x="396" y="42"/>
                    </a:lnTo>
                    <a:lnTo>
                      <a:pt x="414" y="42"/>
                    </a:lnTo>
                    <a:lnTo>
                      <a:pt x="480" y="48"/>
                    </a:lnTo>
                    <a:lnTo>
                      <a:pt x="552" y="54"/>
                    </a:lnTo>
                    <a:lnTo>
                      <a:pt x="546" y="96"/>
                    </a:lnTo>
                    <a:lnTo>
                      <a:pt x="540" y="138"/>
                    </a:lnTo>
                    <a:lnTo>
                      <a:pt x="540" y="168"/>
                    </a:lnTo>
                    <a:lnTo>
                      <a:pt x="534" y="204"/>
                    </a:lnTo>
                    <a:lnTo>
                      <a:pt x="534" y="252"/>
                    </a:lnTo>
                    <a:lnTo>
                      <a:pt x="528" y="294"/>
                    </a:lnTo>
                    <a:lnTo>
                      <a:pt x="522" y="354"/>
                    </a:lnTo>
                    <a:lnTo>
                      <a:pt x="522" y="384"/>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36" name="Freeform 38"/>
              <p:cNvSpPr>
                <a:spLocks noEditPoints="1"/>
              </p:cNvSpPr>
              <p:nvPr/>
            </p:nvSpPr>
            <p:spPr bwMode="auto">
              <a:xfrm>
                <a:off x="7086603" y="3864104"/>
                <a:ext cx="923925" cy="466725"/>
              </a:xfrm>
              <a:custGeom>
                <a:avLst/>
                <a:gdLst>
                  <a:gd name="T0" fmla="*/ 2147483647 w 582"/>
                  <a:gd name="T1" fmla="*/ 2147483647 h 294"/>
                  <a:gd name="T2" fmla="*/ 2147483647 w 582"/>
                  <a:gd name="T3" fmla="*/ 2147483647 h 294"/>
                  <a:gd name="T4" fmla="*/ 2147483647 w 582"/>
                  <a:gd name="T5" fmla="*/ 2147483647 h 294"/>
                  <a:gd name="T6" fmla="*/ 2147483647 w 582"/>
                  <a:gd name="T7" fmla="*/ 2147483647 h 294"/>
                  <a:gd name="T8" fmla="*/ 2147483647 w 582"/>
                  <a:gd name="T9" fmla="*/ 2147483647 h 294"/>
                  <a:gd name="T10" fmla="*/ 2147483647 w 582"/>
                  <a:gd name="T11" fmla="*/ 2147483647 h 294"/>
                  <a:gd name="T12" fmla="*/ 2147483647 w 582"/>
                  <a:gd name="T13" fmla="*/ 2147483647 h 294"/>
                  <a:gd name="T14" fmla="*/ 2147483647 w 582"/>
                  <a:gd name="T15" fmla="*/ 2147483647 h 294"/>
                  <a:gd name="T16" fmla="*/ 2147483647 w 582"/>
                  <a:gd name="T17" fmla="*/ 2147483647 h 294"/>
                  <a:gd name="T18" fmla="*/ 2147483647 w 582"/>
                  <a:gd name="T19" fmla="*/ 2147483647 h 294"/>
                  <a:gd name="T20" fmla="*/ 2147483647 w 582"/>
                  <a:gd name="T21" fmla="*/ 2147483647 h 294"/>
                  <a:gd name="T22" fmla="*/ 2147483647 w 582"/>
                  <a:gd name="T23" fmla="*/ 2147483647 h 294"/>
                  <a:gd name="T24" fmla="*/ 2147483647 w 582"/>
                  <a:gd name="T25" fmla="*/ 2147483647 h 294"/>
                  <a:gd name="T26" fmla="*/ 2147483647 w 582"/>
                  <a:gd name="T27" fmla="*/ 2147483647 h 294"/>
                  <a:gd name="T28" fmla="*/ 2147483647 w 582"/>
                  <a:gd name="T29" fmla="*/ 2147483647 h 294"/>
                  <a:gd name="T30" fmla="*/ 2147483647 w 582"/>
                  <a:gd name="T31" fmla="*/ 2147483647 h 294"/>
                  <a:gd name="T32" fmla="*/ 2147483647 w 582"/>
                  <a:gd name="T33" fmla="*/ 2147483647 h 294"/>
                  <a:gd name="T34" fmla="*/ 2147483647 w 582"/>
                  <a:gd name="T35" fmla="*/ 2147483647 h 294"/>
                  <a:gd name="T36" fmla="*/ 2147483647 w 582"/>
                  <a:gd name="T37" fmla="*/ 2147483647 h 294"/>
                  <a:gd name="T38" fmla="*/ 2147483647 w 582"/>
                  <a:gd name="T39" fmla="*/ 2147483647 h 294"/>
                  <a:gd name="T40" fmla="*/ 2147483647 w 582"/>
                  <a:gd name="T41" fmla="*/ 2147483647 h 294"/>
                  <a:gd name="T42" fmla="*/ 2147483647 w 582"/>
                  <a:gd name="T43" fmla="*/ 2147483647 h 294"/>
                  <a:gd name="T44" fmla="*/ 2147483647 w 582"/>
                  <a:gd name="T45" fmla="*/ 2147483647 h 294"/>
                  <a:gd name="T46" fmla="*/ 2147483647 w 582"/>
                  <a:gd name="T47" fmla="*/ 2147483647 h 294"/>
                  <a:gd name="T48" fmla="*/ 2147483647 w 582"/>
                  <a:gd name="T49" fmla="*/ 2147483647 h 294"/>
                  <a:gd name="T50" fmla="*/ 2147483647 w 582"/>
                  <a:gd name="T51" fmla="*/ 2147483647 h 294"/>
                  <a:gd name="T52" fmla="*/ 2147483647 w 582"/>
                  <a:gd name="T53" fmla="*/ 2147483647 h 294"/>
                  <a:gd name="T54" fmla="*/ 2147483647 w 582"/>
                  <a:gd name="T55" fmla="*/ 2147483647 h 294"/>
                  <a:gd name="T56" fmla="*/ 2147483647 w 582"/>
                  <a:gd name="T57" fmla="*/ 2147483647 h 294"/>
                  <a:gd name="T58" fmla="*/ 2147483647 w 582"/>
                  <a:gd name="T59" fmla="*/ 2147483647 h 294"/>
                  <a:gd name="T60" fmla="*/ 2147483647 w 582"/>
                  <a:gd name="T61" fmla="*/ 2147483647 h 294"/>
                  <a:gd name="T62" fmla="*/ 2147483647 w 582"/>
                  <a:gd name="T63" fmla="*/ 2147483647 h 294"/>
                  <a:gd name="T64" fmla="*/ 2147483647 w 582"/>
                  <a:gd name="T65" fmla="*/ 2147483647 h 294"/>
                  <a:gd name="T66" fmla="*/ 2147483647 w 582"/>
                  <a:gd name="T67" fmla="*/ 2147483647 h 294"/>
                  <a:gd name="T68" fmla="*/ 2147483647 w 582"/>
                  <a:gd name="T69" fmla="*/ 2147483647 h 294"/>
                  <a:gd name="T70" fmla="*/ 2147483647 w 582"/>
                  <a:gd name="T71" fmla="*/ 2147483647 h 294"/>
                  <a:gd name="T72" fmla="*/ 2147483647 w 582"/>
                  <a:gd name="T73" fmla="*/ 2147483647 h 294"/>
                  <a:gd name="T74" fmla="*/ 2147483647 w 582"/>
                  <a:gd name="T75" fmla="*/ 2147483647 h 294"/>
                  <a:gd name="T76" fmla="*/ 2147483647 w 582"/>
                  <a:gd name="T77" fmla="*/ 2147483647 h 294"/>
                  <a:gd name="T78" fmla="*/ 2147483647 w 582"/>
                  <a:gd name="T79" fmla="*/ 2147483647 h 294"/>
                  <a:gd name="T80" fmla="*/ 2147483647 w 582"/>
                  <a:gd name="T81" fmla="*/ 2147483647 h 294"/>
                  <a:gd name="T82" fmla="*/ 2147483647 w 582"/>
                  <a:gd name="T83" fmla="*/ 2147483647 h 294"/>
                  <a:gd name="T84" fmla="*/ 2147483647 w 582"/>
                  <a:gd name="T85" fmla="*/ 2147483647 h 294"/>
                  <a:gd name="T86" fmla="*/ 2147483647 w 582"/>
                  <a:gd name="T87" fmla="*/ 2147483647 h 294"/>
                  <a:gd name="T88" fmla="*/ 2147483647 w 582"/>
                  <a:gd name="T89" fmla="*/ 2147483647 h 294"/>
                  <a:gd name="T90" fmla="*/ 2147483647 w 582"/>
                  <a:gd name="T91" fmla="*/ 2147483647 h 294"/>
                  <a:gd name="T92" fmla="*/ 2147483647 w 582"/>
                  <a:gd name="T93" fmla="*/ 2147483647 h 294"/>
                  <a:gd name="T94" fmla="*/ 2147483647 w 582"/>
                  <a:gd name="T95" fmla="*/ 2147483647 h 294"/>
                  <a:gd name="T96" fmla="*/ 2147483647 w 582"/>
                  <a:gd name="T97" fmla="*/ 2147483647 h 294"/>
                  <a:gd name="T98" fmla="*/ 2147483647 w 582"/>
                  <a:gd name="T99" fmla="*/ 2147483647 h 294"/>
                  <a:gd name="T100" fmla="*/ 2147483647 w 582"/>
                  <a:gd name="T101" fmla="*/ 2147483647 h 294"/>
                  <a:gd name="T102" fmla="*/ 2147483647 w 582"/>
                  <a:gd name="T103" fmla="*/ 2147483647 h 294"/>
                  <a:gd name="T104" fmla="*/ 2147483647 w 582"/>
                  <a:gd name="T105" fmla="*/ 2147483647 h 294"/>
                  <a:gd name="T106" fmla="*/ 2147483647 w 582"/>
                  <a:gd name="T107" fmla="*/ 2147483647 h 294"/>
                  <a:gd name="T108" fmla="*/ 2147483647 w 582"/>
                  <a:gd name="T109" fmla="*/ 2147483647 h 294"/>
                  <a:gd name="T110" fmla="*/ 2147483647 w 582"/>
                  <a:gd name="T111" fmla="*/ 2147483647 h 294"/>
                  <a:gd name="T112" fmla="*/ 2147483647 w 582"/>
                  <a:gd name="T113" fmla="*/ 2147483647 h 294"/>
                  <a:gd name="T114" fmla="*/ 2147483647 w 582"/>
                  <a:gd name="T115" fmla="*/ 2147483647 h 294"/>
                  <a:gd name="T116" fmla="*/ 2147483647 w 582"/>
                  <a:gd name="T117" fmla="*/ 2147483647 h 2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2"/>
                  <a:gd name="T178" fmla="*/ 0 h 294"/>
                  <a:gd name="T179" fmla="*/ 582 w 582"/>
                  <a:gd name="T180" fmla="*/ 294 h 2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2" h="294">
                    <a:moveTo>
                      <a:pt x="240" y="258"/>
                    </a:moveTo>
                    <a:lnTo>
                      <a:pt x="216" y="264"/>
                    </a:lnTo>
                    <a:lnTo>
                      <a:pt x="192" y="264"/>
                    </a:lnTo>
                    <a:lnTo>
                      <a:pt x="174" y="270"/>
                    </a:lnTo>
                    <a:lnTo>
                      <a:pt x="150" y="270"/>
                    </a:lnTo>
                    <a:lnTo>
                      <a:pt x="144" y="270"/>
                    </a:lnTo>
                    <a:lnTo>
                      <a:pt x="132" y="270"/>
                    </a:lnTo>
                    <a:lnTo>
                      <a:pt x="114" y="270"/>
                    </a:lnTo>
                    <a:lnTo>
                      <a:pt x="120" y="276"/>
                    </a:lnTo>
                    <a:lnTo>
                      <a:pt x="120" y="282"/>
                    </a:lnTo>
                    <a:lnTo>
                      <a:pt x="120" y="288"/>
                    </a:lnTo>
                    <a:lnTo>
                      <a:pt x="84" y="288"/>
                    </a:lnTo>
                    <a:lnTo>
                      <a:pt x="60" y="294"/>
                    </a:lnTo>
                    <a:lnTo>
                      <a:pt x="54" y="294"/>
                    </a:lnTo>
                    <a:lnTo>
                      <a:pt x="18" y="294"/>
                    </a:lnTo>
                    <a:lnTo>
                      <a:pt x="12" y="294"/>
                    </a:lnTo>
                    <a:lnTo>
                      <a:pt x="12" y="282"/>
                    </a:lnTo>
                    <a:lnTo>
                      <a:pt x="18" y="282"/>
                    </a:lnTo>
                    <a:lnTo>
                      <a:pt x="18" y="288"/>
                    </a:lnTo>
                    <a:lnTo>
                      <a:pt x="24" y="288"/>
                    </a:lnTo>
                    <a:lnTo>
                      <a:pt x="24" y="282"/>
                    </a:lnTo>
                    <a:lnTo>
                      <a:pt x="30" y="276"/>
                    </a:lnTo>
                    <a:lnTo>
                      <a:pt x="24" y="270"/>
                    </a:lnTo>
                    <a:lnTo>
                      <a:pt x="30" y="270"/>
                    </a:lnTo>
                    <a:lnTo>
                      <a:pt x="30" y="264"/>
                    </a:lnTo>
                    <a:lnTo>
                      <a:pt x="30" y="258"/>
                    </a:lnTo>
                    <a:lnTo>
                      <a:pt x="30" y="246"/>
                    </a:lnTo>
                    <a:lnTo>
                      <a:pt x="24" y="240"/>
                    </a:lnTo>
                    <a:lnTo>
                      <a:pt x="30" y="234"/>
                    </a:lnTo>
                    <a:lnTo>
                      <a:pt x="36" y="228"/>
                    </a:lnTo>
                    <a:lnTo>
                      <a:pt x="36" y="222"/>
                    </a:lnTo>
                    <a:lnTo>
                      <a:pt x="42" y="222"/>
                    </a:lnTo>
                    <a:lnTo>
                      <a:pt x="48" y="222"/>
                    </a:lnTo>
                    <a:lnTo>
                      <a:pt x="60" y="228"/>
                    </a:lnTo>
                    <a:lnTo>
                      <a:pt x="66" y="228"/>
                    </a:lnTo>
                    <a:lnTo>
                      <a:pt x="72" y="234"/>
                    </a:lnTo>
                    <a:lnTo>
                      <a:pt x="78" y="234"/>
                    </a:lnTo>
                    <a:lnTo>
                      <a:pt x="84" y="228"/>
                    </a:lnTo>
                    <a:lnTo>
                      <a:pt x="84" y="222"/>
                    </a:lnTo>
                    <a:lnTo>
                      <a:pt x="78" y="222"/>
                    </a:lnTo>
                    <a:lnTo>
                      <a:pt x="78" y="216"/>
                    </a:lnTo>
                    <a:lnTo>
                      <a:pt x="78" y="210"/>
                    </a:lnTo>
                    <a:lnTo>
                      <a:pt x="78" y="198"/>
                    </a:lnTo>
                    <a:lnTo>
                      <a:pt x="84" y="198"/>
                    </a:lnTo>
                    <a:lnTo>
                      <a:pt x="90" y="198"/>
                    </a:lnTo>
                    <a:lnTo>
                      <a:pt x="108" y="192"/>
                    </a:lnTo>
                    <a:lnTo>
                      <a:pt x="108" y="186"/>
                    </a:lnTo>
                    <a:lnTo>
                      <a:pt x="102" y="180"/>
                    </a:lnTo>
                    <a:lnTo>
                      <a:pt x="102" y="174"/>
                    </a:lnTo>
                    <a:lnTo>
                      <a:pt x="102" y="168"/>
                    </a:lnTo>
                    <a:lnTo>
                      <a:pt x="108" y="162"/>
                    </a:lnTo>
                    <a:lnTo>
                      <a:pt x="108" y="156"/>
                    </a:lnTo>
                    <a:lnTo>
                      <a:pt x="114" y="162"/>
                    </a:lnTo>
                    <a:lnTo>
                      <a:pt x="114" y="156"/>
                    </a:lnTo>
                    <a:lnTo>
                      <a:pt x="120" y="156"/>
                    </a:lnTo>
                    <a:lnTo>
                      <a:pt x="114" y="150"/>
                    </a:lnTo>
                    <a:lnTo>
                      <a:pt x="114" y="144"/>
                    </a:lnTo>
                    <a:lnTo>
                      <a:pt x="120" y="144"/>
                    </a:lnTo>
                    <a:lnTo>
                      <a:pt x="120" y="150"/>
                    </a:lnTo>
                    <a:lnTo>
                      <a:pt x="126" y="150"/>
                    </a:lnTo>
                    <a:lnTo>
                      <a:pt x="132" y="144"/>
                    </a:lnTo>
                    <a:lnTo>
                      <a:pt x="138" y="150"/>
                    </a:lnTo>
                    <a:lnTo>
                      <a:pt x="144" y="150"/>
                    </a:lnTo>
                    <a:lnTo>
                      <a:pt x="144" y="144"/>
                    </a:lnTo>
                    <a:lnTo>
                      <a:pt x="138" y="144"/>
                    </a:lnTo>
                    <a:lnTo>
                      <a:pt x="138" y="138"/>
                    </a:lnTo>
                    <a:lnTo>
                      <a:pt x="150" y="144"/>
                    </a:lnTo>
                    <a:lnTo>
                      <a:pt x="150" y="138"/>
                    </a:lnTo>
                    <a:lnTo>
                      <a:pt x="156" y="138"/>
                    </a:lnTo>
                    <a:lnTo>
                      <a:pt x="162" y="144"/>
                    </a:lnTo>
                    <a:lnTo>
                      <a:pt x="168" y="144"/>
                    </a:lnTo>
                    <a:lnTo>
                      <a:pt x="168" y="150"/>
                    </a:lnTo>
                    <a:lnTo>
                      <a:pt x="174" y="150"/>
                    </a:lnTo>
                    <a:lnTo>
                      <a:pt x="180" y="150"/>
                    </a:lnTo>
                    <a:lnTo>
                      <a:pt x="180" y="156"/>
                    </a:lnTo>
                    <a:lnTo>
                      <a:pt x="180" y="150"/>
                    </a:lnTo>
                    <a:lnTo>
                      <a:pt x="186" y="138"/>
                    </a:lnTo>
                    <a:lnTo>
                      <a:pt x="192" y="138"/>
                    </a:lnTo>
                    <a:lnTo>
                      <a:pt x="192" y="132"/>
                    </a:lnTo>
                    <a:lnTo>
                      <a:pt x="198" y="132"/>
                    </a:lnTo>
                    <a:lnTo>
                      <a:pt x="204" y="132"/>
                    </a:lnTo>
                    <a:lnTo>
                      <a:pt x="204" y="138"/>
                    </a:lnTo>
                    <a:lnTo>
                      <a:pt x="210" y="138"/>
                    </a:lnTo>
                    <a:lnTo>
                      <a:pt x="216" y="138"/>
                    </a:lnTo>
                    <a:lnTo>
                      <a:pt x="210" y="144"/>
                    </a:lnTo>
                    <a:lnTo>
                      <a:pt x="216" y="144"/>
                    </a:lnTo>
                    <a:lnTo>
                      <a:pt x="216" y="138"/>
                    </a:lnTo>
                    <a:lnTo>
                      <a:pt x="222" y="138"/>
                    </a:lnTo>
                    <a:lnTo>
                      <a:pt x="222" y="132"/>
                    </a:lnTo>
                    <a:lnTo>
                      <a:pt x="222" y="126"/>
                    </a:lnTo>
                    <a:lnTo>
                      <a:pt x="222" y="120"/>
                    </a:lnTo>
                    <a:lnTo>
                      <a:pt x="228" y="120"/>
                    </a:lnTo>
                    <a:lnTo>
                      <a:pt x="228" y="114"/>
                    </a:lnTo>
                    <a:lnTo>
                      <a:pt x="234" y="114"/>
                    </a:lnTo>
                    <a:lnTo>
                      <a:pt x="234" y="108"/>
                    </a:lnTo>
                    <a:lnTo>
                      <a:pt x="240" y="108"/>
                    </a:lnTo>
                    <a:lnTo>
                      <a:pt x="240" y="120"/>
                    </a:lnTo>
                    <a:lnTo>
                      <a:pt x="246" y="120"/>
                    </a:lnTo>
                    <a:lnTo>
                      <a:pt x="252" y="120"/>
                    </a:lnTo>
                    <a:lnTo>
                      <a:pt x="258" y="126"/>
                    </a:lnTo>
                    <a:lnTo>
                      <a:pt x="264" y="126"/>
                    </a:lnTo>
                    <a:lnTo>
                      <a:pt x="264" y="120"/>
                    </a:lnTo>
                    <a:lnTo>
                      <a:pt x="270" y="120"/>
                    </a:lnTo>
                    <a:lnTo>
                      <a:pt x="270" y="114"/>
                    </a:lnTo>
                    <a:lnTo>
                      <a:pt x="270" y="102"/>
                    </a:lnTo>
                    <a:lnTo>
                      <a:pt x="270" y="96"/>
                    </a:lnTo>
                    <a:lnTo>
                      <a:pt x="276" y="96"/>
                    </a:lnTo>
                    <a:lnTo>
                      <a:pt x="282" y="96"/>
                    </a:lnTo>
                    <a:lnTo>
                      <a:pt x="282" y="90"/>
                    </a:lnTo>
                    <a:lnTo>
                      <a:pt x="288" y="84"/>
                    </a:lnTo>
                    <a:lnTo>
                      <a:pt x="288" y="78"/>
                    </a:lnTo>
                    <a:lnTo>
                      <a:pt x="294" y="72"/>
                    </a:lnTo>
                    <a:lnTo>
                      <a:pt x="300" y="66"/>
                    </a:lnTo>
                    <a:lnTo>
                      <a:pt x="300" y="60"/>
                    </a:lnTo>
                    <a:lnTo>
                      <a:pt x="300" y="48"/>
                    </a:lnTo>
                    <a:lnTo>
                      <a:pt x="306" y="42"/>
                    </a:lnTo>
                    <a:lnTo>
                      <a:pt x="312" y="42"/>
                    </a:lnTo>
                    <a:lnTo>
                      <a:pt x="318" y="48"/>
                    </a:lnTo>
                    <a:lnTo>
                      <a:pt x="324" y="48"/>
                    </a:lnTo>
                    <a:lnTo>
                      <a:pt x="324" y="42"/>
                    </a:lnTo>
                    <a:lnTo>
                      <a:pt x="330" y="42"/>
                    </a:lnTo>
                    <a:lnTo>
                      <a:pt x="330" y="36"/>
                    </a:lnTo>
                    <a:lnTo>
                      <a:pt x="342" y="36"/>
                    </a:lnTo>
                    <a:lnTo>
                      <a:pt x="342" y="30"/>
                    </a:lnTo>
                    <a:lnTo>
                      <a:pt x="348" y="30"/>
                    </a:lnTo>
                    <a:lnTo>
                      <a:pt x="348" y="24"/>
                    </a:lnTo>
                    <a:lnTo>
                      <a:pt x="342" y="24"/>
                    </a:lnTo>
                    <a:lnTo>
                      <a:pt x="336" y="24"/>
                    </a:lnTo>
                    <a:lnTo>
                      <a:pt x="342" y="18"/>
                    </a:lnTo>
                    <a:lnTo>
                      <a:pt x="342" y="12"/>
                    </a:lnTo>
                    <a:lnTo>
                      <a:pt x="336" y="12"/>
                    </a:lnTo>
                    <a:lnTo>
                      <a:pt x="336" y="6"/>
                    </a:lnTo>
                    <a:lnTo>
                      <a:pt x="342" y="6"/>
                    </a:lnTo>
                    <a:lnTo>
                      <a:pt x="348" y="0"/>
                    </a:lnTo>
                    <a:lnTo>
                      <a:pt x="354" y="6"/>
                    </a:lnTo>
                    <a:lnTo>
                      <a:pt x="360" y="6"/>
                    </a:lnTo>
                    <a:lnTo>
                      <a:pt x="366" y="0"/>
                    </a:lnTo>
                    <a:lnTo>
                      <a:pt x="372" y="0"/>
                    </a:lnTo>
                    <a:lnTo>
                      <a:pt x="372" y="6"/>
                    </a:lnTo>
                    <a:lnTo>
                      <a:pt x="378" y="6"/>
                    </a:lnTo>
                    <a:lnTo>
                      <a:pt x="384" y="12"/>
                    </a:lnTo>
                    <a:lnTo>
                      <a:pt x="384" y="18"/>
                    </a:lnTo>
                    <a:lnTo>
                      <a:pt x="390" y="24"/>
                    </a:lnTo>
                    <a:lnTo>
                      <a:pt x="390" y="30"/>
                    </a:lnTo>
                    <a:lnTo>
                      <a:pt x="396" y="30"/>
                    </a:lnTo>
                    <a:lnTo>
                      <a:pt x="402" y="30"/>
                    </a:lnTo>
                    <a:lnTo>
                      <a:pt x="408" y="30"/>
                    </a:lnTo>
                    <a:lnTo>
                      <a:pt x="414" y="30"/>
                    </a:lnTo>
                    <a:lnTo>
                      <a:pt x="420" y="30"/>
                    </a:lnTo>
                    <a:lnTo>
                      <a:pt x="420" y="36"/>
                    </a:lnTo>
                    <a:lnTo>
                      <a:pt x="426" y="36"/>
                    </a:lnTo>
                    <a:lnTo>
                      <a:pt x="432" y="42"/>
                    </a:lnTo>
                    <a:lnTo>
                      <a:pt x="438" y="42"/>
                    </a:lnTo>
                    <a:lnTo>
                      <a:pt x="438" y="36"/>
                    </a:lnTo>
                    <a:lnTo>
                      <a:pt x="444" y="30"/>
                    </a:lnTo>
                    <a:lnTo>
                      <a:pt x="450" y="36"/>
                    </a:lnTo>
                    <a:lnTo>
                      <a:pt x="456" y="36"/>
                    </a:lnTo>
                    <a:lnTo>
                      <a:pt x="462" y="36"/>
                    </a:lnTo>
                    <a:lnTo>
                      <a:pt x="462" y="42"/>
                    </a:lnTo>
                    <a:lnTo>
                      <a:pt x="462" y="36"/>
                    </a:lnTo>
                    <a:lnTo>
                      <a:pt x="468" y="36"/>
                    </a:lnTo>
                    <a:lnTo>
                      <a:pt x="474" y="36"/>
                    </a:lnTo>
                    <a:lnTo>
                      <a:pt x="474" y="30"/>
                    </a:lnTo>
                    <a:lnTo>
                      <a:pt x="480" y="30"/>
                    </a:lnTo>
                    <a:lnTo>
                      <a:pt x="480" y="24"/>
                    </a:lnTo>
                    <a:lnTo>
                      <a:pt x="486" y="24"/>
                    </a:lnTo>
                    <a:lnTo>
                      <a:pt x="492" y="18"/>
                    </a:lnTo>
                    <a:lnTo>
                      <a:pt x="492" y="24"/>
                    </a:lnTo>
                    <a:lnTo>
                      <a:pt x="492" y="30"/>
                    </a:lnTo>
                    <a:lnTo>
                      <a:pt x="498" y="36"/>
                    </a:lnTo>
                    <a:lnTo>
                      <a:pt x="504" y="36"/>
                    </a:lnTo>
                    <a:lnTo>
                      <a:pt x="510" y="36"/>
                    </a:lnTo>
                    <a:lnTo>
                      <a:pt x="510" y="42"/>
                    </a:lnTo>
                    <a:lnTo>
                      <a:pt x="516" y="42"/>
                    </a:lnTo>
                    <a:lnTo>
                      <a:pt x="522" y="48"/>
                    </a:lnTo>
                    <a:lnTo>
                      <a:pt x="516" y="54"/>
                    </a:lnTo>
                    <a:lnTo>
                      <a:pt x="522" y="60"/>
                    </a:lnTo>
                    <a:lnTo>
                      <a:pt x="522" y="66"/>
                    </a:lnTo>
                    <a:lnTo>
                      <a:pt x="522" y="72"/>
                    </a:lnTo>
                    <a:lnTo>
                      <a:pt x="516" y="72"/>
                    </a:lnTo>
                    <a:lnTo>
                      <a:pt x="516" y="78"/>
                    </a:lnTo>
                    <a:lnTo>
                      <a:pt x="522" y="78"/>
                    </a:lnTo>
                    <a:lnTo>
                      <a:pt x="528" y="90"/>
                    </a:lnTo>
                    <a:lnTo>
                      <a:pt x="534" y="90"/>
                    </a:lnTo>
                    <a:lnTo>
                      <a:pt x="534" y="96"/>
                    </a:lnTo>
                    <a:lnTo>
                      <a:pt x="540" y="102"/>
                    </a:lnTo>
                    <a:lnTo>
                      <a:pt x="540" y="108"/>
                    </a:lnTo>
                    <a:lnTo>
                      <a:pt x="546" y="108"/>
                    </a:lnTo>
                    <a:lnTo>
                      <a:pt x="546" y="114"/>
                    </a:lnTo>
                    <a:lnTo>
                      <a:pt x="552" y="120"/>
                    </a:lnTo>
                    <a:lnTo>
                      <a:pt x="558" y="120"/>
                    </a:lnTo>
                    <a:lnTo>
                      <a:pt x="558" y="126"/>
                    </a:lnTo>
                    <a:lnTo>
                      <a:pt x="558" y="120"/>
                    </a:lnTo>
                    <a:lnTo>
                      <a:pt x="564" y="126"/>
                    </a:lnTo>
                    <a:lnTo>
                      <a:pt x="564" y="132"/>
                    </a:lnTo>
                    <a:lnTo>
                      <a:pt x="570" y="132"/>
                    </a:lnTo>
                    <a:lnTo>
                      <a:pt x="570" y="126"/>
                    </a:lnTo>
                    <a:lnTo>
                      <a:pt x="576" y="132"/>
                    </a:lnTo>
                    <a:lnTo>
                      <a:pt x="576" y="126"/>
                    </a:lnTo>
                    <a:lnTo>
                      <a:pt x="582" y="132"/>
                    </a:lnTo>
                    <a:lnTo>
                      <a:pt x="558" y="156"/>
                    </a:lnTo>
                    <a:lnTo>
                      <a:pt x="552" y="162"/>
                    </a:lnTo>
                    <a:lnTo>
                      <a:pt x="540" y="168"/>
                    </a:lnTo>
                    <a:lnTo>
                      <a:pt x="528" y="180"/>
                    </a:lnTo>
                    <a:lnTo>
                      <a:pt x="528" y="186"/>
                    </a:lnTo>
                    <a:lnTo>
                      <a:pt x="522" y="192"/>
                    </a:lnTo>
                    <a:lnTo>
                      <a:pt x="516" y="192"/>
                    </a:lnTo>
                    <a:lnTo>
                      <a:pt x="516" y="198"/>
                    </a:lnTo>
                    <a:lnTo>
                      <a:pt x="516" y="204"/>
                    </a:lnTo>
                    <a:lnTo>
                      <a:pt x="510" y="204"/>
                    </a:lnTo>
                    <a:lnTo>
                      <a:pt x="504" y="210"/>
                    </a:lnTo>
                    <a:lnTo>
                      <a:pt x="498" y="216"/>
                    </a:lnTo>
                    <a:lnTo>
                      <a:pt x="498" y="222"/>
                    </a:lnTo>
                    <a:lnTo>
                      <a:pt x="492" y="222"/>
                    </a:lnTo>
                    <a:lnTo>
                      <a:pt x="486" y="228"/>
                    </a:lnTo>
                    <a:lnTo>
                      <a:pt x="480" y="228"/>
                    </a:lnTo>
                    <a:lnTo>
                      <a:pt x="474" y="234"/>
                    </a:lnTo>
                    <a:lnTo>
                      <a:pt x="468" y="234"/>
                    </a:lnTo>
                    <a:lnTo>
                      <a:pt x="462" y="240"/>
                    </a:lnTo>
                    <a:lnTo>
                      <a:pt x="456" y="240"/>
                    </a:lnTo>
                    <a:lnTo>
                      <a:pt x="438" y="246"/>
                    </a:lnTo>
                    <a:lnTo>
                      <a:pt x="432" y="246"/>
                    </a:lnTo>
                    <a:lnTo>
                      <a:pt x="414" y="246"/>
                    </a:lnTo>
                    <a:lnTo>
                      <a:pt x="372" y="252"/>
                    </a:lnTo>
                    <a:lnTo>
                      <a:pt x="354" y="252"/>
                    </a:lnTo>
                    <a:lnTo>
                      <a:pt x="336" y="252"/>
                    </a:lnTo>
                    <a:lnTo>
                      <a:pt x="330" y="252"/>
                    </a:lnTo>
                    <a:lnTo>
                      <a:pt x="324" y="258"/>
                    </a:lnTo>
                    <a:lnTo>
                      <a:pt x="294" y="258"/>
                    </a:lnTo>
                    <a:lnTo>
                      <a:pt x="276" y="258"/>
                    </a:lnTo>
                    <a:lnTo>
                      <a:pt x="264" y="258"/>
                    </a:lnTo>
                    <a:lnTo>
                      <a:pt x="246" y="258"/>
                    </a:lnTo>
                    <a:lnTo>
                      <a:pt x="240" y="258"/>
                    </a:lnTo>
                    <a:close/>
                    <a:moveTo>
                      <a:pt x="0" y="294"/>
                    </a:moveTo>
                    <a:lnTo>
                      <a:pt x="0" y="288"/>
                    </a:lnTo>
                    <a:lnTo>
                      <a:pt x="6" y="288"/>
                    </a:lnTo>
                    <a:lnTo>
                      <a:pt x="6" y="294"/>
                    </a:lnTo>
                    <a:lnTo>
                      <a:pt x="0" y="294"/>
                    </a:lnTo>
                    <a:close/>
                  </a:path>
                </a:pathLst>
              </a:custGeom>
              <a:solidFill>
                <a:srgbClr val="FFFF00"/>
              </a:solidFill>
              <a:ln w="28575">
                <a:solidFill>
                  <a:srgbClr val="000000"/>
                </a:solidFill>
                <a:round/>
                <a:headEnd/>
                <a:tailEnd/>
              </a:ln>
            </p:spPr>
            <p:txBody>
              <a:bodyPr lIns="87069" tIns="43506" rIns="87069" bIns="43506"/>
              <a:lstStyle/>
              <a:p>
                <a:pPr fontAlgn="base">
                  <a:spcBef>
                    <a:spcPct val="0"/>
                  </a:spcBef>
                  <a:spcAft>
                    <a:spcPct val="0"/>
                  </a:spcAft>
                </a:pPr>
                <a:r>
                  <a:rPr lang="en-US" sz="2400" dirty="0">
                    <a:solidFill>
                      <a:srgbClr val="000000"/>
                    </a:solidFill>
                    <a:latin typeface="Times New Roman" charset="0"/>
                    <a:ea typeface="ＭＳ Ｐゴシック" charset="0"/>
                    <a:cs typeface="ＭＳ Ｐゴシック" charset="0"/>
                  </a:rPr>
                  <a:t>      </a:t>
                </a:r>
                <a:endParaRPr lang="en-US" sz="2400" b="1" dirty="0">
                  <a:solidFill>
                    <a:srgbClr val="000000"/>
                  </a:solidFill>
                  <a:latin typeface="Candara"/>
                  <a:ea typeface="ＭＳ Ｐゴシック" charset="0"/>
                  <a:cs typeface="Candara"/>
                </a:endParaRPr>
              </a:p>
            </p:txBody>
          </p:sp>
          <p:sp>
            <p:nvSpPr>
              <p:cNvPr id="256037" name="Freeform 39"/>
              <p:cNvSpPr>
                <a:spLocks/>
              </p:cNvSpPr>
              <p:nvPr/>
            </p:nvSpPr>
            <p:spPr bwMode="auto">
              <a:xfrm>
                <a:off x="6257925" y="3708529"/>
                <a:ext cx="914400" cy="714375"/>
              </a:xfrm>
              <a:custGeom>
                <a:avLst/>
                <a:gdLst>
                  <a:gd name="T0" fmla="*/ 2147483647 w 522"/>
                  <a:gd name="T1" fmla="*/ 2147483647 h 450"/>
                  <a:gd name="T2" fmla="*/ 2147483647 w 522"/>
                  <a:gd name="T3" fmla="*/ 2147483647 h 450"/>
                  <a:gd name="T4" fmla="*/ 2147483647 w 522"/>
                  <a:gd name="T5" fmla="*/ 2147483647 h 450"/>
                  <a:gd name="T6" fmla="*/ 2147483647 w 522"/>
                  <a:gd name="T7" fmla="*/ 2147483647 h 450"/>
                  <a:gd name="T8" fmla="*/ 2147483647 w 522"/>
                  <a:gd name="T9" fmla="*/ 2147483647 h 450"/>
                  <a:gd name="T10" fmla="*/ 2147483647 w 522"/>
                  <a:gd name="T11" fmla="*/ 2147483647 h 450"/>
                  <a:gd name="T12" fmla="*/ 2147483647 w 522"/>
                  <a:gd name="T13" fmla="*/ 2147483647 h 450"/>
                  <a:gd name="T14" fmla="*/ 2147483647 w 522"/>
                  <a:gd name="T15" fmla="*/ 2147483647 h 450"/>
                  <a:gd name="T16" fmla="*/ 2147483647 w 522"/>
                  <a:gd name="T17" fmla="*/ 2147483647 h 450"/>
                  <a:gd name="T18" fmla="*/ 2147483647 w 522"/>
                  <a:gd name="T19" fmla="*/ 2147483647 h 450"/>
                  <a:gd name="T20" fmla="*/ 2147483647 w 522"/>
                  <a:gd name="T21" fmla="*/ 2147483647 h 450"/>
                  <a:gd name="T22" fmla="*/ 2147483647 w 522"/>
                  <a:gd name="T23" fmla="*/ 2147483647 h 450"/>
                  <a:gd name="T24" fmla="*/ 2147483647 w 522"/>
                  <a:gd name="T25" fmla="*/ 2147483647 h 450"/>
                  <a:gd name="T26" fmla="*/ 2147483647 w 522"/>
                  <a:gd name="T27" fmla="*/ 2147483647 h 450"/>
                  <a:gd name="T28" fmla="*/ 2147483647 w 522"/>
                  <a:gd name="T29" fmla="*/ 2147483647 h 450"/>
                  <a:gd name="T30" fmla="*/ 2147483647 w 522"/>
                  <a:gd name="T31" fmla="*/ 2147483647 h 450"/>
                  <a:gd name="T32" fmla="*/ 2147483647 w 522"/>
                  <a:gd name="T33" fmla="*/ 2147483647 h 450"/>
                  <a:gd name="T34" fmla="*/ 2147483647 w 522"/>
                  <a:gd name="T35" fmla="*/ 2147483647 h 450"/>
                  <a:gd name="T36" fmla="*/ 2147483647 w 522"/>
                  <a:gd name="T37" fmla="*/ 2147483647 h 450"/>
                  <a:gd name="T38" fmla="*/ 2147483647 w 522"/>
                  <a:gd name="T39" fmla="*/ 2147483647 h 450"/>
                  <a:gd name="T40" fmla="*/ 2147483647 w 522"/>
                  <a:gd name="T41" fmla="*/ 2147483647 h 450"/>
                  <a:gd name="T42" fmla="*/ 2147483647 w 522"/>
                  <a:gd name="T43" fmla="*/ 2147483647 h 450"/>
                  <a:gd name="T44" fmla="*/ 2147483647 w 522"/>
                  <a:gd name="T45" fmla="*/ 2147483647 h 450"/>
                  <a:gd name="T46" fmla="*/ 2147483647 w 522"/>
                  <a:gd name="T47" fmla="*/ 2147483647 h 450"/>
                  <a:gd name="T48" fmla="*/ 2147483647 w 522"/>
                  <a:gd name="T49" fmla="*/ 2147483647 h 450"/>
                  <a:gd name="T50" fmla="*/ 2147483647 w 522"/>
                  <a:gd name="T51" fmla="*/ 2147483647 h 450"/>
                  <a:gd name="T52" fmla="*/ 2147483647 w 522"/>
                  <a:gd name="T53" fmla="*/ 2147483647 h 450"/>
                  <a:gd name="T54" fmla="*/ 2147483647 w 522"/>
                  <a:gd name="T55" fmla="*/ 2147483647 h 450"/>
                  <a:gd name="T56" fmla="*/ 2147483647 w 522"/>
                  <a:gd name="T57" fmla="*/ 2147483647 h 450"/>
                  <a:gd name="T58" fmla="*/ 2147483647 w 522"/>
                  <a:gd name="T59" fmla="*/ 2147483647 h 450"/>
                  <a:gd name="T60" fmla="*/ 0 w 522"/>
                  <a:gd name="T61" fmla="*/ 2147483647 h 450"/>
                  <a:gd name="T62" fmla="*/ 2147483647 w 522"/>
                  <a:gd name="T63" fmla="*/ 2147483647 h 450"/>
                  <a:gd name="T64" fmla="*/ 2147483647 w 522"/>
                  <a:gd name="T65" fmla="*/ 2147483647 h 450"/>
                  <a:gd name="T66" fmla="*/ 2147483647 w 522"/>
                  <a:gd name="T67" fmla="*/ 2147483647 h 450"/>
                  <a:gd name="T68" fmla="*/ 2147483647 w 522"/>
                  <a:gd name="T69" fmla="*/ 0 h 450"/>
                  <a:gd name="T70" fmla="*/ 2147483647 w 522"/>
                  <a:gd name="T71" fmla="*/ 2147483647 h 450"/>
                  <a:gd name="T72" fmla="*/ 2147483647 w 522"/>
                  <a:gd name="T73" fmla="*/ 2147483647 h 450"/>
                  <a:gd name="T74" fmla="*/ 2147483647 w 522"/>
                  <a:gd name="T75" fmla="*/ 2147483647 h 450"/>
                  <a:gd name="T76" fmla="*/ 2147483647 w 522"/>
                  <a:gd name="T77" fmla="*/ 2147483647 h 450"/>
                  <a:gd name="T78" fmla="*/ 2147483647 w 522"/>
                  <a:gd name="T79" fmla="*/ 2147483647 h 450"/>
                  <a:gd name="T80" fmla="*/ 2147483647 w 522"/>
                  <a:gd name="T81" fmla="*/ 2147483647 h 450"/>
                  <a:gd name="T82" fmla="*/ 2147483647 w 522"/>
                  <a:gd name="T83" fmla="*/ 2147483647 h 450"/>
                  <a:gd name="T84" fmla="*/ 2147483647 w 522"/>
                  <a:gd name="T85" fmla="*/ 2147483647 h 450"/>
                  <a:gd name="T86" fmla="*/ 2147483647 w 522"/>
                  <a:gd name="T87" fmla="*/ 2147483647 h 450"/>
                  <a:gd name="T88" fmla="*/ 2147483647 w 522"/>
                  <a:gd name="T89" fmla="*/ 2147483647 h 450"/>
                  <a:gd name="T90" fmla="*/ 2147483647 w 522"/>
                  <a:gd name="T91" fmla="*/ 2147483647 h 450"/>
                  <a:gd name="T92" fmla="*/ 2147483647 w 522"/>
                  <a:gd name="T93" fmla="*/ 2147483647 h 450"/>
                  <a:gd name="T94" fmla="*/ 2147483647 w 522"/>
                  <a:gd name="T95" fmla="*/ 2147483647 h 450"/>
                  <a:gd name="T96" fmla="*/ 2147483647 w 522"/>
                  <a:gd name="T97" fmla="*/ 2147483647 h 450"/>
                  <a:gd name="T98" fmla="*/ 2147483647 w 522"/>
                  <a:gd name="T99" fmla="*/ 2147483647 h 450"/>
                  <a:gd name="T100" fmla="*/ 2147483647 w 522"/>
                  <a:gd name="T101" fmla="*/ 2147483647 h 450"/>
                  <a:gd name="T102" fmla="*/ 2147483647 w 522"/>
                  <a:gd name="T103" fmla="*/ 2147483647 h 450"/>
                  <a:gd name="T104" fmla="*/ 2147483647 w 522"/>
                  <a:gd name="T105" fmla="*/ 2147483647 h 450"/>
                  <a:gd name="T106" fmla="*/ 2147483647 w 522"/>
                  <a:gd name="T107" fmla="*/ 2147483647 h 450"/>
                  <a:gd name="T108" fmla="*/ 2147483647 w 522"/>
                  <a:gd name="T109" fmla="*/ 2147483647 h 450"/>
                  <a:gd name="T110" fmla="*/ 2147483647 w 522"/>
                  <a:gd name="T111" fmla="*/ 2147483647 h 4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2"/>
                  <a:gd name="T169" fmla="*/ 0 h 450"/>
                  <a:gd name="T170" fmla="*/ 522 w 522"/>
                  <a:gd name="T171" fmla="*/ 450 h 4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2" h="450">
                    <a:moveTo>
                      <a:pt x="522" y="348"/>
                    </a:moveTo>
                    <a:lnTo>
                      <a:pt x="522" y="360"/>
                    </a:lnTo>
                    <a:lnTo>
                      <a:pt x="522" y="366"/>
                    </a:lnTo>
                    <a:lnTo>
                      <a:pt x="522" y="372"/>
                    </a:lnTo>
                    <a:lnTo>
                      <a:pt x="516" y="372"/>
                    </a:lnTo>
                    <a:lnTo>
                      <a:pt x="522" y="378"/>
                    </a:lnTo>
                    <a:lnTo>
                      <a:pt x="516" y="384"/>
                    </a:lnTo>
                    <a:lnTo>
                      <a:pt x="516" y="390"/>
                    </a:lnTo>
                    <a:lnTo>
                      <a:pt x="510" y="390"/>
                    </a:lnTo>
                    <a:lnTo>
                      <a:pt x="510" y="384"/>
                    </a:lnTo>
                    <a:lnTo>
                      <a:pt x="504" y="384"/>
                    </a:lnTo>
                    <a:lnTo>
                      <a:pt x="504" y="396"/>
                    </a:lnTo>
                    <a:lnTo>
                      <a:pt x="498" y="402"/>
                    </a:lnTo>
                    <a:lnTo>
                      <a:pt x="498" y="396"/>
                    </a:lnTo>
                    <a:lnTo>
                      <a:pt x="498" y="390"/>
                    </a:lnTo>
                    <a:lnTo>
                      <a:pt x="492" y="390"/>
                    </a:lnTo>
                    <a:lnTo>
                      <a:pt x="492" y="396"/>
                    </a:lnTo>
                    <a:lnTo>
                      <a:pt x="492" y="402"/>
                    </a:lnTo>
                    <a:lnTo>
                      <a:pt x="498" y="408"/>
                    </a:lnTo>
                    <a:lnTo>
                      <a:pt x="498" y="414"/>
                    </a:lnTo>
                    <a:lnTo>
                      <a:pt x="492" y="414"/>
                    </a:lnTo>
                    <a:lnTo>
                      <a:pt x="486" y="414"/>
                    </a:lnTo>
                    <a:lnTo>
                      <a:pt x="486" y="420"/>
                    </a:lnTo>
                    <a:lnTo>
                      <a:pt x="492" y="420"/>
                    </a:lnTo>
                    <a:lnTo>
                      <a:pt x="486" y="426"/>
                    </a:lnTo>
                    <a:lnTo>
                      <a:pt x="486" y="420"/>
                    </a:lnTo>
                    <a:lnTo>
                      <a:pt x="480" y="426"/>
                    </a:lnTo>
                    <a:lnTo>
                      <a:pt x="486" y="426"/>
                    </a:lnTo>
                    <a:lnTo>
                      <a:pt x="486" y="432"/>
                    </a:lnTo>
                    <a:lnTo>
                      <a:pt x="492" y="432"/>
                    </a:lnTo>
                    <a:lnTo>
                      <a:pt x="486" y="438"/>
                    </a:lnTo>
                    <a:lnTo>
                      <a:pt x="486" y="444"/>
                    </a:lnTo>
                    <a:lnTo>
                      <a:pt x="480" y="450"/>
                    </a:lnTo>
                    <a:lnTo>
                      <a:pt x="462" y="450"/>
                    </a:lnTo>
                    <a:lnTo>
                      <a:pt x="438" y="450"/>
                    </a:lnTo>
                    <a:lnTo>
                      <a:pt x="432" y="450"/>
                    </a:lnTo>
                    <a:lnTo>
                      <a:pt x="432" y="444"/>
                    </a:lnTo>
                    <a:lnTo>
                      <a:pt x="438" y="438"/>
                    </a:lnTo>
                    <a:lnTo>
                      <a:pt x="438" y="432"/>
                    </a:lnTo>
                    <a:lnTo>
                      <a:pt x="444" y="432"/>
                    </a:lnTo>
                    <a:lnTo>
                      <a:pt x="450" y="432"/>
                    </a:lnTo>
                    <a:lnTo>
                      <a:pt x="450" y="426"/>
                    </a:lnTo>
                    <a:lnTo>
                      <a:pt x="456" y="420"/>
                    </a:lnTo>
                    <a:lnTo>
                      <a:pt x="450" y="420"/>
                    </a:lnTo>
                    <a:lnTo>
                      <a:pt x="456" y="414"/>
                    </a:lnTo>
                    <a:lnTo>
                      <a:pt x="450" y="408"/>
                    </a:lnTo>
                    <a:lnTo>
                      <a:pt x="444" y="408"/>
                    </a:lnTo>
                    <a:lnTo>
                      <a:pt x="444" y="402"/>
                    </a:lnTo>
                    <a:lnTo>
                      <a:pt x="438" y="402"/>
                    </a:lnTo>
                    <a:lnTo>
                      <a:pt x="408" y="402"/>
                    </a:lnTo>
                    <a:lnTo>
                      <a:pt x="396" y="402"/>
                    </a:lnTo>
                    <a:lnTo>
                      <a:pt x="366" y="408"/>
                    </a:lnTo>
                    <a:lnTo>
                      <a:pt x="348" y="408"/>
                    </a:lnTo>
                    <a:lnTo>
                      <a:pt x="342" y="408"/>
                    </a:lnTo>
                    <a:lnTo>
                      <a:pt x="324" y="408"/>
                    </a:lnTo>
                    <a:lnTo>
                      <a:pt x="288" y="408"/>
                    </a:lnTo>
                    <a:lnTo>
                      <a:pt x="258" y="408"/>
                    </a:lnTo>
                    <a:lnTo>
                      <a:pt x="240" y="414"/>
                    </a:lnTo>
                    <a:lnTo>
                      <a:pt x="234" y="414"/>
                    </a:lnTo>
                    <a:lnTo>
                      <a:pt x="198" y="414"/>
                    </a:lnTo>
                    <a:lnTo>
                      <a:pt x="192" y="414"/>
                    </a:lnTo>
                    <a:lnTo>
                      <a:pt x="174" y="414"/>
                    </a:lnTo>
                    <a:lnTo>
                      <a:pt x="150" y="414"/>
                    </a:lnTo>
                    <a:lnTo>
                      <a:pt x="138" y="414"/>
                    </a:lnTo>
                    <a:lnTo>
                      <a:pt x="96" y="414"/>
                    </a:lnTo>
                    <a:lnTo>
                      <a:pt x="90" y="396"/>
                    </a:lnTo>
                    <a:lnTo>
                      <a:pt x="90" y="390"/>
                    </a:lnTo>
                    <a:lnTo>
                      <a:pt x="90" y="366"/>
                    </a:lnTo>
                    <a:lnTo>
                      <a:pt x="90" y="360"/>
                    </a:lnTo>
                    <a:lnTo>
                      <a:pt x="90" y="330"/>
                    </a:lnTo>
                    <a:lnTo>
                      <a:pt x="90" y="300"/>
                    </a:lnTo>
                    <a:lnTo>
                      <a:pt x="90" y="294"/>
                    </a:lnTo>
                    <a:lnTo>
                      <a:pt x="90" y="264"/>
                    </a:lnTo>
                    <a:lnTo>
                      <a:pt x="90" y="258"/>
                    </a:lnTo>
                    <a:lnTo>
                      <a:pt x="90" y="228"/>
                    </a:lnTo>
                    <a:lnTo>
                      <a:pt x="90" y="216"/>
                    </a:lnTo>
                    <a:lnTo>
                      <a:pt x="90" y="192"/>
                    </a:lnTo>
                    <a:lnTo>
                      <a:pt x="90" y="180"/>
                    </a:lnTo>
                    <a:lnTo>
                      <a:pt x="90" y="162"/>
                    </a:lnTo>
                    <a:lnTo>
                      <a:pt x="90" y="156"/>
                    </a:lnTo>
                    <a:lnTo>
                      <a:pt x="90" y="150"/>
                    </a:lnTo>
                    <a:lnTo>
                      <a:pt x="84" y="150"/>
                    </a:lnTo>
                    <a:lnTo>
                      <a:pt x="78" y="150"/>
                    </a:lnTo>
                    <a:lnTo>
                      <a:pt x="78" y="144"/>
                    </a:lnTo>
                    <a:lnTo>
                      <a:pt x="72" y="144"/>
                    </a:lnTo>
                    <a:lnTo>
                      <a:pt x="72" y="138"/>
                    </a:lnTo>
                    <a:lnTo>
                      <a:pt x="66" y="138"/>
                    </a:lnTo>
                    <a:lnTo>
                      <a:pt x="66" y="132"/>
                    </a:lnTo>
                    <a:lnTo>
                      <a:pt x="66" y="126"/>
                    </a:lnTo>
                    <a:lnTo>
                      <a:pt x="60" y="126"/>
                    </a:lnTo>
                    <a:lnTo>
                      <a:pt x="60" y="120"/>
                    </a:lnTo>
                    <a:lnTo>
                      <a:pt x="54" y="120"/>
                    </a:lnTo>
                    <a:lnTo>
                      <a:pt x="54" y="114"/>
                    </a:lnTo>
                    <a:lnTo>
                      <a:pt x="54" y="108"/>
                    </a:lnTo>
                    <a:lnTo>
                      <a:pt x="54" y="102"/>
                    </a:lnTo>
                    <a:lnTo>
                      <a:pt x="60" y="102"/>
                    </a:lnTo>
                    <a:lnTo>
                      <a:pt x="60" y="96"/>
                    </a:lnTo>
                    <a:lnTo>
                      <a:pt x="60" y="90"/>
                    </a:lnTo>
                    <a:lnTo>
                      <a:pt x="66" y="90"/>
                    </a:lnTo>
                    <a:lnTo>
                      <a:pt x="66" y="96"/>
                    </a:lnTo>
                    <a:lnTo>
                      <a:pt x="66" y="90"/>
                    </a:lnTo>
                    <a:lnTo>
                      <a:pt x="72" y="90"/>
                    </a:lnTo>
                    <a:lnTo>
                      <a:pt x="66" y="90"/>
                    </a:lnTo>
                    <a:lnTo>
                      <a:pt x="66" y="84"/>
                    </a:lnTo>
                    <a:lnTo>
                      <a:pt x="66" y="78"/>
                    </a:lnTo>
                    <a:lnTo>
                      <a:pt x="60" y="78"/>
                    </a:lnTo>
                    <a:lnTo>
                      <a:pt x="54" y="78"/>
                    </a:lnTo>
                    <a:lnTo>
                      <a:pt x="48" y="78"/>
                    </a:lnTo>
                    <a:lnTo>
                      <a:pt x="42" y="78"/>
                    </a:lnTo>
                    <a:lnTo>
                      <a:pt x="42" y="72"/>
                    </a:lnTo>
                    <a:lnTo>
                      <a:pt x="36" y="66"/>
                    </a:lnTo>
                    <a:lnTo>
                      <a:pt x="30" y="66"/>
                    </a:lnTo>
                    <a:lnTo>
                      <a:pt x="30" y="60"/>
                    </a:lnTo>
                    <a:lnTo>
                      <a:pt x="30" y="54"/>
                    </a:lnTo>
                    <a:lnTo>
                      <a:pt x="24" y="48"/>
                    </a:lnTo>
                    <a:lnTo>
                      <a:pt x="24" y="42"/>
                    </a:lnTo>
                    <a:lnTo>
                      <a:pt x="18" y="42"/>
                    </a:lnTo>
                    <a:lnTo>
                      <a:pt x="12" y="36"/>
                    </a:lnTo>
                    <a:lnTo>
                      <a:pt x="12" y="30"/>
                    </a:lnTo>
                    <a:lnTo>
                      <a:pt x="6" y="18"/>
                    </a:lnTo>
                    <a:lnTo>
                      <a:pt x="12" y="12"/>
                    </a:lnTo>
                    <a:lnTo>
                      <a:pt x="6" y="12"/>
                    </a:lnTo>
                    <a:lnTo>
                      <a:pt x="0" y="12"/>
                    </a:lnTo>
                    <a:lnTo>
                      <a:pt x="0" y="6"/>
                    </a:lnTo>
                    <a:lnTo>
                      <a:pt x="30" y="6"/>
                    </a:lnTo>
                    <a:lnTo>
                      <a:pt x="42" y="6"/>
                    </a:lnTo>
                    <a:lnTo>
                      <a:pt x="66" y="6"/>
                    </a:lnTo>
                    <a:lnTo>
                      <a:pt x="84" y="6"/>
                    </a:lnTo>
                    <a:lnTo>
                      <a:pt x="96" y="6"/>
                    </a:lnTo>
                    <a:lnTo>
                      <a:pt x="114" y="6"/>
                    </a:lnTo>
                    <a:lnTo>
                      <a:pt x="132" y="6"/>
                    </a:lnTo>
                    <a:lnTo>
                      <a:pt x="150" y="6"/>
                    </a:lnTo>
                    <a:lnTo>
                      <a:pt x="168" y="6"/>
                    </a:lnTo>
                    <a:lnTo>
                      <a:pt x="180" y="6"/>
                    </a:lnTo>
                    <a:lnTo>
                      <a:pt x="198" y="6"/>
                    </a:lnTo>
                    <a:lnTo>
                      <a:pt x="228" y="6"/>
                    </a:lnTo>
                    <a:lnTo>
                      <a:pt x="234" y="6"/>
                    </a:lnTo>
                    <a:lnTo>
                      <a:pt x="258" y="0"/>
                    </a:lnTo>
                    <a:lnTo>
                      <a:pt x="270" y="0"/>
                    </a:lnTo>
                    <a:lnTo>
                      <a:pt x="288" y="0"/>
                    </a:lnTo>
                    <a:lnTo>
                      <a:pt x="300" y="0"/>
                    </a:lnTo>
                    <a:lnTo>
                      <a:pt x="306" y="0"/>
                    </a:lnTo>
                    <a:lnTo>
                      <a:pt x="306" y="6"/>
                    </a:lnTo>
                    <a:lnTo>
                      <a:pt x="312" y="6"/>
                    </a:lnTo>
                    <a:lnTo>
                      <a:pt x="312" y="12"/>
                    </a:lnTo>
                    <a:lnTo>
                      <a:pt x="318" y="12"/>
                    </a:lnTo>
                    <a:lnTo>
                      <a:pt x="318" y="18"/>
                    </a:lnTo>
                    <a:lnTo>
                      <a:pt x="324" y="18"/>
                    </a:lnTo>
                    <a:lnTo>
                      <a:pt x="324" y="24"/>
                    </a:lnTo>
                    <a:lnTo>
                      <a:pt x="324" y="30"/>
                    </a:lnTo>
                    <a:lnTo>
                      <a:pt x="324" y="36"/>
                    </a:lnTo>
                    <a:lnTo>
                      <a:pt x="318" y="36"/>
                    </a:lnTo>
                    <a:lnTo>
                      <a:pt x="318" y="48"/>
                    </a:lnTo>
                    <a:lnTo>
                      <a:pt x="324" y="54"/>
                    </a:lnTo>
                    <a:lnTo>
                      <a:pt x="324" y="60"/>
                    </a:lnTo>
                    <a:lnTo>
                      <a:pt x="324" y="66"/>
                    </a:lnTo>
                    <a:lnTo>
                      <a:pt x="330" y="66"/>
                    </a:lnTo>
                    <a:lnTo>
                      <a:pt x="324" y="72"/>
                    </a:lnTo>
                    <a:lnTo>
                      <a:pt x="330" y="78"/>
                    </a:lnTo>
                    <a:lnTo>
                      <a:pt x="330" y="84"/>
                    </a:lnTo>
                    <a:lnTo>
                      <a:pt x="336" y="84"/>
                    </a:lnTo>
                    <a:lnTo>
                      <a:pt x="336" y="90"/>
                    </a:lnTo>
                    <a:lnTo>
                      <a:pt x="348" y="96"/>
                    </a:lnTo>
                    <a:lnTo>
                      <a:pt x="348" y="102"/>
                    </a:lnTo>
                    <a:lnTo>
                      <a:pt x="354" y="102"/>
                    </a:lnTo>
                    <a:lnTo>
                      <a:pt x="360" y="108"/>
                    </a:lnTo>
                    <a:lnTo>
                      <a:pt x="360" y="114"/>
                    </a:lnTo>
                    <a:lnTo>
                      <a:pt x="366" y="114"/>
                    </a:lnTo>
                    <a:lnTo>
                      <a:pt x="372" y="120"/>
                    </a:lnTo>
                    <a:lnTo>
                      <a:pt x="378" y="126"/>
                    </a:lnTo>
                    <a:lnTo>
                      <a:pt x="384" y="132"/>
                    </a:lnTo>
                    <a:lnTo>
                      <a:pt x="384" y="138"/>
                    </a:lnTo>
                    <a:lnTo>
                      <a:pt x="390" y="144"/>
                    </a:lnTo>
                    <a:lnTo>
                      <a:pt x="384" y="150"/>
                    </a:lnTo>
                    <a:lnTo>
                      <a:pt x="390" y="150"/>
                    </a:lnTo>
                    <a:lnTo>
                      <a:pt x="390" y="162"/>
                    </a:lnTo>
                    <a:lnTo>
                      <a:pt x="396" y="168"/>
                    </a:lnTo>
                    <a:lnTo>
                      <a:pt x="402" y="168"/>
                    </a:lnTo>
                    <a:lnTo>
                      <a:pt x="408" y="156"/>
                    </a:lnTo>
                    <a:lnTo>
                      <a:pt x="420" y="162"/>
                    </a:lnTo>
                    <a:lnTo>
                      <a:pt x="432" y="168"/>
                    </a:lnTo>
                    <a:lnTo>
                      <a:pt x="432" y="174"/>
                    </a:lnTo>
                    <a:lnTo>
                      <a:pt x="426" y="180"/>
                    </a:lnTo>
                    <a:lnTo>
                      <a:pt x="432" y="186"/>
                    </a:lnTo>
                    <a:lnTo>
                      <a:pt x="432" y="192"/>
                    </a:lnTo>
                    <a:lnTo>
                      <a:pt x="426" y="198"/>
                    </a:lnTo>
                    <a:lnTo>
                      <a:pt x="420" y="210"/>
                    </a:lnTo>
                    <a:lnTo>
                      <a:pt x="420" y="216"/>
                    </a:lnTo>
                    <a:lnTo>
                      <a:pt x="414" y="222"/>
                    </a:lnTo>
                    <a:lnTo>
                      <a:pt x="420" y="228"/>
                    </a:lnTo>
                    <a:lnTo>
                      <a:pt x="420" y="234"/>
                    </a:lnTo>
                    <a:lnTo>
                      <a:pt x="426" y="234"/>
                    </a:lnTo>
                    <a:lnTo>
                      <a:pt x="426" y="240"/>
                    </a:lnTo>
                    <a:lnTo>
                      <a:pt x="432" y="246"/>
                    </a:lnTo>
                    <a:lnTo>
                      <a:pt x="438" y="246"/>
                    </a:lnTo>
                    <a:lnTo>
                      <a:pt x="444" y="252"/>
                    </a:lnTo>
                    <a:lnTo>
                      <a:pt x="450" y="252"/>
                    </a:lnTo>
                    <a:lnTo>
                      <a:pt x="450" y="258"/>
                    </a:lnTo>
                    <a:lnTo>
                      <a:pt x="450" y="264"/>
                    </a:lnTo>
                    <a:lnTo>
                      <a:pt x="456" y="264"/>
                    </a:lnTo>
                    <a:lnTo>
                      <a:pt x="456" y="258"/>
                    </a:lnTo>
                    <a:lnTo>
                      <a:pt x="462" y="258"/>
                    </a:lnTo>
                    <a:lnTo>
                      <a:pt x="468" y="264"/>
                    </a:lnTo>
                    <a:lnTo>
                      <a:pt x="474" y="270"/>
                    </a:lnTo>
                    <a:lnTo>
                      <a:pt x="474" y="276"/>
                    </a:lnTo>
                    <a:lnTo>
                      <a:pt x="480" y="276"/>
                    </a:lnTo>
                    <a:lnTo>
                      <a:pt x="486" y="282"/>
                    </a:lnTo>
                    <a:lnTo>
                      <a:pt x="486" y="288"/>
                    </a:lnTo>
                    <a:lnTo>
                      <a:pt x="486" y="294"/>
                    </a:lnTo>
                    <a:lnTo>
                      <a:pt x="492" y="300"/>
                    </a:lnTo>
                    <a:lnTo>
                      <a:pt x="498" y="306"/>
                    </a:lnTo>
                    <a:lnTo>
                      <a:pt x="498" y="312"/>
                    </a:lnTo>
                    <a:lnTo>
                      <a:pt x="492" y="312"/>
                    </a:lnTo>
                    <a:lnTo>
                      <a:pt x="492" y="318"/>
                    </a:lnTo>
                    <a:lnTo>
                      <a:pt x="492" y="324"/>
                    </a:lnTo>
                    <a:lnTo>
                      <a:pt x="498" y="330"/>
                    </a:lnTo>
                    <a:lnTo>
                      <a:pt x="498" y="336"/>
                    </a:lnTo>
                    <a:lnTo>
                      <a:pt x="504" y="336"/>
                    </a:lnTo>
                    <a:lnTo>
                      <a:pt x="504" y="342"/>
                    </a:lnTo>
                    <a:lnTo>
                      <a:pt x="510" y="348"/>
                    </a:lnTo>
                    <a:lnTo>
                      <a:pt x="510" y="342"/>
                    </a:lnTo>
                    <a:lnTo>
                      <a:pt x="510" y="336"/>
                    </a:lnTo>
                    <a:lnTo>
                      <a:pt x="510" y="342"/>
                    </a:lnTo>
                    <a:lnTo>
                      <a:pt x="516" y="342"/>
                    </a:lnTo>
                    <a:lnTo>
                      <a:pt x="516" y="348"/>
                    </a:lnTo>
                    <a:lnTo>
                      <a:pt x="522" y="348"/>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endParaRPr lang="en-US" sz="1600" b="1" dirty="0">
                  <a:solidFill>
                    <a:srgbClr val="000000"/>
                  </a:solidFill>
                  <a:latin typeface="Candara"/>
                  <a:ea typeface="ＭＳ Ｐゴシック" charset="0"/>
                  <a:cs typeface="Candara"/>
                </a:endParaRPr>
              </a:p>
              <a:p>
                <a:pPr algn="ctr" fontAlgn="base">
                  <a:spcBef>
                    <a:spcPct val="0"/>
                  </a:spcBef>
                  <a:spcAft>
                    <a:spcPct val="0"/>
                  </a:spcAft>
                </a:pPr>
                <a:r>
                  <a:rPr lang="en-US" sz="1600" b="1" dirty="0">
                    <a:solidFill>
                      <a:srgbClr val="000000"/>
                    </a:solidFill>
                    <a:latin typeface="Candara"/>
                    <a:ea typeface="ＭＳ Ｐゴシック" charset="0"/>
                    <a:cs typeface="Candara"/>
                  </a:rPr>
                  <a:t>310</a:t>
                </a:r>
              </a:p>
            </p:txBody>
          </p:sp>
          <p:sp>
            <p:nvSpPr>
              <p:cNvPr id="256038" name="Freeform 41"/>
              <p:cNvSpPr>
                <a:spLocks/>
              </p:cNvSpPr>
              <p:nvPr/>
            </p:nvSpPr>
            <p:spPr bwMode="auto">
              <a:xfrm>
                <a:off x="5334000" y="3292475"/>
                <a:ext cx="1028700" cy="514350"/>
              </a:xfrm>
              <a:custGeom>
                <a:avLst/>
                <a:gdLst>
                  <a:gd name="T0" fmla="*/ 2147483647 w 648"/>
                  <a:gd name="T1" fmla="*/ 2147483647 h 324"/>
                  <a:gd name="T2" fmla="*/ 2147483647 w 648"/>
                  <a:gd name="T3" fmla="*/ 2147483647 h 324"/>
                  <a:gd name="T4" fmla="*/ 2147483647 w 648"/>
                  <a:gd name="T5" fmla="*/ 2147483647 h 324"/>
                  <a:gd name="T6" fmla="*/ 0 w 648"/>
                  <a:gd name="T7" fmla="*/ 2147483647 h 324"/>
                  <a:gd name="T8" fmla="*/ 2147483647 w 648"/>
                  <a:gd name="T9" fmla="*/ 2147483647 h 324"/>
                  <a:gd name="T10" fmla="*/ 2147483647 w 648"/>
                  <a:gd name="T11" fmla="*/ 0 h 324"/>
                  <a:gd name="T12" fmla="*/ 2147483647 w 648"/>
                  <a:gd name="T13" fmla="*/ 2147483647 h 324"/>
                  <a:gd name="T14" fmla="*/ 2147483647 w 648"/>
                  <a:gd name="T15" fmla="*/ 2147483647 h 324"/>
                  <a:gd name="T16" fmla="*/ 2147483647 w 648"/>
                  <a:gd name="T17" fmla="*/ 2147483647 h 324"/>
                  <a:gd name="T18" fmla="*/ 2147483647 w 648"/>
                  <a:gd name="T19" fmla="*/ 2147483647 h 324"/>
                  <a:gd name="T20" fmla="*/ 2147483647 w 648"/>
                  <a:gd name="T21" fmla="*/ 2147483647 h 324"/>
                  <a:gd name="T22" fmla="*/ 2147483647 w 648"/>
                  <a:gd name="T23" fmla="*/ 2147483647 h 324"/>
                  <a:gd name="T24" fmla="*/ 2147483647 w 648"/>
                  <a:gd name="T25" fmla="*/ 2147483647 h 324"/>
                  <a:gd name="T26" fmla="*/ 2147483647 w 648"/>
                  <a:gd name="T27" fmla="*/ 2147483647 h 324"/>
                  <a:gd name="T28" fmla="*/ 2147483647 w 648"/>
                  <a:gd name="T29" fmla="*/ 2147483647 h 324"/>
                  <a:gd name="T30" fmla="*/ 2147483647 w 648"/>
                  <a:gd name="T31" fmla="*/ 2147483647 h 324"/>
                  <a:gd name="T32" fmla="*/ 2147483647 w 648"/>
                  <a:gd name="T33" fmla="*/ 2147483647 h 324"/>
                  <a:gd name="T34" fmla="*/ 2147483647 w 648"/>
                  <a:gd name="T35" fmla="*/ 2147483647 h 324"/>
                  <a:gd name="T36" fmla="*/ 2147483647 w 648"/>
                  <a:gd name="T37" fmla="*/ 2147483647 h 324"/>
                  <a:gd name="T38" fmla="*/ 2147483647 w 648"/>
                  <a:gd name="T39" fmla="*/ 2147483647 h 324"/>
                  <a:gd name="T40" fmla="*/ 2147483647 w 648"/>
                  <a:gd name="T41" fmla="*/ 2147483647 h 324"/>
                  <a:gd name="T42" fmla="*/ 2147483647 w 648"/>
                  <a:gd name="T43" fmla="*/ 2147483647 h 324"/>
                  <a:gd name="T44" fmla="*/ 2147483647 w 648"/>
                  <a:gd name="T45" fmla="*/ 2147483647 h 324"/>
                  <a:gd name="T46" fmla="*/ 2147483647 w 648"/>
                  <a:gd name="T47" fmla="*/ 2147483647 h 324"/>
                  <a:gd name="T48" fmla="*/ 2147483647 w 648"/>
                  <a:gd name="T49" fmla="*/ 2147483647 h 324"/>
                  <a:gd name="T50" fmla="*/ 2147483647 w 648"/>
                  <a:gd name="T51" fmla="*/ 2147483647 h 324"/>
                  <a:gd name="T52" fmla="*/ 2147483647 w 648"/>
                  <a:gd name="T53" fmla="*/ 2147483647 h 324"/>
                  <a:gd name="T54" fmla="*/ 2147483647 w 648"/>
                  <a:gd name="T55" fmla="*/ 2147483647 h 324"/>
                  <a:gd name="T56" fmla="*/ 2147483647 w 648"/>
                  <a:gd name="T57" fmla="*/ 2147483647 h 324"/>
                  <a:gd name="T58" fmla="*/ 2147483647 w 648"/>
                  <a:gd name="T59" fmla="*/ 2147483647 h 324"/>
                  <a:gd name="T60" fmla="*/ 2147483647 w 648"/>
                  <a:gd name="T61" fmla="*/ 2147483647 h 324"/>
                  <a:gd name="T62" fmla="*/ 2147483647 w 648"/>
                  <a:gd name="T63" fmla="*/ 2147483647 h 324"/>
                  <a:gd name="T64" fmla="*/ 2147483647 w 648"/>
                  <a:gd name="T65" fmla="*/ 2147483647 h 324"/>
                  <a:gd name="T66" fmla="*/ 2147483647 w 648"/>
                  <a:gd name="T67" fmla="*/ 2147483647 h 324"/>
                  <a:gd name="T68" fmla="*/ 2147483647 w 648"/>
                  <a:gd name="T69" fmla="*/ 2147483647 h 324"/>
                  <a:gd name="T70" fmla="*/ 2147483647 w 648"/>
                  <a:gd name="T71" fmla="*/ 2147483647 h 324"/>
                  <a:gd name="T72" fmla="*/ 2147483647 w 648"/>
                  <a:gd name="T73" fmla="*/ 2147483647 h 324"/>
                  <a:gd name="T74" fmla="*/ 2147483647 w 648"/>
                  <a:gd name="T75" fmla="*/ 2147483647 h 324"/>
                  <a:gd name="T76" fmla="*/ 2147483647 w 648"/>
                  <a:gd name="T77" fmla="*/ 2147483647 h 324"/>
                  <a:gd name="T78" fmla="*/ 2147483647 w 648"/>
                  <a:gd name="T79" fmla="*/ 2147483647 h 324"/>
                  <a:gd name="T80" fmla="*/ 2147483647 w 648"/>
                  <a:gd name="T81" fmla="*/ 2147483647 h 324"/>
                  <a:gd name="T82" fmla="*/ 2147483647 w 648"/>
                  <a:gd name="T83" fmla="*/ 2147483647 h 324"/>
                  <a:gd name="T84" fmla="*/ 2147483647 w 648"/>
                  <a:gd name="T85" fmla="*/ 2147483647 h 3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8"/>
                  <a:gd name="T130" fmla="*/ 0 h 324"/>
                  <a:gd name="T131" fmla="*/ 648 w 648"/>
                  <a:gd name="T132" fmla="*/ 324 h 3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8" h="324">
                    <a:moveTo>
                      <a:pt x="192" y="312"/>
                    </a:moveTo>
                    <a:lnTo>
                      <a:pt x="144" y="312"/>
                    </a:lnTo>
                    <a:lnTo>
                      <a:pt x="144" y="276"/>
                    </a:lnTo>
                    <a:lnTo>
                      <a:pt x="144" y="270"/>
                    </a:lnTo>
                    <a:lnTo>
                      <a:pt x="144" y="240"/>
                    </a:lnTo>
                    <a:lnTo>
                      <a:pt x="144" y="234"/>
                    </a:lnTo>
                    <a:lnTo>
                      <a:pt x="150" y="210"/>
                    </a:lnTo>
                    <a:lnTo>
                      <a:pt x="108" y="210"/>
                    </a:lnTo>
                    <a:lnTo>
                      <a:pt x="102" y="210"/>
                    </a:lnTo>
                    <a:lnTo>
                      <a:pt x="48" y="204"/>
                    </a:lnTo>
                    <a:lnTo>
                      <a:pt x="36" y="204"/>
                    </a:lnTo>
                    <a:lnTo>
                      <a:pt x="0" y="198"/>
                    </a:lnTo>
                    <a:lnTo>
                      <a:pt x="6" y="162"/>
                    </a:lnTo>
                    <a:lnTo>
                      <a:pt x="6" y="144"/>
                    </a:lnTo>
                    <a:lnTo>
                      <a:pt x="6" y="132"/>
                    </a:lnTo>
                    <a:lnTo>
                      <a:pt x="6" y="102"/>
                    </a:lnTo>
                    <a:lnTo>
                      <a:pt x="12" y="42"/>
                    </a:lnTo>
                    <a:lnTo>
                      <a:pt x="18" y="0"/>
                    </a:lnTo>
                    <a:lnTo>
                      <a:pt x="54" y="6"/>
                    </a:lnTo>
                    <a:lnTo>
                      <a:pt x="90" y="6"/>
                    </a:lnTo>
                    <a:lnTo>
                      <a:pt x="108" y="12"/>
                    </a:lnTo>
                    <a:lnTo>
                      <a:pt x="156" y="12"/>
                    </a:lnTo>
                    <a:lnTo>
                      <a:pt x="222" y="18"/>
                    </a:lnTo>
                    <a:lnTo>
                      <a:pt x="294" y="18"/>
                    </a:lnTo>
                    <a:lnTo>
                      <a:pt x="342" y="24"/>
                    </a:lnTo>
                    <a:lnTo>
                      <a:pt x="360" y="24"/>
                    </a:lnTo>
                    <a:lnTo>
                      <a:pt x="414" y="24"/>
                    </a:lnTo>
                    <a:lnTo>
                      <a:pt x="420" y="30"/>
                    </a:lnTo>
                    <a:lnTo>
                      <a:pt x="426" y="30"/>
                    </a:lnTo>
                    <a:lnTo>
                      <a:pt x="432" y="36"/>
                    </a:lnTo>
                    <a:lnTo>
                      <a:pt x="438" y="42"/>
                    </a:lnTo>
                    <a:lnTo>
                      <a:pt x="444" y="42"/>
                    </a:lnTo>
                    <a:lnTo>
                      <a:pt x="450" y="48"/>
                    </a:lnTo>
                    <a:lnTo>
                      <a:pt x="456" y="48"/>
                    </a:lnTo>
                    <a:lnTo>
                      <a:pt x="462" y="42"/>
                    </a:lnTo>
                    <a:lnTo>
                      <a:pt x="462" y="36"/>
                    </a:lnTo>
                    <a:lnTo>
                      <a:pt x="468" y="42"/>
                    </a:lnTo>
                    <a:lnTo>
                      <a:pt x="474" y="42"/>
                    </a:lnTo>
                    <a:lnTo>
                      <a:pt x="480" y="42"/>
                    </a:lnTo>
                    <a:lnTo>
                      <a:pt x="486" y="42"/>
                    </a:lnTo>
                    <a:lnTo>
                      <a:pt x="492" y="42"/>
                    </a:lnTo>
                    <a:lnTo>
                      <a:pt x="498" y="36"/>
                    </a:lnTo>
                    <a:lnTo>
                      <a:pt x="504" y="42"/>
                    </a:lnTo>
                    <a:lnTo>
                      <a:pt x="510" y="42"/>
                    </a:lnTo>
                    <a:lnTo>
                      <a:pt x="510" y="48"/>
                    </a:lnTo>
                    <a:lnTo>
                      <a:pt x="516" y="48"/>
                    </a:lnTo>
                    <a:lnTo>
                      <a:pt x="522" y="48"/>
                    </a:lnTo>
                    <a:lnTo>
                      <a:pt x="528" y="48"/>
                    </a:lnTo>
                    <a:lnTo>
                      <a:pt x="528" y="54"/>
                    </a:lnTo>
                    <a:lnTo>
                      <a:pt x="540" y="54"/>
                    </a:lnTo>
                    <a:lnTo>
                      <a:pt x="540" y="60"/>
                    </a:lnTo>
                    <a:lnTo>
                      <a:pt x="546" y="60"/>
                    </a:lnTo>
                    <a:lnTo>
                      <a:pt x="546" y="66"/>
                    </a:lnTo>
                    <a:lnTo>
                      <a:pt x="552" y="72"/>
                    </a:lnTo>
                    <a:lnTo>
                      <a:pt x="552" y="78"/>
                    </a:lnTo>
                    <a:lnTo>
                      <a:pt x="552" y="72"/>
                    </a:lnTo>
                    <a:lnTo>
                      <a:pt x="558" y="72"/>
                    </a:lnTo>
                    <a:lnTo>
                      <a:pt x="558" y="78"/>
                    </a:lnTo>
                    <a:lnTo>
                      <a:pt x="564" y="78"/>
                    </a:lnTo>
                    <a:lnTo>
                      <a:pt x="570" y="78"/>
                    </a:lnTo>
                    <a:lnTo>
                      <a:pt x="570" y="84"/>
                    </a:lnTo>
                    <a:lnTo>
                      <a:pt x="564" y="84"/>
                    </a:lnTo>
                    <a:lnTo>
                      <a:pt x="564" y="90"/>
                    </a:lnTo>
                    <a:lnTo>
                      <a:pt x="570" y="96"/>
                    </a:lnTo>
                    <a:lnTo>
                      <a:pt x="570" y="102"/>
                    </a:lnTo>
                    <a:lnTo>
                      <a:pt x="570" y="108"/>
                    </a:lnTo>
                    <a:lnTo>
                      <a:pt x="576" y="114"/>
                    </a:lnTo>
                    <a:lnTo>
                      <a:pt x="576" y="120"/>
                    </a:lnTo>
                    <a:lnTo>
                      <a:pt x="576" y="126"/>
                    </a:lnTo>
                    <a:lnTo>
                      <a:pt x="582" y="126"/>
                    </a:lnTo>
                    <a:lnTo>
                      <a:pt x="588" y="132"/>
                    </a:lnTo>
                    <a:lnTo>
                      <a:pt x="582" y="138"/>
                    </a:lnTo>
                    <a:lnTo>
                      <a:pt x="588" y="138"/>
                    </a:lnTo>
                    <a:lnTo>
                      <a:pt x="588" y="144"/>
                    </a:lnTo>
                    <a:lnTo>
                      <a:pt x="588" y="150"/>
                    </a:lnTo>
                    <a:lnTo>
                      <a:pt x="588" y="156"/>
                    </a:lnTo>
                    <a:lnTo>
                      <a:pt x="588" y="162"/>
                    </a:lnTo>
                    <a:lnTo>
                      <a:pt x="588" y="168"/>
                    </a:lnTo>
                    <a:lnTo>
                      <a:pt x="588" y="174"/>
                    </a:lnTo>
                    <a:lnTo>
                      <a:pt x="594" y="174"/>
                    </a:lnTo>
                    <a:lnTo>
                      <a:pt x="594" y="180"/>
                    </a:lnTo>
                    <a:lnTo>
                      <a:pt x="600" y="180"/>
                    </a:lnTo>
                    <a:lnTo>
                      <a:pt x="600" y="186"/>
                    </a:lnTo>
                    <a:lnTo>
                      <a:pt x="600" y="192"/>
                    </a:lnTo>
                    <a:lnTo>
                      <a:pt x="606" y="198"/>
                    </a:lnTo>
                    <a:lnTo>
                      <a:pt x="600" y="192"/>
                    </a:lnTo>
                    <a:lnTo>
                      <a:pt x="600" y="198"/>
                    </a:lnTo>
                    <a:lnTo>
                      <a:pt x="600" y="204"/>
                    </a:lnTo>
                    <a:lnTo>
                      <a:pt x="606" y="210"/>
                    </a:lnTo>
                    <a:lnTo>
                      <a:pt x="606" y="216"/>
                    </a:lnTo>
                    <a:lnTo>
                      <a:pt x="606" y="222"/>
                    </a:lnTo>
                    <a:lnTo>
                      <a:pt x="606" y="228"/>
                    </a:lnTo>
                    <a:lnTo>
                      <a:pt x="606" y="234"/>
                    </a:lnTo>
                    <a:lnTo>
                      <a:pt x="606" y="240"/>
                    </a:lnTo>
                    <a:lnTo>
                      <a:pt x="606" y="246"/>
                    </a:lnTo>
                    <a:lnTo>
                      <a:pt x="606" y="252"/>
                    </a:lnTo>
                    <a:lnTo>
                      <a:pt x="612" y="258"/>
                    </a:lnTo>
                    <a:lnTo>
                      <a:pt x="612" y="264"/>
                    </a:lnTo>
                    <a:lnTo>
                      <a:pt x="612" y="270"/>
                    </a:lnTo>
                    <a:lnTo>
                      <a:pt x="618" y="270"/>
                    </a:lnTo>
                    <a:lnTo>
                      <a:pt x="624" y="270"/>
                    </a:lnTo>
                    <a:lnTo>
                      <a:pt x="618" y="276"/>
                    </a:lnTo>
                    <a:lnTo>
                      <a:pt x="624" y="288"/>
                    </a:lnTo>
                    <a:lnTo>
                      <a:pt x="624" y="294"/>
                    </a:lnTo>
                    <a:lnTo>
                      <a:pt x="630" y="300"/>
                    </a:lnTo>
                    <a:lnTo>
                      <a:pt x="636" y="300"/>
                    </a:lnTo>
                    <a:lnTo>
                      <a:pt x="636" y="306"/>
                    </a:lnTo>
                    <a:lnTo>
                      <a:pt x="642" y="312"/>
                    </a:lnTo>
                    <a:lnTo>
                      <a:pt x="642" y="318"/>
                    </a:lnTo>
                    <a:lnTo>
                      <a:pt x="642" y="324"/>
                    </a:lnTo>
                    <a:lnTo>
                      <a:pt x="648" y="324"/>
                    </a:lnTo>
                    <a:lnTo>
                      <a:pt x="612" y="324"/>
                    </a:lnTo>
                    <a:lnTo>
                      <a:pt x="594" y="324"/>
                    </a:lnTo>
                    <a:lnTo>
                      <a:pt x="576" y="324"/>
                    </a:lnTo>
                    <a:lnTo>
                      <a:pt x="564" y="324"/>
                    </a:lnTo>
                    <a:lnTo>
                      <a:pt x="534" y="324"/>
                    </a:lnTo>
                    <a:lnTo>
                      <a:pt x="528" y="324"/>
                    </a:lnTo>
                    <a:lnTo>
                      <a:pt x="492" y="324"/>
                    </a:lnTo>
                    <a:lnTo>
                      <a:pt x="462" y="324"/>
                    </a:lnTo>
                    <a:lnTo>
                      <a:pt x="450" y="324"/>
                    </a:lnTo>
                    <a:lnTo>
                      <a:pt x="426" y="324"/>
                    </a:lnTo>
                    <a:lnTo>
                      <a:pt x="408" y="324"/>
                    </a:lnTo>
                    <a:lnTo>
                      <a:pt x="390" y="324"/>
                    </a:lnTo>
                    <a:lnTo>
                      <a:pt x="366" y="324"/>
                    </a:lnTo>
                    <a:lnTo>
                      <a:pt x="360" y="318"/>
                    </a:lnTo>
                    <a:lnTo>
                      <a:pt x="324" y="318"/>
                    </a:lnTo>
                    <a:lnTo>
                      <a:pt x="282" y="318"/>
                    </a:lnTo>
                    <a:lnTo>
                      <a:pt x="240" y="318"/>
                    </a:lnTo>
                    <a:lnTo>
                      <a:pt x="198" y="312"/>
                    </a:lnTo>
                    <a:lnTo>
                      <a:pt x="192" y="312"/>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93</a:t>
                </a:r>
              </a:p>
            </p:txBody>
          </p:sp>
          <p:sp>
            <p:nvSpPr>
              <p:cNvPr id="256039" name="Freeform 42"/>
              <p:cNvSpPr>
                <a:spLocks/>
              </p:cNvSpPr>
              <p:nvPr/>
            </p:nvSpPr>
            <p:spPr bwMode="auto">
              <a:xfrm>
                <a:off x="4048125" y="3292475"/>
                <a:ext cx="704850" cy="876300"/>
              </a:xfrm>
              <a:custGeom>
                <a:avLst/>
                <a:gdLst>
                  <a:gd name="T0" fmla="*/ 2147483647 w 444"/>
                  <a:gd name="T1" fmla="*/ 2147483647 h 552"/>
                  <a:gd name="T2" fmla="*/ 2147483647 w 444"/>
                  <a:gd name="T3" fmla="*/ 2147483647 h 552"/>
                  <a:gd name="T4" fmla="*/ 2147483647 w 444"/>
                  <a:gd name="T5" fmla="*/ 2147483647 h 552"/>
                  <a:gd name="T6" fmla="*/ 2147483647 w 444"/>
                  <a:gd name="T7" fmla="*/ 2147483647 h 552"/>
                  <a:gd name="T8" fmla="*/ 2147483647 w 444"/>
                  <a:gd name="T9" fmla="*/ 2147483647 h 552"/>
                  <a:gd name="T10" fmla="*/ 2147483647 w 444"/>
                  <a:gd name="T11" fmla="*/ 2147483647 h 552"/>
                  <a:gd name="T12" fmla="*/ 2147483647 w 444"/>
                  <a:gd name="T13" fmla="*/ 2147483647 h 552"/>
                  <a:gd name="T14" fmla="*/ 2147483647 w 444"/>
                  <a:gd name="T15" fmla="*/ 0 h 552"/>
                  <a:gd name="T16" fmla="*/ 2147483647 w 444"/>
                  <a:gd name="T17" fmla="*/ 2147483647 h 552"/>
                  <a:gd name="T18" fmla="*/ 2147483647 w 444"/>
                  <a:gd name="T19" fmla="*/ 2147483647 h 552"/>
                  <a:gd name="T20" fmla="*/ 2147483647 w 444"/>
                  <a:gd name="T21" fmla="*/ 2147483647 h 552"/>
                  <a:gd name="T22" fmla="*/ 2147483647 w 444"/>
                  <a:gd name="T23" fmla="*/ 2147483647 h 552"/>
                  <a:gd name="T24" fmla="*/ 2147483647 w 444"/>
                  <a:gd name="T25" fmla="*/ 2147483647 h 552"/>
                  <a:gd name="T26" fmla="*/ 2147483647 w 444"/>
                  <a:gd name="T27" fmla="*/ 2147483647 h 552"/>
                  <a:gd name="T28" fmla="*/ 2147483647 w 444"/>
                  <a:gd name="T29" fmla="*/ 2147483647 h 552"/>
                  <a:gd name="T30" fmla="*/ 2147483647 w 444"/>
                  <a:gd name="T31" fmla="*/ 2147483647 h 552"/>
                  <a:gd name="T32" fmla="*/ 2147483647 w 444"/>
                  <a:gd name="T33" fmla="*/ 2147483647 h 552"/>
                  <a:gd name="T34" fmla="*/ 2147483647 w 444"/>
                  <a:gd name="T35" fmla="*/ 2147483647 h 552"/>
                  <a:gd name="T36" fmla="*/ 2147483647 w 444"/>
                  <a:gd name="T37" fmla="*/ 2147483647 h 552"/>
                  <a:gd name="T38" fmla="*/ 2147483647 w 444"/>
                  <a:gd name="T39" fmla="*/ 2147483647 h 552"/>
                  <a:gd name="T40" fmla="*/ 2147483647 w 444"/>
                  <a:gd name="T41" fmla="*/ 2147483647 h 552"/>
                  <a:gd name="T42" fmla="*/ 2147483647 w 444"/>
                  <a:gd name="T43" fmla="*/ 2147483647 h 552"/>
                  <a:gd name="T44" fmla="*/ 2147483647 w 444"/>
                  <a:gd name="T45" fmla="*/ 2147483647 h 552"/>
                  <a:gd name="T46" fmla="*/ 2147483647 w 444"/>
                  <a:gd name="T47" fmla="*/ 2147483647 h 552"/>
                  <a:gd name="T48" fmla="*/ 2147483647 w 444"/>
                  <a:gd name="T49" fmla="*/ 2147483647 h 552"/>
                  <a:gd name="T50" fmla="*/ 2147483647 w 444"/>
                  <a:gd name="T51" fmla="*/ 2147483647 h 552"/>
                  <a:gd name="T52" fmla="*/ 2147483647 w 444"/>
                  <a:gd name="T53" fmla="*/ 2147483647 h 552"/>
                  <a:gd name="T54" fmla="*/ 2147483647 w 444"/>
                  <a:gd name="T55" fmla="*/ 2147483647 h 552"/>
                  <a:gd name="T56" fmla="*/ 2147483647 w 444"/>
                  <a:gd name="T57" fmla="*/ 2147483647 h 552"/>
                  <a:gd name="T58" fmla="*/ 2147483647 w 444"/>
                  <a:gd name="T59" fmla="*/ 2147483647 h 552"/>
                  <a:gd name="T60" fmla="*/ 2147483647 w 444"/>
                  <a:gd name="T61" fmla="*/ 2147483647 h 552"/>
                  <a:gd name="T62" fmla="*/ 2147483647 w 444"/>
                  <a:gd name="T63" fmla="*/ 2147483647 h 552"/>
                  <a:gd name="T64" fmla="*/ 2147483647 w 444"/>
                  <a:gd name="T65" fmla="*/ 2147483647 h 552"/>
                  <a:gd name="T66" fmla="*/ 2147483647 w 444"/>
                  <a:gd name="T67" fmla="*/ 2147483647 h 552"/>
                  <a:gd name="T68" fmla="*/ 2147483647 w 444"/>
                  <a:gd name="T69" fmla="*/ 2147483647 h 552"/>
                  <a:gd name="T70" fmla="*/ 2147483647 w 444"/>
                  <a:gd name="T71" fmla="*/ 2147483647 h 552"/>
                  <a:gd name="T72" fmla="*/ 2147483647 w 444"/>
                  <a:gd name="T73" fmla="*/ 2147483647 h 552"/>
                  <a:gd name="T74" fmla="*/ 0 w 444"/>
                  <a:gd name="T75" fmla="*/ 2147483647 h 552"/>
                  <a:gd name="T76" fmla="*/ 2147483647 w 444"/>
                  <a:gd name="T77" fmla="*/ 2147483647 h 552"/>
                  <a:gd name="T78" fmla="*/ 2147483647 w 444"/>
                  <a:gd name="T79" fmla="*/ 2147483647 h 5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4"/>
                  <a:gd name="T121" fmla="*/ 0 h 552"/>
                  <a:gd name="T122" fmla="*/ 444 w 444"/>
                  <a:gd name="T123" fmla="*/ 552 h 5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4" h="552">
                    <a:moveTo>
                      <a:pt x="24" y="378"/>
                    </a:moveTo>
                    <a:lnTo>
                      <a:pt x="30" y="336"/>
                    </a:lnTo>
                    <a:lnTo>
                      <a:pt x="36" y="324"/>
                    </a:lnTo>
                    <a:lnTo>
                      <a:pt x="48" y="240"/>
                    </a:lnTo>
                    <a:lnTo>
                      <a:pt x="54" y="204"/>
                    </a:lnTo>
                    <a:lnTo>
                      <a:pt x="60" y="186"/>
                    </a:lnTo>
                    <a:lnTo>
                      <a:pt x="78" y="96"/>
                    </a:lnTo>
                    <a:lnTo>
                      <a:pt x="96" y="0"/>
                    </a:lnTo>
                    <a:lnTo>
                      <a:pt x="174" y="18"/>
                    </a:lnTo>
                    <a:lnTo>
                      <a:pt x="234" y="24"/>
                    </a:lnTo>
                    <a:lnTo>
                      <a:pt x="276" y="36"/>
                    </a:lnTo>
                    <a:lnTo>
                      <a:pt x="312" y="42"/>
                    </a:lnTo>
                    <a:lnTo>
                      <a:pt x="306" y="78"/>
                    </a:lnTo>
                    <a:lnTo>
                      <a:pt x="300" y="114"/>
                    </a:lnTo>
                    <a:lnTo>
                      <a:pt x="294" y="138"/>
                    </a:lnTo>
                    <a:lnTo>
                      <a:pt x="366" y="150"/>
                    </a:lnTo>
                    <a:lnTo>
                      <a:pt x="372" y="150"/>
                    </a:lnTo>
                    <a:lnTo>
                      <a:pt x="444" y="162"/>
                    </a:lnTo>
                    <a:lnTo>
                      <a:pt x="438" y="192"/>
                    </a:lnTo>
                    <a:lnTo>
                      <a:pt x="432" y="234"/>
                    </a:lnTo>
                    <a:lnTo>
                      <a:pt x="426" y="294"/>
                    </a:lnTo>
                    <a:lnTo>
                      <a:pt x="420" y="306"/>
                    </a:lnTo>
                    <a:lnTo>
                      <a:pt x="420" y="318"/>
                    </a:lnTo>
                    <a:lnTo>
                      <a:pt x="408" y="408"/>
                    </a:lnTo>
                    <a:lnTo>
                      <a:pt x="402" y="432"/>
                    </a:lnTo>
                    <a:lnTo>
                      <a:pt x="402" y="438"/>
                    </a:lnTo>
                    <a:lnTo>
                      <a:pt x="402" y="468"/>
                    </a:lnTo>
                    <a:lnTo>
                      <a:pt x="396" y="492"/>
                    </a:lnTo>
                    <a:lnTo>
                      <a:pt x="390" y="552"/>
                    </a:lnTo>
                    <a:lnTo>
                      <a:pt x="312" y="546"/>
                    </a:lnTo>
                    <a:lnTo>
                      <a:pt x="276" y="540"/>
                    </a:lnTo>
                    <a:lnTo>
                      <a:pt x="276" y="534"/>
                    </a:lnTo>
                    <a:lnTo>
                      <a:pt x="258" y="534"/>
                    </a:lnTo>
                    <a:lnTo>
                      <a:pt x="210" y="528"/>
                    </a:lnTo>
                    <a:lnTo>
                      <a:pt x="138" y="516"/>
                    </a:lnTo>
                    <a:lnTo>
                      <a:pt x="120" y="510"/>
                    </a:lnTo>
                    <a:lnTo>
                      <a:pt x="90" y="504"/>
                    </a:lnTo>
                    <a:lnTo>
                      <a:pt x="0" y="492"/>
                    </a:lnTo>
                    <a:lnTo>
                      <a:pt x="12" y="432"/>
                    </a:lnTo>
                    <a:lnTo>
                      <a:pt x="24" y="378"/>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41" name="Freeform 44"/>
              <p:cNvSpPr>
                <a:spLocks/>
              </p:cNvSpPr>
              <p:nvPr/>
            </p:nvSpPr>
            <p:spPr bwMode="auto">
              <a:xfrm>
                <a:off x="3057528" y="2387600"/>
                <a:ext cx="1000125" cy="838200"/>
              </a:xfrm>
              <a:custGeom>
                <a:avLst/>
                <a:gdLst>
                  <a:gd name="T0" fmla="*/ 2147483647 w 630"/>
                  <a:gd name="T1" fmla="*/ 2147483647 h 528"/>
                  <a:gd name="T2" fmla="*/ 2147483647 w 630"/>
                  <a:gd name="T3" fmla="*/ 2147483647 h 528"/>
                  <a:gd name="T4" fmla="*/ 0 w 630"/>
                  <a:gd name="T5" fmla="*/ 2147483647 h 528"/>
                  <a:gd name="T6" fmla="*/ 2147483647 w 630"/>
                  <a:gd name="T7" fmla="*/ 2147483647 h 528"/>
                  <a:gd name="T8" fmla="*/ 2147483647 w 630"/>
                  <a:gd name="T9" fmla="*/ 2147483647 h 528"/>
                  <a:gd name="T10" fmla="*/ 2147483647 w 630"/>
                  <a:gd name="T11" fmla="*/ 2147483647 h 528"/>
                  <a:gd name="T12" fmla="*/ 2147483647 w 630"/>
                  <a:gd name="T13" fmla="*/ 2147483647 h 528"/>
                  <a:gd name="T14" fmla="*/ 2147483647 w 630"/>
                  <a:gd name="T15" fmla="*/ 2147483647 h 528"/>
                  <a:gd name="T16" fmla="*/ 2147483647 w 630"/>
                  <a:gd name="T17" fmla="*/ 2147483647 h 528"/>
                  <a:gd name="T18" fmla="*/ 2147483647 w 630"/>
                  <a:gd name="T19" fmla="*/ 2147483647 h 528"/>
                  <a:gd name="T20" fmla="*/ 2147483647 w 630"/>
                  <a:gd name="T21" fmla="*/ 2147483647 h 528"/>
                  <a:gd name="T22" fmla="*/ 2147483647 w 630"/>
                  <a:gd name="T23" fmla="*/ 2147483647 h 528"/>
                  <a:gd name="T24" fmla="*/ 2147483647 w 630"/>
                  <a:gd name="T25" fmla="*/ 2147483647 h 528"/>
                  <a:gd name="T26" fmla="*/ 2147483647 w 630"/>
                  <a:gd name="T27" fmla="*/ 2147483647 h 528"/>
                  <a:gd name="T28" fmla="*/ 2147483647 w 630"/>
                  <a:gd name="T29" fmla="*/ 2147483647 h 528"/>
                  <a:gd name="T30" fmla="*/ 2147483647 w 630"/>
                  <a:gd name="T31" fmla="*/ 2147483647 h 528"/>
                  <a:gd name="T32" fmla="*/ 2147483647 w 630"/>
                  <a:gd name="T33" fmla="*/ 2147483647 h 528"/>
                  <a:gd name="T34" fmla="*/ 2147483647 w 630"/>
                  <a:gd name="T35" fmla="*/ 2147483647 h 528"/>
                  <a:gd name="T36" fmla="*/ 2147483647 w 630"/>
                  <a:gd name="T37" fmla="*/ 2147483647 h 528"/>
                  <a:gd name="T38" fmla="*/ 2147483647 w 630"/>
                  <a:gd name="T39" fmla="*/ 2147483647 h 528"/>
                  <a:gd name="T40" fmla="*/ 2147483647 w 630"/>
                  <a:gd name="T41" fmla="*/ 2147483647 h 528"/>
                  <a:gd name="T42" fmla="*/ 2147483647 w 630"/>
                  <a:gd name="T43" fmla="*/ 2147483647 h 528"/>
                  <a:gd name="T44" fmla="*/ 2147483647 w 630"/>
                  <a:gd name="T45" fmla="*/ 2147483647 h 528"/>
                  <a:gd name="T46" fmla="*/ 2147483647 w 630"/>
                  <a:gd name="T47" fmla="*/ 2147483647 h 528"/>
                  <a:gd name="T48" fmla="*/ 2147483647 w 630"/>
                  <a:gd name="T49" fmla="*/ 2147483647 h 528"/>
                  <a:gd name="T50" fmla="*/ 2147483647 w 630"/>
                  <a:gd name="T51" fmla="*/ 2147483647 h 528"/>
                  <a:gd name="T52" fmla="*/ 2147483647 w 630"/>
                  <a:gd name="T53" fmla="*/ 2147483647 h 528"/>
                  <a:gd name="T54" fmla="*/ 2147483647 w 630"/>
                  <a:gd name="T55" fmla="*/ 2147483647 h 528"/>
                  <a:gd name="T56" fmla="*/ 2147483647 w 630"/>
                  <a:gd name="T57" fmla="*/ 2147483647 h 528"/>
                  <a:gd name="T58" fmla="*/ 2147483647 w 630"/>
                  <a:gd name="T59" fmla="*/ 2147483647 h 528"/>
                  <a:gd name="T60" fmla="*/ 2147483647 w 630"/>
                  <a:gd name="T61" fmla="*/ 2147483647 h 528"/>
                  <a:gd name="T62" fmla="*/ 2147483647 w 630"/>
                  <a:gd name="T63" fmla="*/ 2147483647 h 528"/>
                  <a:gd name="T64" fmla="*/ 2147483647 w 630"/>
                  <a:gd name="T65" fmla="*/ 2147483647 h 528"/>
                  <a:gd name="T66" fmla="*/ 2147483647 w 630"/>
                  <a:gd name="T67" fmla="*/ 2147483647 h 528"/>
                  <a:gd name="T68" fmla="*/ 2147483647 w 630"/>
                  <a:gd name="T69" fmla="*/ 2147483647 h 528"/>
                  <a:gd name="T70" fmla="*/ 2147483647 w 630"/>
                  <a:gd name="T71" fmla="*/ 2147483647 h 528"/>
                  <a:gd name="T72" fmla="*/ 2147483647 w 630"/>
                  <a:gd name="T73" fmla="*/ 2147483647 h 528"/>
                  <a:gd name="T74" fmla="*/ 2147483647 w 630"/>
                  <a:gd name="T75" fmla="*/ 2147483647 h 528"/>
                  <a:gd name="T76" fmla="*/ 2147483647 w 630"/>
                  <a:gd name="T77" fmla="*/ 2147483647 h 528"/>
                  <a:gd name="T78" fmla="*/ 2147483647 w 630"/>
                  <a:gd name="T79" fmla="*/ 2147483647 h 528"/>
                  <a:gd name="T80" fmla="*/ 2147483647 w 630"/>
                  <a:gd name="T81" fmla="*/ 2147483647 h 528"/>
                  <a:gd name="T82" fmla="*/ 2147483647 w 630"/>
                  <a:gd name="T83" fmla="*/ 2147483647 h 528"/>
                  <a:gd name="T84" fmla="*/ 2147483647 w 630"/>
                  <a:gd name="T85" fmla="*/ 2147483647 h 528"/>
                  <a:gd name="T86" fmla="*/ 2147483647 w 630"/>
                  <a:gd name="T87" fmla="*/ 2147483647 h 528"/>
                  <a:gd name="T88" fmla="*/ 2147483647 w 630"/>
                  <a:gd name="T89" fmla="*/ 2147483647 h 528"/>
                  <a:gd name="T90" fmla="*/ 2147483647 w 630"/>
                  <a:gd name="T91" fmla="*/ 2147483647 h 528"/>
                  <a:gd name="T92" fmla="*/ 2147483647 w 630"/>
                  <a:gd name="T93" fmla="*/ 2147483647 h 528"/>
                  <a:gd name="T94" fmla="*/ 2147483647 w 630"/>
                  <a:gd name="T95" fmla="*/ 2147483647 h 528"/>
                  <a:gd name="T96" fmla="*/ 2147483647 w 630"/>
                  <a:gd name="T97" fmla="*/ 2147483647 h 5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0"/>
                  <a:gd name="T148" fmla="*/ 0 h 528"/>
                  <a:gd name="T149" fmla="*/ 630 w 630"/>
                  <a:gd name="T150" fmla="*/ 528 h 5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0" h="528">
                    <a:moveTo>
                      <a:pt x="198" y="450"/>
                    </a:moveTo>
                    <a:lnTo>
                      <a:pt x="138" y="432"/>
                    </a:lnTo>
                    <a:lnTo>
                      <a:pt x="72" y="414"/>
                    </a:lnTo>
                    <a:lnTo>
                      <a:pt x="54" y="408"/>
                    </a:lnTo>
                    <a:lnTo>
                      <a:pt x="30" y="402"/>
                    </a:lnTo>
                    <a:lnTo>
                      <a:pt x="6" y="390"/>
                    </a:lnTo>
                    <a:lnTo>
                      <a:pt x="0" y="378"/>
                    </a:lnTo>
                    <a:lnTo>
                      <a:pt x="0" y="366"/>
                    </a:lnTo>
                    <a:lnTo>
                      <a:pt x="0" y="348"/>
                    </a:lnTo>
                    <a:lnTo>
                      <a:pt x="6" y="336"/>
                    </a:lnTo>
                    <a:lnTo>
                      <a:pt x="12" y="330"/>
                    </a:lnTo>
                    <a:lnTo>
                      <a:pt x="6" y="306"/>
                    </a:lnTo>
                    <a:lnTo>
                      <a:pt x="12" y="294"/>
                    </a:lnTo>
                    <a:lnTo>
                      <a:pt x="30" y="270"/>
                    </a:lnTo>
                    <a:lnTo>
                      <a:pt x="30" y="264"/>
                    </a:lnTo>
                    <a:lnTo>
                      <a:pt x="42" y="252"/>
                    </a:lnTo>
                    <a:lnTo>
                      <a:pt x="48" y="240"/>
                    </a:lnTo>
                    <a:lnTo>
                      <a:pt x="60" y="216"/>
                    </a:lnTo>
                    <a:lnTo>
                      <a:pt x="78" y="180"/>
                    </a:lnTo>
                    <a:lnTo>
                      <a:pt x="90" y="144"/>
                    </a:lnTo>
                    <a:lnTo>
                      <a:pt x="96" y="126"/>
                    </a:lnTo>
                    <a:lnTo>
                      <a:pt x="108" y="108"/>
                    </a:lnTo>
                    <a:lnTo>
                      <a:pt x="120" y="84"/>
                    </a:lnTo>
                    <a:lnTo>
                      <a:pt x="120" y="66"/>
                    </a:lnTo>
                    <a:lnTo>
                      <a:pt x="126" y="66"/>
                    </a:lnTo>
                    <a:lnTo>
                      <a:pt x="126" y="72"/>
                    </a:lnTo>
                    <a:lnTo>
                      <a:pt x="132" y="66"/>
                    </a:lnTo>
                    <a:lnTo>
                      <a:pt x="126" y="60"/>
                    </a:lnTo>
                    <a:lnTo>
                      <a:pt x="132" y="48"/>
                    </a:lnTo>
                    <a:lnTo>
                      <a:pt x="132" y="42"/>
                    </a:lnTo>
                    <a:lnTo>
                      <a:pt x="132" y="30"/>
                    </a:lnTo>
                    <a:lnTo>
                      <a:pt x="132" y="24"/>
                    </a:lnTo>
                    <a:lnTo>
                      <a:pt x="138" y="18"/>
                    </a:lnTo>
                    <a:lnTo>
                      <a:pt x="144" y="0"/>
                    </a:lnTo>
                    <a:lnTo>
                      <a:pt x="150" y="12"/>
                    </a:lnTo>
                    <a:lnTo>
                      <a:pt x="156" y="6"/>
                    </a:lnTo>
                    <a:lnTo>
                      <a:pt x="150" y="0"/>
                    </a:lnTo>
                    <a:lnTo>
                      <a:pt x="156" y="0"/>
                    </a:lnTo>
                    <a:lnTo>
                      <a:pt x="156" y="6"/>
                    </a:lnTo>
                    <a:lnTo>
                      <a:pt x="162" y="6"/>
                    </a:lnTo>
                    <a:lnTo>
                      <a:pt x="174" y="6"/>
                    </a:lnTo>
                    <a:lnTo>
                      <a:pt x="180" y="18"/>
                    </a:lnTo>
                    <a:lnTo>
                      <a:pt x="186" y="18"/>
                    </a:lnTo>
                    <a:lnTo>
                      <a:pt x="192" y="18"/>
                    </a:lnTo>
                    <a:lnTo>
                      <a:pt x="198" y="18"/>
                    </a:lnTo>
                    <a:lnTo>
                      <a:pt x="204" y="24"/>
                    </a:lnTo>
                    <a:lnTo>
                      <a:pt x="204" y="30"/>
                    </a:lnTo>
                    <a:lnTo>
                      <a:pt x="210" y="30"/>
                    </a:lnTo>
                    <a:lnTo>
                      <a:pt x="210" y="36"/>
                    </a:lnTo>
                    <a:lnTo>
                      <a:pt x="210" y="48"/>
                    </a:lnTo>
                    <a:lnTo>
                      <a:pt x="210" y="54"/>
                    </a:lnTo>
                    <a:lnTo>
                      <a:pt x="210" y="60"/>
                    </a:lnTo>
                    <a:lnTo>
                      <a:pt x="210" y="66"/>
                    </a:lnTo>
                    <a:lnTo>
                      <a:pt x="210" y="78"/>
                    </a:lnTo>
                    <a:lnTo>
                      <a:pt x="216" y="84"/>
                    </a:lnTo>
                    <a:lnTo>
                      <a:pt x="228" y="90"/>
                    </a:lnTo>
                    <a:lnTo>
                      <a:pt x="234" y="90"/>
                    </a:lnTo>
                    <a:lnTo>
                      <a:pt x="234" y="96"/>
                    </a:lnTo>
                    <a:lnTo>
                      <a:pt x="240" y="96"/>
                    </a:lnTo>
                    <a:lnTo>
                      <a:pt x="252" y="96"/>
                    </a:lnTo>
                    <a:lnTo>
                      <a:pt x="258" y="90"/>
                    </a:lnTo>
                    <a:lnTo>
                      <a:pt x="264" y="90"/>
                    </a:lnTo>
                    <a:lnTo>
                      <a:pt x="270" y="90"/>
                    </a:lnTo>
                    <a:lnTo>
                      <a:pt x="276" y="90"/>
                    </a:lnTo>
                    <a:lnTo>
                      <a:pt x="288" y="90"/>
                    </a:lnTo>
                    <a:lnTo>
                      <a:pt x="294" y="96"/>
                    </a:lnTo>
                    <a:lnTo>
                      <a:pt x="300" y="96"/>
                    </a:lnTo>
                    <a:lnTo>
                      <a:pt x="306" y="96"/>
                    </a:lnTo>
                    <a:lnTo>
                      <a:pt x="306" y="102"/>
                    </a:lnTo>
                    <a:lnTo>
                      <a:pt x="312" y="102"/>
                    </a:lnTo>
                    <a:lnTo>
                      <a:pt x="312" y="108"/>
                    </a:lnTo>
                    <a:lnTo>
                      <a:pt x="318" y="108"/>
                    </a:lnTo>
                    <a:lnTo>
                      <a:pt x="324" y="108"/>
                    </a:lnTo>
                    <a:lnTo>
                      <a:pt x="330" y="108"/>
                    </a:lnTo>
                    <a:lnTo>
                      <a:pt x="336" y="108"/>
                    </a:lnTo>
                    <a:lnTo>
                      <a:pt x="348" y="108"/>
                    </a:lnTo>
                    <a:lnTo>
                      <a:pt x="354" y="108"/>
                    </a:lnTo>
                    <a:lnTo>
                      <a:pt x="360" y="114"/>
                    </a:lnTo>
                    <a:lnTo>
                      <a:pt x="372" y="114"/>
                    </a:lnTo>
                    <a:lnTo>
                      <a:pt x="378" y="114"/>
                    </a:lnTo>
                    <a:lnTo>
                      <a:pt x="384" y="114"/>
                    </a:lnTo>
                    <a:lnTo>
                      <a:pt x="390" y="114"/>
                    </a:lnTo>
                    <a:lnTo>
                      <a:pt x="396" y="108"/>
                    </a:lnTo>
                    <a:lnTo>
                      <a:pt x="402" y="108"/>
                    </a:lnTo>
                    <a:lnTo>
                      <a:pt x="408" y="108"/>
                    </a:lnTo>
                    <a:lnTo>
                      <a:pt x="420" y="114"/>
                    </a:lnTo>
                    <a:lnTo>
                      <a:pt x="420" y="108"/>
                    </a:lnTo>
                    <a:lnTo>
                      <a:pt x="426" y="108"/>
                    </a:lnTo>
                    <a:lnTo>
                      <a:pt x="432" y="108"/>
                    </a:lnTo>
                    <a:lnTo>
                      <a:pt x="438" y="108"/>
                    </a:lnTo>
                    <a:lnTo>
                      <a:pt x="444" y="108"/>
                    </a:lnTo>
                    <a:lnTo>
                      <a:pt x="456" y="114"/>
                    </a:lnTo>
                    <a:lnTo>
                      <a:pt x="462" y="114"/>
                    </a:lnTo>
                    <a:lnTo>
                      <a:pt x="468" y="108"/>
                    </a:lnTo>
                    <a:lnTo>
                      <a:pt x="534" y="126"/>
                    </a:lnTo>
                    <a:lnTo>
                      <a:pt x="558" y="132"/>
                    </a:lnTo>
                    <a:lnTo>
                      <a:pt x="570" y="132"/>
                    </a:lnTo>
                    <a:lnTo>
                      <a:pt x="606" y="144"/>
                    </a:lnTo>
                    <a:lnTo>
                      <a:pt x="606" y="150"/>
                    </a:lnTo>
                    <a:lnTo>
                      <a:pt x="612" y="156"/>
                    </a:lnTo>
                    <a:lnTo>
                      <a:pt x="612" y="162"/>
                    </a:lnTo>
                    <a:lnTo>
                      <a:pt x="618" y="162"/>
                    </a:lnTo>
                    <a:lnTo>
                      <a:pt x="618" y="168"/>
                    </a:lnTo>
                    <a:lnTo>
                      <a:pt x="624" y="174"/>
                    </a:lnTo>
                    <a:lnTo>
                      <a:pt x="624" y="180"/>
                    </a:lnTo>
                    <a:lnTo>
                      <a:pt x="630" y="186"/>
                    </a:lnTo>
                    <a:lnTo>
                      <a:pt x="624" y="192"/>
                    </a:lnTo>
                    <a:lnTo>
                      <a:pt x="618" y="198"/>
                    </a:lnTo>
                    <a:lnTo>
                      <a:pt x="606" y="210"/>
                    </a:lnTo>
                    <a:lnTo>
                      <a:pt x="606" y="216"/>
                    </a:lnTo>
                    <a:lnTo>
                      <a:pt x="600" y="228"/>
                    </a:lnTo>
                    <a:lnTo>
                      <a:pt x="594" y="228"/>
                    </a:lnTo>
                    <a:lnTo>
                      <a:pt x="594" y="234"/>
                    </a:lnTo>
                    <a:lnTo>
                      <a:pt x="588" y="240"/>
                    </a:lnTo>
                    <a:lnTo>
                      <a:pt x="588" y="246"/>
                    </a:lnTo>
                    <a:lnTo>
                      <a:pt x="588" y="252"/>
                    </a:lnTo>
                    <a:lnTo>
                      <a:pt x="582" y="252"/>
                    </a:lnTo>
                    <a:lnTo>
                      <a:pt x="576" y="258"/>
                    </a:lnTo>
                    <a:lnTo>
                      <a:pt x="570" y="258"/>
                    </a:lnTo>
                    <a:lnTo>
                      <a:pt x="570" y="264"/>
                    </a:lnTo>
                    <a:lnTo>
                      <a:pt x="564" y="276"/>
                    </a:lnTo>
                    <a:lnTo>
                      <a:pt x="558" y="276"/>
                    </a:lnTo>
                    <a:lnTo>
                      <a:pt x="558" y="282"/>
                    </a:lnTo>
                    <a:lnTo>
                      <a:pt x="552" y="282"/>
                    </a:lnTo>
                    <a:lnTo>
                      <a:pt x="552" y="288"/>
                    </a:lnTo>
                    <a:lnTo>
                      <a:pt x="552" y="294"/>
                    </a:lnTo>
                    <a:lnTo>
                      <a:pt x="552" y="300"/>
                    </a:lnTo>
                    <a:lnTo>
                      <a:pt x="552" y="306"/>
                    </a:lnTo>
                    <a:lnTo>
                      <a:pt x="558" y="306"/>
                    </a:lnTo>
                    <a:lnTo>
                      <a:pt x="558" y="312"/>
                    </a:lnTo>
                    <a:lnTo>
                      <a:pt x="558" y="306"/>
                    </a:lnTo>
                    <a:lnTo>
                      <a:pt x="564" y="312"/>
                    </a:lnTo>
                    <a:lnTo>
                      <a:pt x="570" y="318"/>
                    </a:lnTo>
                    <a:lnTo>
                      <a:pt x="564" y="324"/>
                    </a:lnTo>
                    <a:lnTo>
                      <a:pt x="558" y="324"/>
                    </a:lnTo>
                    <a:lnTo>
                      <a:pt x="564" y="336"/>
                    </a:lnTo>
                    <a:lnTo>
                      <a:pt x="558" y="336"/>
                    </a:lnTo>
                    <a:lnTo>
                      <a:pt x="558" y="342"/>
                    </a:lnTo>
                    <a:lnTo>
                      <a:pt x="558" y="348"/>
                    </a:lnTo>
                    <a:lnTo>
                      <a:pt x="552" y="348"/>
                    </a:lnTo>
                    <a:lnTo>
                      <a:pt x="552" y="354"/>
                    </a:lnTo>
                    <a:lnTo>
                      <a:pt x="546" y="366"/>
                    </a:lnTo>
                    <a:lnTo>
                      <a:pt x="510" y="528"/>
                    </a:lnTo>
                    <a:lnTo>
                      <a:pt x="432" y="510"/>
                    </a:lnTo>
                    <a:lnTo>
                      <a:pt x="348" y="492"/>
                    </a:lnTo>
                    <a:lnTo>
                      <a:pt x="348" y="486"/>
                    </a:lnTo>
                    <a:lnTo>
                      <a:pt x="300" y="474"/>
                    </a:lnTo>
                    <a:lnTo>
                      <a:pt x="240" y="462"/>
                    </a:lnTo>
                    <a:lnTo>
                      <a:pt x="198" y="450"/>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42" name="Freeform 45"/>
              <p:cNvSpPr>
                <a:spLocks/>
              </p:cNvSpPr>
              <p:nvPr/>
            </p:nvSpPr>
            <p:spPr bwMode="auto">
              <a:xfrm>
                <a:off x="6210303" y="3244850"/>
                <a:ext cx="752475" cy="495300"/>
              </a:xfrm>
              <a:custGeom>
                <a:avLst/>
                <a:gdLst>
                  <a:gd name="T0" fmla="*/ 2147483647 w 474"/>
                  <a:gd name="T1" fmla="*/ 2147483647 h 312"/>
                  <a:gd name="T2" fmla="*/ 2147483647 w 474"/>
                  <a:gd name="T3" fmla="*/ 2147483647 h 312"/>
                  <a:gd name="T4" fmla="*/ 2147483647 w 474"/>
                  <a:gd name="T5" fmla="*/ 2147483647 h 312"/>
                  <a:gd name="T6" fmla="*/ 2147483647 w 474"/>
                  <a:gd name="T7" fmla="*/ 2147483647 h 312"/>
                  <a:gd name="T8" fmla="*/ 2147483647 w 474"/>
                  <a:gd name="T9" fmla="*/ 2147483647 h 312"/>
                  <a:gd name="T10" fmla="*/ 2147483647 w 474"/>
                  <a:gd name="T11" fmla="*/ 2147483647 h 312"/>
                  <a:gd name="T12" fmla="*/ 2147483647 w 474"/>
                  <a:gd name="T13" fmla="*/ 2147483647 h 312"/>
                  <a:gd name="T14" fmla="*/ 2147483647 w 474"/>
                  <a:gd name="T15" fmla="*/ 2147483647 h 312"/>
                  <a:gd name="T16" fmla="*/ 2147483647 w 474"/>
                  <a:gd name="T17" fmla="*/ 2147483647 h 312"/>
                  <a:gd name="T18" fmla="*/ 2147483647 w 474"/>
                  <a:gd name="T19" fmla="*/ 2147483647 h 312"/>
                  <a:gd name="T20" fmla="*/ 2147483647 w 474"/>
                  <a:gd name="T21" fmla="*/ 2147483647 h 312"/>
                  <a:gd name="T22" fmla="*/ 2147483647 w 474"/>
                  <a:gd name="T23" fmla="*/ 2147483647 h 312"/>
                  <a:gd name="T24" fmla="*/ 2147483647 w 474"/>
                  <a:gd name="T25" fmla="*/ 2147483647 h 312"/>
                  <a:gd name="T26" fmla="*/ 2147483647 w 474"/>
                  <a:gd name="T27" fmla="*/ 2147483647 h 312"/>
                  <a:gd name="T28" fmla="*/ 2147483647 w 474"/>
                  <a:gd name="T29" fmla="*/ 2147483647 h 312"/>
                  <a:gd name="T30" fmla="*/ 2147483647 w 474"/>
                  <a:gd name="T31" fmla="*/ 2147483647 h 312"/>
                  <a:gd name="T32" fmla="*/ 2147483647 w 474"/>
                  <a:gd name="T33" fmla="*/ 2147483647 h 312"/>
                  <a:gd name="T34" fmla="*/ 2147483647 w 474"/>
                  <a:gd name="T35" fmla="*/ 2147483647 h 312"/>
                  <a:gd name="T36" fmla="*/ 2147483647 w 474"/>
                  <a:gd name="T37" fmla="*/ 2147483647 h 312"/>
                  <a:gd name="T38" fmla="*/ 2147483647 w 474"/>
                  <a:gd name="T39" fmla="*/ 2147483647 h 312"/>
                  <a:gd name="T40" fmla="*/ 2147483647 w 474"/>
                  <a:gd name="T41" fmla="*/ 2147483647 h 312"/>
                  <a:gd name="T42" fmla="*/ 2147483647 w 474"/>
                  <a:gd name="T43" fmla="*/ 2147483647 h 312"/>
                  <a:gd name="T44" fmla="*/ 2147483647 w 474"/>
                  <a:gd name="T45" fmla="*/ 2147483647 h 312"/>
                  <a:gd name="T46" fmla="*/ 2147483647 w 474"/>
                  <a:gd name="T47" fmla="*/ 2147483647 h 312"/>
                  <a:gd name="T48" fmla="*/ 2147483647 w 474"/>
                  <a:gd name="T49" fmla="*/ 2147483647 h 312"/>
                  <a:gd name="T50" fmla="*/ 2147483647 w 474"/>
                  <a:gd name="T51" fmla="*/ 2147483647 h 312"/>
                  <a:gd name="T52" fmla="*/ 0 w 474"/>
                  <a:gd name="T53" fmla="*/ 2147483647 h 312"/>
                  <a:gd name="T54" fmla="*/ 2147483647 w 474"/>
                  <a:gd name="T55" fmla="*/ 2147483647 h 312"/>
                  <a:gd name="T56" fmla="*/ 2147483647 w 474"/>
                  <a:gd name="T57" fmla="*/ 2147483647 h 312"/>
                  <a:gd name="T58" fmla="*/ 2147483647 w 474"/>
                  <a:gd name="T59" fmla="*/ 2147483647 h 312"/>
                  <a:gd name="T60" fmla="*/ 2147483647 w 474"/>
                  <a:gd name="T61" fmla="*/ 2147483647 h 312"/>
                  <a:gd name="T62" fmla="*/ 0 w 474"/>
                  <a:gd name="T63" fmla="*/ 2147483647 h 312"/>
                  <a:gd name="T64" fmla="*/ 2147483647 w 474"/>
                  <a:gd name="T65" fmla="*/ 2147483647 h 312"/>
                  <a:gd name="T66" fmla="*/ 2147483647 w 474"/>
                  <a:gd name="T67" fmla="*/ 2147483647 h 312"/>
                  <a:gd name="T68" fmla="*/ 2147483647 w 474"/>
                  <a:gd name="T69" fmla="*/ 2147483647 h 312"/>
                  <a:gd name="T70" fmla="*/ 2147483647 w 474"/>
                  <a:gd name="T71" fmla="*/ 2147483647 h 312"/>
                  <a:gd name="T72" fmla="*/ 2147483647 w 474"/>
                  <a:gd name="T73" fmla="*/ 0 h 312"/>
                  <a:gd name="T74" fmla="*/ 2147483647 w 474"/>
                  <a:gd name="T75" fmla="*/ 0 h 312"/>
                  <a:gd name="T76" fmla="*/ 2147483647 w 474"/>
                  <a:gd name="T77" fmla="*/ 2147483647 h 312"/>
                  <a:gd name="T78" fmla="*/ 2147483647 w 474"/>
                  <a:gd name="T79" fmla="*/ 2147483647 h 312"/>
                  <a:gd name="T80" fmla="*/ 2147483647 w 474"/>
                  <a:gd name="T81" fmla="*/ 2147483647 h 312"/>
                  <a:gd name="T82" fmla="*/ 2147483647 w 474"/>
                  <a:gd name="T83" fmla="*/ 2147483647 h 312"/>
                  <a:gd name="T84" fmla="*/ 2147483647 w 474"/>
                  <a:gd name="T85" fmla="*/ 2147483647 h 312"/>
                  <a:gd name="T86" fmla="*/ 2147483647 w 474"/>
                  <a:gd name="T87" fmla="*/ 2147483647 h 312"/>
                  <a:gd name="T88" fmla="*/ 2147483647 w 474"/>
                  <a:gd name="T89" fmla="*/ 2147483647 h 312"/>
                  <a:gd name="T90" fmla="*/ 2147483647 w 474"/>
                  <a:gd name="T91" fmla="*/ 2147483647 h 312"/>
                  <a:gd name="T92" fmla="*/ 2147483647 w 474"/>
                  <a:gd name="T93" fmla="*/ 2147483647 h 312"/>
                  <a:gd name="T94" fmla="*/ 2147483647 w 474"/>
                  <a:gd name="T95" fmla="*/ 2147483647 h 312"/>
                  <a:gd name="T96" fmla="*/ 2147483647 w 474"/>
                  <a:gd name="T97" fmla="*/ 2147483647 h 312"/>
                  <a:gd name="T98" fmla="*/ 2147483647 w 474"/>
                  <a:gd name="T99" fmla="*/ 2147483647 h 312"/>
                  <a:gd name="T100" fmla="*/ 2147483647 w 474"/>
                  <a:gd name="T101" fmla="*/ 2147483647 h 312"/>
                  <a:gd name="T102" fmla="*/ 2147483647 w 474"/>
                  <a:gd name="T103" fmla="*/ 2147483647 h 312"/>
                  <a:gd name="T104" fmla="*/ 2147483647 w 474"/>
                  <a:gd name="T105" fmla="*/ 2147483647 h 312"/>
                  <a:gd name="T106" fmla="*/ 2147483647 w 474"/>
                  <a:gd name="T107" fmla="*/ 2147483647 h 312"/>
                  <a:gd name="T108" fmla="*/ 2147483647 w 474"/>
                  <a:gd name="T109" fmla="*/ 2147483647 h 312"/>
                  <a:gd name="T110" fmla="*/ 2147483647 w 474"/>
                  <a:gd name="T111" fmla="*/ 2147483647 h 312"/>
                  <a:gd name="T112" fmla="*/ 2147483647 w 474"/>
                  <a:gd name="T113" fmla="*/ 2147483647 h 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4"/>
                  <a:gd name="T172" fmla="*/ 0 h 312"/>
                  <a:gd name="T173" fmla="*/ 474 w 474"/>
                  <a:gd name="T174" fmla="*/ 312 h 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4" h="312">
                    <a:moveTo>
                      <a:pt x="408" y="276"/>
                    </a:moveTo>
                    <a:lnTo>
                      <a:pt x="402" y="282"/>
                    </a:lnTo>
                    <a:lnTo>
                      <a:pt x="396" y="282"/>
                    </a:lnTo>
                    <a:lnTo>
                      <a:pt x="390" y="288"/>
                    </a:lnTo>
                    <a:lnTo>
                      <a:pt x="384" y="288"/>
                    </a:lnTo>
                    <a:lnTo>
                      <a:pt x="384" y="294"/>
                    </a:lnTo>
                    <a:lnTo>
                      <a:pt x="390" y="294"/>
                    </a:lnTo>
                    <a:lnTo>
                      <a:pt x="390" y="300"/>
                    </a:lnTo>
                    <a:lnTo>
                      <a:pt x="390" y="306"/>
                    </a:lnTo>
                    <a:lnTo>
                      <a:pt x="384" y="306"/>
                    </a:lnTo>
                    <a:lnTo>
                      <a:pt x="384" y="312"/>
                    </a:lnTo>
                    <a:lnTo>
                      <a:pt x="384" y="306"/>
                    </a:lnTo>
                    <a:lnTo>
                      <a:pt x="378" y="306"/>
                    </a:lnTo>
                    <a:lnTo>
                      <a:pt x="378" y="300"/>
                    </a:lnTo>
                    <a:lnTo>
                      <a:pt x="372" y="300"/>
                    </a:lnTo>
                    <a:lnTo>
                      <a:pt x="372" y="294"/>
                    </a:lnTo>
                    <a:lnTo>
                      <a:pt x="366" y="294"/>
                    </a:lnTo>
                    <a:lnTo>
                      <a:pt x="366" y="288"/>
                    </a:lnTo>
                    <a:lnTo>
                      <a:pt x="360" y="288"/>
                    </a:lnTo>
                    <a:lnTo>
                      <a:pt x="348" y="288"/>
                    </a:lnTo>
                    <a:lnTo>
                      <a:pt x="330" y="288"/>
                    </a:lnTo>
                    <a:lnTo>
                      <a:pt x="318" y="288"/>
                    </a:lnTo>
                    <a:lnTo>
                      <a:pt x="294" y="294"/>
                    </a:lnTo>
                    <a:lnTo>
                      <a:pt x="288" y="294"/>
                    </a:lnTo>
                    <a:lnTo>
                      <a:pt x="258" y="294"/>
                    </a:lnTo>
                    <a:lnTo>
                      <a:pt x="240" y="294"/>
                    </a:lnTo>
                    <a:lnTo>
                      <a:pt x="228" y="294"/>
                    </a:lnTo>
                    <a:lnTo>
                      <a:pt x="210" y="294"/>
                    </a:lnTo>
                    <a:lnTo>
                      <a:pt x="192" y="294"/>
                    </a:lnTo>
                    <a:lnTo>
                      <a:pt x="174" y="294"/>
                    </a:lnTo>
                    <a:lnTo>
                      <a:pt x="156" y="294"/>
                    </a:lnTo>
                    <a:lnTo>
                      <a:pt x="144" y="294"/>
                    </a:lnTo>
                    <a:lnTo>
                      <a:pt x="126" y="294"/>
                    </a:lnTo>
                    <a:lnTo>
                      <a:pt x="102" y="294"/>
                    </a:lnTo>
                    <a:lnTo>
                      <a:pt x="90" y="294"/>
                    </a:lnTo>
                    <a:lnTo>
                      <a:pt x="60" y="294"/>
                    </a:lnTo>
                    <a:lnTo>
                      <a:pt x="60" y="288"/>
                    </a:lnTo>
                    <a:lnTo>
                      <a:pt x="54" y="282"/>
                    </a:lnTo>
                    <a:lnTo>
                      <a:pt x="54" y="276"/>
                    </a:lnTo>
                    <a:lnTo>
                      <a:pt x="54" y="270"/>
                    </a:lnTo>
                    <a:lnTo>
                      <a:pt x="54" y="264"/>
                    </a:lnTo>
                    <a:lnTo>
                      <a:pt x="54" y="258"/>
                    </a:lnTo>
                    <a:lnTo>
                      <a:pt x="54" y="252"/>
                    </a:lnTo>
                    <a:lnTo>
                      <a:pt x="54" y="246"/>
                    </a:lnTo>
                    <a:lnTo>
                      <a:pt x="54" y="240"/>
                    </a:lnTo>
                    <a:lnTo>
                      <a:pt x="48" y="234"/>
                    </a:lnTo>
                    <a:lnTo>
                      <a:pt x="48" y="228"/>
                    </a:lnTo>
                    <a:lnTo>
                      <a:pt x="48" y="222"/>
                    </a:lnTo>
                    <a:lnTo>
                      <a:pt x="54" y="228"/>
                    </a:lnTo>
                    <a:lnTo>
                      <a:pt x="48" y="222"/>
                    </a:lnTo>
                    <a:lnTo>
                      <a:pt x="48" y="216"/>
                    </a:lnTo>
                    <a:lnTo>
                      <a:pt x="48" y="210"/>
                    </a:lnTo>
                    <a:lnTo>
                      <a:pt x="42" y="210"/>
                    </a:lnTo>
                    <a:lnTo>
                      <a:pt x="42" y="204"/>
                    </a:lnTo>
                    <a:lnTo>
                      <a:pt x="36" y="204"/>
                    </a:lnTo>
                    <a:lnTo>
                      <a:pt x="36" y="198"/>
                    </a:lnTo>
                    <a:lnTo>
                      <a:pt x="36" y="192"/>
                    </a:lnTo>
                    <a:lnTo>
                      <a:pt x="36" y="186"/>
                    </a:lnTo>
                    <a:lnTo>
                      <a:pt x="36" y="180"/>
                    </a:lnTo>
                    <a:lnTo>
                      <a:pt x="36" y="174"/>
                    </a:lnTo>
                    <a:lnTo>
                      <a:pt x="36" y="168"/>
                    </a:lnTo>
                    <a:lnTo>
                      <a:pt x="30" y="168"/>
                    </a:lnTo>
                    <a:lnTo>
                      <a:pt x="36" y="162"/>
                    </a:lnTo>
                    <a:lnTo>
                      <a:pt x="30" y="156"/>
                    </a:lnTo>
                    <a:lnTo>
                      <a:pt x="24" y="156"/>
                    </a:lnTo>
                    <a:lnTo>
                      <a:pt x="24" y="150"/>
                    </a:lnTo>
                    <a:lnTo>
                      <a:pt x="24" y="144"/>
                    </a:lnTo>
                    <a:lnTo>
                      <a:pt x="18" y="138"/>
                    </a:lnTo>
                    <a:lnTo>
                      <a:pt x="18" y="132"/>
                    </a:lnTo>
                    <a:lnTo>
                      <a:pt x="18" y="126"/>
                    </a:lnTo>
                    <a:lnTo>
                      <a:pt x="12" y="120"/>
                    </a:lnTo>
                    <a:lnTo>
                      <a:pt x="12" y="114"/>
                    </a:lnTo>
                    <a:lnTo>
                      <a:pt x="18" y="114"/>
                    </a:lnTo>
                    <a:lnTo>
                      <a:pt x="18" y="108"/>
                    </a:lnTo>
                    <a:lnTo>
                      <a:pt x="12" y="108"/>
                    </a:lnTo>
                    <a:lnTo>
                      <a:pt x="12" y="102"/>
                    </a:lnTo>
                    <a:lnTo>
                      <a:pt x="6" y="102"/>
                    </a:lnTo>
                    <a:lnTo>
                      <a:pt x="6" y="96"/>
                    </a:lnTo>
                    <a:lnTo>
                      <a:pt x="6" y="90"/>
                    </a:lnTo>
                    <a:lnTo>
                      <a:pt x="0" y="84"/>
                    </a:lnTo>
                    <a:lnTo>
                      <a:pt x="0" y="78"/>
                    </a:lnTo>
                    <a:lnTo>
                      <a:pt x="0" y="72"/>
                    </a:lnTo>
                    <a:lnTo>
                      <a:pt x="6" y="72"/>
                    </a:lnTo>
                    <a:lnTo>
                      <a:pt x="6" y="66"/>
                    </a:lnTo>
                    <a:lnTo>
                      <a:pt x="6" y="60"/>
                    </a:lnTo>
                    <a:lnTo>
                      <a:pt x="6" y="54"/>
                    </a:lnTo>
                    <a:lnTo>
                      <a:pt x="12" y="48"/>
                    </a:lnTo>
                    <a:lnTo>
                      <a:pt x="12" y="42"/>
                    </a:lnTo>
                    <a:lnTo>
                      <a:pt x="12" y="36"/>
                    </a:lnTo>
                    <a:lnTo>
                      <a:pt x="6" y="36"/>
                    </a:lnTo>
                    <a:lnTo>
                      <a:pt x="6" y="30"/>
                    </a:lnTo>
                    <a:lnTo>
                      <a:pt x="0" y="30"/>
                    </a:lnTo>
                    <a:lnTo>
                      <a:pt x="6" y="24"/>
                    </a:lnTo>
                    <a:lnTo>
                      <a:pt x="6" y="18"/>
                    </a:lnTo>
                    <a:lnTo>
                      <a:pt x="0" y="12"/>
                    </a:lnTo>
                    <a:lnTo>
                      <a:pt x="0" y="6"/>
                    </a:lnTo>
                    <a:lnTo>
                      <a:pt x="12" y="6"/>
                    </a:lnTo>
                    <a:lnTo>
                      <a:pt x="42" y="6"/>
                    </a:lnTo>
                    <a:lnTo>
                      <a:pt x="54" y="6"/>
                    </a:lnTo>
                    <a:lnTo>
                      <a:pt x="84" y="6"/>
                    </a:lnTo>
                    <a:lnTo>
                      <a:pt x="90" y="6"/>
                    </a:lnTo>
                    <a:lnTo>
                      <a:pt x="120" y="6"/>
                    </a:lnTo>
                    <a:lnTo>
                      <a:pt x="126" y="6"/>
                    </a:lnTo>
                    <a:lnTo>
                      <a:pt x="156" y="6"/>
                    </a:lnTo>
                    <a:lnTo>
                      <a:pt x="168" y="6"/>
                    </a:lnTo>
                    <a:lnTo>
                      <a:pt x="186" y="6"/>
                    </a:lnTo>
                    <a:lnTo>
                      <a:pt x="210" y="6"/>
                    </a:lnTo>
                    <a:lnTo>
                      <a:pt x="222" y="6"/>
                    </a:lnTo>
                    <a:lnTo>
                      <a:pt x="252" y="6"/>
                    </a:lnTo>
                    <a:lnTo>
                      <a:pt x="258" y="6"/>
                    </a:lnTo>
                    <a:lnTo>
                      <a:pt x="288" y="0"/>
                    </a:lnTo>
                    <a:lnTo>
                      <a:pt x="300" y="0"/>
                    </a:lnTo>
                    <a:lnTo>
                      <a:pt x="324" y="0"/>
                    </a:lnTo>
                    <a:lnTo>
                      <a:pt x="348" y="0"/>
                    </a:lnTo>
                    <a:lnTo>
                      <a:pt x="360" y="0"/>
                    </a:lnTo>
                    <a:lnTo>
                      <a:pt x="384" y="0"/>
                    </a:lnTo>
                    <a:lnTo>
                      <a:pt x="384" y="6"/>
                    </a:lnTo>
                    <a:lnTo>
                      <a:pt x="390" y="12"/>
                    </a:lnTo>
                    <a:lnTo>
                      <a:pt x="396" y="18"/>
                    </a:lnTo>
                    <a:lnTo>
                      <a:pt x="396" y="24"/>
                    </a:lnTo>
                    <a:lnTo>
                      <a:pt x="390" y="36"/>
                    </a:lnTo>
                    <a:lnTo>
                      <a:pt x="390" y="42"/>
                    </a:lnTo>
                    <a:lnTo>
                      <a:pt x="396" y="48"/>
                    </a:lnTo>
                    <a:lnTo>
                      <a:pt x="396" y="54"/>
                    </a:lnTo>
                    <a:lnTo>
                      <a:pt x="396" y="60"/>
                    </a:lnTo>
                    <a:lnTo>
                      <a:pt x="402" y="66"/>
                    </a:lnTo>
                    <a:lnTo>
                      <a:pt x="402" y="72"/>
                    </a:lnTo>
                    <a:lnTo>
                      <a:pt x="408" y="78"/>
                    </a:lnTo>
                    <a:lnTo>
                      <a:pt x="414" y="78"/>
                    </a:lnTo>
                    <a:lnTo>
                      <a:pt x="426" y="78"/>
                    </a:lnTo>
                    <a:lnTo>
                      <a:pt x="426" y="84"/>
                    </a:lnTo>
                    <a:lnTo>
                      <a:pt x="432" y="90"/>
                    </a:lnTo>
                    <a:lnTo>
                      <a:pt x="432" y="96"/>
                    </a:lnTo>
                    <a:lnTo>
                      <a:pt x="438" y="96"/>
                    </a:lnTo>
                    <a:lnTo>
                      <a:pt x="438" y="102"/>
                    </a:lnTo>
                    <a:lnTo>
                      <a:pt x="444" y="108"/>
                    </a:lnTo>
                    <a:lnTo>
                      <a:pt x="450" y="108"/>
                    </a:lnTo>
                    <a:lnTo>
                      <a:pt x="450" y="120"/>
                    </a:lnTo>
                    <a:lnTo>
                      <a:pt x="456" y="120"/>
                    </a:lnTo>
                    <a:lnTo>
                      <a:pt x="456" y="126"/>
                    </a:lnTo>
                    <a:lnTo>
                      <a:pt x="462" y="126"/>
                    </a:lnTo>
                    <a:lnTo>
                      <a:pt x="468" y="132"/>
                    </a:lnTo>
                    <a:lnTo>
                      <a:pt x="468" y="138"/>
                    </a:lnTo>
                    <a:lnTo>
                      <a:pt x="474" y="144"/>
                    </a:lnTo>
                    <a:lnTo>
                      <a:pt x="474" y="150"/>
                    </a:lnTo>
                    <a:lnTo>
                      <a:pt x="468" y="162"/>
                    </a:lnTo>
                    <a:lnTo>
                      <a:pt x="462" y="162"/>
                    </a:lnTo>
                    <a:lnTo>
                      <a:pt x="462" y="168"/>
                    </a:lnTo>
                    <a:lnTo>
                      <a:pt x="462" y="180"/>
                    </a:lnTo>
                    <a:lnTo>
                      <a:pt x="462" y="186"/>
                    </a:lnTo>
                    <a:lnTo>
                      <a:pt x="456" y="186"/>
                    </a:lnTo>
                    <a:lnTo>
                      <a:pt x="456" y="192"/>
                    </a:lnTo>
                    <a:lnTo>
                      <a:pt x="450" y="192"/>
                    </a:lnTo>
                    <a:lnTo>
                      <a:pt x="444" y="192"/>
                    </a:lnTo>
                    <a:lnTo>
                      <a:pt x="438" y="198"/>
                    </a:lnTo>
                    <a:lnTo>
                      <a:pt x="432" y="198"/>
                    </a:lnTo>
                    <a:lnTo>
                      <a:pt x="426" y="198"/>
                    </a:lnTo>
                    <a:lnTo>
                      <a:pt x="414" y="204"/>
                    </a:lnTo>
                    <a:lnTo>
                      <a:pt x="408" y="204"/>
                    </a:lnTo>
                    <a:lnTo>
                      <a:pt x="408" y="210"/>
                    </a:lnTo>
                    <a:lnTo>
                      <a:pt x="408" y="222"/>
                    </a:lnTo>
                    <a:lnTo>
                      <a:pt x="408" y="228"/>
                    </a:lnTo>
                    <a:lnTo>
                      <a:pt x="414" y="228"/>
                    </a:lnTo>
                    <a:lnTo>
                      <a:pt x="414" y="234"/>
                    </a:lnTo>
                    <a:lnTo>
                      <a:pt x="420" y="240"/>
                    </a:lnTo>
                    <a:lnTo>
                      <a:pt x="420" y="252"/>
                    </a:lnTo>
                    <a:lnTo>
                      <a:pt x="414" y="252"/>
                    </a:lnTo>
                    <a:lnTo>
                      <a:pt x="414" y="258"/>
                    </a:lnTo>
                    <a:lnTo>
                      <a:pt x="408" y="264"/>
                    </a:lnTo>
                    <a:lnTo>
                      <a:pt x="408" y="270"/>
                    </a:lnTo>
                    <a:lnTo>
                      <a:pt x="408" y="276"/>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107</a:t>
                </a:r>
              </a:p>
            </p:txBody>
          </p:sp>
          <p:sp>
            <p:nvSpPr>
              <p:cNvPr id="256043" name="Freeform 46"/>
              <p:cNvSpPr>
                <a:spLocks/>
              </p:cNvSpPr>
              <p:nvPr/>
            </p:nvSpPr>
            <p:spPr bwMode="auto">
              <a:xfrm>
                <a:off x="5534025" y="3797300"/>
                <a:ext cx="914400" cy="495300"/>
              </a:xfrm>
              <a:custGeom>
                <a:avLst/>
                <a:gdLst>
                  <a:gd name="T0" fmla="*/ 2147483647 w 576"/>
                  <a:gd name="T1" fmla="*/ 2147483647 h 312"/>
                  <a:gd name="T2" fmla="*/ 2147483647 w 576"/>
                  <a:gd name="T3" fmla="*/ 2147483647 h 312"/>
                  <a:gd name="T4" fmla="*/ 2147483647 w 576"/>
                  <a:gd name="T5" fmla="*/ 2147483647 h 312"/>
                  <a:gd name="T6" fmla="*/ 2147483647 w 576"/>
                  <a:gd name="T7" fmla="*/ 2147483647 h 312"/>
                  <a:gd name="T8" fmla="*/ 2147483647 w 576"/>
                  <a:gd name="T9" fmla="*/ 2147483647 h 312"/>
                  <a:gd name="T10" fmla="*/ 2147483647 w 576"/>
                  <a:gd name="T11" fmla="*/ 2147483647 h 312"/>
                  <a:gd name="T12" fmla="*/ 2147483647 w 576"/>
                  <a:gd name="T13" fmla="*/ 2147483647 h 312"/>
                  <a:gd name="T14" fmla="*/ 2147483647 w 576"/>
                  <a:gd name="T15" fmla="*/ 2147483647 h 312"/>
                  <a:gd name="T16" fmla="*/ 2147483647 w 576"/>
                  <a:gd name="T17" fmla="*/ 2147483647 h 312"/>
                  <a:gd name="T18" fmla="*/ 2147483647 w 576"/>
                  <a:gd name="T19" fmla="*/ 2147483647 h 312"/>
                  <a:gd name="T20" fmla="*/ 2147483647 w 576"/>
                  <a:gd name="T21" fmla="*/ 2147483647 h 312"/>
                  <a:gd name="T22" fmla="*/ 0 w 576"/>
                  <a:gd name="T23" fmla="*/ 2147483647 h 312"/>
                  <a:gd name="T24" fmla="*/ 0 w 576"/>
                  <a:gd name="T25" fmla="*/ 2147483647 h 312"/>
                  <a:gd name="T26" fmla="*/ 2147483647 w 576"/>
                  <a:gd name="T27" fmla="*/ 2147483647 h 312"/>
                  <a:gd name="T28" fmla="*/ 2147483647 w 576"/>
                  <a:gd name="T29" fmla="*/ 2147483647 h 312"/>
                  <a:gd name="T30" fmla="*/ 2147483647 w 576"/>
                  <a:gd name="T31" fmla="*/ 2147483647 h 312"/>
                  <a:gd name="T32" fmla="*/ 2147483647 w 576"/>
                  <a:gd name="T33" fmla="*/ 2147483647 h 312"/>
                  <a:gd name="T34" fmla="*/ 2147483647 w 576"/>
                  <a:gd name="T35" fmla="*/ 0 h 312"/>
                  <a:gd name="T36" fmla="*/ 2147483647 w 576"/>
                  <a:gd name="T37" fmla="*/ 2147483647 h 312"/>
                  <a:gd name="T38" fmla="*/ 2147483647 w 576"/>
                  <a:gd name="T39" fmla="*/ 2147483647 h 312"/>
                  <a:gd name="T40" fmla="*/ 2147483647 w 576"/>
                  <a:gd name="T41" fmla="*/ 2147483647 h 312"/>
                  <a:gd name="T42" fmla="*/ 2147483647 w 576"/>
                  <a:gd name="T43" fmla="*/ 2147483647 h 312"/>
                  <a:gd name="T44" fmla="*/ 2147483647 w 576"/>
                  <a:gd name="T45" fmla="*/ 2147483647 h 312"/>
                  <a:gd name="T46" fmla="*/ 2147483647 w 576"/>
                  <a:gd name="T47" fmla="*/ 2147483647 h 312"/>
                  <a:gd name="T48" fmla="*/ 2147483647 w 576"/>
                  <a:gd name="T49" fmla="*/ 2147483647 h 312"/>
                  <a:gd name="T50" fmla="*/ 2147483647 w 576"/>
                  <a:gd name="T51" fmla="*/ 2147483647 h 312"/>
                  <a:gd name="T52" fmla="*/ 2147483647 w 576"/>
                  <a:gd name="T53" fmla="*/ 2147483647 h 312"/>
                  <a:gd name="T54" fmla="*/ 2147483647 w 576"/>
                  <a:gd name="T55" fmla="*/ 2147483647 h 312"/>
                  <a:gd name="T56" fmla="*/ 2147483647 w 576"/>
                  <a:gd name="T57" fmla="*/ 2147483647 h 312"/>
                  <a:gd name="T58" fmla="*/ 2147483647 w 576"/>
                  <a:gd name="T59" fmla="*/ 2147483647 h 312"/>
                  <a:gd name="T60" fmla="*/ 2147483647 w 576"/>
                  <a:gd name="T61" fmla="*/ 2147483647 h 312"/>
                  <a:gd name="T62" fmla="*/ 2147483647 w 576"/>
                  <a:gd name="T63" fmla="*/ 2147483647 h 312"/>
                  <a:gd name="T64" fmla="*/ 2147483647 w 576"/>
                  <a:gd name="T65" fmla="*/ 2147483647 h 312"/>
                  <a:gd name="T66" fmla="*/ 2147483647 w 576"/>
                  <a:gd name="T67" fmla="*/ 2147483647 h 312"/>
                  <a:gd name="T68" fmla="*/ 2147483647 w 576"/>
                  <a:gd name="T69" fmla="*/ 2147483647 h 312"/>
                  <a:gd name="T70" fmla="*/ 2147483647 w 576"/>
                  <a:gd name="T71" fmla="*/ 2147483647 h 312"/>
                  <a:gd name="T72" fmla="*/ 2147483647 w 576"/>
                  <a:gd name="T73" fmla="*/ 2147483647 h 312"/>
                  <a:gd name="T74" fmla="*/ 2147483647 w 576"/>
                  <a:gd name="T75" fmla="*/ 2147483647 h 312"/>
                  <a:gd name="T76" fmla="*/ 2147483647 w 576"/>
                  <a:gd name="T77" fmla="*/ 2147483647 h 312"/>
                  <a:gd name="T78" fmla="*/ 2147483647 w 576"/>
                  <a:gd name="T79" fmla="*/ 2147483647 h 312"/>
                  <a:gd name="T80" fmla="*/ 2147483647 w 576"/>
                  <a:gd name="T81" fmla="*/ 2147483647 h 312"/>
                  <a:gd name="T82" fmla="*/ 2147483647 w 576"/>
                  <a:gd name="T83" fmla="*/ 2147483647 h 312"/>
                  <a:gd name="T84" fmla="*/ 2147483647 w 576"/>
                  <a:gd name="T85" fmla="*/ 2147483647 h 312"/>
                  <a:gd name="T86" fmla="*/ 2147483647 w 576"/>
                  <a:gd name="T87" fmla="*/ 2147483647 h 312"/>
                  <a:gd name="T88" fmla="*/ 2147483647 w 576"/>
                  <a:gd name="T89" fmla="*/ 2147483647 h 312"/>
                  <a:gd name="T90" fmla="*/ 2147483647 w 576"/>
                  <a:gd name="T91" fmla="*/ 2147483647 h 312"/>
                  <a:gd name="T92" fmla="*/ 2147483647 w 576"/>
                  <a:gd name="T93" fmla="*/ 2147483647 h 312"/>
                  <a:gd name="T94" fmla="*/ 2147483647 w 576"/>
                  <a:gd name="T95" fmla="*/ 2147483647 h 312"/>
                  <a:gd name="T96" fmla="*/ 2147483647 w 576"/>
                  <a:gd name="T97" fmla="*/ 2147483647 h 312"/>
                  <a:gd name="T98" fmla="*/ 2147483647 w 576"/>
                  <a:gd name="T99" fmla="*/ 2147483647 h 3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6"/>
                  <a:gd name="T151" fmla="*/ 0 h 312"/>
                  <a:gd name="T152" fmla="*/ 576 w 576"/>
                  <a:gd name="T153" fmla="*/ 312 h 3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6" h="312">
                    <a:moveTo>
                      <a:pt x="540" y="312"/>
                    </a:moveTo>
                    <a:lnTo>
                      <a:pt x="516" y="312"/>
                    </a:lnTo>
                    <a:lnTo>
                      <a:pt x="510" y="312"/>
                    </a:lnTo>
                    <a:lnTo>
                      <a:pt x="486" y="312"/>
                    </a:lnTo>
                    <a:lnTo>
                      <a:pt x="474" y="312"/>
                    </a:lnTo>
                    <a:lnTo>
                      <a:pt x="468" y="312"/>
                    </a:lnTo>
                    <a:lnTo>
                      <a:pt x="432" y="312"/>
                    </a:lnTo>
                    <a:lnTo>
                      <a:pt x="414" y="312"/>
                    </a:lnTo>
                    <a:lnTo>
                      <a:pt x="378" y="312"/>
                    </a:lnTo>
                    <a:lnTo>
                      <a:pt x="354" y="312"/>
                    </a:lnTo>
                    <a:lnTo>
                      <a:pt x="330" y="312"/>
                    </a:lnTo>
                    <a:lnTo>
                      <a:pt x="306" y="312"/>
                    </a:lnTo>
                    <a:lnTo>
                      <a:pt x="288" y="312"/>
                    </a:lnTo>
                    <a:lnTo>
                      <a:pt x="270" y="306"/>
                    </a:lnTo>
                    <a:lnTo>
                      <a:pt x="234" y="306"/>
                    </a:lnTo>
                    <a:lnTo>
                      <a:pt x="198" y="306"/>
                    </a:lnTo>
                    <a:lnTo>
                      <a:pt x="192" y="306"/>
                    </a:lnTo>
                    <a:lnTo>
                      <a:pt x="156" y="306"/>
                    </a:lnTo>
                    <a:lnTo>
                      <a:pt x="150" y="306"/>
                    </a:lnTo>
                    <a:lnTo>
                      <a:pt x="108" y="300"/>
                    </a:lnTo>
                    <a:lnTo>
                      <a:pt x="84" y="300"/>
                    </a:lnTo>
                    <a:lnTo>
                      <a:pt x="72" y="300"/>
                    </a:lnTo>
                    <a:lnTo>
                      <a:pt x="36" y="300"/>
                    </a:lnTo>
                    <a:lnTo>
                      <a:pt x="0" y="300"/>
                    </a:lnTo>
                    <a:lnTo>
                      <a:pt x="0" y="258"/>
                    </a:lnTo>
                    <a:lnTo>
                      <a:pt x="0" y="234"/>
                    </a:lnTo>
                    <a:lnTo>
                      <a:pt x="0" y="222"/>
                    </a:lnTo>
                    <a:lnTo>
                      <a:pt x="6" y="174"/>
                    </a:lnTo>
                    <a:lnTo>
                      <a:pt x="6" y="168"/>
                    </a:lnTo>
                    <a:lnTo>
                      <a:pt x="6" y="138"/>
                    </a:lnTo>
                    <a:lnTo>
                      <a:pt x="6" y="126"/>
                    </a:lnTo>
                    <a:lnTo>
                      <a:pt x="12" y="96"/>
                    </a:lnTo>
                    <a:lnTo>
                      <a:pt x="12" y="84"/>
                    </a:lnTo>
                    <a:lnTo>
                      <a:pt x="12" y="42"/>
                    </a:lnTo>
                    <a:lnTo>
                      <a:pt x="18" y="0"/>
                    </a:lnTo>
                    <a:lnTo>
                      <a:pt x="66" y="0"/>
                    </a:lnTo>
                    <a:lnTo>
                      <a:pt x="72" y="0"/>
                    </a:lnTo>
                    <a:lnTo>
                      <a:pt x="114" y="6"/>
                    </a:lnTo>
                    <a:lnTo>
                      <a:pt x="156" y="6"/>
                    </a:lnTo>
                    <a:lnTo>
                      <a:pt x="198" y="6"/>
                    </a:lnTo>
                    <a:lnTo>
                      <a:pt x="234" y="6"/>
                    </a:lnTo>
                    <a:lnTo>
                      <a:pt x="240" y="12"/>
                    </a:lnTo>
                    <a:lnTo>
                      <a:pt x="264" y="12"/>
                    </a:lnTo>
                    <a:lnTo>
                      <a:pt x="282" y="12"/>
                    </a:lnTo>
                    <a:lnTo>
                      <a:pt x="300" y="12"/>
                    </a:lnTo>
                    <a:lnTo>
                      <a:pt x="324" y="12"/>
                    </a:lnTo>
                    <a:lnTo>
                      <a:pt x="336" y="12"/>
                    </a:lnTo>
                    <a:lnTo>
                      <a:pt x="366" y="12"/>
                    </a:lnTo>
                    <a:lnTo>
                      <a:pt x="402" y="12"/>
                    </a:lnTo>
                    <a:lnTo>
                      <a:pt x="408" y="12"/>
                    </a:lnTo>
                    <a:lnTo>
                      <a:pt x="438" y="12"/>
                    </a:lnTo>
                    <a:lnTo>
                      <a:pt x="450" y="12"/>
                    </a:lnTo>
                    <a:lnTo>
                      <a:pt x="468" y="12"/>
                    </a:lnTo>
                    <a:lnTo>
                      <a:pt x="486" y="12"/>
                    </a:lnTo>
                    <a:lnTo>
                      <a:pt x="522" y="12"/>
                    </a:lnTo>
                    <a:lnTo>
                      <a:pt x="528" y="18"/>
                    </a:lnTo>
                    <a:lnTo>
                      <a:pt x="528" y="24"/>
                    </a:lnTo>
                    <a:lnTo>
                      <a:pt x="534" y="24"/>
                    </a:lnTo>
                    <a:lnTo>
                      <a:pt x="540" y="24"/>
                    </a:lnTo>
                    <a:lnTo>
                      <a:pt x="546" y="24"/>
                    </a:lnTo>
                    <a:lnTo>
                      <a:pt x="552" y="24"/>
                    </a:lnTo>
                    <a:lnTo>
                      <a:pt x="552" y="30"/>
                    </a:lnTo>
                    <a:lnTo>
                      <a:pt x="552" y="36"/>
                    </a:lnTo>
                    <a:lnTo>
                      <a:pt x="558" y="36"/>
                    </a:lnTo>
                    <a:lnTo>
                      <a:pt x="552" y="36"/>
                    </a:lnTo>
                    <a:lnTo>
                      <a:pt x="552" y="42"/>
                    </a:lnTo>
                    <a:lnTo>
                      <a:pt x="552" y="36"/>
                    </a:lnTo>
                    <a:lnTo>
                      <a:pt x="546" y="36"/>
                    </a:lnTo>
                    <a:lnTo>
                      <a:pt x="546" y="42"/>
                    </a:lnTo>
                    <a:lnTo>
                      <a:pt x="546" y="48"/>
                    </a:lnTo>
                    <a:lnTo>
                      <a:pt x="540" y="48"/>
                    </a:lnTo>
                    <a:lnTo>
                      <a:pt x="540" y="54"/>
                    </a:lnTo>
                    <a:lnTo>
                      <a:pt x="540" y="60"/>
                    </a:lnTo>
                    <a:lnTo>
                      <a:pt x="540" y="66"/>
                    </a:lnTo>
                    <a:lnTo>
                      <a:pt x="546" y="66"/>
                    </a:lnTo>
                    <a:lnTo>
                      <a:pt x="546" y="72"/>
                    </a:lnTo>
                    <a:lnTo>
                      <a:pt x="552" y="72"/>
                    </a:lnTo>
                    <a:lnTo>
                      <a:pt x="552" y="78"/>
                    </a:lnTo>
                    <a:lnTo>
                      <a:pt x="552" y="84"/>
                    </a:lnTo>
                    <a:lnTo>
                      <a:pt x="558" y="84"/>
                    </a:lnTo>
                    <a:lnTo>
                      <a:pt x="558" y="90"/>
                    </a:lnTo>
                    <a:lnTo>
                      <a:pt x="564" y="90"/>
                    </a:lnTo>
                    <a:lnTo>
                      <a:pt x="564" y="96"/>
                    </a:lnTo>
                    <a:lnTo>
                      <a:pt x="570" y="96"/>
                    </a:lnTo>
                    <a:lnTo>
                      <a:pt x="576" y="96"/>
                    </a:lnTo>
                    <a:lnTo>
                      <a:pt x="576" y="102"/>
                    </a:lnTo>
                    <a:lnTo>
                      <a:pt x="576" y="108"/>
                    </a:lnTo>
                    <a:lnTo>
                      <a:pt x="576" y="126"/>
                    </a:lnTo>
                    <a:lnTo>
                      <a:pt x="576" y="138"/>
                    </a:lnTo>
                    <a:lnTo>
                      <a:pt x="576" y="162"/>
                    </a:lnTo>
                    <a:lnTo>
                      <a:pt x="576" y="174"/>
                    </a:lnTo>
                    <a:lnTo>
                      <a:pt x="576" y="204"/>
                    </a:lnTo>
                    <a:lnTo>
                      <a:pt x="576" y="210"/>
                    </a:lnTo>
                    <a:lnTo>
                      <a:pt x="576" y="240"/>
                    </a:lnTo>
                    <a:lnTo>
                      <a:pt x="576" y="246"/>
                    </a:lnTo>
                    <a:lnTo>
                      <a:pt x="576" y="276"/>
                    </a:lnTo>
                    <a:lnTo>
                      <a:pt x="576" y="306"/>
                    </a:lnTo>
                    <a:lnTo>
                      <a:pt x="576" y="312"/>
                    </a:lnTo>
                    <a:lnTo>
                      <a:pt x="546" y="312"/>
                    </a:lnTo>
                    <a:lnTo>
                      <a:pt x="540" y="312"/>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125</a:t>
                </a:r>
              </a:p>
            </p:txBody>
          </p:sp>
          <p:sp>
            <p:nvSpPr>
              <p:cNvPr id="256044" name="Freeform 47"/>
              <p:cNvSpPr>
                <a:spLocks/>
              </p:cNvSpPr>
              <p:nvPr/>
            </p:nvSpPr>
            <p:spPr bwMode="auto">
              <a:xfrm>
                <a:off x="5400678" y="4254501"/>
                <a:ext cx="1076325" cy="561975"/>
              </a:xfrm>
              <a:custGeom>
                <a:avLst/>
                <a:gdLst>
                  <a:gd name="T0" fmla="*/ 2147483647 w 678"/>
                  <a:gd name="T1" fmla="*/ 2147483647 h 354"/>
                  <a:gd name="T2" fmla="*/ 2147483647 w 678"/>
                  <a:gd name="T3" fmla="*/ 2147483647 h 354"/>
                  <a:gd name="T4" fmla="*/ 2147483647 w 678"/>
                  <a:gd name="T5" fmla="*/ 2147483647 h 354"/>
                  <a:gd name="T6" fmla="*/ 2147483647 w 678"/>
                  <a:gd name="T7" fmla="*/ 2147483647 h 354"/>
                  <a:gd name="T8" fmla="*/ 2147483647 w 678"/>
                  <a:gd name="T9" fmla="*/ 2147483647 h 354"/>
                  <a:gd name="T10" fmla="*/ 2147483647 w 678"/>
                  <a:gd name="T11" fmla="*/ 2147483647 h 354"/>
                  <a:gd name="T12" fmla="*/ 2147483647 w 678"/>
                  <a:gd name="T13" fmla="*/ 2147483647 h 354"/>
                  <a:gd name="T14" fmla="*/ 2147483647 w 678"/>
                  <a:gd name="T15" fmla="*/ 2147483647 h 354"/>
                  <a:gd name="T16" fmla="*/ 2147483647 w 678"/>
                  <a:gd name="T17" fmla="*/ 2147483647 h 354"/>
                  <a:gd name="T18" fmla="*/ 2147483647 w 678"/>
                  <a:gd name="T19" fmla="*/ 2147483647 h 354"/>
                  <a:gd name="T20" fmla="*/ 2147483647 w 678"/>
                  <a:gd name="T21" fmla="*/ 2147483647 h 354"/>
                  <a:gd name="T22" fmla="*/ 2147483647 w 678"/>
                  <a:gd name="T23" fmla="*/ 2147483647 h 354"/>
                  <a:gd name="T24" fmla="*/ 2147483647 w 678"/>
                  <a:gd name="T25" fmla="*/ 2147483647 h 354"/>
                  <a:gd name="T26" fmla="*/ 2147483647 w 678"/>
                  <a:gd name="T27" fmla="*/ 2147483647 h 354"/>
                  <a:gd name="T28" fmla="*/ 2147483647 w 678"/>
                  <a:gd name="T29" fmla="*/ 2147483647 h 354"/>
                  <a:gd name="T30" fmla="*/ 2147483647 w 678"/>
                  <a:gd name="T31" fmla="*/ 2147483647 h 354"/>
                  <a:gd name="T32" fmla="*/ 2147483647 w 678"/>
                  <a:gd name="T33" fmla="*/ 2147483647 h 354"/>
                  <a:gd name="T34" fmla="*/ 2147483647 w 678"/>
                  <a:gd name="T35" fmla="*/ 2147483647 h 354"/>
                  <a:gd name="T36" fmla="*/ 2147483647 w 678"/>
                  <a:gd name="T37" fmla="*/ 2147483647 h 354"/>
                  <a:gd name="T38" fmla="*/ 2147483647 w 678"/>
                  <a:gd name="T39" fmla="*/ 2147483647 h 354"/>
                  <a:gd name="T40" fmla="*/ 2147483647 w 678"/>
                  <a:gd name="T41" fmla="*/ 2147483647 h 354"/>
                  <a:gd name="T42" fmla="*/ 2147483647 w 678"/>
                  <a:gd name="T43" fmla="*/ 2147483647 h 354"/>
                  <a:gd name="T44" fmla="*/ 2147483647 w 678"/>
                  <a:gd name="T45" fmla="*/ 2147483647 h 354"/>
                  <a:gd name="T46" fmla="*/ 2147483647 w 678"/>
                  <a:gd name="T47" fmla="*/ 2147483647 h 354"/>
                  <a:gd name="T48" fmla="*/ 2147483647 w 678"/>
                  <a:gd name="T49" fmla="*/ 2147483647 h 354"/>
                  <a:gd name="T50" fmla="*/ 2147483647 w 678"/>
                  <a:gd name="T51" fmla="*/ 2147483647 h 354"/>
                  <a:gd name="T52" fmla="*/ 2147483647 w 678"/>
                  <a:gd name="T53" fmla="*/ 2147483647 h 354"/>
                  <a:gd name="T54" fmla="*/ 2147483647 w 678"/>
                  <a:gd name="T55" fmla="*/ 2147483647 h 354"/>
                  <a:gd name="T56" fmla="*/ 2147483647 w 678"/>
                  <a:gd name="T57" fmla="*/ 2147483647 h 354"/>
                  <a:gd name="T58" fmla="*/ 2147483647 w 678"/>
                  <a:gd name="T59" fmla="*/ 2147483647 h 354"/>
                  <a:gd name="T60" fmla="*/ 2147483647 w 678"/>
                  <a:gd name="T61" fmla="*/ 2147483647 h 354"/>
                  <a:gd name="T62" fmla="*/ 2147483647 w 678"/>
                  <a:gd name="T63" fmla="*/ 2147483647 h 354"/>
                  <a:gd name="T64" fmla="*/ 2147483647 w 678"/>
                  <a:gd name="T65" fmla="*/ 2147483647 h 354"/>
                  <a:gd name="T66" fmla="*/ 2147483647 w 678"/>
                  <a:gd name="T67" fmla="*/ 2147483647 h 354"/>
                  <a:gd name="T68" fmla="*/ 2147483647 w 678"/>
                  <a:gd name="T69" fmla="*/ 2147483647 h 354"/>
                  <a:gd name="T70" fmla="*/ 2147483647 w 678"/>
                  <a:gd name="T71" fmla="*/ 2147483647 h 354"/>
                  <a:gd name="T72" fmla="*/ 2147483647 w 678"/>
                  <a:gd name="T73" fmla="*/ 2147483647 h 354"/>
                  <a:gd name="T74" fmla="*/ 2147483647 w 678"/>
                  <a:gd name="T75" fmla="*/ 2147483647 h 354"/>
                  <a:gd name="T76" fmla="*/ 2147483647 w 678"/>
                  <a:gd name="T77" fmla="*/ 2147483647 h 354"/>
                  <a:gd name="T78" fmla="*/ 2147483647 w 678"/>
                  <a:gd name="T79" fmla="*/ 2147483647 h 354"/>
                  <a:gd name="T80" fmla="*/ 2147483647 w 678"/>
                  <a:gd name="T81" fmla="*/ 2147483647 h 354"/>
                  <a:gd name="T82" fmla="*/ 2147483647 w 678"/>
                  <a:gd name="T83" fmla="*/ 2147483647 h 354"/>
                  <a:gd name="T84" fmla="*/ 2147483647 w 678"/>
                  <a:gd name="T85" fmla="*/ 2147483647 h 354"/>
                  <a:gd name="T86" fmla="*/ 2147483647 w 678"/>
                  <a:gd name="T87" fmla="*/ 2147483647 h 354"/>
                  <a:gd name="T88" fmla="*/ 2147483647 w 678"/>
                  <a:gd name="T89" fmla="*/ 2147483647 h 354"/>
                  <a:gd name="T90" fmla="*/ 2147483647 w 678"/>
                  <a:gd name="T91" fmla="*/ 2147483647 h 354"/>
                  <a:gd name="T92" fmla="*/ 2147483647 w 678"/>
                  <a:gd name="T93" fmla="*/ 2147483647 h 354"/>
                  <a:gd name="T94" fmla="*/ 2147483647 w 678"/>
                  <a:gd name="T95" fmla="*/ 2147483647 h 354"/>
                  <a:gd name="T96" fmla="*/ 2147483647 w 678"/>
                  <a:gd name="T97" fmla="*/ 2147483647 h 354"/>
                  <a:gd name="T98" fmla="*/ 2147483647 w 678"/>
                  <a:gd name="T99" fmla="*/ 2147483647 h 354"/>
                  <a:gd name="T100" fmla="*/ 2147483647 w 678"/>
                  <a:gd name="T101" fmla="*/ 2147483647 h 354"/>
                  <a:gd name="T102" fmla="*/ 2147483647 w 678"/>
                  <a:gd name="T103" fmla="*/ 0 h 354"/>
                  <a:gd name="T104" fmla="*/ 2147483647 w 678"/>
                  <a:gd name="T105" fmla="*/ 2147483647 h 354"/>
                  <a:gd name="T106" fmla="*/ 2147483647 w 678"/>
                  <a:gd name="T107" fmla="*/ 2147483647 h 354"/>
                  <a:gd name="T108" fmla="*/ 2147483647 w 678"/>
                  <a:gd name="T109" fmla="*/ 2147483647 h 354"/>
                  <a:gd name="T110" fmla="*/ 2147483647 w 678"/>
                  <a:gd name="T111" fmla="*/ 2147483647 h 354"/>
                  <a:gd name="T112" fmla="*/ 2147483647 w 678"/>
                  <a:gd name="T113" fmla="*/ 2147483647 h 354"/>
                  <a:gd name="T114" fmla="*/ 2147483647 w 678"/>
                  <a:gd name="T115" fmla="*/ 2147483647 h 354"/>
                  <a:gd name="T116" fmla="*/ 2147483647 w 678"/>
                  <a:gd name="T117" fmla="*/ 2147483647 h 354"/>
                  <a:gd name="T118" fmla="*/ 2147483647 w 678"/>
                  <a:gd name="T119" fmla="*/ 2147483647 h 354"/>
                  <a:gd name="T120" fmla="*/ 2147483647 w 678"/>
                  <a:gd name="T121" fmla="*/ 2147483647 h 354"/>
                  <a:gd name="T122" fmla="*/ 2147483647 w 678"/>
                  <a:gd name="T123" fmla="*/ 2147483647 h 354"/>
                  <a:gd name="T124" fmla="*/ 2147483647 w 678"/>
                  <a:gd name="T125" fmla="*/ 2147483647 h 3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8"/>
                  <a:gd name="T190" fmla="*/ 0 h 354"/>
                  <a:gd name="T191" fmla="*/ 678 w 678"/>
                  <a:gd name="T192" fmla="*/ 354 h 3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8" h="354">
                    <a:moveTo>
                      <a:pt x="678" y="222"/>
                    </a:moveTo>
                    <a:lnTo>
                      <a:pt x="678" y="240"/>
                    </a:lnTo>
                    <a:lnTo>
                      <a:pt x="678" y="264"/>
                    </a:lnTo>
                    <a:lnTo>
                      <a:pt x="678" y="294"/>
                    </a:lnTo>
                    <a:lnTo>
                      <a:pt x="678" y="318"/>
                    </a:lnTo>
                    <a:lnTo>
                      <a:pt x="678" y="354"/>
                    </a:lnTo>
                    <a:lnTo>
                      <a:pt x="672" y="354"/>
                    </a:lnTo>
                    <a:lnTo>
                      <a:pt x="678" y="348"/>
                    </a:lnTo>
                    <a:lnTo>
                      <a:pt x="672" y="354"/>
                    </a:lnTo>
                    <a:lnTo>
                      <a:pt x="672" y="348"/>
                    </a:lnTo>
                    <a:lnTo>
                      <a:pt x="666" y="348"/>
                    </a:lnTo>
                    <a:lnTo>
                      <a:pt x="660" y="348"/>
                    </a:lnTo>
                    <a:lnTo>
                      <a:pt x="666" y="348"/>
                    </a:lnTo>
                    <a:lnTo>
                      <a:pt x="660" y="342"/>
                    </a:lnTo>
                    <a:lnTo>
                      <a:pt x="660" y="348"/>
                    </a:lnTo>
                    <a:lnTo>
                      <a:pt x="654" y="342"/>
                    </a:lnTo>
                    <a:lnTo>
                      <a:pt x="648" y="342"/>
                    </a:lnTo>
                    <a:lnTo>
                      <a:pt x="648" y="336"/>
                    </a:lnTo>
                    <a:lnTo>
                      <a:pt x="642" y="336"/>
                    </a:lnTo>
                    <a:lnTo>
                      <a:pt x="642" y="330"/>
                    </a:lnTo>
                    <a:lnTo>
                      <a:pt x="636" y="330"/>
                    </a:lnTo>
                    <a:lnTo>
                      <a:pt x="630" y="330"/>
                    </a:lnTo>
                    <a:lnTo>
                      <a:pt x="630" y="324"/>
                    </a:lnTo>
                    <a:lnTo>
                      <a:pt x="624" y="324"/>
                    </a:lnTo>
                    <a:lnTo>
                      <a:pt x="624" y="318"/>
                    </a:lnTo>
                    <a:lnTo>
                      <a:pt x="618" y="318"/>
                    </a:lnTo>
                    <a:lnTo>
                      <a:pt x="618" y="324"/>
                    </a:lnTo>
                    <a:lnTo>
                      <a:pt x="612" y="324"/>
                    </a:lnTo>
                    <a:lnTo>
                      <a:pt x="606" y="324"/>
                    </a:lnTo>
                    <a:lnTo>
                      <a:pt x="606" y="330"/>
                    </a:lnTo>
                    <a:lnTo>
                      <a:pt x="600" y="330"/>
                    </a:lnTo>
                    <a:lnTo>
                      <a:pt x="600" y="324"/>
                    </a:lnTo>
                    <a:lnTo>
                      <a:pt x="594" y="330"/>
                    </a:lnTo>
                    <a:lnTo>
                      <a:pt x="594" y="324"/>
                    </a:lnTo>
                    <a:lnTo>
                      <a:pt x="588" y="324"/>
                    </a:lnTo>
                    <a:lnTo>
                      <a:pt x="594" y="324"/>
                    </a:lnTo>
                    <a:lnTo>
                      <a:pt x="588" y="324"/>
                    </a:lnTo>
                    <a:lnTo>
                      <a:pt x="588" y="318"/>
                    </a:lnTo>
                    <a:lnTo>
                      <a:pt x="588" y="324"/>
                    </a:lnTo>
                    <a:lnTo>
                      <a:pt x="582" y="324"/>
                    </a:lnTo>
                    <a:lnTo>
                      <a:pt x="576" y="324"/>
                    </a:lnTo>
                    <a:lnTo>
                      <a:pt x="576" y="330"/>
                    </a:lnTo>
                    <a:lnTo>
                      <a:pt x="570" y="330"/>
                    </a:lnTo>
                    <a:lnTo>
                      <a:pt x="564" y="330"/>
                    </a:lnTo>
                    <a:lnTo>
                      <a:pt x="558" y="324"/>
                    </a:lnTo>
                    <a:lnTo>
                      <a:pt x="558" y="330"/>
                    </a:lnTo>
                    <a:lnTo>
                      <a:pt x="552" y="330"/>
                    </a:lnTo>
                    <a:lnTo>
                      <a:pt x="546" y="330"/>
                    </a:lnTo>
                    <a:lnTo>
                      <a:pt x="540" y="330"/>
                    </a:lnTo>
                    <a:lnTo>
                      <a:pt x="540" y="336"/>
                    </a:lnTo>
                    <a:lnTo>
                      <a:pt x="540" y="330"/>
                    </a:lnTo>
                    <a:lnTo>
                      <a:pt x="540" y="336"/>
                    </a:lnTo>
                    <a:lnTo>
                      <a:pt x="540" y="342"/>
                    </a:lnTo>
                    <a:lnTo>
                      <a:pt x="534" y="342"/>
                    </a:lnTo>
                    <a:lnTo>
                      <a:pt x="534" y="336"/>
                    </a:lnTo>
                    <a:lnTo>
                      <a:pt x="528" y="342"/>
                    </a:lnTo>
                    <a:lnTo>
                      <a:pt x="528" y="348"/>
                    </a:lnTo>
                    <a:lnTo>
                      <a:pt x="528" y="342"/>
                    </a:lnTo>
                    <a:lnTo>
                      <a:pt x="522" y="342"/>
                    </a:lnTo>
                    <a:lnTo>
                      <a:pt x="522" y="336"/>
                    </a:lnTo>
                    <a:lnTo>
                      <a:pt x="516" y="336"/>
                    </a:lnTo>
                    <a:lnTo>
                      <a:pt x="510" y="336"/>
                    </a:lnTo>
                    <a:lnTo>
                      <a:pt x="510" y="330"/>
                    </a:lnTo>
                    <a:lnTo>
                      <a:pt x="504" y="330"/>
                    </a:lnTo>
                    <a:lnTo>
                      <a:pt x="504" y="324"/>
                    </a:lnTo>
                    <a:lnTo>
                      <a:pt x="498" y="324"/>
                    </a:lnTo>
                    <a:lnTo>
                      <a:pt x="498" y="330"/>
                    </a:lnTo>
                    <a:lnTo>
                      <a:pt x="492" y="330"/>
                    </a:lnTo>
                    <a:lnTo>
                      <a:pt x="486" y="330"/>
                    </a:lnTo>
                    <a:lnTo>
                      <a:pt x="480" y="324"/>
                    </a:lnTo>
                    <a:lnTo>
                      <a:pt x="480" y="318"/>
                    </a:lnTo>
                    <a:lnTo>
                      <a:pt x="474" y="324"/>
                    </a:lnTo>
                    <a:lnTo>
                      <a:pt x="474" y="318"/>
                    </a:lnTo>
                    <a:lnTo>
                      <a:pt x="474" y="330"/>
                    </a:lnTo>
                    <a:lnTo>
                      <a:pt x="468" y="330"/>
                    </a:lnTo>
                    <a:lnTo>
                      <a:pt x="468" y="336"/>
                    </a:lnTo>
                    <a:lnTo>
                      <a:pt x="468" y="342"/>
                    </a:lnTo>
                    <a:lnTo>
                      <a:pt x="462" y="342"/>
                    </a:lnTo>
                    <a:lnTo>
                      <a:pt x="456" y="342"/>
                    </a:lnTo>
                    <a:lnTo>
                      <a:pt x="456" y="330"/>
                    </a:lnTo>
                    <a:lnTo>
                      <a:pt x="462" y="330"/>
                    </a:lnTo>
                    <a:lnTo>
                      <a:pt x="456" y="324"/>
                    </a:lnTo>
                    <a:lnTo>
                      <a:pt x="450" y="324"/>
                    </a:lnTo>
                    <a:lnTo>
                      <a:pt x="450" y="330"/>
                    </a:lnTo>
                    <a:lnTo>
                      <a:pt x="444" y="324"/>
                    </a:lnTo>
                    <a:lnTo>
                      <a:pt x="444" y="330"/>
                    </a:lnTo>
                    <a:lnTo>
                      <a:pt x="438" y="330"/>
                    </a:lnTo>
                    <a:lnTo>
                      <a:pt x="438" y="324"/>
                    </a:lnTo>
                    <a:lnTo>
                      <a:pt x="432" y="324"/>
                    </a:lnTo>
                    <a:lnTo>
                      <a:pt x="426" y="324"/>
                    </a:lnTo>
                    <a:lnTo>
                      <a:pt x="426" y="318"/>
                    </a:lnTo>
                    <a:lnTo>
                      <a:pt x="420" y="318"/>
                    </a:lnTo>
                    <a:lnTo>
                      <a:pt x="414" y="318"/>
                    </a:lnTo>
                    <a:lnTo>
                      <a:pt x="408" y="318"/>
                    </a:lnTo>
                    <a:lnTo>
                      <a:pt x="408" y="324"/>
                    </a:lnTo>
                    <a:lnTo>
                      <a:pt x="402" y="330"/>
                    </a:lnTo>
                    <a:lnTo>
                      <a:pt x="396" y="324"/>
                    </a:lnTo>
                    <a:lnTo>
                      <a:pt x="390" y="324"/>
                    </a:lnTo>
                    <a:lnTo>
                      <a:pt x="396" y="318"/>
                    </a:lnTo>
                    <a:lnTo>
                      <a:pt x="390" y="312"/>
                    </a:lnTo>
                    <a:lnTo>
                      <a:pt x="390" y="318"/>
                    </a:lnTo>
                    <a:lnTo>
                      <a:pt x="384" y="312"/>
                    </a:lnTo>
                    <a:lnTo>
                      <a:pt x="384" y="306"/>
                    </a:lnTo>
                    <a:lnTo>
                      <a:pt x="384" y="300"/>
                    </a:lnTo>
                    <a:lnTo>
                      <a:pt x="378" y="300"/>
                    </a:lnTo>
                    <a:lnTo>
                      <a:pt x="366" y="300"/>
                    </a:lnTo>
                    <a:lnTo>
                      <a:pt x="360" y="300"/>
                    </a:lnTo>
                    <a:lnTo>
                      <a:pt x="360" y="306"/>
                    </a:lnTo>
                    <a:lnTo>
                      <a:pt x="354" y="306"/>
                    </a:lnTo>
                    <a:lnTo>
                      <a:pt x="348" y="306"/>
                    </a:lnTo>
                    <a:lnTo>
                      <a:pt x="348" y="300"/>
                    </a:lnTo>
                    <a:lnTo>
                      <a:pt x="342" y="300"/>
                    </a:lnTo>
                    <a:lnTo>
                      <a:pt x="342" y="294"/>
                    </a:lnTo>
                    <a:lnTo>
                      <a:pt x="336" y="300"/>
                    </a:lnTo>
                    <a:lnTo>
                      <a:pt x="330" y="300"/>
                    </a:lnTo>
                    <a:lnTo>
                      <a:pt x="324" y="300"/>
                    </a:lnTo>
                    <a:lnTo>
                      <a:pt x="318" y="294"/>
                    </a:lnTo>
                    <a:lnTo>
                      <a:pt x="312" y="294"/>
                    </a:lnTo>
                    <a:lnTo>
                      <a:pt x="312" y="288"/>
                    </a:lnTo>
                    <a:lnTo>
                      <a:pt x="306" y="294"/>
                    </a:lnTo>
                    <a:lnTo>
                      <a:pt x="306" y="288"/>
                    </a:lnTo>
                    <a:lnTo>
                      <a:pt x="300" y="294"/>
                    </a:lnTo>
                    <a:lnTo>
                      <a:pt x="294" y="288"/>
                    </a:lnTo>
                    <a:lnTo>
                      <a:pt x="294" y="282"/>
                    </a:lnTo>
                    <a:lnTo>
                      <a:pt x="294" y="276"/>
                    </a:lnTo>
                    <a:lnTo>
                      <a:pt x="288" y="276"/>
                    </a:lnTo>
                    <a:lnTo>
                      <a:pt x="288" y="270"/>
                    </a:lnTo>
                    <a:lnTo>
                      <a:pt x="282" y="270"/>
                    </a:lnTo>
                    <a:lnTo>
                      <a:pt x="282" y="264"/>
                    </a:lnTo>
                    <a:lnTo>
                      <a:pt x="282" y="270"/>
                    </a:lnTo>
                    <a:lnTo>
                      <a:pt x="276" y="276"/>
                    </a:lnTo>
                    <a:lnTo>
                      <a:pt x="270" y="270"/>
                    </a:lnTo>
                    <a:lnTo>
                      <a:pt x="264" y="270"/>
                    </a:lnTo>
                    <a:lnTo>
                      <a:pt x="264" y="276"/>
                    </a:lnTo>
                    <a:lnTo>
                      <a:pt x="258" y="270"/>
                    </a:lnTo>
                    <a:lnTo>
                      <a:pt x="246" y="264"/>
                    </a:lnTo>
                    <a:lnTo>
                      <a:pt x="246" y="258"/>
                    </a:lnTo>
                    <a:lnTo>
                      <a:pt x="240" y="258"/>
                    </a:lnTo>
                    <a:lnTo>
                      <a:pt x="240" y="252"/>
                    </a:lnTo>
                    <a:lnTo>
                      <a:pt x="234" y="252"/>
                    </a:lnTo>
                    <a:lnTo>
                      <a:pt x="234" y="234"/>
                    </a:lnTo>
                    <a:lnTo>
                      <a:pt x="234" y="204"/>
                    </a:lnTo>
                    <a:lnTo>
                      <a:pt x="234" y="192"/>
                    </a:lnTo>
                    <a:lnTo>
                      <a:pt x="234" y="168"/>
                    </a:lnTo>
                    <a:lnTo>
                      <a:pt x="234" y="150"/>
                    </a:lnTo>
                    <a:lnTo>
                      <a:pt x="234" y="120"/>
                    </a:lnTo>
                    <a:lnTo>
                      <a:pt x="240" y="102"/>
                    </a:lnTo>
                    <a:lnTo>
                      <a:pt x="240" y="60"/>
                    </a:lnTo>
                    <a:lnTo>
                      <a:pt x="198" y="60"/>
                    </a:lnTo>
                    <a:lnTo>
                      <a:pt x="162" y="60"/>
                    </a:lnTo>
                    <a:lnTo>
                      <a:pt x="150" y="60"/>
                    </a:lnTo>
                    <a:lnTo>
                      <a:pt x="114" y="54"/>
                    </a:lnTo>
                    <a:lnTo>
                      <a:pt x="78" y="54"/>
                    </a:lnTo>
                    <a:lnTo>
                      <a:pt x="66" y="54"/>
                    </a:lnTo>
                    <a:lnTo>
                      <a:pt x="0" y="48"/>
                    </a:lnTo>
                    <a:lnTo>
                      <a:pt x="6" y="0"/>
                    </a:lnTo>
                    <a:lnTo>
                      <a:pt x="84" y="6"/>
                    </a:lnTo>
                    <a:lnTo>
                      <a:pt x="120" y="6"/>
                    </a:lnTo>
                    <a:lnTo>
                      <a:pt x="156" y="6"/>
                    </a:lnTo>
                    <a:lnTo>
                      <a:pt x="168" y="6"/>
                    </a:lnTo>
                    <a:lnTo>
                      <a:pt x="192" y="6"/>
                    </a:lnTo>
                    <a:lnTo>
                      <a:pt x="234" y="12"/>
                    </a:lnTo>
                    <a:lnTo>
                      <a:pt x="240" y="12"/>
                    </a:lnTo>
                    <a:lnTo>
                      <a:pt x="276" y="12"/>
                    </a:lnTo>
                    <a:lnTo>
                      <a:pt x="282" y="12"/>
                    </a:lnTo>
                    <a:lnTo>
                      <a:pt x="318" y="12"/>
                    </a:lnTo>
                    <a:lnTo>
                      <a:pt x="354" y="12"/>
                    </a:lnTo>
                    <a:lnTo>
                      <a:pt x="372" y="18"/>
                    </a:lnTo>
                    <a:lnTo>
                      <a:pt x="390" y="18"/>
                    </a:lnTo>
                    <a:lnTo>
                      <a:pt x="414" y="18"/>
                    </a:lnTo>
                    <a:lnTo>
                      <a:pt x="438" y="18"/>
                    </a:lnTo>
                    <a:lnTo>
                      <a:pt x="462" y="18"/>
                    </a:lnTo>
                    <a:lnTo>
                      <a:pt x="498" y="18"/>
                    </a:lnTo>
                    <a:lnTo>
                      <a:pt x="516" y="18"/>
                    </a:lnTo>
                    <a:lnTo>
                      <a:pt x="552" y="18"/>
                    </a:lnTo>
                    <a:lnTo>
                      <a:pt x="558" y="18"/>
                    </a:lnTo>
                    <a:lnTo>
                      <a:pt x="570" y="18"/>
                    </a:lnTo>
                    <a:lnTo>
                      <a:pt x="594" y="18"/>
                    </a:lnTo>
                    <a:lnTo>
                      <a:pt x="600" y="18"/>
                    </a:lnTo>
                    <a:lnTo>
                      <a:pt x="624" y="18"/>
                    </a:lnTo>
                    <a:lnTo>
                      <a:pt x="630" y="18"/>
                    </a:lnTo>
                    <a:lnTo>
                      <a:pt x="660" y="18"/>
                    </a:lnTo>
                    <a:lnTo>
                      <a:pt x="660" y="42"/>
                    </a:lnTo>
                    <a:lnTo>
                      <a:pt x="660" y="48"/>
                    </a:lnTo>
                    <a:lnTo>
                      <a:pt x="666" y="66"/>
                    </a:lnTo>
                    <a:lnTo>
                      <a:pt x="666" y="102"/>
                    </a:lnTo>
                    <a:lnTo>
                      <a:pt x="672" y="108"/>
                    </a:lnTo>
                    <a:lnTo>
                      <a:pt x="672" y="138"/>
                    </a:lnTo>
                    <a:lnTo>
                      <a:pt x="678" y="150"/>
                    </a:lnTo>
                    <a:lnTo>
                      <a:pt x="678" y="174"/>
                    </a:lnTo>
                    <a:lnTo>
                      <a:pt x="678" y="222"/>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     19</a:t>
                </a:r>
              </a:p>
            </p:txBody>
          </p:sp>
          <p:sp>
            <p:nvSpPr>
              <p:cNvPr id="256045" name="Freeform 48"/>
              <p:cNvSpPr>
                <a:spLocks/>
              </p:cNvSpPr>
              <p:nvPr/>
            </p:nvSpPr>
            <p:spPr bwMode="auto">
              <a:xfrm>
                <a:off x="6810375" y="3378200"/>
                <a:ext cx="495300" cy="876300"/>
              </a:xfrm>
              <a:custGeom>
                <a:avLst/>
                <a:gdLst>
                  <a:gd name="T0" fmla="*/ 2147483647 w 312"/>
                  <a:gd name="T1" fmla="*/ 2147483647 h 552"/>
                  <a:gd name="T2" fmla="*/ 2147483647 w 312"/>
                  <a:gd name="T3" fmla="*/ 2147483647 h 552"/>
                  <a:gd name="T4" fmla="*/ 2147483647 w 312"/>
                  <a:gd name="T5" fmla="*/ 2147483647 h 552"/>
                  <a:gd name="T6" fmla="*/ 2147483647 w 312"/>
                  <a:gd name="T7" fmla="*/ 2147483647 h 552"/>
                  <a:gd name="T8" fmla="*/ 2147483647 w 312"/>
                  <a:gd name="T9" fmla="*/ 2147483647 h 552"/>
                  <a:gd name="T10" fmla="*/ 2147483647 w 312"/>
                  <a:gd name="T11" fmla="*/ 2147483647 h 552"/>
                  <a:gd name="T12" fmla="*/ 2147483647 w 312"/>
                  <a:gd name="T13" fmla="*/ 2147483647 h 552"/>
                  <a:gd name="T14" fmla="*/ 2147483647 w 312"/>
                  <a:gd name="T15" fmla="*/ 2147483647 h 552"/>
                  <a:gd name="T16" fmla="*/ 2147483647 w 312"/>
                  <a:gd name="T17" fmla="*/ 2147483647 h 552"/>
                  <a:gd name="T18" fmla="*/ 2147483647 w 312"/>
                  <a:gd name="T19" fmla="*/ 2147483647 h 552"/>
                  <a:gd name="T20" fmla="*/ 2147483647 w 312"/>
                  <a:gd name="T21" fmla="*/ 2147483647 h 552"/>
                  <a:gd name="T22" fmla="*/ 2147483647 w 312"/>
                  <a:gd name="T23" fmla="*/ 2147483647 h 552"/>
                  <a:gd name="T24" fmla="*/ 2147483647 w 312"/>
                  <a:gd name="T25" fmla="*/ 2147483647 h 552"/>
                  <a:gd name="T26" fmla="*/ 2147483647 w 312"/>
                  <a:gd name="T27" fmla="*/ 2147483647 h 552"/>
                  <a:gd name="T28" fmla="*/ 2147483647 w 312"/>
                  <a:gd name="T29" fmla="*/ 2147483647 h 552"/>
                  <a:gd name="T30" fmla="*/ 2147483647 w 312"/>
                  <a:gd name="T31" fmla="*/ 2147483647 h 552"/>
                  <a:gd name="T32" fmla="*/ 2147483647 w 312"/>
                  <a:gd name="T33" fmla="*/ 2147483647 h 552"/>
                  <a:gd name="T34" fmla="*/ 2147483647 w 312"/>
                  <a:gd name="T35" fmla="*/ 2147483647 h 552"/>
                  <a:gd name="T36" fmla="*/ 2147483647 w 312"/>
                  <a:gd name="T37" fmla="*/ 2147483647 h 552"/>
                  <a:gd name="T38" fmla="*/ 2147483647 w 312"/>
                  <a:gd name="T39" fmla="*/ 2147483647 h 552"/>
                  <a:gd name="T40" fmla="*/ 2147483647 w 312"/>
                  <a:gd name="T41" fmla="*/ 2147483647 h 552"/>
                  <a:gd name="T42" fmla="*/ 2147483647 w 312"/>
                  <a:gd name="T43" fmla="*/ 2147483647 h 552"/>
                  <a:gd name="T44" fmla="*/ 2147483647 w 312"/>
                  <a:gd name="T45" fmla="*/ 2147483647 h 552"/>
                  <a:gd name="T46" fmla="*/ 2147483647 w 312"/>
                  <a:gd name="T47" fmla="*/ 2147483647 h 552"/>
                  <a:gd name="T48" fmla="*/ 2147483647 w 312"/>
                  <a:gd name="T49" fmla="*/ 2147483647 h 552"/>
                  <a:gd name="T50" fmla="*/ 2147483647 w 312"/>
                  <a:gd name="T51" fmla="*/ 2147483647 h 552"/>
                  <a:gd name="T52" fmla="*/ 2147483647 w 312"/>
                  <a:gd name="T53" fmla="*/ 2147483647 h 552"/>
                  <a:gd name="T54" fmla="*/ 2147483647 w 312"/>
                  <a:gd name="T55" fmla="*/ 2147483647 h 552"/>
                  <a:gd name="T56" fmla="*/ 2147483647 w 312"/>
                  <a:gd name="T57" fmla="*/ 2147483647 h 552"/>
                  <a:gd name="T58" fmla="*/ 2147483647 w 312"/>
                  <a:gd name="T59" fmla="*/ 2147483647 h 552"/>
                  <a:gd name="T60" fmla="*/ 2147483647 w 312"/>
                  <a:gd name="T61" fmla="*/ 2147483647 h 552"/>
                  <a:gd name="T62" fmla="*/ 2147483647 w 312"/>
                  <a:gd name="T63" fmla="*/ 2147483647 h 552"/>
                  <a:gd name="T64" fmla="*/ 2147483647 w 312"/>
                  <a:gd name="T65" fmla="*/ 2147483647 h 552"/>
                  <a:gd name="T66" fmla="*/ 2147483647 w 312"/>
                  <a:gd name="T67" fmla="*/ 2147483647 h 552"/>
                  <a:gd name="T68" fmla="*/ 2147483647 w 312"/>
                  <a:gd name="T69" fmla="*/ 2147483647 h 552"/>
                  <a:gd name="T70" fmla="*/ 2147483647 w 312"/>
                  <a:gd name="T71" fmla="*/ 2147483647 h 552"/>
                  <a:gd name="T72" fmla="*/ 2147483647 w 312"/>
                  <a:gd name="T73" fmla="*/ 2147483647 h 552"/>
                  <a:gd name="T74" fmla="*/ 2147483647 w 312"/>
                  <a:gd name="T75" fmla="*/ 2147483647 h 552"/>
                  <a:gd name="T76" fmla="*/ 2147483647 w 312"/>
                  <a:gd name="T77" fmla="*/ 0 h 552"/>
                  <a:gd name="T78" fmla="*/ 2147483647 w 312"/>
                  <a:gd name="T79" fmla="*/ 2147483647 h 552"/>
                  <a:gd name="T80" fmla="*/ 2147483647 w 312"/>
                  <a:gd name="T81" fmla="*/ 2147483647 h 552"/>
                  <a:gd name="T82" fmla="*/ 2147483647 w 312"/>
                  <a:gd name="T83" fmla="*/ 2147483647 h 552"/>
                  <a:gd name="T84" fmla="*/ 2147483647 w 312"/>
                  <a:gd name="T85" fmla="*/ 2147483647 h 552"/>
                  <a:gd name="T86" fmla="*/ 2147483647 w 312"/>
                  <a:gd name="T87" fmla="*/ 2147483647 h 552"/>
                  <a:gd name="T88" fmla="*/ 2147483647 w 312"/>
                  <a:gd name="T89" fmla="*/ 2147483647 h 552"/>
                  <a:gd name="T90" fmla="*/ 2147483647 w 312"/>
                  <a:gd name="T91" fmla="*/ 2147483647 h 552"/>
                  <a:gd name="T92" fmla="*/ 2147483647 w 312"/>
                  <a:gd name="T93" fmla="*/ 2147483647 h 552"/>
                  <a:gd name="T94" fmla="*/ 2147483647 w 312"/>
                  <a:gd name="T95" fmla="*/ 2147483647 h 552"/>
                  <a:gd name="T96" fmla="*/ 2147483647 w 312"/>
                  <a:gd name="T97" fmla="*/ 2147483647 h 552"/>
                  <a:gd name="T98" fmla="*/ 2147483647 w 312"/>
                  <a:gd name="T99" fmla="*/ 2147483647 h 552"/>
                  <a:gd name="T100" fmla="*/ 2147483647 w 312"/>
                  <a:gd name="T101" fmla="*/ 2147483647 h 552"/>
                  <a:gd name="T102" fmla="*/ 2147483647 w 312"/>
                  <a:gd name="T103" fmla="*/ 2147483647 h 552"/>
                  <a:gd name="T104" fmla="*/ 2147483647 w 312"/>
                  <a:gd name="T105" fmla="*/ 2147483647 h 552"/>
                  <a:gd name="T106" fmla="*/ 2147483647 w 312"/>
                  <a:gd name="T107" fmla="*/ 2147483647 h 552"/>
                  <a:gd name="T108" fmla="*/ 2147483647 w 312"/>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2"/>
                  <a:gd name="T166" fmla="*/ 0 h 552"/>
                  <a:gd name="T167" fmla="*/ 312 w 312"/>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2" h="552">
                    <a:moveTo>
                      <a:pt x="282" y="492"/>
                    </a:moveTo>
                    <a:lnTo>
                      <a:pt x="282" y="498"/>
                    </a:lnTo>
                    <a:lnTo>
                      <a:pt x="264" y="504"/>
                    </a:lnTo>
                    <a:lnTo>
                      <a:pt x="258" y="504"/>
                    </a:lnTo>
                    <a:lnTo>
                      <a:pt x="252" y="504"/>
                    </a:lnTo>
                    <a:lnTo>
                      <a:pt x="252" y="516"/>
                    </a:lnTo>
                    <a:lnTo>
                      <a:pt x="252" y="522"/>
                    </a:lnTo>
                    <a:lnTo>
                      <a:pt x="252" y="528"/>
                    </a:lnTo>
                    <a:lnTo>
                      <a:pt x="258" y="528"/>
                    </a:lnTo>
                    <a:lnTo>
                      <a:pt x="258" y="534"/>
                    </a:lnTo>
                    <a:lnTo>
                      <a:pt x="252" y="540"/>
                    </a:lnTo>
                    <a:lnTo>
                      <a:pt x="246" y="540"/>
                    </a:lnTo>
                    <a:lnTo>
                      <a:pt x="240" y="534"/>
                    </a:lnTo>
                    <a:lnTo>
                      <a:pt x="234" y="534"/>
                    </a:lnTo>
                    <a:lnTo>
                      <a:pt x="222" y="528"/>
                    </a:lnTo>
                    <a:lnTo>
                      <a:pt x="216" y="528"/>
                    </a:lnTo>
                    <a:lnTo>
                      <a:pt x="210" y="528"/>
                    </a:lnTo>
                    <a:lnTo>
                      <a:pt x="210" y="534"/>
                    </a:lnTo>
                    <a:lnTo>
                      <a:pt x="204" y="540"/>
                    </a:lnTo>
                    <a:lnTo>
                      <a:pt x="198" y="546"/>
                    </a:lnTo>
                    <a:lnTo>
                      <a:pt x="204" y="552"/>
                    </a:lnTo>
                    <a:lnTo>
                      <a:pt x="198" y="552"/>
                    </a:lnTo>
                    <a:lnTo>
                      <a:pt x="198" y="546"/>
                    </a:lnTo>
                    <a:lnTo>
                      <a:pt x="192" y="546"/>
                    </a:lnTo>
                    <a:lnTo>
                      <a:pt x="192" y="540"/>
                    </a:lnTo>
                    <a:lnTo>
                      <a:pt x="192" y="546"/>
                    </a:lnTo>
                    <a:lnTo>
                      <a:pt x="192" y="552"/>
                    </a:lnTo>
                    <a:lnTo>
                      <a:pt x="186" y="546"/>
                    </a:lnTo>
                    <a:lnTo>
                      <a:pt x="186" y="540"/>
                    </a:lnTo>
                    <a:lnTo>
                      <a:pt x="180" y="540"/>
                    </a:lnTo>
                    <a:lnTo>
                      <a:pt x="180" y="534"/>
                    </a:lnTo>
                    <a:lnTo>
                      <a:pt x="174" y="528"/>
                    </a:lnTo>
                    <a:lnTo>
                      <a:pt x="174" y="522"/>
                    </a:lnTo>
                    <a:lnTo>
                      <a:pt x="174" y="516"/>
                    </a:lnTo>
                    <a:lnTo>
                      <a:pt x="180" y="516"/>
                    </a:lnTo>
                    <a:lnTo>
                      <a:pt x="180" y="510"/>
                    </a:lnTo>
                    <a:lnTo>
                      <a:pt x="174" y="504"/>
                    </a:lnTo>
                    <a:lnTo>
                      <a:pt x="168" y="498"/>
                    </a:lnTo>
                    <a:lnTo>
                      <a:pt x="168" y="492"/>
                    </a:lnTo>
                    <a:lnTo>
                      <a:pt x="168" y="486"/>
                    </a:lnTo>
                    <a:lnTo>
                      <a:pt x="162" y="480"/>
                    </a:lnTo>
                    <a:lnTo>
                      <a:pt x="156" y="480"/>
                    </a:lnTo>
                    <a:lnTo>
                      <a:pt x="156" y="474"/>
                    </a:lnTo>
                    <a:lnTo>
                      <a:pt x="150" y="468"/>
                    </a:lnTo>
                    <a:lnTo>
                      <a:pt x="144" y="462"/>
                    </a:lnTo>
                    <a:lnTo>
                      <a:pt x="138" y="462"/>
                    </a:lnTo>
                    <a:lnTo>
                      <a:pt x="138" y="468"/>
                    </a:lnTo>
                    <a:lnTo>
                      <a:pt x="132" y="468"/>
                    </a:lnTo>
                    <a:lnTo>
                      <a:pt x="132" y="462"/>
                    </a:lnTo>
                    <a:lnTo>
                      <a:pt x="132" y="456"/>
                    </a:lnTo>
                    <a:lnTo>
                      <a:pt x="126" y="456"/>
                    </a:lnTo>
                    <a:lnTo>
                      <a:pt x="120" y="450"/>
                    </a:lnTo>
                    <a:lnTo>
                      <a:pt x="114" y="450"/>
                    </a:lnTo>
                    <a:lnTo>
                      <a:pt x="108" y="444"/>
                    </a:lnTo>
                    <a:lnTo>
                      <a:pt x="108" y="438"/>
                    </a:lnTo>
                    <a:lnTo>
                      <a:pt x="102" y="438"/>
                    </a:lnTo>
                    <a:lnTo>
                      <a:pt x="102" y="432"/>
                    </a:lnTo>
                    <a:lnTo>
                      <a:pt x="96" y="426"/>
                    </a:lnTo>
                    <a:lnTo>
                      <a:pt x="102" y="420"/>
                    </a:lnTo>
                    <a:lnTo>
                      <a:pt x="102" y="414"/>
                    </a:lnTo>
                    <a:lnTo>
                      <a:pt x="108" y="402"/>
                    </a:lnTo>
                    <a:lnTo>
                      <a:pt x="114" y="396"/>
                    </a:lnTo>
                    <a:lnTo>
                      <a:pt x="114" y="390"/>
                    </a:lnTo>
                    <a:lnTo>
                      <a:pt x="108" y="384"/>
                    </a:lnTo>
                    <a:lnTo>
                      <a:pt x="114" y="378"/>
                    </a:lnTo>
                    <a:lnTo>
                      <a:pt x="114" y="372"/>
                    </a:lnTo>
                    <a:lnTo>
                      <a:pt x="102" y="366"/>
                    </a:lnTo>
                    <a:lnTo>
                      <a:pt x="90" y="360"/>
                    </a:lnTo>
                    <a:lnTo>
                      <a:pt x="84" y="372"/>
                    </a:lnTo>
                    <a:lnTo>
                      <a:pt x="78" y="372"/>
                    </a:lnTo>
                    <a:lnTo>
                      <a:pt x="72" y="366"/>
                    </a:lnTo>
                    <a:lnTo>
                      <a:pt x="72" y="354"/>
                    </a:lnTo>
                    <a:lnTo>
                      <a:pt x="66" y="354"/>
                    </a:lnTo>
                    <a:lnTo>
                      <a:pt x="72" y="348"/>
                    </a:lnTo>
                    <a:lnTo>
                      <a:pt x="66" y="342"/>
                    </a:lnTo>
                    <a:lnTo>
                      <a:pt x="66" y="336"/>
                    </a:lnTo>
                    <a:lnTo>
                      <a:pt x="60" y="330"/>
                    </a:lnTo>
                    <a:lnTo>
                      <a:pt x="54" y="324"/>
                    </a:lnTo>
                    <a:lnTo>
                      <a:pt x="48" y="318"/>
                    </a:lnTo>
                    <a:lnTo>
                      <a:pt x="42" y="318"/>
                    </a:lnTo>
                    <a:lnTo>
                      <a:pt x="42" y="312"/>
                    </a:lnTo>
                    <a:lnTo>
                      <a:pt x="36" y="306"/>
                    </a:lnTo>
                    <a:lnTo>
                      <a:pt x="30" y="306"/>
                    </a:lnTo>
                    <a:lnTo>
                      <a:pt x="30" y="300"/>
                    </a:lnTo>
                    <a:lnTo>
                      <a:pt x="18" y="294"/>
                    </a:lnTo>
                    <a:lnTo>
                      <a:pt x="18" y="288"/>
                    </a:lnTo>
                    <a:lnTo>
                      <a:pt x="12" y="288"/>
                    </a:lnTo>
                    <a:lnTo>
                      <a:pt x="12" y="282"/>
                    </a:lnTo>
                    <a:lnTo>
                      <a:pt x="6" y="276"/>
                    </a:lnTo>
                    <a:lnTo>
                      <a:pt x="12" y="270"/>
                    </a:lnTo>
                    <a:lnTo>
                      <a:pt x="6" y="270"/>
                    </a:lnTo>
                    <a:lnTo>
                      <a:pt x="6" y="264"/>
                    </a:lnTo>
                    <a:lnTo>
                      <a:pt x="6" y="258"/>
                    </a:lnTo>
                    <a:lnTo>
                      <a:pt x="0" y="252"/>
                    </a:lnTo>
                    <a:lnTo>
                      <a:pt x="0" y="240"/>
                    </a:lnTo>
                    <a:lnTo>
                      <a:pt x="6" y="240"/>
                    </a:lnTo>
                    <a:lnTo>
                      <a:pt x="6" y="234"/>
                    </a:lnTo>
                    <a:lnTo>
                      <a:pt x="6" y="228"/>
                    </a:lnTo>
                    <a:lnTo>
                      <a:pt x="6" y="222"/>
                    </a:lnTo>
                    <a:lnTo>
                      <a:pt x="12" y="222"/>
                    </a:lnTo>
                    <a:lnTo>
                      <a:pt x="12" y="216"/>
                    </a:lnTo>
                    <a:lnTo>
                      <a:pt x="12" y="210"/>
                    </a:lnTo>
                    <a:lnTo>
                      <a:pt x="6" y="210"/>
                    </a:lnTo>
                    <a:lnTo>
                      <a:pt x="6" y="204"/>
                    </a:lnTo>
                    <a:lnTo>
                      <a:pt x="12" y="204"/>
                    </a:lnTo>
                    <a:lnTo>
                      <a:pt x="18" y="198"/>
                    </a:lnTo>
                    <a:lnTo>
                      <a:pt x="24" y="198"/>
                    </a:lnTo>
                    <a:lnTo>
                      <a:pt x="30" y="192"/>
                    </a:lnTo>
                    <a:lnTo>
                      <a:pt x="30" y="186"/>
                    </a:lnTo>
                    <a:lnTo>
                      <a:pt x="30" y="180"/>
                    </a:lnTo>
                    <a:lnTo>
                      <a:pt x="36" y="174"/>
                    </a:lnTo>
                    <a:lnTo>
                      <a:pt x="36" y="168"/>
                    </a:lnTo>
                    <a:lnTo>
                      <a:pt x="42" y="168"/>
                    </a:lnTo>
                    <a:lnTo>
                      <a:pt x="42" y="156"/>
                    </a:lnTo>
                    <a:lnTo>
                      <a:pt x="36" y="150"/>
                    </a:lnTo>
                    <a:lnTo>
                      <a:pt x="36" y="144"/>
                    </a:lnTo>
                    <a:lnTo>
                      <a:pt x="30" y="144"/>
                    </a:lnTo>
                    <a:lnTo>
                      <a:pt x="30" y="138"/>
                    </a:lnTo>
                    <a:lnTo>
                      <a:pt x="30" y="126"/>
                    </a:lnTo>
                    <a:lnTo>
                      <a:pt x="30" y="120"/>
                    </a:lnTo>
                    <a:lnTo>
                      <a:pt x="36" y="120"/>
                    </a:lnTo>
                    <a:lnTo>
                      <a:pt x="48" y="114"/>
                    </a:lnTo>
                    <a:lnTo>
                      <a:pt x="54" y="114"/>
                    </a:lnTo>
                    <a:lnTo>
                      <a:pt x="60" y="114"/>
                    </a:lnTo>
                    <a:lnTo>
                      <a:pt x="66" y="108"/>
                    </a:lnTo>
                    <a:lnTo>
                      <a:pt x="72" y="108"/>
                    </a:lnTo>
                    <a:lnTo>
                      <a:pt x="78" y="108"/>
                    </a:lnTo>
                    <a:lnTo>
                      <a:pt x="78" y="102"/>
                    </a:lnTo>
                    <a:lnTo>
                      <a:pt x="84" y="102"/>
                    </a:lnTo>
                    <a:lnTo>
                      <a:pt x="84" y="96"/>
                    </a:lnTo>
                    <a:lnTo>
                      <a:pt x="84" y="84"/>
                    </a:lnTo>
                    <a:lnTo>
                      <a:pt x="84" y="78"/>
                    </a:lnTo>
                    <a:lnTo>
                      <a:pt x="90" y="78"/>
                    </a:lnTo>
                    <a:lnTo>
                      <a:pt x="96" y="66"/>
                    </a:lnTo>
                    <a:lnTo>
                      <a:pt x="96" y="60"/>
                    </a:lnTo>
                    <a:lnTo>
                      <a:pt x="90" y="54"/>
                    </a:lnTo>
                    <a:lnTo>
                      <a:pt x="90" y="48"/>
                    </a:lnTo>
                    <a:lnTo>
                      <a:pt x="84" y="42"/>
                    </a:lnTo>
                    <a:lnTo>
                      <a:pt x="78" y="42"/>
                    </a:lnTo>
                    <a:lnTo>
                      <a:pt x="78" y="36"/>
                    </a:lnTo>
                    <a:lnTo>
                      <a:pt x="72" y="36"/>
                    </a:lnTo>
                    <a:lnTo>
                      <a:pt x="72" y="24"/>
                    </a:lnTo>
                    <a:lnTo>
                      <a:pt x="66" y="24"/>
                    </a:lnTo>
                    <a:lnTo>
                      <a:pt x="60" y="18"/>
                    </a:lnTo>
                    <a:lnTo>
                      <a:pt x="60" y="12"/>
                    </a:lnTo>
                    <a:lnTo>
                      <a:pt x="54" y="12"/>
                    </a:lnTo>
                    <a:lnTo>
                      <a:pt x="72" y="12"/>
                    </a:lnTo>
                    <a:lnTo>
                      <a:pt x="108" y="6"/>
                    </a:lnTo>
                    <a:lnTo>
                      <a:pt x="114" y="6"/>
                    </a:lnTo>
                    <a:lnTo>
                      <a:pt x="144" y="6"/>
                    </a:lnTo>
                    <a:lnTo>
                      <a:pt x="150" y="6"/>
                    </a:lnTo>
                    <a:lnTo>
                      <a:pt x="180" y="6"/>
                    </a:lnTo>
                    <a:lnTo>
                      <a:pt x="192" y="6"/>
                    </a:lnTo>
                    <a:lnTo>
                      <a:pt x="192" y="0"/>
                    </a:lnTo>
                    <a:lnTo>
                      <a:pt x="222" y="0"/>
                    </a:lnTo>
                    <a:lnTo>
                      <a:pt x="234" y="0"/>
                    </a:lnTo>
                    <a:lnTo>
                      <a:pt x="258" y="0"/>
                    </a:lnTo>
                    <a:lnTo>
                      <a:pt x="258" y="18"/>
                    </a:lnTo>
                    <a:lnTo>
                      <a:pt x="264" y="30"/>
                    </a:lnTo>
                    <a:lnTo>
                      <a:pt x="276" y="42"/>
                    </a:lnTo>
                    <a:lnTo>
                      <a:pt x="282" y="60"/>
                    </a:lnTo>
                    <a:lnTo>
                      <a:pt x="288" y="72"/>
                    </a:lnTo>
                    <a:lnTo>
                      <a:pt x="288" y="96"/>
                    </a:lnTo>
                    <a:lnTo>
                      <a:pt x="288" y="114"/>
                    </a:lnTo>
                    <a:lnTo>
                      <a:pt x="294" y="126"/>
                    </a:lnTo>
                    <a:lnTo>
                      <a:pt x="294" y="144"/>
                    </a:lnTo>
                    <a:lnTo>
                      <a:pt x="294" y="168"/>
                    </a:lnTo>
                    <a:lnTo>
                      <a:pt x="294" y="192"/>
                    </a:lnTo>
                    <a:lnTo>
                      <a:pt x="300" y="192"/>
                    </a:lnTo>
                    <a:lnTo>
                      <a:pt x="300" y="228"/>
                    </a:lnTo>
                    <a:lnTo>
                      <a:pt x="300" y="252"/>
                    </a:lnTo>
                    <a:lnTo>
                      <a:pt x="306" y="282"/>
                    </a:lnTo>
                    <a:lnTo>
                      <a:pt x="306" y="294"/>
                    </a:lnTo>
                    <a:lnTo>
                      <a:pt x="306" y="306"/>
                    </a:lnTo>
                    <a:lnTo>
                      <a:pt x="300" y="306"/>
                    </a:lnTo>
                    <a:lnTo>
                      <a:pt x="300" y="312"/>
                    </a:lnTo>
                    <a:lnTo>
                      <a:pt x="300" y="318"/>
                    </a:lnTo>
                    <a:lnTo>
                      <a:pt x="306" y="318"/>
                    </a:lnTo>
                    <a:lnTo>
                      <a:pt x="306" y="324"/>
                    </a:lnTo>
                    <a:lnTo>
                      <a:pt x="300" y="324"/>
                    </a:lnTo>
                    <a:lnTo>
                      <a:pt x="300" y="330"/>
                    </a:lnTo>
                    <a:lnTo>
                      <a:pt x="300" y="336"/>
                    </a:lnTo>
                    <a:lnTo>
                      <a:pt x="306" y="336"/>
                    </a:lnTo>
                    <a:lnTo>
                      <a:pt x="306" y="342"/>
                    </a:lnTo>
                    <a:lnTo>
                      <a:pt x="312" y="342"/>
                    </a:lnTo>
                    <a:lnTo>
                      <a:pt x="312" y="348"/>
                    </a:lnTo>
                    <a:lnTo>
                      <a:pt x="312" y="354"/>
                    </a:lnTo>
                    <a:lnTo>
                      <a:pt x="312" y="360"/>
                    </a:lnTo>
                    <a:lnTo>
                      <a:pt x="312" y="366"/>
                    </a:lnTo>
                    <a:lnTo>
                      <a:pt x="312" y="372"/>
                    </a:lnTo>
                    <a:lnTo>
                      <a:pt x="306" y="378"/>
                    </a:lnTo>
                    <a:lnTo>
                      <a:pt x="306" y="384"/>
                    </a:lnTo>
                    <a:lnTo>
                      <a:pt x="306" y="390"/>
                    </a:lnTo>
                    <a:lnTo>
                      <a:pt x="300" y="396"/>
                    </a:lnTo>
                    <a:lnTo>
                      <a:pt x="300" y="402"/>
                    </a:lnTo>
                    <a:lnTo>
                      <a:pt x="294" y="402"/>
                    </a:lnTo>
                    <a:lnTo>
                      <a:pt x="294" y="408"/>
                    </a:lnTo>
                    <a:lnTo>
                      <a:pt x="294" y="414"/>
                    </a:lnTo>
                    <a:lnTo>
                      <a:pt x="288" y="414"/>
                    </a:lnTo>
                    <a:lnTo>
                      <a:pt x="282" y="420"/>
                    </a:lnTo>
                    <a:lnTo>
                      <a:pt x="282" y="426"/>
                    </a:lnTo>
                    <a:lnTo>
                      <a:pt x="288" y="426"/>
                    </a:lnTo>
                    <a:lnTo>
                      <a:pt x="288" y="432"/>
                    </a:lnTo>
                    <a:lnTo>
                      <a:pt x="282" y="432"/>
                    </a:lnTo>
                    <a:lnTo>
                      <a:pt x="288" y="432"/>
                    </a:lnTo>
                    <a:lnTo>
                      <a:pt x="282" y="438"/>
                    </a:lnTo>
                    <a:lnTo>
                      <a:pt x="282" y="444"/>
                    </a:lnTo>
                    <a:lnTo>
                      <a:pt x="282" y="450"/>
                    </a:lnTo>
                    <a:lnTo>
                      <a:pt x="276" y="450"/>
                    </a:lnTo>
                    <a:lnTo>
                      <a:pt x="282" y="450"/>
                    </a:lnTo>
                    <a:lnTo>
                      <a:pt x="282" y="456"/>
                    </a:lnTo>
                    <a:lnTo>
                      <a:pt x="276" y="456"/>
                    </a:lnTo>
                    <a:lnTo>
                      <a:pt x="282" y="462"/>
                    </a:lnTo>
                    <a:lnTo>
                      <a:pt x="276" y="462"/>
                    </a:lnTo>
                    <a:lnTo>
                      <a:pt x="282" y="462"/>
                    </a:lnTo>
                    <a:lnTo>
                      <a:pt x="282" y="468"/>
                    </a:lnTo>
                    <a:lnTo>
                      <a:pt x="276" y="474"/>
                    </a:lnTo>
                    <a:lnTo>
                      <a:pt x="276" y="480"/>
                    </a:lnTo>
                    <a:lnTo>
                      <a:pt x="276" y="486"/>
                    </a:lnTo>
                    <a:lnTo>
                      <a:pt x="282" y="492"/>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endParaRPr lang="en-US" sz="1600" b="1" dirty="0">
                  <a:solidFill>
                    <a:srgbClr val="000000"/>
                  </a:solidFill>
                  <a:latin typeface="Candara"/>
                  <a:ea typeface="ＭＳ Ｐゴシック" charset="0"/>
                  <a:cs typeface="Candara"/>
                </a:endParaRPr>
              </a:p>
              <a:p>
                <a:pPr algn="ctr" fontAlgn="base">
                  <a:spcBef>
                    <a:spcPct val="0"/>
                  </a:spcBef>
                  <a:spcAft>
                    <a:spcPct val="0"/>
                  </a:spcAft>
                </a:pPr>
                <a:r>
                  <a:rPr lang="en-US" sz="1600" b="1" dirty="0">
                    <a:solidFill>
                      <a:srgbClr val="000000"/>
                    </a:solidFill>
                    <a:latin typeface="Candara"/>
                    <a:ea typeface="ＭＳ Ｐゴシック" charset="0"/>
                    <a:cs typeface="Candara"/>
                  </a:rPr>
                  <a:t>245</a:t>
                </a:r>
              </a:p>
            </p:txBody>
          </p:sp>
          <p:sp>
            <p:nvSpPr>
              <p:cNvPr id="256046" name="Line 49"/>
              <p:cNvSpPr>
                <a:spLocks noChangeShapeType="1"/>
              </p:cNvSpPr>
              <p:nvPr/>
            </p:nvSpPr>
            <p:spPr bwMode="auto">
              <a:xfrm>
                <a:off x="6619875" y="48260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47" name="Freeform 50"/>
              <p:cNvSpPr>
                <a:spLocks noEditPoints="1"/>
              </p:cNvSpPr>
              <p:nvPr/>
            </p:nvSpPr>
            <p:spPr bwMode="auto">
              <a:xfrm>
                <a:off x="6534150" y="4892675"/>
                <a:ext cx="704850" cy="628650"/>
              </a:xfrm>
              <a:custGeom>
                <a:avLst/>
                <a:gdLst>
                  <a:gd name="T0" fmla="*/ 2147483647 w 444"/>
                  <a:gd name="T1" fmla="*/ 2147483647 h 396"/>
                  <a:gd name="T2" fmla="*/ 2147483647 w 444"/>
                  <a:gd name="T3" fmla="*/ 2147483647 h 396"/>
                  <a:gd name="T4" fmla="*/ 2147483647 w 444"/>
                  <a:gd name="T5" fmla="*/ 2147483647 h 396"/>
                  <a:gd name="T6" fmla="*/ 2147483647 w 444"/>
                  <a:gd name="T7" fmla="*/ 2147483647 h 396"/>
                  <a:gd name="T8" fmla="*/ 2147483647 w 444"/>
                  <a:gd name="T9" fmla="*/ 2147483647 h 396"/>
                  <a:gd name="T10" fmla="*/ 2147483647 w 444"/>
                  <a:gd name="T11" fmla="*/ 2147483647 h 396"/>
                  <a:gd name="T12" fmla="*/ 2147483647 w 444"/>
                  <a:gd name="T13" fmla="*/ 2147483647 h 396"/>
                  <a:gd name="T14" fmla="*/ 2147483647 w 444"/>
                  <a:gd name="T15" fmla="*/ 2147483647 h 396"/>
                  <a:gd name="T16" fmla="*/ 2147483647 w 444"/>
                  <a:gd name="T17" fmla="*/ 0 h 396"/>
                  <a:gd name="T18" fmla="*/ 2147483647 w 444"/>
                  <a:gd name="T19" fmla="*/ 2147483647 h 396"/>
                  <a:gd name="T20" fmla="*/ 2147483647 w 444"/>
                  <a:gd name="T21" fmla="*/ 2147483647 h 396"/>
                  <a:gd name="T22" fmla="*/ 2147483647 w 444"/>
                  <a:gd name="T23" fmla="*/ 2147483647 h 396"/>
                  <a:gd name="T24" fmla="*/ 2147483647 w 444"/>
                  <a:gd name="T25" fmla="*/ 2147483647 h 396"/>
                  <a:gd name="T26" fmla="*/ 2147483647 w 444"/>
                  <a:gd name="T27" fmla="*/ 2147483647 h 396"/>
                  <a:gd name="T28" fmla="*/ 2147483647 w 444"/>
                  <a:gd name="T29" fmla="*/ 2147483647 h 396"/>
                  <a:gd name="T30" fmla="*/ 2147483647 w 444"/>
                  <a:gd name="T31" fmla="*/ 2147483647 h 396"/>
                  <a:gd name="T32" fmla="*/ 2147483647 w 444"/>
                  <a:gd name="T33" fmla="*/ 2147483647 h 396"/>
                  <a:gd name="T34" fmla="*/ 2147483647 w 444"/>
                  <a:gd name="T35" fmla="*/ 2147483647 h 396"/>
                  <a:gd name="T36" fmla="*/ 2147483647 w 444"/>
                  <a:gd name="T37" fmla="*/ 2147483647 h 396"/>
                  <a:gd name="T38" fmla="*/ 2147483647 w 444"/>
                  <a:gd name="T39" fmla="*/ 2147483647 h 396"/>
                  <a:gd name="T40" fmla="*/ 2147483647 w 444"/>
                  <a:gd name="T41" fmla="*/ 2147483647 h 396"/>
                  <a:gd name="T42" fmla="*/ 2147483647 w 444"/>
                  <a:gd name="T43" fmla="*/ 2147483647 h 396"/>
                  <a:gd name="T44" fmla="*/ 2147483647 w 444"/>
                  <a:gd name="T45" fmla="*/ 2147483647 h 396"/>
                  <a:gd name="T46" fmla="*/ 2147483647 w 444"/>
                  <a:gd name="T47" fmla="*/ 2147483647 h 396"/>
                  <a:gd name="T48" fmla="*/ 2147483647 w 444"/>
                  <a:gd name="T49" fmla="*/ 2147483647 h 396"/>
                  <a:gd name="T50" fmla="*/ 2147483647 w 444"/>
                  <a:gd name="T51" fmla="*/ 2147483647 h 396"/>
                  <a:gd name="T52" fmla="*/ 2147483647 w 444"/>
                  <a:gd name="T53" fmla="*/ 2147483647 h 396"/>
                  <a:gd name="T54" fmla="*/ 2147483647 w 444"/>
                  <a:gd name="T55" fmla="*/ 2147483647 h 396"/>
                  <a:gd name="T56" fmla="*/ 2147483647 w 444"/>
                  <a:gd name="T57" fmla="*/ 2147483647 h 396"/>
                  <a:gd name="T58" fmla="*/ 2147483647 w 444"/>
                  <a:gd name="T59" fmla="*/ 2147483647 h 396"/>
                  <a:gd name="T60" fmla="*/ 2147483647 w 444"/>
                  <a:gd name="T61" fmla="*/ 2147483647 h 396"/>
                  <a:gd name="T62" fmla="*/ 2147483647 w 444"/>
                  <a:gd name="T63" fmla="*/ 2147483647 h 396"/>
                  <a:gd name="T64" fmla="*/ 2147483647 w 444"/>
                  <a:gd name="T65" fmla="*/ 2147483647 h 396"/>
                  <a:gd name="T66" fmla="*/ 2147483647 w 444"/>
                  <a:gd name="T67" fmla="*/ 2147483647 h 396"/>
                  <a:gd name="T68" fmla="*/ 2147483647 w 444"/>
                  <a:gd name="T69" fmla="*/ 2147483647 h 396"/>
                  <a:gd name="T70" fmla="*/ 2147483647 w 444"/>
                  <a:gd name="T71" fmla="*/ 2147483647 h 396"/>
                  <a:gd name="T72" fmla="*/ 2147483647 w 444"/>
                  <a:gd name="T73" fmla="*/ 2147483647 h 396"/>
                  <a:gd name="T74" fmla="*/ 2147483647 w 444"/>
                  <a:gd name="T75" fmla="*/ 2147483647 h 396"/>
                  <a:gd name="T76" fmla="*/ 2147483647 w 444"/>
                  <a:gd name="T77" fmla="*/ 2147483647 h 396"/>
                  <a:gd name="T78" fmla="*/ 2147483647 w 444"/>
                  <a:gd name="T79" fmla="*/ 2147483647 h 396"/>
                  <a:gd name="T80" fmla="*/ 2147483647 w 444"/>
                  <a:gd name="T81" fmla="*/ 2147483647 h 396"/>
                  <a:gd name="T82" fmla="*/ 2147483647 w 444"/>
                  <a:gd name="T83" fmla="*/ 2147483647 h 396"/>
                  <a:gd name="T84" fmla="*/ 2147483647 w 444"/>
                  <a:gd name="T85" fmla="*/ 2147483647 h 396"/>
                  <a:gd name="T86" fmla="*/ 2147483647 w 444"/>
                  <a:gd name="T87" fmla="*/ 2147483647 h 396"/>
                  <a:gd name="T88" fmla="*/ 2147483647 w 444"/>
                  <a:gd name="T89" fmla="*/ 2147483647 h 396"/>
                  <a:gd name="T90" fmla="*/ 2147483647 w 444"/>
                  <a:gd name="T91" fmla="*/ 2147483647 h 396"/>
                  <a:gd name="T92" fmla="*/ 2147483647 w 444"/>
                  <a:gd name="T93" fmla="*/ 2147483647 h 396"/>
                  <a:gd name="T94" fmla="*/ 2147483647 w 444"/>
                  <a:gd name="T95" fmla="*/ 2147483647 h 396"/>
                  <a:gd name="T96" fmla="*/ 2147483647 w 444"/>
                  <a:gd name="T97" fmla="*/ 2147483647 h 396"/>
                  <a:gd name="T98" fmla="*/ 2147483647 w 444"/>
                  <a:gd name="T99" fmla="*/ 2147483647 h 396"/>
                  <a:gd name="T100" fmla="*/ 2147483647 w 444"/>
                  <a:gd name="T101" fmla="*/ 2147483647 h 396"/>
                  <a:gd name="T102" fmla="*/ 2147483647 w 444"/>
                  <a:gd name="T103" fmla="*/ 2147483647 h 396"/>
                  <a:gd name="T104" fmla="*/ 2147483647 w 444"/>
                  <a:gd name="T105" fmla="*/ 2147483647 h 396"/>
                  <a:gd name="T106" fmla="*/ 2147483647 w 444"/>
                  <a:gd name="T107" fmla="*/ 2147483647 h 396"/>
                  <a:gd name="T108" fmla="*/ 2147483647 w 444"/>
                  <a:gd name="T109" fmla="*/ 2147483647 h 396"/>
                  <a:gd name="T110" fmla="*/ 2147483647 w 444"/>
                  <a:gd name="T111" fmla="*/ 2147483647 h 396"/>
                  <a:gd name="T112" fmla="*/ 2147483647 w 444"/>
                  <a:gd name="T113" fmla="*/ 2147483647 h 3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396"/>
                  <a:gd name="T173" fmla="*/ 444 w 444"/>
                  <a:gd name="T174" fmla="*/ 396 h 3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396">
                    <a:moveTo>
                      <a:pt x="36" y="282"/>
                    </a:moveTo>
                    <a:lnTo>
                      <a:pt x="36" y="276"/>
                    </a:lnTo>
                    <a:lnTo>
                      <a:pt x="30" y="276"/>
                    </a:lnTo>
                    <a:lnTo>
                      <a:pt x="30" y="270"/>
                    </a:lnTo>
                    <a:lnTo>
                      <a:pt x="30" y="264"/>
                    </a:lnTo>
                    <a:lnTo>
                      <a:pt x="36" y="264"/>
                    </a:lnTo>
                    <a:lnTo>
                      <a:pt x="36" y="258"/>
                    </a:lnTo>
                    <a:lnTo>
                      <a:pt x="30" y="252"/>
                    </a:lnTo>
                    <a:lnTo>
                      <a:pt x="36" y="252"/>
                    </a:lnTo>
                    <a:lnTo>
                      <a:pt x="36" y="246"/>
                    </a:lnTo>
                    <a:lnTo>
                      <a:pt x="36" y="240"/>
                    </a:lnTo>
                    <a:lnTo>
                      <a:pt x="42" y="240"/>
                    </a:lnTo>
                    <a:lnTo>
                      <a:pt x="42" y="234"/>
                    </a:lnTo>
                    <a:lnTo>
                      <a:pt x="42" y="228"/>
                    </a:lnTo>
                    <a:lnTo>
                      <a:pt x="48" y="222"/>
                    </a:lnTo>
                    <a:lnTo>
                      <a:pt x="48" y="216"/>
                    </a:lnTo>
                    <a:lnTo>
                      <a:pt x="48" y="210"/>
                    </a:lnTo>
                    <a:lnTo>
                      <a:pt x="48" y="204"/>
                    </a:lnTo>
                    <a:lnTo>
                      <a:pt x="48" y="198"/>
                    </a:lnTo>
                    <a:lnTo>
                      <a:pt x="48" y="192"/>
                    </a:lnTo>
                    <a:lnTo>
                      <a:pt x="42" y="192"/>
                    </a:lnTo>
                    <a:lnTo>
                      <a:pt x="42" y="186"/>
                    </a:lnTo>
                    <a:lnTo>
                      <a:pt x="42" y="180"/>
                    </a:lnTo>
                    <a:lnTo>
                      <a:pt x="36" y="180"/>
                    </a:lnTo>
                    <a:lnTo>
                      <a:pt x="36" y="174"/>
                    </a:lnTo>
                    <a:lnTo>
                      <a:pt x="42" y="174"/>
                    </a:lnTo>
                    <a:lnTo>
                      <a:pt x="36" y="174"/>
                    </a:lnTo>
                    <a:lnTo>
                      <a:pt x="36" y="168"/>
                    </a:lnTo>
                    <a:lnTo>
                      <a:pt x="36" y="162"/>
                    </a:lnTo>
                    <a:lnTo>
                      <a:pt x="30" y="162"/>
                    </a:lnTo>
                    <a:lnTo>
                      <a:pt x="30" y="156"/>
                    </a:lnTo>
                    <a:lnTo>
                      <a:pt x="24" y="156"/>
                    </a:lnTo>
                    <a:lnTo>
                      <a:pt x="24" y="150"/>
                    </a:lnTo>
                    <a:lnTo>
                      <a:pt x="24" y="144"/>
                    </a:lnTo>
                    <a:lnTo>
                      <a:pt x="24" y="138"/>
                    </a:lnTo>
                    <a:lnTo>
                      <a:pt x="24" y="132"/>
                    </a:lnTo>
                    <a:lnTo>
                      <a:pt x="18" y="126"/>
                    </a:lnTo>
                    <a:lnTo>
                      <a:pt x="18" y="120"/>
                    </a:lnTo>
                    <a:lnTo>
                      <a:pt x="12" y="120"/>
                    </a:lnTo>
                    <a:lnTo>
                      <a:pt x="12" y="114"/>
                    </a:lnTo>
                    <a:lnTo>
                      <a:pt x="6" y="114"/>
                    </a:lnTo>
                    <a:lnTo>
                      <a:pt x="6" y="108"/>
                    </a:lnTo>
                    <a:lnTo>
                      <a:pt x="6" y="90"/>
                    </a:lnTo>
                    <a:lnTo>
                      <a:pt x="6" y="72"/>
                    </a:lnTo>
                    <a:lnTo>
                      <a:pt x="0" y="42"/>
                    </a:lnTo>
                    <a:lnTo>
                      <a:pt x="0" y="24"/>
                    </a:lnTo>
                    <a:lnTo>
                      <a:pt x="0" y="6"/>
                    </a:lnTo>
                    <a:lnTo>
                      <a:pt x="18" y="6"/>
                    </a:lnTo>
                    <a:lnTo>
                      <a:pt x="48" y="6"/>
                    </a:lnTo>
                    <a:lnTo>
                      <a:pt x="66" y="6"/>
                    </a:lnTo>
                    <a:lnTo>
                      <a:pt x="90" y="6"/>
                    </a:lnTo>
                    <a:lnTo>
                      <a:pt x="108" y="6"/>
                    </a:lnTo>
                    <a:lnTo>
                      <a:pt x="162" y="6"/>
                    </a:lnTo>
                    <a:lnTo>
                      <a:pt x="216" y="0"/>
                    </a:lnTo>
                    <a:lnTo>
                      <a:pt x="234" y="0"/>
                    </a:lnTo>
                    <a:lnTo>
                      <a:pt x="240" y="0"/>
                    </a:lnTo>
                    <a:lnTo>
                      <a:pt x="234" y="12"/>
                    </a:lnTo>
                    <a:lnTo>
                      <a:pt x="240" y="12"/>
                    </a:lnTo>
                    <a:lnTo>
                      <a:pt x="240" y="6"/>
                    </a:lnTo>
                    <a:lnTo>
                      <a:pt x="246" y="6"/>
                    </a:lnTo>
                    <a:lnTo>
                      <a:pt x="246" y="12"/>
                    </a:lnTo>
                    <a:lnTo>
                      <a:pt x="240" y="18"/>
                    </a:lnTo>
                    <a:lnTo>
                      <a:pt x="240" y="24"/>
                    </a:lnTo>
                    <a:lnTo>
                      <a:pt x="240" y="30"/>
                    </a:lnTo>
                    <a:lnTo>
                      <a:pt x="246" y="30"/>
                    </a:lnTo>
                    <a:lnTo>
                      <a:pt x="240" y="36"/>
                    </a:lnTo>
                    <a:lnTo>
                      <a:pt x="246" y="42"/>
                    </a:lnTo>
                    <a:lnTo>
                      <a:pt x="252" y="42"/>
                    </a:lnTo>
                    <a:lnTo>
                      <a:pt x="252" y="36"/>
                    </a:lnTo>
                    <a:lnTo>
                      <a:pt x="252" y="42"/>
                    </a:lnTo>
                    <a:lnTo>
                      <a:pt x="246" y="48"/>
                    </a:lnTo>
                    <a:lnTo>
                      <a:pt x="252" y="48"/>
                    </a:lnTo>
                    <a:lnTo>
                      <a:pt x="258" y="48"/>
                    </a:lnTo>
                    <a:lnTo>
                      <a:pt x="258" y="54"/>
                    </a:lnTo>
                    <a:lnTo>
                      <a:pt x="252" y="54"/>
                    </a:lnTo>
                    <a:lnTo>
                      <a:pt x="246" y="48"/>
                    </a:lnTo>
                    <a:lnTo>
                      <a:pt x="246" y="54"/>
                    </a:lnTo>
                    <a:lnTo>
                      <a:pt x="252" y="54"/>
                    </a:lnTo>
                    <a:lnTo>
                      <a:pt x="252" y="60"/>
                    </a:lnTo>
                    <a:lnTo>
                      <a:pt x="258" y="54"/>
                    </a:lnTo>
                    <a:lnTo>
                      <a:pt x="258" y="60"/>
                    </a:lnTo>
                    <a:lnTo>
                      <a:pt x="252" y="60"/>
                    </a:lnTo>
                    <a:lnTo>
                      <a:pt x="258" y="66"/>
                    </a:lnTo>
                    <a:lnTo>
                      <a:pt x="264" y="66"/>
                    </a:lnTo>
                    <a:lnTo>
                      <a:pt x="264" y="60"/>
                    </a:lnTo>
                    <a:lnTo>
                      <a:pt x="264" y="72"/>
                    </a:lnTo>
                    <a:lnTo>
                      <a:pt x="258" y="72"/>
                    </a:lnTo>
                    <a:lnTo>
                      <a:pt x="258" y="78"/>
                    </a:lnTo>
                    <a:lnTo>
                      <a:pt x="252" y="78"/>
                    </a:lnTo>
                    <a:lnTo>
                      <a:pt x="246" y="78"/>
                    </a:lnTo>
                    <a:lnTo>
                      <a:pt x="246" y="84"/>
                    </a:lnTo>
                    <a:lnTo>
                      <a:pt x="240" y="84"/>
                    </a:lnTo>
                    <a:lnTo>
                      <a:pt x="246" y="90"/>
                    </a:lnTo>
                    <a:lnTo>
                      <a:pt x="252" y="84"/>
                    </a:lnTo>
                    <a:lnTo>
                      <a:pt x="252" y="90"/>
                    </a:lnTo>
                    <a:lnTo>
                      <a:pt x="252" y="84"/>
                    </a:lnTo>
                    <a:lnTo>
                      <a:pt x="258" y="84"/>
                    </a:lnTo>
                    <a:lnTo>
                      <a:pt x="258" y="90"/>
                    </a:lnTo>
                    <a:lnTo>
                      <a:pt x="252" y="90"/>
                    </a:lnTo>
                    <a:lnTo>
                      <a:pt x="252" y="96"/>
                    </a:lnTo>
                    <a:lnTo>
                      <a:pt x="246" y="90"/>
                    </a:lnTo>
                    <a:lnTo>
                      <a:pt x="246" y="96"/>
                    </a:lnTo>
                    <a:lnTo>
                      <a:pt x="252" y="96"/>
                    </a:lnTo>
                    <a:lnTo>
                      <a:pt x="246" y="102"/>
                    </a:lnTo>
                    <a:lnTo>
                      <a:pt x="240" y="108"/>
                    </a:lnTo>
                    <a:lnTo>
                      <a:pt x="240" y="114"/>
                    </a:lnTo>
                    <a:lnTo>
                      <a:pt x="234" y="114"/>
                    </a:lnTo>
                    <a:lnTo>
                      <a:pt x="240" y="120"/>
                    </a:lnTo>
                    <a:lnTo>
                      <a:pt x="234" y="120"/>
                    </a:lnTo>
                    <a:lnTo>
                      <a:pt x="234" y="114"/>
                    </a:lnTo>
                    <a:lnTo>
                      <a:pt x="228" y="120"/>
                    </a:lnTo>
                    <a:lnTo>
                      <a:pt x="228" y="126"/>
                    </a:lnTo>
                    <a:lnTo>
                      <a:pt x="234" y="126"/>
                    </a:lnTo>
                    <a:lnTo>
                      <a:pt x="228" y="126"/>
                    </a:lnTo>
                    <a:lnTo>
                      <a:pt x="228" y="132"/>
                    </a:lnTo>
                    <a:lnTo>
                      <a:pt x="228" y="138"/>
                    </a:lnTo>
                    <a:lnTo>
                      <a:pt x="222" y="138"/>
                    </a:lnTo>
                    <a:lnTo>
                      <a:pt x="216" y="138"/>
                    </a:lnTo>
                    <a:lnTo>
                      <a:pt x="216" y="144"/>
                    </a:lnTo>
                    <a:lnTo>
                      <a:pt x="222" y="144"/>
                    </a:lnTo>
                    <a:lnTo>
                      <a:pt x="228" y="144"/>
                    </a:lnTo>
                    <a:lnTo>
                      <a:pt x="222" y="144"/>
                    </a:lnTo>
                    <a:lnTo>
                      <a:pt x="222" y="150"/>
                    </a:lnTo>
                    <a:lnTo>
                      <a:pt x="216" y="150"/>
                    </a:lnTo>
                    <a:lnTo>
                      <a:pt x="216" y="156"/>
                    </a:lnTo>
                    <a:lnTo>
                      <a:pt x="222" y="162"/>
                    </a:lnTo>
                    <a:lnTo>
                      <a:pt x="216" y="162"/>
                    </a:lnTo>
                    <a:lnTo>
                      <a:pt x="216" y="156"/>
                    </a:lnTo>
                    <a:lnTo>
                      <a:pt x="216" y="162"/>
                    </a:lnTo>
                    <a:lnTo>
                      <a:pt x="210" y="162"/>
                    </a:lnTo>
                    <a:lnTo>
                      <a:pt x="216" y="162"/>
                    </a:lnTo>
                    <a:lnTo>
                      <a:pt x="216" y="168"/>
                    </a:lnTo>
                    <a:lnTo>
                      <a:pt x="216" y="174"/>
                    </a:lnTo>
                    <a:lnTo>
                      <a:pt x="210" y="174"/>
                    </a:lnTo>
                    <a:lnTo>
                      <a:pt x="210" y="180"/>
                    </a:lnTo>
                    <a:lnTo>
                      <a:pt x="210" y="186"/>
                    </a:lnTo>
                    <a:lnTo>
                      <a:pt x="210" y="192"/>
                    </a:lnTo>
                    <a:lnTo>
                      <a:pt x="216" y="192"/>
                    </a:lnTo>
                    <a:lnTo>
                      <a:pt x="216" y="198"/>
                    </a:lnTo>
                    <a:lnTo>
                      <a:pt x="210" y="198"/>
                    </a:lnTo>
                    <a:lnTo>
                      <a:pt x="210" y="204"/>
                    </a:lnTo>
                    <a:lnTo>
                      <a:pt x="246" y="198"/>
                    </a:lnTo>
                    <a:lnTo>
                      <a:pt x="258" y="198"/>
                    </a:lnTo>
                    <a:lnTo>
                      <a:pt x="276" y="198"/>
                    </a:lnTo>
                    <a:lnTo>
                      <a:pt x="300" y="198"/>
                    </a:lnTo>
                    <a:lnTo>
                      <a:pt x="318" y="198"/>
                    </a:lnTo>
                    <a:lnTo>
                      <a:pt x="324" y="198"/>
                    </a:lnTo>
                    <a:lnTo>
                      <a:pt x="360" y="192"/>
                    </a:lnTo>
                    <a:lnTo>
                      <a:pt x="372" y="192"/>
                    </a:lnTo>
                    <a:lnTo>
                      <a:pt x="372" y="198"/>
                    </a:lnTo>
                    <a:lnTo>
                      <a:pt x="366" y="198"/>
                    </a:lnTo>
                    <a:lnTo>
                      <a:pt x="372" y="198"/>
                    </a:lnTo>
                    <a:lnTo>
                      <a:pt x="366" y="204"/>
                    </a:lnTo>
                    <a:lnTo>
                      <a:pt x="372" y="204"/>
                    </a:lnTo>
                    <a:lnTo>
                      <a:pt x="366" y="204"/>
                    </a:lnTo>
                    <a:lnTo>
                      <a:pt x="366" y="210"/>
                    </a:lnTo>
                    <a:lnTo>
                      <a:pt x="366" y="216"/>
                    </a:lnTo>
                    <a:lnTo>
                      <a:pt x="366" y="222"/>
                    </a:lnTo>
                    <a:lnTo>
                      <a:pt x="360" y="222"/>
                    </a:lnTo>
                    <a:lnTo>
                      <a:pt x="366" y="222"/>
                    </a:lnTo>
                    <a:lnTo>
                      <a:pt x="360" y="222"/>
                    </a:lnTo>
                    <a:lnTo>
                      <a:pt x="360" y="228"/>
                    </a:lnTo>
                    <a:lnTo>
                      <a:pt x="366" y="228"/>
                    </a:lnTo>
                    <a:lnTo>
                      <a:pt x="360" y="228"/>
                    </a:lnTo>
                    <a:lnTo>
                      <a:pt x="366" y="228"/>
                    </a:lnTo>
                    <a:lnTo>
                      <a:pt x="366" y="240"/>
                    </a:lnTo>
                    <a:lnTo>
                      <a:pt x="372" y="240"/>
                    </a:lnTo>
                    <a:lnTo>
                      <a:pt x="372" y="246"/>
                    </a:lnTo>
                    <a:lnTo>
                      <a:pt x="378" y="246"/>
                    </a:lnTo>
                    <a:lnTo>
                      <a:pt x="378" y="252"/>
                    </a:lnTo>
                    <a:lnTo>
                      <a:pt x="384" y="258"/>
                    </a:lnTo>
                    <a:lnTo>
                      <a:pt x="384" y="264"/>
                    </a:lnTo>
                    <a:lnTo>
                      <a:pt x="384" y="270"/>
                    </a:lnTo>
                    <a:lnTo>
                      <a:pt x="390" y="270"/>
                    </a:lnTo>
                    <a:lnTo>
                      <a:pt x="378" y="276"/>
                    </a:lnTo>
                    <a:lnTo>
                      <a:pt x="372" y="270"/>
                    </a:lnTo>
                    <a:lnTo>
                      <a:pt x="354" y="264"/>
                    </a:lnTo>
                    <a:lnTo>
                      <a:pt x="342" y="258"/>
                    </a:lnTo>
                    <a:lnTo>
                      <a:pt x="330" y="258"/>
                    </a:lnTo>
                    <a:lnTo>
                      <a:pt x="324" y="264"/>
                    </a:lnTo>
                    <a:lnTo>
                      <a:pt x="318" y="276"/>
                    </a:lnTo>
                    <a:lnTo>
                      <a:pt x="318" y="288"/>
                    </a:lnTo>
                    <a:lnTo>
                      <a:pt x="330" y="288"/>
                    </a:lnTo>
                    <a:lnTo>
                      <a:pt x="342" y="288"/>
                    </a:lnTo>
                    <a:lnTo>
                      <a:pt x="354" y="288"/>
                    </a:lnTo>
                    <a:lnTo>
                      <a:pt x="360" y="276"/>
                    </a:lnTo>
                    <a:lnTo>
                      <a:pt x="372" y="282"/>
                    </a:lnTo>
                    <a:lnTo>
                      <a:pt x="372" y="276"/>
                    </a:lnTo>
                    <a:lnTo>
                      <a:pt x="378" y="282"/>
                    </a:lnTo>
                    <a:lnTo>
                      <a:pt x="378" y="276"/>
                    </a:lnTo>
                    <a:lnTo>
                      <a:pt x="384" y="282"/>
                    </a:lnTo>
                    <a:lnTo>
                      <a:pt x="378" y="288"/>
                    </a:lnTo>
                    <a:lnTo>
                      <a:pt x="366" y="294"/>
                    </a:lnTo>
                    <a:lnTo>
                      <a:pt x="378" y="294"/>
                    </a:lnTo>
                    <a:lnTo>
                      <a:pt x="378" y="300"/>
                    </a:lnTo>
                    <a:lnTo>
                      <a:pt x="384" y="306"/>
                    </a:lnTo>
                    <a:lnTo>
                      <a:pt x="390" y="300"/>
                    </a:lnTo>
                    <a:lnTo>
                      <a:pt x="390" y="288"/>
                    </a:lnTo>
                    <a:lnTo>
                      <a:pt x="402" y="288"/>
                    </a:lnTo>
                    <a:lnTo>
                      <a:pt x="402" y="294"/>
                    </a:lnTo>
                    <a:lnTo>
                      <a:pt x="408" y="294"/>
                    </a:lnTo>
                    <a:lnTo>
                      <a:pt x="402" y="294"/>
                    </a:lnTo>
                    <a:lnTo>
                      <a:pt x="408" y="306"/>
                    </a:lnTo>
                    <a:lnTo>
                      <a:pt x="402" y="306"/>
                    </a:lnTo>
                    <a:lnTo>
                      <a:pt x="408" y="312"/>
                    </a:lnTo>
                    <a:lnTo>
                      <a:pt x="402" y="312"/>
                    </a:lnTo>
                    <a:lnTo>
                      <a:pt x="396" y="306"/>
                    </a:lnTo>
                    <a:lnTo>
                      <a:pt x="396" y="312"/>
                    </a:lnTo>
                    <a:lnTo>
                      <a:pt x="384" y="312"/>
                    </a:lnTo>
                    <a:lnTo>
                      <a:pt x="390" y="318"/>
                    </a:lnTo>
                    <a:lnTo>
                      <a:pt x="396" y="324"/>
                    </a:lnTo>
                    <a:lnTo>
                      <a:pt x="402" y="324"/>
                    </a:lnTo>
                    <a:lnTo>
                      <a:pt x="390" y="324"/>
                    </a:lnTo>
                    <a:lnTo>
                      <a:pt x="384" y="318"/>
                    </a:lnTo>
                    <a:lnTo>
                      <a:pt x="384" y="324"/>
                    </a:lnTo>
                    <a:lnTo>
                      <a:pt x="384" y="330"/>
                    </a:lnTo>
                    <a:lnTo>
                      <a:pt x="378" y="324"/>
                    </a:lnTo>
                    <a:lnTo>
                      <a:pt x="378" y="330"/>
                    </a:lnTo>
                    <a:lnTo>
                      <a:pt x="396" y="342"/>
                    </a:lnTo>
                    <a:lnTo>
                      <a:pt x="396" y="348"/>
                    </a:lnTo>
                    <a:lnTo>
                      <a:pt x="408" y="348"/>
                    </a:lnTo>
                    <a:lnTo>
                      <a:pt x="414" y="354"/>
                    </a:lnTo>
                    <a:lnTo>
                      <a:pt x="420" y="354"/>
                    </a:lnTo>
                    <a:lnTo>
                      <a:pt x="420" y="360"/>
                    </a:lnTo>
                    <a:lnTo>
                      <a:pt x="426" y="354"/>
                    </a:lnTo>
                    <a:lnTo>
                      <a:pt x="432" y="360"/>
                    </a:lnTo>
                    <a:lnTo>
                      <a:pt x="432" y="366"/>
                    </a:lnTo>
                    <a:lnTo>
                      <a:pt x="444" y="366"/>
                    </a:lnTo>
                    <a:lnTo>
                      <a:pt x="438" y="372"/>
                    </a:lnTo>
                    <a:lnTo>
                      <a:pt x="444" y="372"/>
                    </a:lnTo>
                    <a:lnTo>
                      <a:pt x="438" y="378"/>
                    </a:lnTo>
                    <a:lnTo>
                      <a:pt x="432" y="372"/>
                    </a:lnTo>
                    <a:lnTo>
                      <a:pt x="438" y="378"/>
                    </a:lnTo>
                    <a:lnTo>
                      <a:pt x="432" y="378"/>
                    </a:lnTo>
                    <a:lnTo>
                      <a:pt x="432" y="384"/>
                    </a:lnTo>
                    <a:lnTo>
                      <a:pt x="426" y="378"/>
                    </a:lnTo>
                    <a:lnTo>
                      <a:pt x="426" y="384"/>
                    </a:lnTo>
                    <a:lnTo>
                      <a:pt x="414" y="396"/>
                    </a:lnTo>
                    <a:lnTo>
                      <a:pt x="420" y="372"/>
                    </a:lnTo>
                    <a:lnTo>
                      <a:pt x="414" y="378"/>
                    </a:lnTo>
                    <a:lnTo>
                      <a:pt x="408" y="372"/>
                    </a:lnTo>
                    <a:lnTo>
                      <a:pt x="402" y="366"/>
                    </a:lnTo>
                    <a:lnTo>
                      <a:pt x="390" y="360"/>
                    </a:lnTo>
                    <a:lnTo>
                      <a:pt x="390" y="354"/>
                    </a:lnTo>
                    <a:lnTo>
                      <a:pt x="378" y="360"/>
                    </a:lnTo>
                    <a:lnTo>
                      <a:pt x="378" y="354"/>
                    </a:lnTo>
                    <a:lnTo>
                      <a:pt x="372" y="348"/>
                    </a:lnTo>
                    <a:lnTo>
                      <a:pt x="372" y="342"/>
                    </a:lnTo>
                    <a:lnTo>
                      <a:pt x="360" y="342"/>
                    </a:lnTo>
                    <a:lnTo>
                      <a:pt x="354" y="342"/>
                    </a:lnTo>
                    <a:lnTo>
                      <a:pt x="348" y="336"/>
                    </a:lnTo>
                    <a:lnTo>
                      <a:pt x="342" y="342"/>
                    </a:lnTo>
                    <a:lnTo>
                      <a:pt x="342" y="336"/>
                    </a:lnTo>
                    <a:lnTo>
                      <a:pt x="336" y="336"/>
                    </a:lnTo>
                    <a:lnTo>
                      <a:pt x="342" y="342"/>
                    </a:lnTo>
                    <a:lnTo>
                      <a:pt x="354" y="348"/>
                    </a:lnTo>
                    <a:lnTo>
                      <a:pt x="354" y="354"/>
                    </a:lnTo>
                    <a:lnTo>
                      <a:pt x="354" y="360"/>
                    </a:lnTo>
                    <a:lnTo>
                      <a:pt x="348" y="360"/>
                    </a:lnTo>
                    <a:lnTo>
                      <a:pt x="354" y="372"/>
                    </a:lnTo>
                    <a:lnTo>
                      <a:pt x="342" y="384"/>
                    </a:lnTo>
                    <a:lnTo>
                      <a:pt x="336" y="372"/>
                    </a:lnTo>
                    <a:lnTo>
                      <a:pt x="336" y="366"/>
                    </a:lnTo>
                    <a:lnTo>
                      <a:pt x="330" y="360"/>
                    </a:lnTo>
                    <a:lnTo>
                      <a:pt x="324" y="366"/>
                    </a:lnTo>
                    <a:lnTo>
                      <a:pt x="324" y="360"/>
                    </a:lnTo>
                    <a:lnTo>
                      <a:pt x="318" y="360"/>
                    </a:lnTo>
                    <a:lnTo>
                      <a:pt x="318" y="366"/>
                    </a:lnTo>
                    <a:lnTo>
                      <a:pt x="306" y="366"/>
                    </a:lnTo>
                    <a:lnTo>
                      <a:pt x="306" y="372"/>
                    </a:lnTo>
                    <a:lnTo>
                      <a:pt x="300" y="372"/>
                    </a:lnTo>
                    <a:lnTo>
                      <a:pt x="306" y="378"/>
                    </a:lnTo>
                    <a:lnTo>
                      <a:pt x="300" y="378"/>
                    </a:lnTo>
                    <a:lnTo>
                      <a:pt x="300" y="384"/>
                    </a:lnTo>
                    <a:lnTo>
                      <a:pt x="294" y="384"/>
                    </a:lnTo>
                    <a:lnTo>
                      <a:pt x="294" y="378"/>
                    </a:lnTo>
                    <a:lnTo>
                      <a:pt x="288" y="378"/>
                    </a:lnTo>
                    <a:lnTo>
                      <a:pt x="282" y="384"/>
                    </a:lnTo>
                    <a:lnTo>
                      <a:pt x="276" y="378"/>
                    </a:lnTo>
                    <a:lnTo>
                      <a:pt x="288" y="372"/>
                    </a:lnTo>
                    <a:lnTo>
                      <a:pt x="282" y="372"/>
                    </a:lnTo>
                    <a:lnTo>
                      <a:pt x="276" y="360"/>
                    </a:lnTo>
                    <a:lnTo>
                      <a:pt x="264" y="360"/>
                    </a:lnTo>
                    <a:lnTo>
                      <a:pt x="264" y="366"/>
                    </a:lnTo>
                    <a:lnTo>
                      <a:pt x="252" y="360"/>
                    </a:lnTo>
                    <a:lnTo>
                      <a:pt x="246" y="348"/>
                    </a:lnTo>
                    <a:lnTo>
                      <a:pt x="234" y="342"/>
                    </a:lnTo>
                    <a:lnTo>
                      <a:pt x="222" y="348"/>
                    </a:lnTo>
                    <a:lnTo>
                      <a:pt x="222" y="336"/>
                    </a:lnTo>
                    <a:lnTo>
                      <a:pt x="216" y="336"/>
                    </a:lnTo>
                    <a:lnTo>
                      <a:pt x="216" y="324"/>
                    </a:lnTo>
                    <a:lnTo>
                      <a:pt x="198" y="330"/>
                    </a:lnTo>
                    <a:lnTo>
                      <a:pt x="192" y="324"/>
                    </a:lnTo>
                    <a:lnTo>
                      <a:pt x="198" y="318"/>
                    </a:lnTo>
                    <a:lnTo>
                      <a:pt x="198" y="324"/>
                    </a:lnTo>
                    <a:lnTo>
                      <a:pt x="198" y="318"/>
                    </a:lnTo>
                    <a:lnTo>
                      <a:pt x="186" y="318"/>
                    </a:lnTo>
                    <a:lnTo>
                      <a:pt x="186" y="324"/>
                    </a:lnTo>
                    <a:lnTo>
                      <a:pt x="174" y="330"/>
                    </a:lnTo>
                    <a:lnTo>
                      <a:pt x="174" y="324"/>
                    </a:lnTo>
                    <a:lnTo>
                      <a:pt x="168" y="324"/>
                    </a:lnTo>
                    <a:lnTo>
                      <a:pt x="180" y="342"/>
                    </a:lnTo>
                    <a:lnTo>
                      <a:pt x="156" y="348"/>
                    </a:lnTo>
                    <a:lnTo>
                      <a:pt x="132" y="342"/>
                    </a:lnTo>
                    <a:lnTo>
                      <a:pt x="78" y="324"/>
                    </a:lnTo>
                    <a:lnTo>
                      <a:pt x="36" y="330"/>
                    </a:lnTo>
                    <a:lnTo>
                      <a:pt x="30" y="336"/>
                    </a:lnTo>
                    <a:lnTo>
                      <a:pt x="18" y="324"/>
                    </a:lnTo>
                    <a:lnTo>
                      <a:pt x="30" y="324"/>
                    </a:lnTo>
                    <a:lnTo>
                      <a:pt x="30" y="306"/>
                    </a:lnTo>
                    <a:lnTo>
                      <a:pt x="36" y="300"/>
                    </a:lnTo>
                    <a:lnTo>
                      <a:pt x="36" y="294"/>
                    </a:lnTo>
                    <a:lnTo>
                      <a:pt x="36" y="288"/>
                    </a:lnTo>
                    <a:lnTo>
                      <a:pt x="36" y="282"/>
                    </a:lnTo>
                    <a:close/>
                    <a:moveTo>
                      <a:pt x="180" y="342"/>
                    </a:moveTo>
                    <a:lnTo>
                      <a:pt x="192" y="336"/>
                    </a:lnTo>
                    <a:lnTo>
                      <a:pt x="204" y="342"/>
                    </a:lnTo>
                    <a:lnTo>
                      <a:pt x="210" y="342"/>
                    </a:lnTo>
                    <a:lnTo>
                      <a:pt x="204" y="348"/>
                    </a:lnTo>
                    <a:lnTo>
                      <a:pt x="198" y="354"/>
                    </a:lnTo>
                    <a:lnTo>
                      <a:pt x="180" y="342"/>
                    </a:lnTo>
                    <a:close/>
                    <a:moveTo>
                      <a:pt x="240" y="366"/>
                    </a:moveTo>
                    <a:lnTo>
                      <a:pt x="246" y="366"/>
                    </a:lnTo>
                    <a:lnTo>
                      <a:pt x="252" y="360"/>
                    </a:lnTo>
                    <a:lnTo>
                      <a:pt x="258" y="366"/>
                    </a:lnTo>
                    <a:lnTo>
                      <a:pt x="258" y="372"/>
                    </a:lnTo>
                    <a:lnTo>
                      <a:pt x="252" y="366"/>
                    </a:lnTo>
                    <a:lnTo>
                      <a:pt x="252" y="372"/>
                    </a:lnTo>
                    <a:lnTo>
                      <a:pt x="258" y="372"/>
                    </a:lnTo>
                    <a:lnTo>
                      <a:pt x="246" y="372"/>
                    </a:lnTo>
                    <a:lnTo>
                      <a:pt x="240" y="366"/>
                    </a:lnTo>
                    <a:close/>
                    <a:moveTo>
                      <a:pt x="276" y="372"/>
                    </a:moveTo>
                    <a:lnTo>
                      <a:pt x="276" y="378"/>
                    </a:lnTo>
                    <a:lnTo>
                      <a:pt x="270" y="378"/>
                    </a:lnTo>
                    <a:lnTo>
                      <a:pt x="270" y="372"/>
                    </a:lnTo>
                    <a:lnTo>
                      <a:pt x="270" y="378"/>
                    </a:lnTo>
                    <a:lnTo>
                      <a:pt x="270" y="372"/>
                    </a:lnTo>
                    <a:lnTo>
                      <a:pt x="264" y="372"/>
                    </a:lnTo>
                    <a:lnTo>
                      <a:pt x="270" y="378"/>
                    </a:lnTo>
                    <a:lnTo>
                      <a:pt x="264" y="372"/>
                    </a:lnTo>
                    <a:lnTo>
                      <a:pt x="258" y="366"/>
                    </a:lnTo>
                    <a:lnTo>
                      <a:pt x="270" y="366"/>
                    </a:lnTo>
                    <a:lnTo>
                      <a:pt x="276" y="372"/>
                    </a:lnTo>
                    <a:close/>
                  </a:path>
                </a:pathLst>
              </a:custGeom>
              <a:solidFill>
                <a:srgbClr val="FFFF00"/>
              </a:solidFill>
              <a:ln w="28575">
                <a:solidFill>
                  <a:srgbClr val="000000"/>
                </a:solidFill>
                <a:round/>
                <a:headEnd/>
                <a:tailEnd/>
              </a:ln>
            </p:spPr>
            <p:txBody>
              <a:bodyPr lIns="87069" tIns="43506" rIns="87069" bIns="43506"/>
              <a:lstStyle/>
              <a:p>
                <a:pPr fontAlgn="base">
                  <a:spcBef>
                    <a:spcPct val="0"/>
                  </a:spcBef>
                  <a:spcAft>
                    <a:spcPct val="0"/>
                  </a:spcAft>
                </a:pPr>
                <a:r>
                  <a:rPr lang="en-US" sz="1600" b="1" dirty="0">
                    <a:solidFill>
                      <a:srgbClr val="000000"/>
                    </a:solidFill>
                    <a:latin typeface="Candara"/>
                    <a:ea typeface="ＭＳ Ｐゴシック" charset="0"/>
                    <a:cs typeface="Candara"/>
                  </a:rPr>
                  <a:t>  2</a:t>
                </a:r>
              </a:p>
            </p:txBody>
          </p:sp>
          <p:sp>
            <p:nvSpPr>
              <p:cNvPr id="256048" name="Freeform 51"/>
              <p:cNvSpPr>
                <a:spLocks noEditPoints="1"/>
              </p:cNvSpPr>
              <p:nvPr/>
            </p:nvSpPr>
            <p:spPr bwMode="auto">
              <a:xfrm>
                <a:off x="4867278" y="4330700"/>
                <a:ext cx="1743075" cy="1695450"/>
              </a:xfrm>
              <a:custGeom>
                <a:avLst/>
                <a:gdLst>
                  <a:gd name="T0" fmla="*/ 2147483647 w 1098"/>
                  <a:gd name="T1" fmla="*/ 2147483647 h 1068"/>
                  <a:gd name="T2" fmla="*/ 2147483647 w 1098"/>
                  <a:gd name="T3" fmla="*/ 2147483647 h 1068"/>
                  <a:gd name="T4" fmla="*/ 2147483647 w 1098"/>
                  <a:gd name="T5" fmla="*/ 2147483647 h 1068"/>
                  <a:gd name="T6" fmla="*/ 2147483647 w 1098"/>
                  <a:gd name="T7" fmla="*/ 2147483647 h 1068"/>
                  <a:gd name="T8" fmla="*/ 2147483647 w 1098"/>
                  <a:gd name="T9" fmla="*/ 2147483647 h 1068"/>
                  <a:gd name="T10" fmla="*/ 2147483647 w 1098"/>
                  <a:gd name="T11" fmla="*/ 2147483647 h 1068"/>
                  <a:gd name="T12" fmla="*/ 2147483647 w 1098"/>
                  <a:gd name="T13" fmla="*/ 2147483647 h 1068"/>
                  <a:gd name="T14" fmla="*/ 2147483647 w 1098"/>
                  <a:gd name="T15" fmla="*/ 2147483647 h 1068"/>
                  <a:gd name="T16" fmla="*/ 2147483647 w 1098"/>
                  <a:gd name="T17" fmla="*/ 2147483647 h 1068"/>
                  <a:gd name="T18" fmla="*/ 2147483647 w 1098"/>
                  <a:gd name="T19" fmla="*/ 2147483647 h 1068"/>
                  <a:gd name="T20" fmla="*/ 2147483647 w 1098"/>
                  <a:gd name="T21" fmla="*/ 2147483647 h 1068"/>
                  <a:gd name="T22" fmla="*/ 2147483647 w 1098"/>
                  <a:gd name="T23" fmla="*/ 2147483647 h 1068"/>
                  <a:gd name="T24" fmla="*/ 2147483647 w 1098"/>
                  <a:gd name="T25" fmla="*/ 2147483647 h 1068"/>
                  <a:gd name="T26" fmla="*/ 2147483647 w 1098"/>
                  <a:gd name="T27" fmla="*/ 2147483647 h 1068"/>
                  <a:gd name="T28" fmla="*/ 2147483647 w 1098"/>
                  <a:gd name="T29" fmla="*/ 2147483647 h 1068"/>
                  <a:gd name="T30" fmla="*/ 2147483647 w 1098"/>
                  <a:gd name="T31" fmla="*/ 2147483647 h 1068"/>
                  <a:gd name="T32" fmla="*/ 2147483647 w 1098"/>
                  <a:gd name="T33" fmla="*/ 2147483647 h 1068"/>
                  <a:gd name="T34" fmla="*/ 2147483647 w 1098"/>
                  <a:gd name="T35" fmla="*/ 2147483647 h 1068"/>
                  <a:gd name="T36" fmla="*/ 2147483647 w 1098"/>
                  <a:gd name="T37" fmla="*/ 2147483647 h 1068"/>
                  <a:gd name="T38" fmla="*/ 2147483647 w 1098"/>
                  <a:gd name="T39" fmla="*/ 2147483647 h 1068"/>
                  <a:gd name="T40" fmla="*/ 2147483647 w 1098"/>
                  <a:gd name="T41" fmla="*/ 2147483647 h 1068"/>
                  <a:gd name="T42" fmla="*/ 2147483647 w 1098"/>
                  <a:gd name="T43" fmla="*/ 2147483647 h 1068"/>
                  <a:gd name="T44" fmla="*/ 2147483647 w 1098"/>
                  <a:gd name="T45" fmla="*/ 2147483647 h 1068"/>
                  <a:gd name="T46" fmla="*/ 2147483647 w 1098"/>
                  <a:gd name="T47" fmla="*/ 2147483647 h 1068"/>
                  <a:gd name="T48" fmla="*/ 2147483647 w 1098"/>
                  <a:gd name="T49" fmla="*/ 2147483647 h 1068"/>
                  <a:gd name="T50" fmla="*/ 2147483647 w 1098"/>
                  <a:gd name="T51" fmla="*/ 2147483647 h 1068"/>
                  <a:gd name="T52" fmla="*/ 2147483647 w 1098"/>
                  <a:gd name="T53" fmla="*/ 2147483647 h 1068"/>
                  <a:gd name="T54" fmla="*/ 2147483647 w 1098"/>
                  <a:gd name="T55" fmla="*/ 2147483647 h 1068"/>
                  <a:gd name="T56" fmla="*/ 2147483647 w 1098"/>
                  <a:gd name="T57" fmla="*/ 2147483647 h 1068"/>
                  <a:gd name="T58" fmla="*/ 2147483647 w 1098"/>
                  <a:gd name="T59" fmla="*/ 2147483647 h 1068"/>
                  <a:gd name="T60" fmla="*/ 2147483647 w 1098"/>
                  <a:gd name="T61" fmla="*/ 2147483647 h 1068"/>
                  <a:gd name="T62" fmla="*/ 2147483647 w 1098"/>
                  <a:gd name="T63" fmla="*/ 2147483647 h 1068"/>
                  <a:gd name="T64" fmla="*/ 2147483647 w 1098"/>
                  <a:gd name="T65" fmla="*/ 2147483647 h 1068"/>
                  <a:gd name="T66" fmla="*/ 2147483647 w 1098"/>
                  <a:gd name="T67" fmla="*/ 2147483647 h 1068"/>
                  <a:gd name="T68" fmla="*/ 2147483647 w 1098"/>
                  <a:gd name="T69" fmla="*/ 2147483647 h 1068"/>
                  <a:gd name="T70" fmla="*/ 2147483647 w 1098"/>
                  <a:gd name="T71" fmla="*/ 2147483647 h 1068"/>
                  <a:gd name="T72" fmla="*/ 2147483647 w 1098"/>
                  <a:gd name="T73" fmla="*/ 2147483647 h 1068"/>
                  <a:gd name="T74" fmla="*/ 2147483647 w 1098"/>
                  <a:gd name="T75" fmla="*/ 2147483647 h 1068"/>
                  <a:gd name="T76" fmla="*/ 2147483647 w 1098"/>
                  <a:gd name="T77" fmla="*/ 2147483647 h 1068"/>
                  <a:gd name="T78" fmla="*/ 2147483647 w 1098"/>
                  <a:gd name="T79" fmla="*/ 2147483647 h 1068"/>
                  <a:gd name="T80" fmla="*/ 2147483647 w 1098"/>
                  <a:gd name="T81" fmla="*/ 2147483647 h 1068"/>
                  <a:gd name="T82" fmla="*/ 2147483647 w 1098"/>
                  <a:gd name="T83" fmla="*/ 2147483647 h 1068"/>
                  <a:gd name="T84" fmla="*/ 2147483647 w 1098"/>
                  <a:gd name="T85" fmla="*/ 2147483647 h 1068"/>
                  <a:gd name="T86" fmla="*/ 2147483647 w 1098"/>
                  <a:gd name="T87" fmla="*/ 2147483647 h 1068"/>
                  <a:gd name="T88" fmla="*/ 2147483647 w 1098"/>
                  <a:gd name="T89" fmla="*/ 2147483647 h 1068"/>
                  <a:gd name="T90" fmla="*/ 2147483647 w 1098"/>
                  <a:gd name="T91" fmla="*/ 2147483647 h 1068"/>
                  <a:gd name="T92" fmla="*/ 2147483647 w 1098"/>
                  <a:gd name="T93" fmla="*/ 2147483647 h 1068"/>
                  <a:gd name="T94" fmla="*/ 2147483647 w 1098"/>
                  <a:gd name="T95" fmla="*/ 2147483647 h 1068"/>
                  <a:gd name="T96" fmla="*/ 2147483647 w 1098"/>
                  <a:gd name="T97" fmla="*/ 2147483647 h 1068"/>
                  <a:gd name="T98" fmla="*/ 2147483647 w 1098"/>
                  <a:gd name="T99" fmla="*/ 2147483647 h 1068"/>
                  <a:gd name="T100" fmla="*/ 2147483647 w 1098"/>
                  <a:gd name="T101" fmla="*/ 2147483647 h 1068"/>
                  <a:gd name="T102" fmla="*/ 2147483647 w 1098"/>
                  <a:gd name="T103" fmla="*/ 2147483647 h 1068"/>
                  <a:gd name="T104" fmla="*/ 2147483647 w 1098"/>
                  <a:gd name="T105" fmla="*/ 2147483647 h 1068"/>
                  <a:gd name="T106" fmla="*/ 2147483647 w 1098"/>
                  <a:gd name="T107" fmla="*/ 2147483647 h 1068"/>
                  <a:gd name="T108" fmla="*/ 2147483647 w 1098"/>
                  <a:gd name="T109" fmla="*/ 2147483647 h 1068"/>
                  <a:gd name="T110" fmla="*/ 2147483647 w 1098"/>
                  <a:gd name="T111" fmla="*/ 2147483647 h 1068"/>
                  <a:gd name="T112" fmla="*/ 2147483647 w 1098"/>
                  <a:gd name="T113" fmla="*/ 2147483647 h 10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068"/>
                  <a:gd name="T173" fmla="*/ 1098 w 1098"/>
                  <a:gd name="T174" fmla="*/ 1068 h 10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068">
                    <a:moveTo>
                      <a:pt x="48" y="480"/>
                    </a:moveTo>
                    <a:lnTo>
                      <a:pt x="36" y="474"/>
                    </a:lnTo>
                    <a:lnTo>
                      <a:pt x="24" y="444"/>
                    </a:lnTo>
                    <a:lnTo>
                      <a:pt x="12" y="438"/>
                    </a:lnTo>
                    <a:lnTo>
                      <a:pt x="6" y="432"/>
                    </a:lnTo>
                    <a:lnTo>
                      <a:pt x="0" y="426"/>
                    </a:lnTo>
                    <a:lnTo>
                      <a:pt x="6" y="420"/>
                    </a:lnTo>
                    <a:lnTo>
                      <a:pt x="0" y="420"/>
                    </a:lnTo>
                    <a:lnTo>
                      <a:pt x="6" y="414"/>
                    </a:lnTo>
                    <a:lnTo>
                      <a:pt x="24" y="420"/>
                    </a:lnTo>
                    <a:lnTo>
                      <a:pt x="54" y="420"/>
                    </a:lnTo>
                    <a:lnTo>
                      <a:pt x="144" y="432"/>
                    </a:lnTo>
                    <a:lnTo>
                      <a:pt x="150" y="432"/>
                    </a:lnTo>
                    <a:lnTo>
                      <a:pt x="222" y="438"/>
                    </a:lnTo>
                    <a:lnTo>
                      <a:pt x="246" y="438"/>
                    </a:lnTo>
                    <a:lnTo>
                      <a:pt x="276" y="444"/>
                    </a:lnTo>
                    <a:lnTo>
                      <a:pt x="300" y="444"/>
                    </a:lnTo>
                    <a:lnTo>
                      <a:pt x="300" y="438"/>
                    </a:lnTo>
                    <a:lnTo>
                      <a:pt x="306" y="390"/>
                    </a:lnTo>
                    <a:lnTo>
                      <a:pt x="306" y="348"/>
                    </a:lnTo>
                    <a:lnTo>
                      <a:pt x="312" y="306"/>
                    </a:lnTo>
                    <a:lnTo>
                      <a:pt x="312" y="288"/>
                    </a:lnTo>
                    <a:lnTo>
                      <a:pt x="318" y="264"/>
                    </a:lnTo>
                    <a:lnTo>
                      <a:pt x="318" y="216"/>
                    </a:lnTo>
                    <a:lnTo>
                      <a:pt x="324" y="174"/>
                    </a:lnTo>
                    <a:lnTo>
                      <a:pt x="324" y="150"/>
                    </a:lnTo>
                    <a:lnTo>
                      <a:pt x="330" y="132"/>
                    </a:lnTo>
                    <a:lnTo>
                      <a:pt x="330" y="84"/>
                    </a:lnTo>
                    <a:lnTo>
                      <a:pt x="330" y="72"/>
                    </a:lnTo>
                    <a:lnTo>
                      <a:pt x="336" y="42"/>
                    </a:lnTo>
                    <a:lnTo>
                      <a:pt x="336" y="0"/>
                    </a:lnTo>
                    <a:lnTo>
                      <a:pt x="402" y="6"/>
                    </a:lnTo>
                    <a:lnTo>
                      <a:pt x="414" y="6"/>
                    </a:lnTo>
                    <a:lnTo>
                      <a:pt x="450" y="6"/>
                    </a:lnTo>
                    <a:lnTo>
                      <a:pt x="486" y="12"/>
                    </a:lnTo>
                    <a:lnTo>
                      <a:pt x="498" y="12"/>
                    </a:lnTo>
                    <a:lnTo>
                      <a:pt x="534" y="12"/>
                    </a:lnTo>
                    <a:lnTo>
                      <a:pt x="576" y="12"/>
                    </a:lnTo>
                    <a:lnTo>
                      <a:pt x="576" y="54"/>
                    </a:lnTo>
                    <a:lnTo>
                      <a:pt x="570" y="72"/>
                    </a:lnTo>
                    <a:lnTo>
                      <a:pt x="570" y="102"/>
                    </a:lnTo>
                    <a:lnTo>
                      <a:pt x="570" y="120"/>
                    </a:lnTo>
                    <a:lnTo>
                      <a:pt x="570" y="144"/>
                    </a:lnTo>
                    <a:lnTo>
                      <a:pt x="570" y="156"/>
                    </a:lnTo>
                    <a:lnTo>
                      <a:pt x="570" y="186"/>
                    </a:lnTo>
                    <a:lnTo>
                      <a:pt x="570" y="204"/>
                    </a:lnTo>
                    <a:lnTo>
                      <a:pt x="576" y="204"/>
                    </a:lnTo>
                    <a:lnTo>
                      <a:pt x="576" y="210"/>
                    </a:lnTo>
                    <a:lnTo>
                      <a:pt x="582" y="210"/>
                    </a:lnTo>
                    <a:lnTo>
                      <a:pt x="582" y="216"/>
                    </a:lnTo>
                    <a:lnTo>
                      <a:pt x="594" y="222"/>
                    </a:lnTo>
                    <a:lnTo>
                      <a:pt x="600" y="228"/>
                    </a:lnTo>
                    <a:lnTo>
                      <a:pt x="600" y="222"/>
                    </a:lnTo>
                    <a:lnTo>
                      <a:pt x="606" y="222"/>
                    </a:lnTo>
                    <a:lnTo>
                      <a:pt x="612" y="228"/>
                    </a:lnTo>
                    <a:lnTo>
                      <a:pt x="618" y="222"/>
                    </a:lnTo>
                    <a:lnTo>
                      <a:pt x="618" y="216"/>
                    </a:lnTo>
                    <a:lnTo>
                      <a:pt x="618" y="222"/>
                    </a:lnTo>
                    <a:lnTo>
                      <a:pt x="624" y="222"/>
                    </a:lnTo>
                    <a:lnTo>
                      <a:pt x="624" y="228"/>
                    </a:lnTo>
                    <a:lnTo>
                      <a:pt x="630" y="228"/>
                    </a:lnTo>
                    <a:lnTo>
                      <a:pt x="630" y="234"/>
                    </a:lnTo>
                    <a:lnTo>
                      <a:pt x="630" y="240"/>
                    </a:lnTo>
                    <a:lnTo>
                      <a:pt x="636" y="246"/>
                    </a:lnTo>
                    <a:lnTo>
                      <a:pt x="642" y="240"/>
                    </a:lnTo>
                    <a:lnTo>
                      <a:pt x="642" y="246"/>
                    </a:lnTo>
                    <a:lnTo>
                      <a:pt x="648" y="240"/>
                    </a:lnTo>
                    <a:lnTo>
                      <a:pt x="648" y="246"/>
                    </a:lnTo>
                    <a:lnTo>
                      <a:pt x="654" y="246"/>
                    </a:lnTo>
                    <a:lnTo>
                      <a:pt x="660" y="252"/>
                    </a:lnTo>
                    <a:lnTo>
                      <a:pt x="666" y="252"/>
                    </a:lnTo>
                    <a:lnTo>
                      <a:pt x="672" y="252"/>
                    </a:lnTo>
                    <a:lnTo>
                      <a:pt x="678" y="246"/>
                    </a:lnTo>
                    <a:lnTo>
                      <a:pt x="678" y="252"/>
                    </a:lnTo>
                    <a:lnTo>
                      <a:pt x="684" y="252"/>
                    </a:lnTo>
                    <a:lnTo>
                      <a:pt x="684" y="258"/>
                    </a:lnTo>
                    <a:lnTo>
                      <a:pt x="690" y="258"/>
                    </a:lnTo>
                    <a:lnTo>
                      <a:pt x="696" y="258"/>
                    </a:lnTo>
                    <a:lnTo>
                      <a:pt x="696" y="252"/>
                    </a:lnTo>
                    <a:lnTo>
                      <a:pt x="702" y="252"/>
                    </a:lnTo>
                    <a:lnTo>
                      <a:pt x="714" y="252"/>
                    </a:lnTo>
                    <a:lnTo>
                      <a:pt x="720" y="252"/>
                    </a:lnTo>
                    <a:lnTo>
                      <a:pt x="720" y="258"/>
                    </a:lnTo>
                    <a:lnTo>
                      <a:pt x="720" y="264"/>
                    </a:lnTo>
                    <a:lnTo>
                      <a:pt x="726" y="270"/>
                    </a:lnTo>
                    <a:lnTo>
                      <a:pt x="726" y="264"/>
                    </a:lnTo>
                    <a:lnTo>
                      <a:pt x="732" y="270"/>
                    </a:lnTo>
                    <a:lnTo>
                      <a:pt x="726" y="276"/>
                    </a:lnTo>
                    <a:lnTo>
                      <a:pt x="732" y="276"/>
                    </a:lnTo>
                    <a:lnTo>
                      <a:pt x="738" y="282"/>
                    </a:lnTo>
                    <a:lnTo>
                      <a:pt x="744" y="276"/>
                    </a:lnTo>
                    <a:lnTo>
                      <a:pt x="744" y="270"/>
                    </a:lnTo>
                    <a:lnTo>
                      <a:pt x="750" y="270"/>
                    </a:lnTo>
                    <a:lnTo>
                      <a:pt x="756" y="270"/>
                    </a:lnTo>
                    <a:lnTo>
                      <a:pt x="762" y="270"/>
                    </a:lnTo>
                    <a:lnTo>
                      <a:pt x="762" y="276"/>
                    </a:lnTo>
                    <a:lnTo>
                      <a:pt x="768" y="276"/>
                    </a:lnTo>
                    <a:lnTo>
                      <a:pt x="774" y="276"/>
                    </a:lnTo>
                    <a:lnTo>
                      <a:pt x="774" y="282"/>
                    </a:lnTo>
                    <a:lnTo>
                      <a:pt x="780" y="282"/>
                    </a:lnTo>
                    <a:lnTo>
                      <a:pt x="780" y="276"/>
                    </a:lnTo>
                    <a:lnTo>
                      <a:pt x="786" y="282"/>
                    </a:lnTo>
                    <a:lnTo>
                      <a:pt x="786" y="276"/>
                    </a:lnTo>
                    <a:lnTo>
                      <a:pt x="792" y="276"/>
                    </a:lnTo>
                    <a:lnTo>
                      <a:pt x="798" y="282"/>
                    </a:lnTo>
                    <a:lnTo>
                      <a:pt x="792" y="282"/>
                    </a:lnTo>
                    <a:lnTo>
                      <a:pt x="792" y="294"/>
                    </a:lnTo>
                    <a:lnTo>
                      <a:pt x="798" y="294"/>
                    </a:lnTo>
                    <a:lnTo>
                      <a:pt x="804" y="294"/>
                    </a:lnTo>
                    <a:lnTo>
                      <a:pt x="804" y="288"/>
                    </a:lnTo>
                    <a:lnTo>
                      <a:pt x="804" y="282"/>
                    </a:lnTo>
                    <a:lnTo>
                      <a:pt x="810" y="282"/>
                    </a:lnTo>
                    <a:lnTo>
                      <a:pt x="810" y="270"/>
                    </a:lnTo>
                    <a:lnTo>
                      <a:pt x="810" y="276"/>
                    </a:lnTo>
                    <a:lnTo>
                      <a:pt x="816" y="270"/>
                    </a:lnTo>
                    <a:lnTo>
                      <a:pt x="816" y="276"/>
                    </a:lnTo>
                    <a:lnTo>
                      <a:pt x="822" y="282"/>
                    </a:lnTo>
                    <a:lnTo>
                      <a:pt x="828" y="282"/>
                    </a:lnTo>
                    <a:lnTo>
                      <a:pt x="834" y="282"/>
                    </a:lnTo>
                    <a:lnTo>
                      <a:pt x="834" y="276"/>
                    </a:lnTo>
                    <a:lnTo>
                      <a:pt x="840" y="276"/>
                    </a:lnTo>
                    <a:lnTo>
                      <a:pt x="840" y="282"/>
                    </a:lnTo>
                    <a:lnTo>
                      <a:pt x="846" y="282"/>
                    </a:lnTo>
                    <a:lnTo>
                      <a:pt x="846" y="288"/>
                    </a:lnTo>
                    <a:lnTo>
                      <a:pt x="852" y="288"/>
                    </a:lnTo>
                    <a:lnTo>
                      <a:pt x="858" y="288"/>
                    </a:lnTo>
                    <a:lnTo>
                      <a:pt x="858" y="294"/>
                    </a:lnTo>
                    <a:lnTo>
                      <a:pt x="864" y="294"/>
                    </a:lnTo>
                    <a:lnTo>
                      <a:pt x="864" y="300"/>
                    </a:lnTo>
                    <a:lnTo>
                      <a:pt x="864" y="294"/>
                    </a:lnTo>
                    <a:lnTo>
                      <a:pt x="870" y="288"/>
                    </a:lnTo>
                    <a:lnTo>
                      <a:pt x="870" y="294"/>
                    </a:lnTo>
                    <a:lnTo>
                      <a:pt x="876" y="294"/>
                    </a:lnTo>
                    <a:lnTo>
                      <a:pt x="876" y="288"/>
                    </a:lnTo>
                    <a:lnTo>
                      <a:pt x="876" y="282"/>
                    </a:lnTo>
                    <a:lnTo>
                      <a:pt x="876" y="288"/>
                    </a:lnTo>
                    <a:lnTo>
                      <a:pt x="876" y="282"/>
                    </a:lnTo>
                    <a:lnTo>
                      <a:pt x="882" y="282"/>
                    </a:lnTo>
                    <a:lnTo>
                      <a:pt x="888" y="282"/>
                    </a:lnTo>
                    <a:lnTo>
                      <a:pt x="894" y="282"/>
                    </a:lnTo>
                    <a:lnTo>
                      <a:pt x="894" y="276"/>
                    </a:lnTo>
                    <a:lnTo>
                      <a:pt x="900" y="282"/>
                    </a:lnTo>
                    <a:lnTo>
                      <a:pt x="906" y="282"/>
                    </a:lnTo>
                    <a:lnTo>
                      <a:pt x="912" y="282"/>
                    </a:lnTo>
                    <a:lnTo>
                      <a:pt x="912" y="276"/>
                    </a:lnTo>
                    <a:lnTo>
                      <a:pt x="918" y="276"/>
                    </a:lnTo>
                    <a:lnTo>
                      <a:pt x="924" y="276"/>
                    </a:lnTo>
                    <a:lnTo>
                      <a:pt x="924" y="270"/>
                    </a:lnTo>
                    <a:lnTo>
                      <a:pt x="924" y="276"/>
                    </a:lnTo>
                    <a:lnTo>
                      <a:pt x="930" y="276"/>
                    </a:lnTo>
                    <a:lnTo>
                      <a:pt x="924" y="276"/>
                    </a:lnTo>
                    <a:lnTo>
                      <a:pt x="930" y="276"/>
                    </a:lnTo>
                    <a:lnTo>
                      <a:pt x="930" y="282"/>
                    </a:lnTo>
                    <a:lnTo>
                      <a:pt x="936" y="276"/>
                    </a:lnTo>
                    <a:lnTo>
                      <a:pt x="936" y="282"/>
                    </a:lnTo>
                    <a:lnTo>
                      <a:pt x="942" y="282"/>
                    </a:lnTo>
                    <a:lnTo>
                      <a:pt x="942" y="276"/>
                    </a:lnTo>
                    <a:lnTo>
                      <a:pt x="948" y="276"/>
                    </a:lnTo>
                    <a:lnTo>
                      <a:pt x="954" y="276"/>
                    </a:lnTo>
                    <a:lnTo>
                      <a:pt x="954" y="270"/>
                    </a:lnTo>
                    <a:lnTo>
                      <a:pt x="960" y="270"/>
                    </a:lnTo>
                    <a:lnTo>
                      <a:pt x="960" y="276"/>
                    </a:lnTo>
                    <a:lnTo>
                      <a:pt x="966" y="276"/>
                    </a:lnTo>
                    <a:lnTo>
                      <a:pt x="966" y="282"/>
                    </a:lnTo>
                    <a:lnTo>
                      <a:pt x="972" y="282"/>
                    </a:lnTo>
                    <a:lnTo>
                      <a:pt x="978" y="282"/>
                    </a:lnTo>
                    <a:lnTo>
                      <a:pt x="978" y="288"/>
                    </a:lnTo>
                    <a:lnTo>
                      <a:pt x="984" y="288"/>
                    </a:lnTo>
                    <a:lnTo>
                      <a:pt x="984" y="294"/>
                    </a:lnTo>
                    <a:lnTo>
                      <a:pt x="990" y="294"/>
                    </a:lnTo>
                    <a:lnTo>
                      <a:pt x="996" y="300"/>
                    </a:lnTo>
                    <a:lnTo>
                      <a:pt x="996" y="294"/>
                    </a:lnTo>
                    <a:lnTo>
                      <a:pt x="1002" y="300"/>
                    </a:lnTo>
                    <a:lnTo>
                      <a:pt x="996" y="300"/>
                    </a:lnTo>
                    <a:lnTo>
                      <a:pt x="1002" y="300"/>
                    </a:lnTo>
                    <a:lnTo>
                      <a:pt x="1008" y="300"/>
                    </a:lnTo>
                    <a:lnTo>
                      <a:pt x="1008" y="306"/>
                    </a:lnTo>
                    <a:lnTo>
                      <a:pt x="1014" y="300"/>
                    </a:lnTo>
                    <a:lnTo>
                      <a:pt x="1008" y="306"/>
                    </a:lnTo>
                    <a:lnTo>
                      <a:pt x="1014" y="306"/>
                    </a:lnTo>
                    <a:lnTo>
                      <a:pt x="1020" y="300"/>
                    </a:lnTo>
                    <a:lnTo>
                      <a:pt x="1020" y="306"/>
                    </a:lnTo>
                    <a:lnTo>
                      <a:pt x="1014" y="306"/>
                    </a:lnTo>
                    <a:lnTo>
                      <a:pt x="1020" y="306"/>
                    </a:lnTo>
                    <a:lnTo>
                      <a:pt x="1026" y="306"/>
                    </a:lnTo>
                    <a:lnTo>
                      <a:pt x="1020" y="312"/>
                    </a:lnTo>
                    <a:lnTo>
                      <a:pt x="1026" y="312"/>
                    </a:lnTo>
                    <a:lnTo>
                      <a:pt x="1026" y="306"/>
                    </a:lnTo>
                    <a:lnTo>
                      <a:pt x="1032" y="312"/>
                    </a:lnTo>
                    <a:lnTo>
                      <a:pt x="1032" y="306"/>
                    </a:lnTo>
                    <a:lnTo>
                      <a:pt x="1032" y="312"/>
                    </a:lnTo>
                    <a:lnTo>
                      <a:pt x="1032" y="306"/>
                    </a:lnTo>
                    <a:lnTo>
                      <a:pt x="1038" y="306"/>
                    </a:lnTo>
                    <a:lnTo>
                      <a:pt x="1032" y="312"/>
                    </a:lnTo>
                    <a:lnTo>
                      <a:pt x="1038" y="312"/>
                    </a:lnTo>
                    <a:lnTo>
                      <a:pt x="1038" y="306"/>
                    </a:lnTo>
                    <a:lnTo>
                      <a:pt x="1044" y="312"/>
                    </a:lnTo>
                    <a:lnTo>
                      <a:pt x="1044" y="306"/>
                    </a:lnTo>
                    <a:lnTo>
                      <a:pt x="1050" y="306"/>
                    </a:lnTo>
                    <a:lnTo>
                      <a:pt x="1050" y="312"/>
                    </a:lnTo>
                    <a:lnTo>
                      <a:pt x="1050" y="336"/>
                    </a:lnTo>
                    <a:lnTo>
                      <a:pt x="1050" y="360"/>
                    </a:lnTo>
                    <a:lnTo>
                      <a:pt x="1050" y="378"/>
                    </a:lnTo>
                    <a:lnTo>
                      <a:pt x="1050" y="396"/>
                    </a:lnTo>
                    <a:lnTo>
                      <a:pt x="1056" y="426"/>
                    </a:lnTo>
                    <a:lnTo>
                      <a:pt x="1056" y="444"/>
                    </a:lnTo>
                    <a:lnTo>
                      <a:pt x="1056" y="462"/>
                    </a:lnTo>
                    <a:lnTo>
                      <a:pt x="1056" y="468"/>
                    </a:lnTo>
                    <a:lnTo>
                      <a:pt x="1062" y="468"/>
                    </a:lnTo>
                    <a:lnTo>
                      <a:pt x="1062" y="474"/>
                    </a:lnTo>
                    <a:lnTo>
                      <a:pt x="1068" y="474"/>
                    </a:lnTo>
                    <a:lnTo>
                      <a:pt x="1068" y="480"/>
                    </a:lnTo>
                    <a:lnTo>
                      <a:pt x="1074" y="486"/>
                    </a:lnTo>
                    <a:lnTo>
                      <a:pt x="1074" y="492"/>
                    </a:lnTo>
                    <a:lnTo>
                      <a:pt x="1074" y="498"/>
                    </a:lnTo>
                    <a:lnTo>
                      <a:pt x="1074" y="504"/>
                    </a:lnTo>
                    <a:lnTo>
                      <a:pt x="1074" y="510"/>
                    </a:lnTo>
                    <a:lnTo>
                      <a:pt x="1080" y="510"/>
                    </a:lnTo>
                    <a:lnTo>
                      <a:pt x="1080" y="516"/>
                    </a:lnTo>
                    <a:lnTo>
                      <a:pt x="1086" y="516"/>
                    </a:lnTo>
                    <a:lnTo>
                      <a:pt x="1086" y="522"/>
                    </a:lnTo>
                    <a:lnTo>
                      <a:pt x="1086" y="528"/>
                    </a:lnTo>
                    <a:lnTo>
                      <a:pt x="1092" y="528"/>
                    </a:lnTo>
                    <a:lnTo>
                      <a:pt x="1086" y="528"/>
                    </a:lnTo>
                    <a:lnTo>
                      <a:pt x="1086" y="534"/>
                    </a:lnTo>
                    <a:lnTo>
                      <a:pt x="1092" y="534"/>
                    </a:lnTo>
                    <a:lnTo>
                      <a:pt x="1092" y="540"/>
                    </a:lnTo>
                    <a:lnTo>
                      <a:pt x="1092" y="546"/>
                    </a:lnTo>
                    <a:lnTo>
                      <a:pt x="1098" y="546"/>
                    </a:lnTo>
                    <a:lnTo>
                      <a:pt x="1098" y="552"/>
                    </a:lnTo>
                    <a:lnTo>
                      <a:pt x="1098" y="558"/>
                    </a:lnTo>
                    <a:lnTo>
                      <a:pt x="1098" y="564"/>
                    </a:lnTo>
                    <a:lnTo>
                      <a:pt x="1098" y="570"/>
                    </a:lnTo>
                    <a:lnTo>
                      <a:pt x="1098" y="576"/>
                    </a:lnTo>
                    <a:lnTo>
                      <a:pt x="1092" y="582"/>
                    </a:lnTo>
                    <a:lnTo>
                      <a:pt x="1092" y="588"/>
                    </a:lnTo>
                    <a:lnTo>
                      <a:pt x="1092" y="594"/>
                    </a:lnTo>
                    <a:lnTo>
                      <a:pt x="1086" y="594"/>
                    </a:lnTo>
                    <a:lnTo>
                      <a:pt x="1086" y="600"/>
                    </a:lnTo>
                    <a:lnTo>
                      <a:pt x="1086" y="606"/>
                    </a:lnTo>
                    <a:lnTo>
                      <a:pt x="1080" y="606"/>
                    </a:lnTo>
                    <a:lnTo>
                      <a:pt x="1086" y="612"/>
                    </a:lnTo>
                    <a:lnTo>
                      <a:pt x="1086" y="618"/>
                    </a:lnTo>
                    <a:lnTo>
                      <a:pt x="1080" y="618"/>
                    </a:lnTo>
                    <a:lnTo>
                      <a:pt x="1080" y="624"/>
                    </a:lnTo>
                    <a:lnTo>
                      <a:pt x="1080" y="630"/>
                    </a:lnTo>
                    <a:lnTo>
                      <a:pt x="1086" y="630"/>
                    </a:lnTo>
                    <a:lnTo>
                      <a:pt x="1086" y="636"/>
                    </a:lnTo>
                    <a:lnTo>
                      <a:pt x="1086" y="642"/>
                    </a:lnTo>
                    <a:lnTo>
                      <a:pt x="1086" y="648"/>
                    </a:lnTo>
                    <a:lnTo>
                      <a:pt x="1086" y="654"/>
                    </a:lnTo>
                    <a:lnTo>
                      <a:pt x="1080" y="660"/>
                    </a:lnTo>
                    <a:lnTo>
                      <a:pt x="1074" y="660"/>
                    </a:lnTo>
                    <a:lnTo>
                      <a:pt x="1074" y="666"/>
                    </a:lnTo>
                    <a:lnTo>
                      <a:pt x="1068" y="678"/>
                    </a:lnTo>
                    <a:lnTo>
                      <a:pt x="1074" y="696"/>
                    </a:lnTo>
                    <a:lnTo>
                      <a:pt x="1056" y="696"/>
                    </a:lnTo>
                    <a:lnTo>
                      <a:pt x="1032" y="708"/>
                    </a:lnTo>
                    <a:lnTo>
                      <a:pt x="1002" y="720"/>
                    </a:lnTo>
                    <a:lnTo>
                      <a:pt x="996" y="726"/>
                    </a:lnTo>
                    <a:lnTo>
                      <a:pt x="1002" y="714"/>
                    </a:lnTo>
                    <a:lnTo>
                      <a:pt x="1014" y="708"/>
                    </a:lnTo>
                    <a:lnTo>
                      <a:pt x="1020" y="708"/>
                    </a:lnTo>
                    <a:lnTo>
                      <a:pt x="1014" y="708"/>
                    </a:lnTo>
                    <a:lnTo>
                      <a:pt x="1014" y="702"/>
                    </a:lnTo>
                    <a:lnTo>
                      <a:pt x="996" y="708"/>
                    </a:lnTo>
                    <a:lnTo>
                      <a:pt x="1002" y="696"/>
                    </a:lnTo>
                    <a:lnTo>
                      <a:pt x="1002" y="684"/>
                    </a:lnTo>
                    <a:lnTo>
                      <a:pt x="996" y="684"/>
                    </a:lnTo>
                    <a:lnTo>
                      <a:pt x="990" y="684"/>
                    </a:lnTo>
                    <a:lnTo>
                      <a:pt x="984" y="696"/>
                    </a:lnTo>
                    <a:lnTo>
                      <a:pt x="966" y="684"/>
                    </a:lnTo>
                    <a:lnTo>
                      <a:pt x="972" y="690"/>
                    </a:lnTo>
                    <a:lnTo>
                      <a:pt x="978" y="696"/>
                    </a:lnTo>
                    <a:lnTo>
                      <a:pt x="972" y="708"/>
                    </a:lnTo>
                    <a:lnTo>
                      <a:pt x="984" y="714"/>
                    </a:lnTo>
                    <a:lnTo>
                      <a:pt x="978" y="714"/>
                    </a:lnTo>
                    <a:lnTo>
                      <a:pt x="984" y="714"/>
                    </a:lnTo>
                    <a:lnTo>
                      <a:pt x="978" y="720"/>
                    </a:lnTo>
                    <a:lnTo>
                      <a:pt x="984" y="720"/>
                    </a:lnTo>
                    <a:lnTo>
                      <a:pt x="990" y="726"/>
                    </a:lnTo>
                    <a:lnTo>
                      <a:pt x="984" y="720"/>
                    </a:lnTo>
                    <a:lnTo>
                      <a:pt x="984" y="732"/>
                    </a:lnTo>
                    <a:lnTo>
                      <a:pt x="978" y="732"/>
                    </a:lnTo>
                    <a:lnTo>
                      <a:pt x="972" y="744"/>
                    </a:lnTo>
                    <a:lnTo>
                      <a:pt x="960" y="744"/>
                    </a:lnTo>
                    <a:lnTo>
                      <a:pt x="960" y="750"/>
                    </a:lnTo>
                    <a:lnTo>
                      <a:pt x="954" y="762"/>
                    </a:lnTo>
                    <a:lnTo>
                      <a:pt x="930" y="780"/>
                    </a:lnTo>
                    <a:lnTo>
                      <a:pt x="918" y="786"/>
                    </a:lnTo>
                    <a:lnTo>
                      <a:pt x="906" y="786"/>
                    </a:lnTo>
                    <a:lnTo>
                      <a:pt x="894" y="792"/>
                    </a:lnTo>
                    <a:lnTo>
                      <a:pt x="894" y="798"/>
                    </a:lnTo>
                    <a:lnTo>
                      <a:pt x="918" y="792"/>
                    </a:lnTo>
                    <a:lnTo>
                      <a:pt x="870" y="810"/>
                    </a:lnTo>
                    <a:lnTo>
                      <a:pt x="888" y="804"/>
                    </a:lnTo>
                    <a:lnTo>
                      <a:pt x="894" y="798"/>
                    </a:lnTo>
                    <a:lnTo>
                      <a:pt x="870" y="804"/>
                    </a:lnTo>
                    <a:lnTo>
                      <a:pt x="876" y="798"/>
                    </a:lnTo>
                    <a:lnTo>
                      <a:pt x="870" y="798"/>
                    </a:lnTo>
                    <a:lnTo>
                      <a:pt x="876" y="786"/>
                    </a:lnTo>
                    <a:lnTo>
                      <a:pt x="870" y="792"/>
                    </a:lnTo>
                    <a:lnTo>
                      <a:pt x="864" y="792"/>
                    </a:lnTo>
                    <a:lnTo>
                      <a:pt x="864" y="798"/>
                    </a:lnTo>
                    <a:lnTo>
                      <a:pt x="858" y="798"/>
                    </a:lnTo>
                    <a:lnTo>
                      <a:pt x="858" y="792"/>
                    </a:lnTo>
                    <a:lnTo>
                      <a:pt x="858" y="786"/>
                    </a:lnTo>
                    <a:lnTo>
                      <a:pt x="852" y="792"/>
                    </a:lnTo>
                    <a:lnTo>
                      <a:pt x="852" y="786"/>
                    </a:lnTo>
                    <a:lnTo>
                      <a:pt x="852" y="792"/>
                    </a:lnTo>
                    <a:lnTo>
                      <a:pt x="852" y="798"/>
                    </a:lnTo>
                    <a:lnTo>
                      <a:pt x="858" y="798"/>
                    </a:lnTo>
                    <a:lnTo>
                      <a:pt x="846" y="804"/>
                    </a:lnTo>
                    <a:lnTo>
                      <a:pt x="852" y="804"/>
                    </a:lnTo>
                    <a:lnTo>
                      <a:pt x="852" y="798"/>
                    </a:lnTo>
                    <a:lnTo>
                      <a:pt x="846" y="804"/>
                    </a:lnTo>
                    <a:lnTo>
                      <a:pt x="846" y="798"/>
                    </a:lnTo>
                    <a:lnTo>
                      <a:pt x="840" y="798"/>
                    </a:lnTo>
                    <a:lnTo>
                      <a:pt x="840" y="792"/>
                    </a:lnTo>
                    <a:lnTo>
                      <a:pt x="840" y="780"/>
                    </a:lnTo>
                    <a:lnTo>
                      <a:pt x="840" y="792"/>
                    </a:lnTo>
                    <a:lnTo>
                      <a:pt x="834" y="792"/>
                    </a:lnTo>
                    <a:lnTo>
                      <a:pt x="840" y="798"/>
                    </a:lnTo>
                    <a:lnTo>
                      <a:pt x="834" y="804"/>
                    </a:lnTo>
                    <a:lnTo>
                      <a:pt x="840" y="804"/>
                    </a:lnTo>
                    <a:lnTo>
                      <a:pt x="846" y="810"/>
                    </a:lnTo>
                    <a:lnTo>
                      <a:pt x="840" y="816"/>
                    </a:lnTo>
                    <a:lnTo>
                      <a:pt x="846" y="816"/>
                    </a:lnTo>
                    <a:lnTo>
                      <a:pt x="846" y="810"/>
                    </a:lnTo>
                    <a:lnTo>
                      <a:pt x="858" y="816"/>
                    </a:lnTo>
                    <a:lnTo>
                      <a:pt x="834" y="828"/>
                    </a:lnTo>
                    <a:lnTo>
                      <a:pt x="828" y="828"/>
                    </a:lnTo>
                    <a:lnTo>
                      <a:pt x="828" y="822"/>
                    </a:lnTo>
                    <a:lnTo>
                      <a:pt x="822" y="810"/>
                    </a:lnTo>
                    <a:lnTo>
                      <a:pt x="816" y="816"/>
                    </a:lnTo>
                    <a:lnTo>
                      <a:pt x="822" y="816"/>
                    </a:lnTo>
                    <a:lnTo>
                      <a:pt x="822" y="822"/>
                    </a:lnTo>
                    <a:lnTo>
                      <a:pt x="816" y="822"/>
                    </a:lnTo>
                    <a:lnTo>
                      <a:pt x="822" y="828"/>
                    </a:lnTo>
                    <a:lnTo>
                      <a:pt x="822" y="834"/>
                    </a:lnTo>
                    <a:lnTo>
                      <a:pt x="822" y="840"/>
                    </a:lnTo>
                    <a:lnTo>
                      <a:pt x="804" y="846"/>
                    </a:lnTo>
                    <a:lnTo>
                      <a:pt x="810" y="834"/>
                    </a:lnTo>
                    <a:lnTo>
                      <a:pt x="804" y="840"/>
                    </a:lnTo>
                    <a:lnTo>
                      <a:pt x="810" y="840"/>
                    </a:lnTo>
                    <a:lnTo>
                      <a:pt x="804" y="846"/>
                    </a:lnTo>
                    <a:lnTo>
                      <a:pt x="798" y="846"/>
                    </a:lnTo>
                    <a:lnTo>
                      <a:pt x="798" y="840"/>
                    </a:lnTo>
                    <a:lnTo>
                      <a:pt x="792" y="846"/>
                    </a:lnTo>
                    <a:lnTo>
                      <a:pt x="786" y="846"/>
                    </a:lnTo>
                    <a:lnTo>
                      <a:pt x="780" y="852"/>
                    </a:lnTo>
                    <a:lnTo>
                      <a:pt x="780" y="858"/>
                    </a:lnTo>
                    <a:lnTo>
                      <a:pt x="792" y="852"/>
                    </a:lnTo>
                    <a:lnTo>
                      <a:pt x="798" y="846"/>
                    </a:lnTo>
                    <a:lnTo>
                      <a:pt x="798" y="858"/>
                    </a:lnTo>
                    <a:lnTo>
                      <a:pt x="792" y="870"/>
                    </a:lnTo>
                    <a:lnTo>
                      <a:pt x="786" y="876"/>
                    </a:lnTo>
                    <a:lnTo>
                      <a:pt x="780" y="876"/>
                    </a:lnTo>
                    <a:lnTo>
                      <a:pt x="786" y="876"/>
                    </a:lnTo>
                    <a:lnTo>
                      <a:pt x="780" y="870"/>
                    </a:lnTo>
                    <a:lnTo>
                      <a:pt x="768" y="876"/>
                    </a:lnTo>
                    <a:lnTo>
                      <a:pt x="774" y="870"/>
                    </a:lnTo>
                    <a:lnTo>
                      <a:pt x="762" y="876"/>
                    </a:lnTo>
                    <a:lnTo>
                      <a:pt x="756" y="870"/>
                    </a:lnTo>
                    <a:lnTo>
                      <a:pt x="756" y="876"/>
                    </a:lnTo>
                    <a:lnTo>
                      <a:pt x="762" y="876"/>
                    </a:lnTo>
                    <a:lnTo>
                      <a:pt x="768" y="876"/>
                    </a:lnTo>
                    <a:lnTo>
                      <a:pt x="768" y="882"/>
                    </a:lnTo>
                    <a:lnTo>
                      <a:pt x="774" y="888"/>
                    </a:lnTo>
                    <a:lnTo>
                      <a:pt x="768" y="894"/>
                    </a:lnTo>
                    <a:lnTo>
                      <a:pt x="774" y="894"/>
                    </a:lnTo>
                    <a:lnTo>
                      <a:pt x="774" y="888"/>
                    </a:lnTo>
                    <a:lnTo>
                      <a:pt x="780" y="888"/>
                    </a:lnTo>
                    <a:lnTo>
                      <a:pt x="774" y="900"/>
                    </a:lnTo>
                    <a:lnTo>
                      <a:pt x="768" y="924"/>
                    </a:lnTo>
                    <a:lnTo>
                      <a:pt x="756" y="924"/>
                    </a:lnTo>
                    <a:lnTo>
                      <a:pt x="756" y="912"/>
                    </a:lnTo>
                    <a:lnTo>
                      <a:pt x="756" y="924"/>
                    </a:lnTo>
                    <a:lnTo>
                      <a:pt x="750" y="930"/>
                    </a:lnTo>
                    <a:lnTo>
                      <a:pt x="738" y="918"/>
                    </a:lnTo>
                    <a:lnTo>
                      <a:pt x="744" y="930"/>
                    </a:lnTo>
                    <a:lnTo>
                      <a:pt x="732" y="930"/>
                    </a:lnTo>
                    <a:lnTo>
                      <a:pt x="756" y="936"/>
                    </a:lnTo>
                    <a:lnTo>
                      <a:pt x="762" y="930"/>
                    </a:lnTo>
                    <a:lnTo>
                      <a:pt x="756" y="948"/>
                    </a:lnTo>
                    <a:lnTo>
                      <a:pt x="756" y="960"/>
                    </a:lnTo>
                    <a:lnTo>
                      <a:pt x="750" y="960"/>
                    </a:lnTo>
                    <a:lnTo>
                      <a:pt x="750" y="972"/>
                    </a:lnTo>
                    <a:lnTo>
                      <a:pt x="756" y="978"/>
                    </a:lnTo>
                    <a:lnTo>
                      <a:pt x="762" y="996"/>
                    </a:lnTo>
                    <a:lnTo>
                      <a:pt x="762" y="1002"/>
                    </a:lnTo>
                    <a:lnTo>
                      <a:pt x="756" y="1008"/>
                    </a:lnTo>
                    <a:lnTo>
                      <a:pt x="762" y="1014"/>
                    </a:lnTo>
                    <a:lnTo>
                      <a:pt x="768" y="1020"/>
                    </a:lnTo>
                    <a:lnTo>
                      <a:pt x="768" y="1038"/>
                    </a:lnTo>
                    <a:lnTo>
                      <a:pt x="780" y="1050"/>
                    </a:lnTo>
                    <a:lnTo>
                      <a:pt x="774" y="1056"/>
                    </a:lnTo>
                    <a:lnTo>
                      <a:pt x="780" y="1056"/>
                    </a:lnTo>
                    <a:lnTo>
                      <a:pt x="786" y="1062"/>
                    </a:lnTo>
                    <a:lnTo>
                      <a:pt x="774" y="1056"/>
                    </a:lnTo>
                    <a:lnTo>
                      <a:pt x="774" y="1062"/>
                    </a:lnTo>
                    <a:lnTo>
                      <a:pt x="768" y="1062"/>
                    </a:lnTo>
                    <a:lnTo>
                      <a:pt x="768" y="1068"/>
                    </a:lnTo>
                    <a:lnTo>
                      <a:pt x="762" y="1068"/>
                    </a:lnTo>
                    <a:lnTo>
                      <a:pt x="750" y="1062"/>
                    </a:lnTo>
                    <a:lnTo>
                      <a:pt x="750" y="1056"/>
                    </a:lnTo>
                    <a:lnTo>
                      <a:pt x="744" y="1056"/>
                    </a:lnTo>
                    <a:lnTo>
                      <a:pt x="744" y="1050"/>
                    </a:lnTo>
                    <a:lnTo>
                      <a:pt x="720" y="1050"/>
                    </a:lnTo>
                    <a:lnTo>
                      <a:pt x="708" y="1050"/>
                    </a:lnTo>
                    <a:lnTo>
                      <a:pt x="702" y="1050"/>
                    </a:lnTo>
                    <a:lnTo>
                      <a:pt x="690" y="1050"/>
                    </a:lnTo>
                    <a:lnTo>
                      <a:pt x="684" y="1044"/>
                    </a:lnTo>
                    <a:lnTo>
                      <a:pt x="684" y="1038"/>
                    </a:lnTo>
                    <a:lnTo>
                      <a:pt x="684" y="1044"/>
                    </a:lnTo>
                    <a:lnTo>
                      <a:pt x="678" y="1038"/>
                    </a:lnTo>
                    <a:lnTo>
                      <a:pt x="672" y="1032"/>
                    </a:lnTo>
                    <a:lnTo>
                      <a:pt x="666" y="1032"/>
                    </a:lnTo>
                    <a:lnTo>
                      <a:pt x="660" y="1026"/>
                    </a:lnTo>
                    <a:lnTo>
                      <a:pt x="648" y="1026"/>
                    </a:lnTo>
                    <a:lnTo>
                      <a:pt x="636" y="1014"/>
                    </a:lnTo>
                    <a:lnTo>
                      <a:pt x="630" y="1014"/>
                    </a:lnTo>
                    <a:lnTo>
                      <a:pt x="612" y="1008"/>
                    </a:lnTo>
                    <a:lnTo>
                      <a:pt x="612" y="1002"/>
                    </a:lnTo>
                    <a:lnTo>
                      <a:pt x="606" y="996"/>
                    </a:lnTo>
                    <a:lnTo>
                      <a:pt x="600" y="966"/>
                    </a:lnTo>
                    <a:lnTo>
                      <a:pt x="588" y="960"/>
                    </a:lnTo>
                    <a:lnTo>
                      <a:pt x="588" y="954"/>
                    </a:lnTo>
                    <a:lnTo>
                      <a:pt x="582" y="948"/>
                    </a:lnTo>
                    <a:lnTo>
                      <a:pt x="588" y="930"/>
                    </a:lnTo>
                    <a:lnTo>
                      <a:pt x="582" y="924"/>
                    </a:lnTo>
                    <a:lnTo>
                      <a:pt x="576" y="918"/>
                    </a:lnTo>
                    <a:lnTo>
                      <a:pt x="582" y="906"/>
                    </a:lnTo>
                    <a:lnTo>
                      <a:pt x="582" y="900"/>
                    </a:lnTo>
                    <a:lnTo>
                      <a:pt x="576" y="894"/>
                    </a:lnTo>
                    <a:lnTo>
                      <a:pt x="564" y="888"/>
                    </a:lnTo>
                    <a:lnTo>
                      <a:pt x="552" y="876"/>
                    </a:lnTo>
                    <a:lnTo>
                      <a:pt x="552" y="870"/>
                    </a:lnTo>
                    <a:lnTo>
                      <a:pt x="546" y="852"/>
                    </a:lnTo>
                    <a:lnTo>
                      <a:pt x="540" y="852"/>
                    </a:lnTo>
                    <a:lnTo>
                      <a:pt x="534" y="840"/>
                    </a:lnTo>
                    <a:lnTo>
                      <a:pt x="522" y="834"/>
                    </a:lnTo>
                    <a:lnTo>
                      <a:pt x="522" y="828"/>
                    </a:lnTo>
                    <a:lnTo>
                      <a:pt x="516" y="822"/>
                    </a:lnTo>
                    <a:lnTo>
                      <a:pt x="510" y="810"/>
                    </a:lnTo>
                    <a:lnTo>
                      <a:pt x="510" y="804"/>
                    </a:lnTo>
                    <a:lnTo>
                      <a:pt x="504" y="798"/>
                    </a:lnTo>
                    <a:lnTo>
                      <a:pt x="504" y="792"/>
                    </a:lnTo>
                    <a:lnTo>
                      <a:pt x="498" y="786"/>
                    </a:lnTo>
                    <a:lnTo>
                      <a:pt x="492" y="762"/>
                    </a:lnTo>
                    <a:lnTo>
                      <a:pt x="486" y="762"/>
                    </a:lnTo>
                    <a:lnTo>
                      <a:pt x="486" y="744"/>
                    </a:lnTo>
                    <a:lnTo>
                      <a:pt x="480" y="732"/>
                    </a:lnTo>
                    <a:lnTo>
                      <a:pt x="474" y="726"/>
                    </a:lnTo>
                    <a:lnTo>
                      <a:pt x="456" y="714"/>
                    </a:lnTo>
                    <a:lnTo>
                      <a:pt x="456" y="702"/>
                    </a:lnTo>
                    <a:lnTo>
                      <a:pt x="438" y="696"/>
                    </a:lnTo>
                    <a:lnTo>
                      <a:pt x="438" y="690"/>
                    </a:lnTo>
                    <a:lnTo>
                      <a:pt x="432" y="690"/>
                    </a:lnTo>
                    <a:lnTo>
                      <a:pt x="432" y="684"/>
                    </a:lnTo>
                    <a:lnTo>
                      <a:pt x="426" y="684"/>
                    </a:lnTo>
                    <a:lnTo>
                      <a:pt x="426" y="678"/>
                    </a:lnTo>
                    <a:lnTo>
                      <a:pt x="426" y="672"/>
                    </a:lnTo>
                    <a:lnTo>
                      <a:pt x="420" y="672"/>
                    </a:lnTo>
                    <a:lnTo>
                      <a:pt x="414" y="672"/>
                    </a:lnTo>
                    <a:lnTo>
                      <a:pt x="414" y="666"/>
                    </a:lnTo>
                    <a:lnTo>
                      <a:pt x="414" y="672"/>
                    </a:lnTo>
                    <a:lnTo>
                      <a:pt x="408" y="672"/>
                    </a:lnTo>
                    <a:lnTo>
                      <a:pt x="396" y="672"/>
                    </a:lnTo>
                    <a:lnTo>
                      <a:pt x="390" y="672"/>
                    </a:lnTo>
                    <a:lnTo>
                      <a:pt x="390" y="666"/>
                    </a:lnTo>
                    <a:lnTo>
                      <a:pt x="384" y="666"/>
                    </a:lnTo>
                    <a:lnTo>
                      <a:pt x="378" y="666"/>
                    </a:lnTo>
                    <a:lnTo>
                      <a:pt x="372" y="666"/>
                    </a:lnTo>
                    <a:lnTo>
                      <a:pt x="348" y="660"/>
                    </a:lnTo>
                    <a:lnTo>
                      <a:pt x="342" y="660"/>
                    </a:lnTo>
                    <a:lnTo>
                      <a:pt x="342" y="666"/>
                    </a:lnTo>
                    <a:lnTo>
                      <a:pt x="330" y="666"/>
                    </a:lnTo>
                    <a:lnTo>
                      <a:pt x="324" y="666"/>
                    </a:lnTo>
                    <a:lnTo>
                      <a:pt x="318" y="672"/>
                    </a:lnTo>
                    <a:lnTo>
                      <a:pt x="318" y="666"/>
                    </a:lnTo>
                    <a:lnTo>
                      <a:pt x="306" y="690"/>
                    </a:lnTo>
                    <a:lnTo>
                      <a:pt x="300" y="702"/>
                    </a:lnTo>
                    <a:lnTo>
                      <a:pt x="294" y="708"/>
                    </a:lnTo>
                    <a:lnTo>
                      <a:pt x="294" y="714"/>
                    </a:lnTo>
                    <a:lnTo>
                      <a:pt x="300" y="720"/>
                    </a:lnTo>
                    <a:lnTo>
                      <a:pt x="288" y="720"/>
                    </a:lnTo>
                    <a:lnTo>
                      <a:pt x="270" y="738"/>
                    </a:lnTo>
                    <a:lnTo>
                      <a:pt x="264" y="738"/>
                    </a:lnTo>
                    <a:lnTo>
                      <a:pt x="258" y="738"/>
                    </a:lnTo>
                    <a:lnTo>
                      <a:pt x="258" y="732"/>
                    </a:lnTo>
                    <a:lnTo>
                      <a:pt x="252" y="732"/>
                    </a:lnTo>
                    <a:lnTo>
                      <a:pt x="246" y="732"/>
                    </a:lnTo>
                    <a:lnTo>
                      <a:pt x="240" y="720"/>
                    </a:lnTo>
                    <a:lnTo>
                      <a:pt x="222" y="714"/>
                    </a:lnTo>
                    <a:lnTo>
                      <a:pt x="216" y="714"/>
                    </a:lnTo>
                    <a:lnTo>
                      <a:pt x="222" y="708"/>
                    </a:lnTo>
                    <a:lnTo>
                      <a:pt x="216" y="708"/>
                    </a:lnTo>
                    <a:lnTo>
                      <a:pt x="198" y="702"/>
                    </a:lnTo>
                    <a:lnTo>
                      <a:pt x="186" y="690"/>
                    </a:lnTo>
                    <a:lnTo>
                      <a:pt x="186" y="684"/>
                    </a:lnTo>
                    <a:lnTo>
                      <a:pt x="168" y="678"/>
                    </a:lnTo>
                    <a:lnTo>
                      <a:pt x="156" y="660"/>
                    </a:lnTo>
                    <a:lnTo>
                      <a:pt x="156" y="648"/>
                    </a:lnTo>
                    <a:lnTo>
                      <a:pt x="150" y="636"/>
                    </a:lnTo>
                    <a:lnTo>
                      <a:pt x="150" y="624"/>
                    </a:lnTo>
                    <a:lnTo>
                      <a:pt x="150" y="612"/>
                    </a:lnTo>
                    <a:lnTo>
                      <a:pt x="150" y="606"/>
                    </a:lnTo>
                    <a:lnTo>
                      <a:pt x="138" y="594"/>
                    </a:lnTo>
                    <a:lnTo>
                      <a:pt x="138" y="588"/>
                    </a:lnTo>
                    <a:lnTo>
                      <a:pt x="138" y="570"/>
                    </a:lnTo>
                    <a:lnTo>
                      <a:pt x="126" y="564"/>
                    </a:lnTo>
                    <a:lnTo>
                      <a:pt x="126" y="558"/>
                    </a:lnTo>
                    <a:lnTo>
                      <a:pt x="120" y="558"/>
                    </a:lnTo>
                    <a:lnTo>
                      <a:pt x="108" y="546"/>
                    </a:lnTo>
                    <a:lnTo>
                      <a:pt x="102" y="540"/>
                    </a:lnTo>
                    <a:lnTo>
                      <a:pt x="102" y="546"/>
                    </a:lnTo>
                    <a:lnTo>
                      <a:pt x="96" y="540"/>
                    </a:lnTo>
                    <a:lnTo>
                      <a:pt x="96" y="534"/>
                    </a:lnTo>
                    <a:lnTo>
                      <a:pt x="84" y="522"/>
                    </a:lnTo>
                    <a:lnTo>
                      <a:pt x="78" y="516"/>
                    </a:lnTo>
                    <a:lnTo>
                      <a:pt x="66" y="504"/>
                    </a:lnTo>
                    <a:lnTo>
                      <a:pt x="48" y="480"/>
                    </a:lnTo>
                    <a:close/>
                    <a:moveTo>
                      <a:pt x="984" y="738"/>
                    </a:moveTo>
                    <a:lnTo>
                      <a:pt x="996" y="726"/>
                    </a:lnTo>
                    <a:lnTo>
                      <a:pt x="996" y="732"/>
                    </a:lnTo>
                    <a:lnTo>
                      <a:pt x="966" y="750"/>
                    </a:lnTo>
                    <a:lnTo>
                      <a:pt x="984" y="738"/>
                    </a:lnTo>
                    <a:close/>
                    <a:moveTo>
                      <a:pt x="858" y="828"/>
                    </a:moveTo>
                    <a:lnTo>
                      <a:pt x="816" y="852"/>
                    </a:lnTo>
                    <a:lnTo>
                      <a:pt x="822" y="840"/>
                    </a:lnTo>
                    <a:lnTo>
                      <a:pt x="828" y="840"/>
                    </a:lnTo>
                    <a:lnTo>
                      <a:pt x="846" y="828"/>
                    </a:lnTo>
                    <a:lnTo>
                      <a:pt x="852" y="828"/>
                    </a:lnTo>
                    <a:lnTo>
                      <a:pt x="852" y="822"/>
                    </a:lnTo>
                    <a:lnTo>
                      <a:pt x="858" y="828"/>
                    </a:lnTo>
                    <a:close/>
                    <a:moveTo>
                      <a:pt x="810" y="852"/>
                    </a:moveTo>
                    <a:lnTo>
                      <a:pt x="816" y="846"/>
                    </a:lnTo>
                    <a:lnTo>
                      <a:pt x="816" y="852"/>
                    </a:lnTo>
                    <a:lnTo>
                      <a:pt x="798" y="876"/>
                    </a:lnTo>
                    <a:lnTo>
                      <a:pt x="798" y="870"/>
                    </a:lnTo>
                    <a:lnTo>
                      <a:pt x="804" y="864"/>
                    </a:lnTo>
                    <a:lnTo>
                      <a:pt x="804" y="858"/>
                    </a:lnTo>
                    <a:lnTo>
                      <a:pt x="810" y="852"/>
                    </a:lnTo>
                    <a:close/>
                    <a:moveTo>
                      <a:pt x="768" y="930"/>
                    </a:moveTo>
                    <a:lnTo>
                      <a:pt x="768" y="936"/>
                    </a:lnTo>
                    <a:lnTo>
                      <a:pt x="768" y="930"/>
                    </a:lnTo>
                    <a:lnTo>
                      <a:pt x="774" y="912"/>
                    </a:lnTo>
                    <a:lnTo>
                      <a:pt x="780" y="900"/>
                    </a:lnTo>
                    <a:lnTo>
                      <a:pt x="780" y="894"/>
                    </a:lnTo>
                    <a:lnTo>
                      <a:pt x="786" y="900"/>
                    </a:lnTo>
                    <a:lnTo>
                      <a:pt x="786" y="888"/>
                    </a:lnTo>
                    <a:lnTo>
                      <a:pt x="798" y="876"/>
                    </a:lnTo>
                    <a:lnTo>
                      <a:pt x="792" y="876"/>
                    </a:lnTo>
                    <a:lnTo>
                      <a:pt x="798" y="876"/>
                    </a:lnTo>
                    <a:lnTo>
                      <a:pt x="780" y="900"/>
                    </a:lnTo>
                    <a:lnTo>
                      <a:pt x="768" y="930"/>
                    </a:lnTo>
                    <a:close/>
                    <a:moveTo>
                      <a:pt x="774" y="996"/>
                    </a:moveTo>
                    <a:lnTo>
                      <a:pt x="768" y="984"/>
                    </a:lnTo>
                    <a:lnTo>
                      <a:pt x="768" y="972"/>
                    </a:lnTo>
                    <a:lnTo>
                      <a:pt x="768" y="966"/>
                    </a:lnTo>
                    <a:lnTo>
                      <a:pt x="768" y="948"/>
                    </a:lnTo>
                    <a:lnTo>
                      <a:pt x="768" y="936"/>
                    </a:lnTo>
                    <a:lnTo>
                      <a:pt x="768" y="948"/>
                    </a:lnTo>
                    <a:lnTo>
                      <a:pt x="768" y="960"/>
                    </a:lnTo>
                    <a:lnTo>
                      <a:pt x="768" y="978"/>
                    </a:lnTo>
                    <a:lnTo>
                      <a:pt x="774" y="996"/>
                    </a:lnTo>
                    <a:lnTo>
                      <a:pt x="780" y="1014"/>
                    </a:lnTo>
                    <a:lnTo>
                      <a:pt x="786" y="1032"/>
                    </a:lnTo>
                    <a:lnTo>
                      <a:pt x="786" y="1050"/>
                    </a:lnTo>
                    <a:lnTo>
                      <a:pt x="780" y="1032"/>
                    </a:lnTo>
                    <a:lnTo>
                      <a:pt x="780" y="1020"/>
                    </a:lnTo>
                    <a:lnTo>
                      <a:pt x="780" y="1014"/>
                    </a:lnTo>
                    <a:lnTo>
                      <a:pt x="774" y="1008"/>
                    </a:lnTo>
                    <a:lnTo>
                      <a:pt x="774" y="1002"/>
                    </a:lnTo>
                    <a:lnTo>
                      <a:pt x="774" y="996"/>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49" name="Freeform 52"/>
              <p:cNvSpPr>
                <a:spLocks/>
              </p:cNvSpPr>
              <p:nvPr/>
            </p:nvSpPr>
            <p:spPr bwMode="auto">
              <a:xfrm>
                <a:off x="7019928" y="4207004"/>
                <a:ext cx="1057275" cy="371475"/>
              </a:xfrm>
              <a:custGeom>
                <a:avLst/>
                <a:gdLst>
                  <a:gd name="T0" fmla="*/ 2147483647 w 666"/>
                  <a:gd name="T1" fmla="*/ 2147483647 h 234"/>
                  <a:gd name="T2" fmla="*/ 2147483647 w 666"/>
                  <a:gd name="T3" fmla="*/ 2147483647 h 234"/>
                  <a:gd name="T4" fmla="*/ 2147483647 w 666"/>
                  <a:gd name="T5" fmla="*/ 2147483647 h 234"/>
                  <a:gd name="T6" fmla="*/ 2147483647 w 666"/>
                  <a:gd name="T7" fmla="*/ 2147483647 h 234"/>
                  <a:gd name="T8" fmla="*/ 2147483647 w 666"/>
                  <a:gd name="T9" fmla="*/ 2147483647 h 234"/>
                  <a:gd name="T10" fmla="*/ 2147483647 w 666"/>
                  <a:gd name="T11" fmla="*/ 2147483647 h 234"/>
                  <a:gd name="T12" fmla="*/ 2147483647 w 666"/>
                  <a:gd name="T13" fmla="*/ 2147483647 h 234"/>
                  <a:gd name="T14" fmla="*/ 2147483647 w 666"/>
                  <a:gd name="T15" fmla="*/ 2147483647 h 234"/>
                  <a:gd name="T16" fmla="*/ 2147483647 w 666"/>
                  <a:gd name="T17" fmla="*/ 2147483647 h 234"/>
                  <a:gd name="T18" fmla="*/ 2147483647 w 666"/>
                  <a:gd name="T19" fmla="*/ 2147483647 h 234"/>
                  <a:gd name="T20" fmla="*/ 2147483647 w 666"/>
                  <a:gd name="T21" fmla="*/ 2147483647 h 234"/>
                  <a:gd name="T22" fmla="*/ 2147483647 w 666"/>
                  <a:gd name="T23" fmla="*/ 2147483647 h 234"/>
                  <a:gd name="T24" fmla="*/ 2147483647 w 666"/>
                  <a:gd name="T25" fmla="*/ 2147483647 h 234"/>
                  <a:gd name="T26" fmla="*/ 2147483647 w 666"/>
                  <a:gd name="T27" fmla="*/ 2147483647 h 234"/>
                  <a:gd name="T28" fmla="*/ 2147483647 w 666"/>
                  <a:gd name="T29" fmla="*/ 2147483647 h 234"/>
                  <a:gd name="T30" fmla="*/ 2147483647 w 666"/>
                  <a:gd name="T31" fmla="*/ 2147483647 h 234"/>
                  <a:gd name="T32" fmla="*/ 2147483647 w 666"/>
                  <a:gd name="T33" fmla="*/ 2147483647 h 234"/>
                  <a:gd name="T34" fmla="*/ 2147483647 w 666"/>
                  <a:gd name="T35" fmla="*/ 2147483647 h 234"/>
                  <a:gd name="T36" fmla="*/ 2147483647 w 666"/>
                  <a:gd name="T37" fmla="*/ 2147483647 h 234"/>
                  <a:gd name="T38" fmla="*/ 2147483647 w 666"/>
                  <a:gd name="T39" fmla="*/ 2147483647 h 234"/>
                  <a:gd name="T40" fmla="*/ 2147483647 w 666"/>
                  <a:gd name="T41" fmla="*/ 2147483647 h 234"/>
                  <a:gd name="T42" fmla="*/ 2147483647 w 666"/>
                  <a:gd name="T43" fmla="*/ 2147483647 h 234"/>
                  <a:gd name="T44" fmla="*/ 2147483647 w 666"/>
                  <a:gd name="T45" fmla="*/ 2147483647 h 234"/>
                  <a:gd name="T46" fmla="*/ 2147483647 w 666"/>
                  <a:gd name="T47" fmla="*/ 2147483647 h 234"/>
                  <a:gd name="T48" fmla="*/ 2147483647 w 666"/>
                  <a:gd name="T49" fmla="*/ 2147483647 h 234"/>
                  <a:gd name="T50" fmla="*/ 2147483647 w 666"/>
                  <a:gd name="T51" fmla="*/ 2147483647 h 234"/>
                  <a:gd name="T52" fmla="*/ 2147483647 w 666"/>
                  <a:gd name="T53" fmla="*/ 2147483647 h 234"/>
                  <a:gd name="T54" fmla="*/ 2147483647 w 666"/>
                  <a:gd name="T55" fmla="*/ 2147483647 h 234"/>
                  <a:gd name="T56" fmla="*/ 2147483647 w 666"/>
                  <a:gd name="T57" fmla="*/ 2147483647 h 234"/>
                  <a:gd name="T58" fmla="*/ 2147483647 w 666"/>
                  <a:gd name="T59" fmla="*/ 2147483647 h 234"/>
                  <a:gd name="T60" fmla="*/ 2147483647 w 666"/>
                  <a:gd name="T61" fmla="*/ 2147483647 h 234"/>
                  <a:gd name="T62" fmla="*/ 2147483647 w 666"/>
                  <a:gd name="T63" fmla="*/ 2147483647 h 234"/>
                  <a:gd name="T64" fmla="*/ 2147483647 w 666"/>
                  <a:gd name="T65" fmla="*/ 2147483647 h 234"/>
                  <a:gd name="T66" fmla="*/ 2147483647 w 666"/>
                  <a:gd name="T67" fmla="*/ 2147483647 h 234"/>
                  <a:gd name="T68" fmla="*/ 2147483647 w 666"/>
                  <a:gd name="T69" fmla="*/ 2147483647 h 234"/>
                  <a:gd name="T70" fmla="*/ 2147483647 w 666"/>
                  <a:gd name="T71" fmla="*/ 2147483647 h 234"/>
                  <a:gd name="T72" fmla="*/ 2147483647 w 666"/>
                  <a:gd name="T73" fmla="*/ 2147483647 h 234"/>
                  <a:gd name="T74" fmla="*/ 2147483647 w 666"/>
                  <a:gd name="T75" fmla="*/ 2147483647 h 234"/>
                  <a:gd name="T76" fmla="*/ 2147483647 w 666"/>
                  <a:gd name="T77" fmla="*/ 2147483647 h 234"/>
                  <a:gd name="T78" fmla="*/ 2147483647 w 666"/>
                  <a:gd name="T79" fmla="*/ 2147483647 h 234"/>
                  <a:gd name="T80" fmla="*/ 2147483647 w 666"/>
                  <a:gd name="T81" fmla="*/ 2147483647 h 234"/>
                  <a:gd name="T82" fmla="*/ 2147483647 w 666"/>
                  <a:gd name="T83" fmla="*/ 2147483647 h 234"/>
                  <a:gd name="T84" fmla="*/ 2147483647 w 666"/>
                  <a:gd name="T85" fmla="*/ 2147483647 h 234"/>
                  <a:gd name="T86" fmla="*/ 2147483647 w 666"/>
                  <a:gd name="T87" fmla="*/ 2147483647 h 234"/>
                  <a:gd name="T88" fmla="*/ 2147483647 w 666"/>
                  <a:gd name="T89" fmla="*/ 2147483647 h 234"/>
                  <a:gd name="T90" fmla="*/ 2147483647 w 666"/>
                  <a:gd name="T91" fmla="*/ 2147483647 h 234"/>
                  <a:gd name="T92" fmla="*/ 2147483647 w 666"/>
                  <a:gd name="T93" fmla="*/ 2147483647 h 234"/>
                  <a:gd name="T94" fmla="*/ 2147483647 w 666"/>
                  <a:gd name="T95" fmla="*/ 2147483647 h 234"/>
                  <a:gd name="T96" fmla="*/ 2147483647 w 666"/>
                  <a:gd name="T97" fmla="*/ 2147483647 h 234"/>
                  <a:gd name="T98" fmla="*/ 2147483647 w 666"/>
                  <a:gd name="T99" fmla="*/ 2147483647 h 234"/>
                  <a:gd name="T100" fmla="*/ 2147483647 w 666"/>
                  <a:gd name="T101" fmla="*/ 2147483647 h 234"/>
                  <a:gd name="T102" fmla="*/ 2147483647 w 666"/>
                  <a:gd name="T103" fmla="*/ 2147483647 h 234"/>
                  <a:gd name="T104" fmla="*/ 2147483647 w 666"/>
                  <a:gd name="T105" fmla="*/ 2147483647 h 234"/>
                  <a:gd name="T106" fmla="*/ 2147483647 w 666"/>
                  <a:gd name="T107" fmla="*/ 2147483647 h 234"/>
                  <a:gd name="T108" fmla="*/ 2147483647 w 666"/>
                  <a:gd name="T109" fmla="*/ 2147483647 h 234"/>
                  <a:gd name="T110" fmla="*/ 2147483647 w 666"/>
                  <a:gd name="T111" fmla="*/ 2147483647 h 234"/>
                  <a:gd name="T112" fmla="*/ 2147483647 w 666"/>
                  <a:gd name="T113" fmla="*/ 2147483647 h 234"/>
                  <a:gd name="T114" fmla="*/ 2147483647 w 666"/>
                  <a:gd name="T115" fmla="*/ 2147483647 h 234"/>
                  <a:gd name="T116" fmla="*/ 2147483647 w 666"/>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6"/>
                  <a:gd name="T178" fmla="*/ 0 h 234"/>
                  <a:gd name="T179" fmla="*/ 666 w 666"/>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6" h="234">
                    <a:moveTo>
                      <a:pt x="498" y="138"/>
                    </a:moveTo>
                    <a:lnTo>
                      <a:pt x="498" y="144"/>
                    </a:lnTo>
                    <a:lnTo>
                      <a:pt x="498" y="150"/>
                    </a:lnTo>
                    <a:lnTo>
                      <a:pt x="498" y="156"/>
                    </a:lnTo>
                    <a:lnTo>
                      <a:pt x="492" y="162"/>
                    </a:lnTo>
                    <a:lnTo>
                      <a:pt x="486" y="162"/>
                    </a:lnTo>
                    <a:lnTo>
                      <a:pt x="480" y="162"/>
                    </a:lnTo>
                    <a:lnTo>
                      <a:pt x="474" y="168"/>
                    </a:lnTo>
                    <a:lnTo>
                      <a:pt x="474" y="192"/>
                    </a:lnTo>
                    <a:lnTo>
                      <a:pt x="450" y="192"/>
                    </a:lnTo>
                    <a:lnTo>
                      <a:pt x="438" y="192"/>
                    </a:lnTo>
                    <a:lnTo>
                      <a:pt x="426" y="198"/>
                    </a:lnTo>
                    <a:lnTo>
                      <a:pt x="402" y="198"/>
                    </a:lnTo>
                    <a:lnTo>
                      <a:pt x="396" y="198"/>
                    </a:lnTo>
                    <a:lnTo>
                      <a:pt x="384" y="198"/>
                    </a:lnTo>
                    <a:lnTo>
                      <a:pt x="372" y="204"/>
                    </a:lnTo>
                    <a:lnTo>
                      <a:pt x="354" y="204"/>
                    </a:lnTo>
                    <a:lnTo>
                      <a:pt x="318" y="204"/>
                    </a:lnTo>
                    <a:lnTo>
                      <a:pt x="318" y="210"/>
                    </a:lnTo>
                    <a:lnTo>
                      <a:pt x="282" y="210"/>
                    </a:lnTo>
                    <a:lnTo>
                      <a:pt x="276" y="210"/>
                    </a:lnTo>
                    <a:lnTo>
                      <a:pt x="246" y="210"/>
                    </a:lnTo>
                    <a:lnTo>
                      <a:pt x="216" y="216"/>
                    </a:lnTo>
                    <a:lnTo>
                      <a:pt x="186" y="216"/>
                    </a:lnTo>
                    <a:lnTo>
                      <a:pt x="168" y="222"/>
                    </a:lnTo>
                    <a:lnTo>
                      <a:pt x="156" y="222"/>
                    </a:lnTo>
                    <a:lnTo>
                      <a:pt x="150" y="222"/>
                    </a:lnTo>
                    <a:lnTo>
                      <a:pt x="120" y="222"/>
                    </a:lnTo>
                    <a:lnTo>
                      <a:pt x="102" y="228"/>
                    </a:lnTo>
                    <a:lnTo>
                      <a:pt x="84" y="228"/>
                    </a:lnTo>
                    <a:lnTo>
                      <a:pt x="72" y="228"/>
                    </a:lnTo>
                    <a:lnTo>
                      <a:pt x="48" y="228"/>
                    </a:lnTo>
                    <a:lnTo>
                      <a:pt x="42" y="228"/>
                    </a:lnTo>
                    <a:lnTo>
                      <a:pt x="0" y="234"/>
                    </a:lnTo>
                    <a:lnTo>
                      <a:pt x="0" y="228"/>
                    </a:lnTo>
                    <a:lnTo>
                      <a:pt x="6" y="228"/>
                    </a:lnTo>
                    <a:lnTo>
                      <a:pt x="6" y="222"/>
                    </a:lnTo>
                    <a:lnTo>
                      <a:pt x="6" y="216"/>
                    </a:lnTo>
                    <a:lnTo>
                      <a:pt x="12" y="216"/>
                    </a:lnTo>
                    <a:lnTo>
                      <a:pt x="18" y="216"/>
                    </a:lnTo>
                    <a:lnTo>
                      <a:pt x="18" y="210"/>
                    </a:lnTo>
                    <a:lnTo>
                      <a:pt x="12" y="204"/>
                    </a:lnTo>
                    <a:lnTo>
                      <a:pt x="6" y="204"/>
                    </a:lnTo>
                    <a:lnTo>
                      <a:pt x="12" y="198"/>
                    </a:lnTo>
                    <a:lnTo>
                      <a:pt x="12" y="192"/>
                    </a:lnTo>
                    <a:lnTo>
                      <a:pt x="6" y="192"/>
                    </a:lnTo>
                    <a:lnTo>
                      <a:pt x="6" y="186"/>
                    </a:lnTo>
                    <a:lnTo>
                      <a:pt x="12" y="186"/>
                    </a:lnTo>
                    <a:lnTo>
                      <a:pt x="12" y="192"/>
                    </a:lnTo>
                    <a:lnTo>
                      <a:pt x="18" y="192"/>
                    </a:lnTo>
                    <a:lnTo>
                      <a:pt x="18" y="186"/>
                    </a:lnTo>
                    <a:lnTo>
                      <a:pt x="18" y="180"/>
                    </a:lnTo>
                    <a:lnTo>
                      <a:pt x="18" y="174"/>
                    </a:lnTo>
                    <a:lnTo>
                      <a:pt x="24" y="180"/>
                    </a:lnTo>
                    <a:lnTo>
                      <a:pt x="24" y="174"/>
                    </a:lnTo>
                    <a:lnTo>
                      <a:pt x="24" y="168"/>
                    </a:lnTo>
                    <a:lnTo>
                      <a:pt x="30" y="168"/>
                    </a:lnTo>
                    <a:lnTo>
                      <a:pt x="30" y="162"/>
                    </a:lnTo>
                    <a:lnTo>
                      <a:pt x="24" y="168"/>
                    </a:lnTo>
                    <a:lnTo>
                      <a:pt x="24" y="162"/>
                    </a:lnTo>
                    <a:lnTo>
                      <a:pt x="24" y="156"/>
                    </a:lnTo>
                    <a:lnTo>
                      <a:pt x="30" y="156"/>
                    </a:lnTo>
                    <a:lnTo>
                      <a:pt x="36" y="156"/>
                    </a:lnTo>
                    <a:lnTo>
                      <a:pt x="36" y="150"/>
                    </a:lnTo>
                    <a:lnTo>
                      <a:pt x="42" y="150"/>
                    </a:lnTo>
                    <a:lnTo>
                      <a:pt x="42" y="144"/>
                    </a:lnTo>
                    <a:lnTo>
                      <a:pt x="36" y="144"/>
                    </a:lnTo>
                    <a:lnTo>
                      <a:pt x="36" y="138"/>
                    </a:lnTo>
                    <a:lnTo>
                      <a:pt x="42" y="144"/>
                    </a:lnTo>
                    <a:lnTo>
                      <a:pt x="42" y="138"/>
                    </a:lnTo>
                    <a:lnTo>
                      <a:pt x="36" y="132"/>
                    </a:lnTo>
                    <a:lnTo>
                      <a:pt x="42" y="126"/>
                    </a:lnTo>
                    <a:lnTo>
                      <a:pt x="42" y="120"/>
                    </a:lnTo>
                    <a:lnTo>
                      <a:pt x="48" y="114"/>
                    </a:lnTo>
                    <a:lnTo>
                      <a:pt x="42" y="114"/>
                    </a:lnTo>
                    <a:lnTo>
                      <a:pt x="42" y="108"/>
                    </a:lnTo>
                    <a:lnTo>
                      <a:pt x="36" y="108"/>
                    </a:lnTo>
                    <a:lnTo>
                      <a:pt x="42" y="102"/>
                    </a:lnTo>
                    <a:lnTo>
                      <a:pt x="42" y="108"/>
                    </a:lnTo>
                    <a:lnTo>
                      <a:pt x="48" y="102"/>
                    </a:lnTo>
                    <a:lnTo>
                      <a:pt x="42" y="102"/>
                    </a:lnTo>
                    <a:lnTo>
                      <a:pt x="42" y="96"/>
                    </a:lnTo>
                    <a:lnTo>
                      <a:pt x="48" y="96"/>
                    </a:lnTo>
                    <a:lnTo>
                      <a:pt x="54" y="96"/>
                    </a:lnTo>
                    <a:lnTo>
                      <a:pt x="54" y="90"/>
                    </a:lnTo>
                    <a:lnTo>
                      <a:pt x="48" y="84"/>
                    </a:lnTo>
                    <a:lnTo>
                      <a:pt x="48" y="78"/>
                    </a:lnTo>
                    <a:lnTo>
                      <a:pt x="54" y="78"/>
                    </a:lnTo>
                    <a:lnTo>
                      <a:pt x="54" y="84"/>
                    </a:lnTo>
                    <a:lnTo>
                      <a:pt x="60" y="78"/>
                    </a:lnTo>
                    <a:lnTo>
                      <a:pt x="66" y="78"/>
                    </a:lnTo>
                    <a:lnTo>
                      <a:pt x="102" y="78"/>
                    </a:lnTo>
                    <a:lnTo>
                      <a:pt x="108" y="78"/>
                    </a:lnTo>
                    <a:lnTo>
                      <a:pt x="132" y="72"/>
                    </a:lnTo>
                    <a:lnTo>
                      <a:pt x="168" y="72"/>
                    </a:lnTo>
                    <a:lnTo>
                      <a:pt x="168" y="66"/>
                    </a:lnTo>
                    <a:lnTo>
                      <a:pt x="168" y="60"/>
                    </a:lnTo>
                    <a:lnTo>
                      <a:pt x="162" y="54"/>
                    </a:lnTo>
                    <a:lnTo>
                      <a:pt x="180" y="54"/>
                    </a:lnTo>
                    <a:lnTo>
                      <a:pt x="192" y="54"/>
                    </a:lnTo>
                    <a:lnTo>
                      <a:pt x="198" y="54"/>
                    </a:lnTo>
                    <a:lnTo>
                      <a:pt x="222" y="54"/>
                    </a:lnTo>
                    <a:lnTo>
                      <a:pt x="240" y="48"/>
                    </a:lnTo>
                    <a:lnTo>
                      <a:pt x="264" y="48"/>
                    </a:lnTo>
                    <a:lnTo>
                      <a:pt x="288" y="42"/>
                    </a:lnTo>
                    <a:lnTo>
                      <a:pt x="294" y="42"/>
                    </a:lnTo>
                    <a:lnTo>
                      <a:pt x="312" y="42"/>
                    </a:lnTo>
                    <a:lnTo>
                      <a:pt x="324" y="42"/>
                    </a:lnTo>
                    <a:lnTo>
                      <a:pt x="342" y="42"/>
                    </a:lnTo>
                    <a:lnTo>
                      <a:pt x="372" y="42"/>
                    </a:lnTo>
                    <a:lnTo>
                      <a:pt x="378" y="36"/>
                    </a:lnTo>
                    <a:lnTo>
                      <a:pt x="384" y="36"/>
                    </a:lnTo>
                    <a:lnTo>
                      <a:pt x="402" y="36"/>
                    </a:lnTo>
                    <a:lnTo>
                      <a:pt x="420" y="36"/>
                    </a:lnTo>
                    <a:lnTo>
                      <a:pt x="462" y="30"/>
                    </a:lnTo>
                    <a:lnTo>
                      <a:pt x="480" y="30"/>
                    </a:lnTo>
                    <a:lnTo>
                      <a:pt x="486" y="30"/>
                    </a:lnTo>
                    <a:lnTo>
                      <a:pt x="504" y="24"/>
                    </a:lnTo>
                    <a:lnTo>
                      <a:pt x="510" y="24"/>
                    </a:lnTo>
                    <a:lnTo>
                      <a:pt x="522" y="24"/>
                    </a:lnTo>
                    <a:lnTo>
                      <a:pt x="540" y="18"/>
                    </a:lnTo>
                    <a:lnTo>
                      <a:pt x="546" y="18"/>
                    </a:lnTo>
                    <a:lnTo>
                      <a:pt x="564" y="18"/>
                    </a:lnTo>
                    <a:lnTo>
                      <a:pt x="570" y="18"/>
                    </a:lnTo>
                    <a:lnTo>
                      <a:pt x="588" y="12"/>
                    </a:lnTo>
                    <a:lnTo>
                      <a:pt x="618" y="12"/>
                    </a:lnTo>
                    <a:lnTo>
                      <a:pt x="624" y="12"/>
                    </a:lnTo>
                    <a:lnTo>
                      <a:pt x="624" y="6"/>
                    </a:lnTo>
                    <a:lnTo>
                      <a:pt x="642" y="6"/>
                    </a:lnTo>
                    <a:lnTo>
                      <a:pt x="654" y="0"/>
                    </a:lnTo>
                    <a:lnTo>
                      <a:pt x="666" y="0"/>
                    </a:lnTo>
                    <a:lnTo>
                      <a:pt x="666" y="6"/>
                    </a:lnTo>
                    <a:lnTo>
                      <a:pt x="660" y="12"/>
                    </a:lnTo>
                    <a:lnTo>
                      <a:pt x="666" y="18"/>
                    </a:lnTo>
                    <a:lnTo>
                      <a:pt x="660" y="24"/>
                    </a:lnTo>
                    <a:lnTo>
                      <a:pt x="666" y="30"/>
                    </a:lnTo>
                    <a:lnTo>
                      <a:pt x="654" y="30"/>
                    </a:lnTo>
                    <a:lnTo>
                      <a:pt x="648" y="36"/>
                    </a:lnTo>
                    <a:lnTo>
                      <a:pt x="642" y="54"/>
                    </a:lnTo>
                    <a:lnTo>
                      <a:pt x="636" y="60"/>
                    </a:lnTo>
                    <a:lnTo>
                      <a:pt x="630" y="54"/>
                    </a:lnTo>
                    <a:lnTo>
                      <a:pt x="624" y="54"/>
                    </a:lnTo>
                    <a:lnTo>
                      <a:pt x="618" y="54"/>
                    </a:lnTo>
                    <a:lnTo>
                      <a:pt x="618" y="60"/>
                    </a:lnTo>
                    <a:lnTo>
                      <a:pt x="612" y="60"/>
                    </a:lnTo>
                    <a:lnTo>
                      <a:pt x="612" y="72"/>
                    </a:lnTo>
                    <a:lnTo>
                      <a:pt x="606" y="72"/>
                    </a:lnTo>
                    <a:lnTo>
                      <a:pt x="606" y="78"/>
                    </a:lnTo>
                    <a:lnTo>
                      <a:pt x="600" y="78"/>
                    </a:lnTo>
                    <a:lnTo>
                      <a:pt x="600" y="72"/>
                    </a:lnTo>
                    <a:lnTo>
                      <a:pt x="600" y="66"/>
                    </a:lnTo>
                    <a:lnTo>
                      <a:pt x="594" y="66"/>
                    </a:lnTo>
                    <a:lnTo>
                      <a:pt x="588" y="72"/>
                    </a:lnTo>
                    <a:lnTo>
                      <a:pt x="588" y="78"/>
                    </a:lnTo>
                    <a:lnTo>
                      <a:pt x="582" y="84"/>
                    </a:lnTo>
                    <a:lnTo>
                      <a:pt x="582" y="78"/>
                    </a:lnTo>
                    <a:lnTo>
                      <a:pt x="576" y="78"/>
                    </a:lnTo>
                    <a:lnTo>
                      <a:pt x="576" y="84"/>
                    </a:lnTo>
                    <a:lnTo>
                      <a:pt x="576" y="90"/>
                    </a:lnTo>
                    <a:lnTo>
                      <a:pt x="576" y="96"/>
                    </a:lnTo>
                    <a:lnTo>
                      <a:pt x="570" y="96"/>
                    </a:lnTo>
                    <a:lnTo>
                      <a:pt x="564" y="96"/>
                    </a:lnTo>
                    <a:lnTo>
                      <a:pt x="564" y="102"/>
                    </a:lnTo>
                    <a:lnTo>
                      <a:pt x="558" y="102"/>
                    </a:lnTo>
                    <a:lnTo>
                      <a:pt x="558" y="108"/>
                    </a:lnTo>
                    <a:lnTo>
                      <a:pt x="552" y="108"/>
                    </a:lnTo>
                    <a:lnTo>
                      <a:pt x="552" y="114"/>
                    </a:lnTo>
                    <a:lnTo>
                      <a:pt x="546" y="114"/>
                    </a:lnTo>
                    <a:lnTo>
                      <a:pt x="540" y="120"/>
                    </a:lnTo>
                    <a:lnTo>
                      <a:pt x="534" y="126"/>
                    </a:lnTo>
                    <a:lnTo>
                      <a:pt x="528" y="126"/>
                    </a:lnTo>
                    <a:lnTo>
                      <a:pt x="522" y="126"/>
                    </a:lnTo>
                    <a:lnTo>
                      <a:pt x="516" y="126"/>
                    </a:lnTo>
                    <a:lnTo>
                      <a:pt x="510" y="132"/>
                    </a:lnTo>
                    <a:lnTo>
                      <a:pt x="504" y="132"/>
                    </a:lnTo>
                    <a:lnTo>
                      <a:pt x="504" y="138"/>
                    </a:lnTo>
                    <a:lnTo>
                      <a:pt x="498" y="138"/>
                    </a:lnTo>
                    <a:close/>
                  </a:path>
                </a:pathLst>
              </a:custGeom>
              <a:solidFill>
                <a:srgbClr val="FFFF00"/>
              </a:solidFill>
              <a:ln w="28575">
                <a:solidFill>
                  <a:srgbClr val="000000"/>
                </a:solidFill>
                <a:round/>
                <a:headEnd/>
                <a:tailEnd/>
              </a:ln>
            </p:spPr>
            <p:txBody>
              <a:bodyPr lIns="87069" tIns="43506" rIns="87069" bIns="43506"/>
              <a:lstStyle/>
              <a:p>
                <a:pPr algn="ctr" fontAlgn="base">
                  <a:spcBef>
                    <a:spcPct val="0"/>
                  </a:spcBef>
                  <a:spcAft>
                    <a:spcPct val="0"/>
                  </a:spcAft>
                </a:pPr>
                <a:r>
                  <a:rPr lang="en-US" sz="1600" b="1" dirty="0">
                    <a:solidFill>
                      <a:srgbClr val="000000"/>
                    </a:solidFill>
                    <a:latin typeface="Candara"/>
                    <a:ea typeface="ＭＳ Ｐゴシック" charset="0"/>
                    <a:cs typeface="Candara"/>
                  </a:rPr>
                  <a:t>132</a:t>
                </a:r>
              </a:p>
            </p:txBody>
          </p:sp>
          <p:sp>
            <p:nvSpPr>
              <p:cNvPr id="256050" name="Freeform 53"/>
              <p:cNvSpPr>
                <a:spLocks/>
              </p:cNvSpPr>
              <p:nvPr/>
            </p:nvSpPr>
            <p:spPr bwMode="auto">
              <a:xfrm>
                <a:off x="6867525" y="4559300"/>
                <a:ext cx="438150" cy="762000"/>
              </a:xfrm>
              <a:custGeom>
                <a:avLst/>
                <a:gdLst>
                  <a:gd name="T0" fmla="*/ 2147483647 w 276"/>
                  <a:gd name="T1" fmla="*/ 2147483647 h 480"/>
                  <a:gd name="T2" fmla="*/ 2147483647 w 276"/>
                  <a:gd name="T3" fmla="*/ 2147483647 h 480"/>
                  <a:gd name="T4" fmla="*/ 2147483647 w 276"/>
                  <a:gd name="T5" fmla="*/ 2147483647 h 480"/>
                  <a:gd name="T6" fmla="*/ 2147483647 w 276"/>
                  <a:gd name="T7" fmla="*/ 2147483647 h 480"/>
                  <a:gd name="T8" fmla="*/ 2147483647 w 276"/>
                  <a:gd name="T9" fmla="*/ 2147483647 h 480"/>
                  <a:gd name="T10" fmla="*/ 2147483647 w 276"/>
                  <a:gd name="T11" fmla="*/ 2147483647 h 480"/>
                  <a:gd name="T12" fmla="*/ 2147483647 w 276"/>
                  <a:gd name="T13" fmla="*/ 2147483647 h 480"/>
                  <a:gd name="T14" fmla="*/ 2147483647 w 276"/>
                  <a:gd name="T15" fmla="*/ 2147483647 h 480"/>
                  <a:gd name="T16" fmla="*/ 2147483647 w 276"/>
                  <a:gd name="T17" fmla="*/ 2147483647 h 480"/>
                  <a:gd name="T18" fmla="*/ 2147483647 w 276"/>
                  <a:gd name="T19" fmla="*/ 2147483647 h 480"/>
                  <a:gd name="T20" fmla="*/ 2147483647 w 276"/>
                  <a:gd name="T21" fmla="*/ 2147483647 h 480"/>
                  <a:gd name="T22" fmla="*/ 2147483647 w 276"/>
                  <a:gd name="T23" fmla="*/ 2147483647 h 480"/>
                  <a:gd name="T24" fmla="*/ 2147483647 w 276"/>
                  <a:gd name="T25" fmla="*/ 2147483647 h 480"/>
                  <a:gd name="T26" fmla="*/ 0 w 276"/>
                  <a:gd name="T27" fmla="*/ 2147483647 h 480"/>
                  <a:gd name="T28" fmla="*/ 0 w 276"/>
                  <a:gd name="T29" fmla="*/ 2147483647 h 480"/>
                  <a:gd name="T30" fmla="*/ 2147483647 w 276"/>
                  <a:gd name="T31" fmla="*/ 2147483647 h 480"/>
                  <a:gd name="T32" fmla="*/ 2147483647 w 276"/>
                  <a:gd name="T33" fmla="*/ 2147483647 h 480"/>
                  <a:gd name="T34" fmla="*/ 2147483647 w 276"/>
                  <a:gd name="T35" fmla="*/ 2147483647 h 480"/>
                  <a:gd name="T36" fmla="*/ 2147483647 w 276"/>
                  <a:gd name="T37" fmla="*/ 2147483647 h 480"/>
                  <a:gd name="T38" fmla="*/ 2147483647 w 276"/>
                  <a:gd name="T39" fmla="*/ 2147483647 h 480"/>
                  <a:gd name="T40" fmla="*/ 2147483647 w 276"/>
                  <a:gd name="T41" fmla="*/ 2147483647 h 480"/>
                  <a:gd name="T42" fmla="*/ 2147483647 w 276"/>
                  <a:gd name="T43" fmla="*/ 2147483647 h 480"/>
                  <a:gd name="T44" fmla="*/ 2147483647 w 276"/>
                  <a:gd name="T45" fmla="*/ 2147483647 h 480"/>
                  <a:gd name="T46" fmla="*/ 2147483647 w 276"/>
                  <a:gd name="T47" fmla="*/ 2147483647 h 480"/>
                  <a:gd name="T48" fmla="*/ 2147483647 w 276"/>
                  <a:gd name="T49" fmla="*/ 2147483647 h 480"/>
                  <a:gd name="T50" fmla="*/ 2147483647 w 276"/>
                  <a:gd name="T51" fmla="*/ 2147483647 h 480"/>
                  <a:gd name="T52" fmla="*/ 2147483647 w 276"/>
                  <a:gd name="T53" fmla="*/ 2147483647 h 480"/>
                  <a:gd name="T54" fmla="*/ 2147483647 w 276"/>
                  <a:gd name="T55" fmla="*/ 2147483647 h 480"/>
                  <a:gd name="T56" fmla="*/ 2147483647 w 276"/>
                  <a:gd name="T57" fmla="*/ 2147483647 h 480"/>
                  <a:gd name="T58" fmla="*/ 2147483647 w 276"/>
                  <a:gd name="T59" fmla="*/ 2147483647 h 480"/>
                  <a:gd name="T60" fmla="*/ 2147483647 w 276"/>
                  <a:gd name="T61" fmla="*/ 2147483647 h 480"/>
                  <a:gd name="T62" fmla="*/ 2147483647 w 276"/>
                  <a:gd name="T63" fmla="*/ 2147483647 h 480"/>
                  <a:gd name="T64" fmla="*/ 2147483647 w 276"/>
                  <a:gd name="T65" fmla="*/ 2147483647 h 480"/>
                  <a:gd name="T66" fmla="*/ 2147483647 w 276"/>
                  <a:gd name="T67" fmla="*/ 2147483647 h 480"/>
                  <a:gd name="T68" fmla="*/ 2147483647 w 276"/>
                  <a:gd name="T69" fmla="*/ 2147483647 h 480"/>
                  <a:gd name="T70" fmla="*/ 2147483647 w 276"/>
                  <a:gd name="T71" fmla="*/ 2147483647 h 480"/>
                  <a:gd name="T72" fmla="*/ 2147483647 w 276"/>
                  <a:gd name="T73" fmla="*/ 2147483647 h 480"/>
                  <a:gd name="T74" fmla="*/ 2147483647 w 276"/>
                  <a:gd name="T75" fmla="*/ 2147483647 h 480"/>
                  <a:gd name="T76" fmla="*/ 2147483647 w 276"/>
                  <a:gd name="T77" fmla="*/ 2147483647 h 480"/>
                  <a:gd name="T78" fmla="*/ 2147483647 w 276"/>
                  <a:gd name="T79" fmla="*/ 2147483647 h 480"/>
                  <a:gd name="T80" fmla="*/ 2147483647 w 276"/>
                  <a:gd name="T81" fmla="*/ 2147483647 h 480"/>
                  <a:gd name="T82" fmla="*/ 2147483647 w 276"/>
                  <a:gd name="T83" fmla="*/ 2147483647 h 480"/>
                  <a:gd name="T84" fmla="*/ 2147483647 w 276"/>
                  <a:gd name="T85" fmla="*/ 2147483647 h 480"/>
                  <a:gd name="T86" fmla="*/ 2147483647 w 276"/>
                  <a:gd name="T87" fmla="*/ 2147483647 h 480"/>
                  <a:gd name="T88" fmla="*/ 2147483647 w 276"/>
                  <a:gd name="T89" fmla="*/ 2147483647 h 480"/>
                  <a:gd name="T90" fmla="*/ 2147483647 w 276"/>
                  <a:gd name="T91" fmla="*/ 2147483647 h 480"/>
                  <a:gd name="T92" fmla="*/ 2147483647 w 276"/>
                  <a:gd name="T93" fmla="*/ 2147483647 h 480"/>
                  <a:gd name="T94" fmla="*/ 2147483647 w 276"/>
                  <a:gd name="T95" fmla="*/ 2147483647 h 480"/>
                  <a:gd name="T96" fmla="*/ 2147483647 w 276"/>
                  <a:gd name="T97" fmla="*/ 2147483647 h 480"/>
                  <a:gd name="T98" fmla="*/ 2147483647 w 276"/>
                  <a:gd name="T99" fmla="*/ 2147483647 h 480"/>
                  <a:gd name="T100" fmla="*/ 2147483647 w 276"/>
                  <a:gd name="T101" fmla="*/ 2147483647 h 480"/>
                  <a:gd name="T102" fmla="*/ 2147483647 w 276"/>
                  <a:gd name="T103" fmla="*/ 2147483647 h 480"/>
                  <a:gd name="T104" fmla="*/ 2147483647 w 276"/>
                  <a:gd name="T105" fmla="*/ 2147483647 h 480"/>
                  <a:gd name="T106" fmla="*/ 2147483647 w 276"/>
                  <a:gd name="T107" fmla="*/ 2147483647 h 480"/>
                  <a:gd name="T108" fmla="*/ 2147483647 w 276"/>
                  <a:gd name="T109" fmla="*/ 2147483647 h 480"/>
                  <a:gd name="T110" fmla="*/ 2147483647 w 276"/>
                  <a:gd name="T111" fmla="*/ 2147483647 h 480"/>
                  <a:gd name="T112" fmla="*/ 2147483647 w 276"/>
                  <a:gd name="T113" fmla="*/ 0 h 480"/>
                  <a:gd name="T114" fmla="*/ 2147483647 w 276"/>
                  <a:gd name="T115" fmla="*/ 2147483647 h 480"/>
                  <a:gd name="T116" fmla="*/ 2147483647 w 276"/>
                  <a:gd name="T117" fmla="*/ 2147483647 h 480"/>
                  <a:gd name="T118" fmla="*/ 2147483647 w 276"/>
                  <a:gd name="T119" fmla="*/ 2147483647 h 480"/>
                  <a:gd name="T120" fmla="*/ 2147483647 w 276"/>
                  <a:gd name="T121" fmla="*/ 2147483647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6"/>
                  <a:gd name="T184" fmla="*/ 0 h 480"/>
                  <a:gd name="T185" fmla="*/ 276 w 276"/>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6" h="480">
                    <a:moveTo>
                      <a:pt x="264" y="354"/>
                    </a:moveTo>
                    <a:lnTo>
                      <a:pt x="270" y="384"/>
                    </a:lnTo>
                    <a:lnTo>
                      <a:pt x="270" y="396"/>
                    </a:lnTo>
                    <a:lnTo>
                      <a:pt x="270" y="420"/>
                    </a:lnTo>
                    <a:lnTo>
                      <a:pt x="276" y="456"/>
                    </a:lnTo>
                    <a:lnTo>
                      <a:pt x="270" y="462"/>
                    </a:lnTo>
                    <a:lnTo>
                      <a:pt x="264" y="456"/>
                    </a:lnTo>
                    <a:lnTo>
                      <a:pt x="252" y="462"/>
                    </a:lnTo>
                    <a:lnTo>
                      <a:pt x="234" y="456"/>
                    </a:lnTo>
                    <a:lnTo>
                      <a:pt x="204" y="468"/>
                    </a:lnTo>
                    <a:lnTo>
                      <a:pt x="204" y="462"/>
                    </a:lnTo>
                    <a:lnTo>
                      <a:pt x="198" y="462"/>
                    </a:lnTo>
                    <a:lnTo>
                      <a:pt x="198" y="468"/>
                    </a:lnTo>
                    <a:lnTo>
                      <a:pt x="192" y="474"/>
                    </a:lnTo>
                    <a:lnTo>
                      <a:pt x="192" y="480"/>
                    </a:lnTo>
                    <a:lnTo>
                      <a:pt x="180" y="480"/>
                    </a:lnTo>
                    <a:lnTo>
                      <a:pt x="174" y="480"/>
                    </a:lnTo>
                    <a:lnTo>
                      <a:pt x="174" y="474"/>
                    </a:lnTo>
                    <a:lnTo>
                      <a:pt x="174" y="468"/>
                    </a:lnTo>
                    <a:lnTo>
                      <a:pt x="168" y="462"/>
                    </a:lnTo>
                    <a:lnTo>
                      <a:pt x="168" y="456"/>
                    </a:lnTo>
                    <a:lnTo>
                      <a:pt x="162" y="456"/>
                    </a:lnTo>
                    <a:lnTo>
                      <a:pt x="162" y="450"/>
                    </a:lnTo>
                    <a:lnTo>
                      <a:pt x="156" y="450"/>
                    </a:lnTo>
                    <a:lnTo>
                      <a:pt x="156" y="438"/>
                    </a:lnTo>
                    <a:lnTo>
                      <a:pt x="150" y="438"/>
                    </a:lnTo>
                    <a:lnTo>
                      <a:pt x="156" y="438"/>
                    </a:lnTo>
                    <a:lnTo>
                      <a:pt x="150" y="438"/>
                    </a:lnTo>
                    <a:lnTo>
                      <a:pt x="150" y="432"/>
                    </a:lnTo>
                    <a:lnTo>
                      <a:pt x="156" y="432"/>
                    </a:lnTo>
                    <a:lnTo>
                      <a:pt x="150" y="432"/>
                    </a:lnTo>
                    <a:lnTo>
                      <a:pt x="156" y="432"/>
                    </a:lnTo>
                    <a:lnTo>
                      <a:pt x="156" y="426"/>
                    </a:lnTo>
                    <a:lnTo>
                      <a:pt x="156" y="420"/>
                    </a:lnTo>
                    <a:lnTo>
                      <a:pt x="156" y="414"/>
                    </a:lnTo>
                    <a:lnTo>
                      <a:pt x="162" y="414"/>
                    </a:lnTo>
                    <a:lnTo>
                      <a:pt x="156" y="414"/>
                    </a:lnTo>
                    <a:lnTo>
                      <a:pt x="162" y="408"/>
                    </a:lnTo>
                    <a:lnTo>
                      <a:pt x="156" y="408"/>
                    </a:lnTo>
                    <a:lnTo>
                      <a:pt x="162" y="408"/>
                    </a:lnTo>
                    <a:lnTo>
                      <a:pt x="162" y="402"/>
                    </a:lnTo>
                    <a:lnTo>
                      <a:pt x="150" y="402"/>
                    </a:lnTo>
                    <a:lnTo>
                      <a:pt x="114" y="408"/>
                    </a:lnTo>
                    <a:lnTo>
                      <a:pt x="108" y="408"/>
                    </a:lnTo>
                    <a:lnTo>
                      <a:pt x="90" y="408"/>
                    </a:lnTo>
                    <a:lnTo>
                      <a:pt x="66" y="408"/>
                    </a:lnTo>
                    <a:lnTo>
                      <a:pt x="48" y="408"/>
                    </a:lnTo>
                    <a:lnTo>
                      <a:pt x="36" y="408"/>
                    </a:lnTo>
                    <a:lnTo>
                      <a:pt x="0" y="414"/>
                    </a:lnTo>
                    <a:lnTo>
                      <a:pt x="0" y="408"/>
                    </a:lnTo>
                    <a:lnTo>
                      <a:pt x="6" y="408"/>
                    </a:lnTo>
                    <a:lnTo>
                      <a:pt x="6" y="402"/>
                    </a:lnTo>
                    <a:lnTo>
                      <a:pt x="0" y="402"/>
                    </a:lnTo>
                    <a:lnTo>
                      <a:pt x="0" y="396"/>
                    </a:lnTo>
                    <a:lnTo>
                      <a:pt x="0" y="390"/>
                    </a:lnTo>
                    <a:lnTo>
                      <a:pt x="0" y="384"/>
                    </a:lnTo>
                    <a:lnTo>
                      <a:pt x="6" y="384"/>
                    </a:lnTo>
                    <a:lnTo>
                      <a:pt x="6" y="378"/>
                    </a:lnTo>
                    <a:lnTo>
                      <a:pt x="6" y="372"/>
                    </a:lnTo>
                    <a:lnTo>
                      <a:pt x="0" y="372"/>
                    </a:lnTo>
                    <a:lnTo>
                      <a:pt x="6" y="372"/>
                    </a:lnTo>
                    <a:lnTo>
                      <a:pt x="6" y="366"/>
                    </a:lnTo>
                    <a:lnTo>
                      <a:pt x="6" y="372"/>
                    </a:lnTo>
                    <a:lnTo>
                      <a:pt x="12" y="372"/>
                    </a:lnTo>
                    <a:lnTo>
                      <a:pt x="6" y="366"/>
                    </a:lnTo>
                    <a:lnTo>
                      <a:pt x="6" y="360"/>
                    </a:lnTo>
                    <a:lnTo>
                      <a:pt x="12" y="360"/>
                    </a:lnTo>
                    <a:lnTo>
                      <a:pt x="12" y="354"/>
                    </a:lnTo>
                    <a:lnTo>
                      <a:pt x="18" y="354"/>
                    </a:lnTo>
                    <a:lnTo>
                      <a:pt x="12" y="354"/>
                    </a:lnTo>
                    <a:lnTo>
                      <a:pt x="6" y="354"/>
                    </a:lnTo>
                    <a:lnTo>
                      <a:pt x="6" y="348"/>
                    </a:lnTo>
                    <a:lnTo>
                      <a:pt x="12" y="348"/>
                    </a:lnTo>
                    <a:lnTo>
                      <a:pt x="18" y="348"/>
                    </a:lnTo>
                    <a:lnTo>
                      <a:pt x="18" y="342"/>
                    </a:lnTo>
                    <a:lnTo>
                      <a:pt x="18" y="336"/>
                    </a:lnTo>
                    <a:lnTo>
                      <a:pt x="24" y="336"/>
                    </a:lnTo>
                    <a:lnTo>
                      <a:pt x="18" y="336"/>
                    </a:lnTo>
                    <a:lnTo>
                      <a:pt x="18" y="330"/>
                    </a:lnTo>
                    <a:lnTo>
                      <a:pt x="24" y="324"/>
                    </a:lnTo>
                    <a:lnTo>
                      <a:pt x="24" y="330"/>
                    </a:lnTo>
                    <a:lnTo>
                      <a:pt x="30" y="330"/>
                    </a:lnTo>
                    <a:lnTo>
                      <a:pt x="24" y="324"/>
                    </a:lnTo>
                    <a:lnTo>
                      <a:pt x="30" y="324"/>
                    </a:lnTo>
                    <a:lnTo>
                      <a:pt x="30" y="318"/>
                    </a:lnTo>
                    <a:lnTo>
                      <a:pt x="36" y="312"/>
                    </a:lnTo>
                    <a:lnTo>
                      <a:pt x="42" y="306"/>
                    </a:lnTo>
                    <a:lnTo>
                      <a:pt x="36" y="306"/>
                    </a:lnTo>
                    <a:lnTo>
                      <a:pt x="36" y="300"/>
                    </a:lnTo>
                    <a:lnTo>
                      <a:pt x="42" y="306"/>
                    </a:lnTo>
                    <a:lnTo>
                      <a:pt x="42" y="300"/>
                    </a:lnTo>
                    <a:lnTo>
                      <a:pt x="48" y="300"/>
                    </a:lnTo>
                    <a:lnTo>
                      <a:pt x="48" y="294"/>
                    </a:lnTo>
                    <a:lnTo>
                      <a:pt x="42" y="294"/>
                    </a:lnTo>
                    <a:lnTo>
                      <a:pt x="42" y="300"/>
                    </a:lnTo>
                    <a:lnTo>
                      <a:pt x="42" y="294"/>
                    </a:lnTo>
                    <a:lnTo>
                      <a:pt x="36" y="300"/>
                    </a:lnTo>
                    <a:lnTo>
                      <a:pt x="30" y="294"/>
                    </a:lnTo>
                    <a:lnTo>
                      <a:pt x="36" y="294"/>
                    </a:lnTo>
                    <a:lnTo>
                      <a:pt x="36" y="288"/>
                    </a:lnTo>
                    <a:lnTo>
                      <a:pt x="42" y="288"/>
                    </a:lnTo>
                    <a:lnTo>
                      <a:pt x="48" y="288"/>
                    </a:lnTo>
                    <a:lnTo>
                      <a:pt x="48" y="282"/>
                    </a:lnTo>
                    <a:lnTo>
                      <a:pt x="54" y="282"/>
                    </a:lnTo>
                    <a:lnTo>
                      <a:pt x="54" y="270"/>
                    </a:lnTo>
                    <a:lnTo>
                      <a:pt x="54" y="276"/>
                    </a:lnTo>
                    <a:lnTo>
                      <a:pt x="48" y="276"/>
                    </a:lnTo>
                    <a:lnTo>
                      <a:pt x="42" y="270"/>
                    </a:lnTo>
                    <a:lnTo>
                      <a:pt x="48" y="270"/>
                    </a:lnTo>
                    <a:lnTo>
                      <a:pt x="48" y="264"/>
                    </a:lnTo>
                    <a:lnTo>
                      <a:pt x="42" y="270"/>
                    </a:lnTo>
                    <a:lnTo>
                      <a:pt x="42" y="264"/>
                    </a:lnTo>
                    <a:lnTo>
                      <a:pt x="36" y="264"/>
                    </a:lnTo>
                    <a:lnTo>
                      <a:pt x="36" y="258"/>
                    </a:lnTo>
                    <a:lnTo>
                      <a:pt x="42" y="264"/>
                    </a:lnTo>
                    <a:lnTo>
                      <a:pt x="48" y="264"/>
                    </a:lnTo>
                    <a:lnTo>
                      <a:pt x="48" y="258"/>
                    </a:lnTo>
                    <a:lnTo>
                      <a:pt x="42" y="258"/>
                    </a:lnTo>
                    <a:lnTo>
                      <a:pt x="36" y="258"/>
                    </a:lnTo>
                    <a:lnTo>
                      <a:pt x="42" y="252"/>
                    </a:lnTo>
                    <a:lnTo>
                      <a:pt x="42" y="246"/>
                    </a:lnTo>
                    <a:lnTo>
                      <a:pt x="42" y="252"/>
                    </a:lnTo>
                    <a:lnTo>
                      <a:pt x="36" y="252"/>
                    </a:lnTo>
                    <a:lnTo>
                      <a:pt x="30" y="246"/>
                    </a:lnTo>
                    <a:lnTo>
                      <a:pt x="36" y="240"/>
                    </a:lnTo>
                    <a:lnTo>
                      <a:pt x="30" y="240"/>
                    </a:lnTo>
                    <a:lnTo>
                      <a:pt x="30" y="234"/>
                    </a:lnTo>
                    <a:lnTo>
                      <a:pt x="30" y="228"/>
                    </a:lnTo>
                    <a:lnTo>
                      <a:pt x="36" y="222"/>
                    </a:lnTo>
                    <a:lnTo>
                      <a:pt x="36" y="216"/>
                    </a:lnTo>
                    <a:lnTo>
                      <a:pt x="30" y="216"/>
                    </a:lnTo>
                    <a:lnTo>
                      <a:pt x="30" y="222"/>
                    </a:lnTo>
                    <a:lnTo>
                      <a:pt x="24" y="222"/>
                    </a:lnTo>
                    <a:lnTo>
                      <a:pt x="30" y="210"/>
                    </a:lnTo>
                    <a:lnTo>
                      <a:pt x="30" y="204"/>
                    </a:lnTo>
                    <a:lnTo>
                      <a:pt x="24" y="204"/>
                    </a:lnTo>
                    <a:lnTo>
                      <a:pt x="24" y="198"/>
                    </a:lnTo>
                    <a:lnTo>
                      <a:pt x="30" y="198"/>
                    </a:lnTo>
                    <a:lnTo>
                      <a:pt x="36" y="198"/>
                    </a:lnTo>
                    <a:lnTo>
                      <a:pt x="36" y="192"/>
                    </a:lnTo>
                    <a:lnTo>
                      <a:pt x="36" y="186"/>
                    </a:lnTo>
                    <a:lnTo>
                      <a:pt x="30" y="186"/>
                    </a:lnTo>
                    <a:lnTo>
                      <a:pt x="30" y="180"/>
                    </a:lnTo>
                    <a:lnTo>
                      <a:pt x="30" y="174"/>
                    </a:lnTo>
                    <a:lnTo>
                      <a:pt x="36" y="174"/>
                    </a:lnTo>
                    <a:lnTo>
                      <a:pt x="36" y="168"/>
                    </a:lnTo>
                    <a:lnTo>
                      <a:pt x="30" y="168"/>
                    </a:lnTo>
                    <a:lnTo>
                      <a:pt x="30" y="174"/>
                    </a:lnTo>
                    <a:lnTo>
                      <a:pt x="24" y="174"/>
                    </a:lnTo>
                    <a:lnTo>
                      <a:pt x="24" y="168"/>
                    </a:lnTo>
                    <a:lnTo>
                      <a:pt x="30" y="168"/>
                    </a:lnTo>
                    <a:lnTo>
                      <a:pt x="30" y="162"/>
                    </a:lnTo>
                    <a:lnTo>
                      <a:pt x="24" y="162"/>
                    </a:lnTo>
                    <a:lnTo>
                      <a:pt x="24" y="168"/>
                    </a:lnTo>
                    <a:lnTo>
                      <a:pt x="18" y="168"/>
                    </a:lnTo>
                    <a:lnTo>
                      <a:pt x="24" y="168"/>
                    </a:lnTo>
                    <a:lnTo>
                      <a:pt x="24" y="162"/>
                    </a:lnTo>
                    <a:lnTo>
                      <a:pt x="18" y="156"/>
                    </a:lnTo>
                    <a:lnTo>
                      <a:pt x="24" y="156"/>
                    </a:lnTo>
                    <a:lnTo>
                      <a:pt x="24" y="150"/>
                    </a:lnTo>
                    <a:lnTo>
                      <a:pt x="24" y="144"/>
                    </a:lnTo>
                    <a:lnTo>
                      <a:pt x="30" y="144"/>
                    </a:lnTo>
                    <a:lnTo>
                      <a:pt x="36" y="144"/>
                    </a:lnTo>
                    <a:lnTo>
                      <a:pt x="36" y="138"/>
                    </a:lnTo>
                    <a:lnTo>
                      <a:pt x="30" y="144"/>
                    </a:lnTo>
                    <a:lnTo>
                      <a:pt x="30" y="138"/>
                    </a:lnTo>
                    <a:lnTo>
                      <a:pt x="24" y="138"/>
                    </a:lnTo>
                    <a:lnTo>
                      <a:pt x="30" y="138"/>
                    </a:lnTo>
                    <a:lnTo>
                      <a:pt x="30" y="132"/>
                    </a:lnTo>
                    <a:lnTo>
                      <a:pt x="36" y="138"/>
                    </a:lnTo>
                    <a:lnTo>
                      <a:pt x="42" y="132"/>
                    </a:lnTo>
                    <a:lnTo>
                      <a:pt x="36" y="132"/>
                    </a:lnTo>
                    <a:lnTo>
                      <a:pt x="36" y="126"/>
                    </a:lnTo>
                    <a:lnTo>
                      <a:pt x="30" y="126"/>
                    </a:lnTo>
                    <a:lnTo>
                      <a:pt x="36" y="120"/>
                    </a:lnTo>
                    <a:lnTo>
                      <a:pt x="30" y="114"/>
                    </a:lnTo>
                    <a:lnTo>
                      <a:pt x="36" y="114"/>
                    </a:lnTo>
                    <a:lnTo>
                      <a:pt x="42" y="114"/>
                    </a:lnTo>
                    <a:lnTo>
                      <a:pt x="42" y="108"/>
                    </a:lnTo>
                    <a:lnTo>
                      <a:pt x="48" y="108"/>
                    </a:lnTo>
                    <a:lnTo>
                      <a:pt x="48" y="102"/>
                    </a:lnTo>
                    <a:lnTo>
                      <a:pt x="42" y="102"/>
                    </a:lnTo>
                    <a:lnTo>
                      <a:pt x="42" y="96"/>
                    </a:lnTo>
                    <a:lnTo>
                      <a:pt x="48" y="96"/>
                    </a:lnTo>
                    <a:lnTo>
                      <a:pt x="54" y="96"/>
                    </a:lnTo>
                    <a:lnTo>
                      <a:pt x="48" y="96"/>
                    </a:lnTo>
                    <a:lnTo>
                      <a:pt x="42" y="90"/>
                    </a:lnTo>
                    <a:lnTo>
                      <a:pt x="48" y="90"/>
                    </a:lnTo>
                    <a:lnTo>
                      <a:pt x="48" y="84"/>
                    </a:lnTo>
                    <a:lnTo>
                      <a:pt x="54" y="84"/>
                    </a:lnTo>
                    <a:lnTo>
                      <a:pt x="54" y="78"/>
                    </a:lnTo>
                    <a:lnTo>
                      <a:pt x="54" y="72"/>
                    </a:lnTo>
                    <a:lnTo>
                      <a:pt x="60" y="72"/>
                    </a:lnTo>
                    <a:lnTo>
                      <a:pt x="60" y="78"/>
                    </a:lnTo>
                    <a:lnTo>
                      <a:pt x="66" y="78"/>
                    </a:lnTo>
                    <a:lnTo>
                      <a:pt x="60" y="78"/>
                    </a:lnTo>
                    <a:lnTo>
                      <a:pt x="66" y="72"/>
                    </a:lnTo>
                    <a:lnTo>
                      <a:pt x="66" y="66"/>
                    </a:lnTo>
                    <a:lnTo>
                      <a:pt x="72" y="66"/>
                    </a:lnTo>
                    <a:lnTo>
                      <a:pt x="66" y="60"/>
                    </a:lnTo>
                    <a:lnTo>
                      <a:pt x="72" y="60"/>
                    </a:lnTo>
                    <a:lnTo>
                      <a:pt x="72" y="54"/>
                    </a:lnTo>
                    <a:lnTo>
                      <a:pt x="66" y="48"/>
                    </a:lnTo>
                    <a:lnTo>
                      <a:pt x="66" y="42"/>
                    </a:lnTo>
                    <a:lnTo>
                      <a:pt x="72" y="42"/>
                    </a:lnTo>
                    <a:lnTo>
                      <a:pt x="72" y="48"/>
                    </a:lnTo>
                    <a:lnTo>
                      <a:pt x="78" y="42"/>
                    </a:lnTo>
                    <a:lnTo>
                      <a:pt x="72" y="42"/>
                    </a:lnTo>
                    <a:lnTo>
                      <a:pt x="72" y="30"/>
                    </a:lnTo>
                    <a:lnTo>
                      <a:pt x="72" y="36"/>
                    </a:lnTo>
                    <a:lnTo>
                      <a:pt x="78" y="36"/>
                    </a:lnTo>
                    <a:lnTo>
                      <a:pt x="78" y="30"/>
                    </a:lnTo>
                    <a:lnTo>
                      <a:pt x="72" y="24"/>
                    </a:lnTo>
                    <a:lnTo>
                      <a:pt x="78" y="24"/>
                    </a:lnTo>
                    <a:lnTo>
                      <a:pt x="78" y="30"/>
                    </a:lnTo>
                    <a:lnTo>
                      <a:pt x="78" y="24"/>
                    </a:lnTo>
                    <a:lnTo>
                      <a:pt x="84" y="24"/>
                    </a:lnTo>
                    <a:lnTo>
                      <a:pt x="90" y="24"/>
                    </a:lnTo>
                    <a:lnTo>
                      <a:pt x="90" y="18"/>
                    </a:lnTo>
                    <a:lnTo>
                      <a:pt x="96" y="18"/>
                    </a:lnTo>
                    <a:lnTo>
                      <a:pt x="90" y="18"/>
                    </a:lnTo>
                    <a:lnTo>
                      <a:pt x="90" y="12"/>
                    </a:lnTo>
                    <a:lnTo>
                      <a:pt x="132" y="6"/>
                    </a:lnTo>
                    <a:lnTo>
                      <a:pt x="138" y="6"/>
                    </a:lnTo>
                    <a:lnTo>
                      <a:pt x="162" y="6"/>
                    </a:lnTo>
                    <a:lnTo>
                      <a:pt x="174" y="6"/>
                    </a:lnTo>
                    <a:lnTo>
                      <a:pt x="192" y="6"/>
                    </a:lnTo>
                    <a:lnTo>
                      <a:pt x="210" y="0"/>
                    </a:lnTo>
                    <a:lnTo>
                      <a:pt x="240" y="0"/>
                    </a:lnTo>
                    <a:lnTo>
                      <a:pt x="246" y="0"/>
                    </a:lnTo>
                    <a:lnTo>
                      <a:pt x="258" y="0"/>
                    </a:lnTo>
                    <a:lnTo>
                      <a:pt x="264" y="6"/>
                    </a:lnTo>
                    <a:lnTo>
                      <a:pt x="264" y="42"/>
                    </a:lnTo>
                    <a:lnTo>
                      <a:pt x="264" y="54"/>
                    </a:lnTo>
                    <a:lnTo>
                      <a:pt x="264" y="66"/>
                    </a:lnTo>
                    <a:lnTo>
                      <a:pt x="264" y="90"/>
                    </a:lnTo>
                    <a:lnTo>
                      <a:pt x="264" y="126"/>
                    </a:lnTo>
                    <a:lnTo>
                      <a:pt x="264" y="144"/>
                    </a:lnTo>
                    <a:lnTo>
                      <a:pt x="264" y="168"/>
                    </a:lnTo>
                    <a:lnTo>
                      <a:pt x="264" y="198"/>
                    </a:lnTo>
                    <a:lnTo>
                      <a:pt x="264" y="204"/>
                    </a:lnTo>
                    <a:lnTo>
                      <a:pt x="258" y="240"/>
                    </a:lnTo>
                    <a:lnTo>
                      <a:pt x="258" y="264"/>
                    </a:lnTo>
                    <a:lnTo>
                      <a:pt x="258" y="276"/>
                    </a:lnTo>
                    <a:lnTo>
                      <a:pt x="258" y="306"/>
                    </a:lnTo>
                    <a:lnTo>
                      <a:pt x="264" y="324"/>
                    </a:lnTo>
                    <a:lnTo>
                      <a:pt x="264" y="354"/>
                    </a:lnTo>
                    <a:close/>
                  </a:path>
                </a:pathLst>
              </a:custGeom>
              <a:solidFill>
                <a:srgbClr val="FFFF00"/>
              </a:solidFill>
              <a:ln w="28575">
                <a:solidFill>
                  <a:srgbClr val="000000"/>
                </a:solidFill>
                <a:round/>
                <a:headEnd/>
                <a:tailEnd/>
              </a:ln>
            </p:spPr>
            <p:txBody>
              <a:bodyPr lIns="87069" tIns="43506" rIns="87069" bIns="43506"/>
              <a:lstStyle/>
              <a:p>
                <a:pPr fontAlgn="base">
                  <a:spcBef>
                    <a:spcPct val="0"/>
                  </a:spcBef>
                  <a:spcAft>
                    <a:spcPct val="0"/>
                  </a:spcAft>
                </a:pPr>
                <a:endParaRPr lang="en-US" sz="1600" b="1" dirty="0">
                  <a:solidFill>
                    <a:srgbClr val="000000"/>
                  </a:solidFill>
                  <a:latin typeface="Candara"/>
                  <a:ea typeface="ＭＳ Ｐゴシック" charset="0"/>
                  <a:cs typeface="Candara"/>
                </a:endParaRPr>
              </a:p>
              <a:p>
                <a:pPr fontAlgn="base">
                  <a:spcBef>
                    <a:spcPct val="0"/>
                  </a:spcBef>
                  <a:spcAft>
                    <a:spcPct val="0"/>
                  </a:spcAft>
                </a:pPr>
                <a:r>
                  <a:rPr lang="en-US" sz="1600" b="1" dirty="0">
                    <a:solidFill>
                      <a:srgbClr val="000000"/>
                    </a:solidFill>
                    <a:latin typeface="Candara"/>
                    <a:ea typeface="ＭＳ Ｐゴシック" charset="0"/>
                    <a:cs typeface="Candara"/>
                  </a:rPr>
                  <a:t> 78</a:t>
                </a:r>
              </a:p>
            </p:txBody>
          </p:sp>
          <p:sp>
            <p:nvSpPr>
              <p:cNvPr id="256052" name="Freeform 55"/>
              <p:cNvSpPr>
                <a:spLocks/>
              </p:cNvSpPr>
              <p:nvPr/>
            </p:nvSpPr>
            <p:spPr bwMode="auto">
              <a:xfrm>
                <a:off x="3409953" y="3140204"/>
                <a:ext cx="790575" cy="1228725"/>
              </a:xfrm>
              <a:custGeom>
                <a:avLst/>
                <a:gdLst>
                  <a:gd name="T0" fmla="*/ 2147483647 w 498"/>
                  <a:gd name="T1" fmla="*/ 2147483647 h 774"/>
                  <a:gd name="T2" fmla="*/ 2147483647 w 498"/>
                  <a:gd name="T3" fmla="*/ 2147483647 h 774"/>
                  <a:gd name="T4" fmla="*/ 0 w 498"/>
                  <a:gd name="T5" fmla="*/ 2147483647 h 774"/>
                  <a:gd name="T6" fmla="*/ 2147483647 w 498"/>
                  <a:gd name="T7" fmla="*/ 2147483647 h 774"/>
                  <a:gd name="T8" fmla="*/ 2147483647 w 498"/>
                  <a:gd name="T9" fmla="*/ 2147483647 h 774"/>
                  <a:gd name="T10" fmla="*/ 2147483647 w 498"/>
                  <a:gd name="T11" fmla="*/ 0 h 774"/>
                  <a:gd name="T12" fmla="*/ 2147483647 w 498"/>
                  <a:gd name="T13" fmla="*/ 2147483647 h 774"/>
                  <a:gd name="T14" fmla="*/ 2147483647 w 498"/>
                  <a:gd name="T15" fmla="*/ 2147483647 h 774"/>
                  <a:gd name="T16" fmla="*/ 2147483647 w 498"/>
                  <a:gd name="T17" fmla="*/ 2147483647 h 774"/>
                  <a:gd name="T18" fmla="*/ 2147483647 w 498"/>
                  <a:gd name="T19" fmla="*/ 2147483647 h 774"/>
                  <a:gd name="T20" fmla="*/ 2147483647 w 498"/>
                  <a:gd name="T21" fmla="*/ 2147483647 h 774"/>
                  <a:gd name="T22" fmla="*/ 2147483647 w 498"/>
                  <a:gd name="T23" fmla="*/ 2147483647 h 774"/>
                  <a:gd name="T24" fmla="*/ 2147483647 w 498"/>
                  <a:gd name="T25" fmla="*/ 2147483647 h 774"/>
                  <a:gd name="T26" fmla="*/ 2147483647 w 498"/>
                  <a:gd name="T27" fmla="*/ 2147483647 h 774"/>
                  <a:gd name="T28" fmla="*/ 2147483647 w 498"/>
                  <a:gd name="T29" fmla="*/ 2147483647 h 774"/>
                  <a:gd name="T30" fmla="*/ 2147483647 w 498"/>
                  <a:gd name="T31" fmla="*/ 2147483647 h 774"/>
                  <a:gd name="T32" fmla="*/ 2147483647 w 498"/>
                  <a:gd name="T33" fmla="*/ 2147483647 h 774"/>
                  <a:gd name="T34" fmla="*/ 2147483647 w 498"/>
                  <a:gd name="T35" fmla="*/ 2147483647 h 774"/>
                  <a:gd name="T36" fmla="*/ 2147483647 w 498"/>
                  <a:gd name="T37" fmla="*/ 2147483647 h 774"/>
                  <a:gd name="T38" fmla="*/ 2147483647 w 498"/>
                  <a:gd name="T39" fmla="*/ 2147483647 h 774"/>
                  <a:gd name="T40" fmla="*/ 2147483647 w 498"/>
                  <a:gd name="T41" fmla="*/ 2147483647 h 774"/>
                  <a:gd name="T42" fmla="*/ 2147483647 w 498"/>
                  <a:gd name="T43" fmla="*/ 2147483647 h 774"/>
                  <a:gd name="T44" fmla="*/ 2147483647 w 498"/>
                  <a:gd name="T45" fmla="*/ 2147483647 h 774"/>
                  <a:gd name="T46" fmla="*/ 2147483647 w 498"/>
                  <a:gd name="T47" fmla="*/ 2147483647 h 774"/>
                  <a:gd name="T48" fmla="*/ 2147483647 w 498"/>
                  <a:gd name="T49" fmla="*/ 2147483647 h 774"/>
                  <a:gd name="T50" fmla="*/ 2147483647 w 498"/>
                  <a:gd name="T51" fmla="*/ 2147483647 h 774"/>
                  <a:gd name="T52" fmla="*/ 2147483647 w 498"/>
                  <a:gd name="T53" fmla="*/ 2147483647 h 774"/>
                  <a:gd name="T54" fmla="*/ 2147483647 w 498"/>
                  <a:gd name="T55" fmla="*/ 2147483647 h 774"/>
                  <a:gd name="T56" fmla="*/ 2147483647 w 498"/>
                  <a:gd name="T57" fmla="*/ 2147483647 h 774"/>
                  <a:gd name="T58" fmla="*/ 2147483647 w 498"/>
                  <a:gd name="T59" fmla="*/ 2147483647 h 774"/>
                  <a:gd name="T60" fmla="*/ 2147483647 w 498"/>
                  <a:gd name="T61" fmla="*/ 2147483647 h 774"/>
                  <a:gd name="T62" fmla="*/ 2147483647 w 498"/>
                  <a:gd name="T63" fmla="*/ 2147483647 h 774"/>
                  <a:gd name="T64" fmla="*/ 2147483647 w 498"/>
                  <a:gd name="T65" fmla="*/ 2147483647 h 774"/>
                  <a:gd name="T66" fmla="*/ 2147483647 w 498"/>
                  <a:gd name="T67" fmla="*/ 2147483647 h 774"/>
                  <a:gd name="T68" fmla="*/ 2147483647 w 498"/>
                  <a:gd name="T69" fmla="*/ 2147483647 h 774"/>
                  <a:gd name="T70" fmla="*/ 2147483647 w 498"/>
                  <a:gd name="T71" fmla="*/ 2147483647 h 774"/>
                  <a:gd name="T72" fmla="*/ 2147483647 w 498"/>
                  <a:gd name="T73" fmla="*/ 2147483647 h 7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8"/>
                  <a:gd name="T112" fmla="*/ 0 h 774"/>
                  <a:gd name="T113" fmla="*/ 498 w 498"/>
                  <a:gd name="T114" fmla="*/ 774 h 7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8" h="774">
                    <a:moveTo>
                      <a:pt x="48" y="366"/>
                    </a:moveTo>
                    <a:lnTo>
                      <a:pt x="36" y="348"/>
                    </a:lnTo>
                    <a:lnTo>
                      <a:pt x="24" y="330"/>
                    </a:lnTo>
                    <a:lnTo>
                      <a:pt x="6" y="300"/>
                    </a:lnTo>
                    <a:lnTo>
                      <a:pt x="0" y="294"/>
                    </a:lnTo>
                    <a:lnTo>
                      <a:pt x="0" y="282"/>
                    </a:lnTo>
                    <a:lnTo>
                      <a:pt x="0" y="276"/>
                    </a:lnTo>
                    <a:lnTo>
                      <a:pt x="6" y="258"/>
                    </a:lnTo>
                    <a:lnTo>
                      <a:pt x="12" y="246"/>
                    </a:lnTo>
                    <a:lnTo>
                      <a:pt x="18" y="222"/>
                    </a:lnTo>
                    <a:lnTo>
                      <a:pt x="54" y="78"/>
                    </a:lnTo>
                    <a:lnTo>
                      <a:pt x="72" y="0"/>
                    </a:lnTo>
                    <a:lnTo>
                      <a:pt x="120" y="12"/>
                    </a:lnTo>
                    <a:lnTo>
                      <a:pt x="120" y="18"/>
                    </a:lnTo>
                    <a:lnTo>
                      <a:pt x="204" y="36"/>
                    </a:lnTo>
                    <a:lnTo>
                      <a:pt x="282" y="54"/>
                    </a:lnTo>
                    <a:lnTo>
                      <a:pt x="288" y="54"/>
                    </a:lnTo>
                    <a:lnTo>
                      <a:pt x="360" y="72"/>
                    </a:lnTo>
                    <a:lnTo>
                      <a:pt x="426" y="84"/>
                    </a:lnTo>
                    <a:lnTo>
                      <a:pt x="480" y="96"/>
                    </a:lnTo>
                    <a:lnTo>
                      <a:pt x="498" y="96"/>
                    </a:lnTo>
                    <a:lnTo>
                      <a:pt x="480" y="192"/>
                    </a:lnTo>
                    <a:lnTo>
                      <a:pt x="462" y="282"/>
                    </a:lnTo>
                    <a:lnTo>
                      <a:pt x="456" y="300"/>
                    </a:lnTo>
                    <a:lnTo>
                      <a:pt x="450" y="336"/>
                    </a:lnTo>
                    <a:lnTo>
                      <a:pt x="438" y="420"/>
                    </a:lnTo>
                    <a:lnTo>
                      <a:pt x="432" y="432"/>
                    </a:lnTo>
                    <a:lnTo>
                      <a:pt x="426" y="474"/>
                    </a:lnTo>
                    <a:lnTo>
                      <a:pt x="414" y="528"/>
                    </a:lnTo>
                    <a:lnTo>
                      <a:pt x="402" y="588"/>
                    </a:lnTo>
                    <a:lnTo>
                      <a:pt x="402" y="600"/>
                    </a:lnTo>
                    <a:lnTo>
                      <a:pt x="390" y="660"/>
                    </a:lnTo>
                    <a:lnTo>
                      <a:pt x="390" y="666"/>
                    </a:lnTo>
                    <a:lnTo>
                      <a:pt x="384" y="672"/>
                    </a:lnTo>
                    <a:lnTo>
                      <a:pt x="378" y="678"/>
                    </a:lnTo>
                    <a:lnTo>
                      <a:pt x="372" y="678"/>
                    </a:lnTo>
                    <a:lnTo>
                      <a:pt x="366" y="672"/>
                    </a:lnTo>
                    <a:lnTo>
                      <a:pt x="366" y="666"/>
                    </a:lnTo>
                    <a:lnTo>
                      <a:pt x="360" y="666"/>
                    </a:lnTo>
                    <a:lnTo>
                      <a:pt x="354" y="666"/>
                    </a:lnTo>
                    <a:lnTo>
                      <a:pt x="348" y="660"/>
                    </a:lnTo>
                    <a:lnTo>
                      <a:pt x="342" y="660"/>
                    </a:lnTo>
                    <a:lnTo>
                      <a:pt x="336" y="660"/>
                    </a:lnTo>
                    <a:lnTo>
                      <a:pt x="336" y="666"/>
                    </a:lnTo>
                    <a:lnTo>
                      <a:pt x="330" y="666"/>
                    </a:lnTo>
                    <a:lnTo>
                      <a:pt x="336" y="672"/>
                    </a:lnTo>
                    <a:lnTo>
                      <a:pt x="330" y="672"/>
                    </a:lnTo>
                    <a:lnTo>
                      <a:pt x="330" y="684"/>
                    </a:lnTo>
                    <a:lnTo>
                      <a:pt x="336" y="684"/>
                    </a:lnTo>
                    <a:lnTo>
                      <a:pt x="330" y="690"/>
                    </a:lnTo>
                    <a:lnTo>
                      <a:pt x="330" y="696"/>
                    </a:lnTo>
                    <a:lnTo>
                      <a:pt x="330" y="702"/>
                    </a:lnTo>
                    <a:lnTo>
                      <a:pt x="330" y="708"/>
                    </a:lnTo>
                    <a:lnTo>
                      <a:pt x="330" y="714"/>
                    </a:lnTo>
                    <a:lnTo>
                      <a:pt x="330" y="720"/>
                    </a:lnTo>
                    <a:lnTo>
                      <a:pt x="324" y="720"/>
                    </a:lnTo>
                    <a:lnTo>
                      <a:pt x="330" y="726"/>
                    </a:lnTo>
                    <a:lnTo>
                      <a:pt x="330" y="738"/>
                    </a:lnTo>
                    <a:lnTo>
                      <a:pt x="330" y="744"/>
                    </a:lnTo>
                    <a:lnTo>
                      <a:pt x="330" y="750"/>
                    </a:lnTo>
                    <a:lnTo>
                      <a:pt x="330" y="756"/>
                    </a:lnTo>
                    <a:lnTo>
                      <a:pt x="330" y="762"/>
                    </a:lnTo>
                    <a:lnTo>
                      <a:pt x="324" y="762"/>
                    </a:lnTo>
                    <a:lnTo>
                      <a:pt x="324" y="756"/>
                    </a:lnTo>
                    <a:lnTo>
                      <a:pt x="324" y="762"/>
                    </a:lnTo>
                    <a:lnTo>
                      <a:pt x="324" y="768"/>
                    </a:lnTo>
                    <a:lnTo>
                      <a:pt x="318" y="768"/>
                    </a:lnTo>
                    <a:lnTo>
                      <a:pt x="318" y="774"/>
                    </a:lnTo>
                    <a:lnTo>
                      <a:pt x="258" y="678"/>
                    </a:lnTo>
                    <a:lnTo>
                      <a:pt x="240" y="654"/>
                    </a:lnTo>
                    <a:lnTo>
                      <a:pt x="162" y="540"/>
                    </a:lnTo>
                    <a:lnTo>
                      <a:pt x="126" y="480"/>
                    </a:lnTo>
                    <a:lnTo>
                      <a:pt x="90" y="426"/>
                    </a:lnTo>
                    <a:lnTo>
                      <a:pt x="48" y="366"/>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256053" name="Freeform 56"/>
              <p:cNvSpPr>
                <a:spLocks/>
              </p:cNvSpPr>
              <p:nvPr/>
            </p:nvSpPr>
            <p:spPr bwMode="auto">
              <a:xfrm>
                <a:off x="3819528" y="4073533"/>
                <a:ext cx="847725" cy="981075"/>
              </a:xfrm>
              <a:custGeom>
                <a:avLst/>
                <a:gdLst>
                  <a:gd name="T0" fmla="*/ 2147483647 w 534"/>
                  <a:gd name="T1" fmla="*/ 2147483647 h 618"/>
                  <a:gd name="T2" fmla="*/ 2147483647 w 534"/>
                  <a:gd name="T3" fmla="*/ 2147483647 h 618"/>
                  <a:gd name="T4" fmla="*/ 2147483647 w 534"/>
                  <a:gd name="T5" fmla="*/ 2147483647 h 618"/>
                  <a:gd name="T6" fmla="*/ 2147483647 w 534"/>
                  <a:gd name="T7" fmla="*/ 2147483647 h 618"/>
                  <a:gd name="T8" fmla="*/ 2147483647 w 534"/>
                  <a:gd name="T9" fmla="*/ 2147483647 h 618"/>
                  <a:gd name="T10" fmla="*/ 2147483647 w 534"/>
                  <a:gd name="T11" fmla="*/ 2147483647 h 618"/>
                  <a:gd name="T12" fmla="*/ 2147483647 w 534"/>
                  <a:gd name="T13" fmla="*/ 2147483647 h 618"/>
                  <a:gd name="T14" fmla="*/ 2147483647 w 534"/>
                  <a:gd name="T15" fmla="*/ 2147483647 h 618"/>
                  <a:gd name="T16" fmla="*/ 2147483647 w 534"/>
                  <a:gd name="T17" fmla="*/ 2147483647 h 618"/>
                  <a:gd name="T18" fmla="*/ 2147483647 w 534"/>
                  <a:gd name="T19" fmla="*/ 2147483647 h 618"/>
                  <a:gd name="T20" fmla="*/ 2147483647 w 534"/>
                  <a:gd name="T21" fmla="*/ 2147483647 h 618"/>
                  <a:gd name="T22" fmla="*/ 2147483647 w 534"/>
                  <a:gd name="T23" fmla="*/ 2147483647 h 618"/>
                  <a:gd name="T24" fmla="*/ 2147483647 w 534"/>
                  <a:gd name="T25" fmla="*/ 2147483647 h 618"/>
                  <a:gd name="T26" fmla="*/ 2147483647 w 534"/>
                  <a:gd name="T27" fmla="*/ 2147483647 h 618"/>
                  <a:gd name="T28" fmla="*/ 2147483647 w 534"/>
                  <a:gd name="T29" fmla="*/ 2147483647 h 618"/>
                  <a:gd name="T30" fmla="*/ 2147483647 w 534"/>
                  <a:gd name="T31" fmla="*/ 2147483647 h 618"/>
                  <a:gd name="T32" fmla="*/ 2147483647 w 534"/>
                  <a:gd name="T33" fmla="*/ 2147483647 h 618"/>
                  <a:gd name="T34" fmla="*/ 2147483647 w 534"/>
                  <a:gd name="T35" fmla="*/ 2147483647 h 618"/>
                  <a:gd name="T36" fmla="*/ 2147483647 w 534"/>
                  <a:gd name="T37" fmla="*/ 2147483647 h 618"/>
                  <a:gd name="T38" fmla="*/ 2147483647 w 534"/>
                  <a:gd name="T39" fmla="*/ 2147483647 h 618"/>
                  <a:gd name="T40" fmla="*/ 2147483647 w 534"/>
                  <a:gd name="T41" fmla="*/ 2147483647 h 618"/>
                  <a:gd name="T42" fmla="*/ 2147483647 w 534"/>
                  <a:gd name="T43" fmla="*/ 2147483647 h 618"/>
                  <a:gd name="T44" fmla="*/ 2147483647 w 534"/>
                  <a:gd name="T45" fmla="*/ 2147483647 h 618"/>
                  <a:gd name="T46" fmla="*/ 2147483647 w 534"/>
                  <a:gd name="T47" fmla="*/ 2147483647 h 618"/>
                  <a:gd name="T48" fmla="*/ 2147483647 w 534"/>
                  <a:gd name="T49" fmla="*/ 2147483647 h 618"/>
                  <a:gd name="T50" fmla="*/ 2147483647 w 534"/>
                  <a:gd name="T51" fmla="*/ 2147483647 h 618"/>
                  <a:gd name="T52" fmla="*/ 2147483647 w 534"/>
                  <a:gd name="T53" fmla="*/ 2147483647 h 618"/>
                  <a:gd name="T54" fmla="*/ 2147483647 w 534"/>
                  <a:gd name="T55" fmla="*/ 2147483647 h 618"/>
                  <a:gd name="T56" fmla="*/ 2147483647 w 534"/>
                  <a:gd name="T57" fmla="*/ 2147483647 h 618"/>
                  <a:gd name="T58" fmla="*/ 2147483647 w 534"/>
                  <a:gd name="T59" fmla="*/ 2147483647 h 618"/>
                  <a:gd name="T60" fmla="*/ 2147483647 w 534"/>
                  <a:gd name="T61" fmla="*/ 2147483647 h 618"/>
                  <a:gd name="T62" fmla="*/ 2147483647 w 534"/>
                  <a:gd name="T63" fmla="*/ 2147483647 h 618"/>
                  <a:gd name="T64" fmla="*/ 2147483647 w 534"/>
                  <a:gd name="T65" fmla="*/ 2147483647 h 618"/>
                  <a:gd name="T66" fmla="*/ 2147483647 w 534"/>
                  <a:gd name="T67" fmla="*/ 2147483647 h 618"/>
                  <a:gd name="T68" fmla="*/ 2147483647 w 534"/>
                  <a:gd name="T69" fmla="*/ 2147483647 h 618"/>
                  <a:gd name="T70" fmla="*/ 2147483647 w 534"/>
                  <a:gd name="T71" fmla="*/ 2147483647 h 618"/>
                  <a:gd name="T72" fmla="*/ 2147483647 w 534"/>
                  <a:gd name="T73" fmla="*/ 2147483647 h 618"/>
                  <a:gd name="T74" fmla="*/ 2147483647 w 534"/>
                  <a:gd name="T75" fmla="*/ 2147483647 h 618"/>
                  <a:gd name="T76" fmla="*/ 2147483647 w 534"/>
                  <a:gd name="T77" fmla="*/ 2147483647 h 618"/>
                  <a:gd name="T78" fmla="*/ 2147483647 w 534"/>
                  <a:gd name="T79" fmla="*/ 2147483647 h 618"/>
                  <a:gd name="T80" fmla="*/ 2147483647 w 534"/>
                  <a:gd name="T81" fmla="*/ 2147483647 h 618"/>
                  <a:gd name="T82" fmla="*/ 2147483647 w 534"/>
                  <a:gd name="T83" fmla="*/ 2147483647 h 618"/>
                  <a:gd name="T84" fmla="*/ 2147483647 w 534"/>
                  <a:gd name="T85" fmla="*/ 2147483647 h 618"/>
                  <a:gd name="T86" fmla="*/ 2147483647 w 534"/>
                  <a:gd name="T87" fmla="*/ 2147483647 h 618"/>
                  <a:gd name="T88" fmla="*/ 2147483647 w 534"/>
                  <a:gd name="T89" fmla="*/ 2147483647 h 618"/>
                  <a:gd name="T90" fmla="*/ 2147483647 w 534"/>
                  <a:gd name="T91" fmla="*/ 2147483647 h 618"/>
                  <a:gd name="T92" fmla="*/ 2147483647 w 534"/>
                  <a:gd name="T93" fmla="*/ 2147483647 h 618"/>
                  <a:gd name="T94" fmla="*/ 2147483647 w 534"/>
                  <a:gd name="T95" fmla="*/ 2147483647 h 618"/>
                  <a:gd name="T96" fmla="*/ 2147483647 w 534"/>
                  <a:gd name="T97" fmla="*/ 2147483647 h 618"/>
                  <a:gd name="T98" fmla="*/ 0 w 534"/>
                  <a:gd name="T99" fmla="*/ 2147483647 h 618"/>
                  <a:gd name="T100" fmla="*/ 2147483647 w 534"/>
                  <a:gd name="T101" fmla="*/ 2147483647 h 618"/>
                  <a:gd name="T102" fmla="*/ 2147483647 w 534"/>
                  <a:gd name="T103" fmla="*/ 2147483647 h 618"/>
                  <a:gd name="T104" fmla="*/ 2147483647 w 534"/>
                  <a:gd name="T105" fmla="*/ 2147483647 h 618"/>
                  <a:gd name="T106" fmla="*/ 2147483647 w 534"/>
                  <a:gd name="T107" fmla="*/ 2147483647 h 618"/>
                  <a:gd name="T108" fmla="*/ 2147483647 w 534"/>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4"/>
                  <a:gd name="T166" fmla="*/ 0 h 618"/>
                  <a:gd name="T167" fmla="*/ 534 w 534"/>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4" h="618">
                    <a:moveTo>
                      <a:pt x="30" y="378"/>
                    </a:moveTo>
                    <a:lnTo>
                      <a:pt x="24" y="378"/>
                    </a:lnTo>
                    <a:lnTo>
                      <a:pt x="24" y="372"/>
                    </a:lnTo>
                    <a:lnTo>
                      <a:pt x="18" y="366"/>
                    </a:lnTo>
                    <a:lnTo>
                      <a:pt x="24" y="360"/>
                    </a:lnTo>
                    <a:lnTo>
                      <a:pt x="24" y="354"/>
                    </a:lnTo>
                    <a:lnTo>
                      <a:pt x="18" y="348"/>
                    </a:lnTo>
                    <a:lnTo>
                      <a:pt x="24" y="342"/>
                    </a:lnTo>
                    <a:lnTo>
                      <a:pt x="24" y="336"/>
                    </a:lnTo>
                    <a:lnTo>
                      <a:pt x="30" y="336"/>
                    </a:lnTo>
                    <a:lnTo>
                      <a:pt x="36" y="336"/>
                    </a:lnTo>
                    <a:lnTo>
                      <a:pt x="36" y="330"/>
                    </a:lnTo>
                    <a:lnTo>
                      <a:pt x="42" y="324"/>
                    </a:lnTo>
                    <a:lnTo>
                      <a:pt x="42" y="318"/>
                    </a:lnTo>
                    <a:lnTo>
                      <a:pt x="42" y="312"/>
                    </a:lnTo>
                    <a:lnTo>
                      <a:pt x="48" y="312"/>
                    </a:lnTo>
                    <a:lnTo>
                      <a:pt x="48" y="306"/>
                    </a:lnTo>
                    <a:lnTo>
                      <a:pt x="48" y="300"/>
                    </a:lnTo>
                    <a:lnTo>
                      <a:pt x="48" y="294"/>
                    </a:lnTo>
                    <a:lnTo>
                      <a:pt x="54" y="288"/>
                    </a:lnTo>
                    <a:lnTo>
                      <a:pt x="48" y="288"/>
                    </a:lnTo>
                    <a:lnTo>
                      <a:pt x="60" y="282"/>
                    </a:lnTo>
                    <a:lnTo>
                      <a:pt x="60" y="276"/>
                    </a:lnTo>
                    <a:lnTo>
                      <a:pt x="72" y="270"/>
                    </a:lnTo>
                    <a:lnTo>
                      <a:pt x="78" y="270"/>
                    </a:lnTo>
                    <a:lnTo>
                      <a:pt x="84" y="264"/>
                    </a:lnTo>
                    <a:lnTo>
                      <a:pt x="90" y="264"/>
                    </a:lnTo>
                    <a:lnTo>
                      <a:pt x="90" y="258"/>
                    </a:lnTo>
                    <a:lnTo>
                      <a:pt x="84" y="252"/>
                    </a:lnTo>
                    <a:lnTo>
                      <a:pt x="78" y="246"/>
                    </a:lnTo>
                    <a:lnTo>
                      <a:pt x="72" y="240"/>
                    </a:lnTo>
                    <a:lnTo>
                      <a:pt x="72" y="234"/>
                    </a:lnTo>
                    <a:lnTo>
                      <a:pt x="72" y="228"/>
                    </a:lnTo>
                    <a:lnTo>
                      <a:pt x="72" y="216"/>
                    </a:lnTo>
                    <a:lnTo>
                      <a:pt x="66" y="210"/>
                    </a:lnTo>
                    <a:lnTo>
                      <a:pt x="66" y="204"/>
                    </a:lnTo>
                    <a:lnTo>
                      <a:pt x="60" y="198"/>
                    </a:lnTo>
                    <a:lnTo>
                      <a:pt x="60" y="192"/>
                    </a:lnTo>
                    <a:lnTo>
                      <a:pt x="60" y="186"/>
                    </a:lnTo>
                    <a:lnTo>
                      <a:pt x="60" y="180"/>
                    </a:lnTo>
                    <a:lnTo>
                      <a:pt x="66" y="180"/>
                    </a:lnTo>
                    <a:lnTo>
                      <a:pt x="66" y="174"/>
                    </a:lnTo>
                    <a:lnTo>
                      <a:pt x="66" y="168"/>
                    </a:lnTo>
                    <a:lnTo>
                      <a:pt x="66" y="174"/>
                    </a:lnTo>
                    <a:lnTo>
                      <a:pt x="72" y="174"/>
                    </a:lnTo>
                    <a:lnTo>
                      <a:pt x="72" y="168"/>
                    </a:lnTo>
                    <a:lnTo>
                      <a:pt x="72" y="162"/>
                    </a:lnTo>
                    <a:lnTo>
                      <a:pt x="72" y="156"/>
                    </a:lnTo>
                    <a:lnTo>
                      <a:pt x="72" y="150"/>
                    </a:lnTo>
                    <a:lnTo>
                      <a:pt x="72" y="138"/>
                    </a:lnTo>
                    <a:lnTo>
                      <a:pt x="66" y="132"/>
                    </a:lnTo>
                    <a:lnTo>
                      <a:pt x="72" y="132"/>
                    </a:lnTo>
                    <a:lnTo>
                      <a:pt x="72" y="126"/>
                    </a:lnTo>
                    <a:lnTo>
                      <a:pt x="72" y="120"/>
                    </a:lnTo>
                    <a:lnTo>
                      <a:pt x="72" y="114"/>
                    </a:lnTo>
                    <a:lnTo>
                      <a:pt x="72" y="108"/>
                    </a:lnTo>
                    <a:lnTo>
                      <a:pt x="72" y="102"/>
                    </a:lnTo>
                    <a:lnTo>
                      <a:pt x="78" y="96"/>
                    </a:lnTo>
                    <a:lnTo>
                      <a:pt x="72" y="96"/>
                    </a:lnTo>
                    <a:lnTo>
                      <a:pt x="72" y="84"/>
                    </a:lnTo>
                    <a:lnTo>
                      <a:pt x="78" y="84"/>
                    </a:lnTo>
                    <a:lnTo>
                      <a:pt x="72" y="78"/>
                    </a:lnTo>
                    <a:lnTo>
                      <a:pt x="78" y="78"/>
                    </a:lnTo>
                    <a:lnTo>
                      <a:pt x="78" y="72"/>
                    </a:lnTo>
                    <a:lnTo>
                      <a:pt x="84" y="72"/>
                    </a:lnTo>
                    <a:lnTo>
                      <a:pt x="90" y="72"/>
                    </a:lnTo>
                    <a:lnTo>
                      <a:pt x="96" y="78"/>
                    </a:lnTo>
                    <a:lnTo>
                      <a:pt x="102" y="78"/>
                    </a:lnTo>
                    <a:lnTo>
                      <a:pt x="108" y="78"/>
                    </a:lnTo>
                    <a:lnTo>
                      <a:pt x="108" y="84"/>
                    </a:lnTo>
                    <a:lnTo>
                      <a:pt x="114" y="90"/>
                    </a:lnTo>
                    <a:lnTo>
                      <a:pt x="120" y="90"/>
                    </a:lnTo>
                    <a:lnTo>
                      <a:pt x="126" y="84"/>
                    </a:lnTo>
                    <a:lnTo>
                      <a:pt x="132" y="78"/>
                    </a:lnTo>
                    <a:lnTo>
                      <a:pt x="132" y="72"/>
                    </a:lnTo>
                    <a:lnTo>
                      <a:pt x="144" y="12"/>
                    </a:lnTo>
                    <a:lnTo>
                      <a:pt x="144" y="0"/>
                    </a:lnTo>
                    <a:lnTo>
                      <a:pt x="234" y="12"/>
                    </a:lnTo>
                    <a:lnTo>
                      <a:pt x="264" y="18"/>
                    </a:lnTo>
                    <a:lnTo>
                      <a:pt x="282" y="24"/>
                    </a:lnTo>
                    <a:lnTo>
                      <a:pt x="354" y="36"/>
                    </a:lnTo>
                    <a:lnTo>
                      <a:pt x="402" y="42"/>
                    </a:lnTo>
                    <a:lnTo>
                      <a:pt x="420" y="42"/>
                    </a:lnTo>
                    <a:lnTo>
                      <a:pt x="420" y="48"/>
                    </a:lnTo>
                    <a:lnTo>
                      <a:pt x="456" y="54"/>
                    </a:lnTo>
                    <a:lnTo>
                      <a:pt x="534" y="60"/>
                    </a:lnTo>
                    <a:lnTo>
                      <a:pt x="516" y="162"/>
                    </a:lnTo>
                    <a:lnTo>
                      <a:pt x="504" y="264"/>
                    </a:lnTo>
                    <a:lnTo>
                      <a:pt x="498" y="300"/>
                    </a:lnTo>
                    <a:lnTo>
                      <a:pt x="486" y="378"/>
                    </a:lnTo>
                    <a:lnTo>
                      <a:pt x="480" y="432"/>
                    </a:lnTo>
                    <a:lnTo>
                      <a:pt x="474" y="474"/>
                    </a:lnTo>
                    <a:lnTo>
                      <a:pt x="468" y="510"/>
                    </a:lnTo>
                    <a:lnTo>
                      <a:pt x="456" y="618"/>
                    </a:lnTo>
                    <a:lnTo>
                      <a:pt x="336" y="600"/>
                    </a:lnTo>
                    <a:lnTo>
                      <a:pt x="288" y="594"/>
                    </a:lnTo>
                    <a:lnTo>
                      <a:pt x="264" y="582"/>
                    </a:lnTo>
                    <a:lnTo>
                      <a:pt x="114" y="492"/>
                    </a:lnTo>
                    <a:lnTo>
                      <a:pt x="0" y="426"/>
                    </a:lnTo>
                    <a:lnTo>
                      <a:pt x="0" y="414"/>
                    </a:lnTo>
                    <a:lnTo>
                      <a:pt x="12" y="402"/>
                    </a:lnTo>
                    <a:lnTo>
                      <a:pt x="18" y="408"/>
                    </a:lnTo>
                    <a:lnTo>
                      <a:pt x="18" y="402"/>
                    </a:lnTo>
                    <a:lnTo>
                      <a:pt x="24" y="408"/>
                    </a:lnTo>
                    <a:lnTo>
                      <a:pt x="24" y="402"/>
                    </a:lnTo>
                    <a:lnTo>
                      <a:pt x="30" y="396"/>
                    </a:lnTo>
                    <a:lnTo>
                      <a:pt x="36" y="396"/>
                    </a:lnTo>
                    <a:lnTo>
                      <a:pt x="36" y="390"/>
                    </a:lnTo>
                    <a:lnTo>
                      <a:pt x="36" y="384"/>
                    </a:lnTo>
                    <a:lnTo>
                      <a:pt x="30" y="378"/>
                    </a:lnTo>
                    <a:close/>
                  </a:path>
                </a:pathLst>
              </a:custGeom>
              <a:solidFill>
                <a:srgbClr val="FFFFFF"/>
              </a:solidFill>
              <a:ln w="28575">
                <a:solidFill>
                  <a:srgbClr val="000000"/>
                </a:solidFill>
                <a:round/>
                <a:headEnd/>
                <a:tailEnd/>
              </a:ln>
            </p:spPr>
            <p:txBody>
              <a:bodyPr lIns="87069" tIns="43506" rIns="87069" bIns="43506"/>
              <a:lstStyle/>
              <a:p>
                <a:pPr fontAlgn="base">
                  <a:spcBef>
                    <a:spcPct val="0"/>
                  </a:spcBef>
                  <a:spcAft>
                    <a:spcPct val="0"/>
                  </a:spcAft>
                </a:pPr>
                <a:endParaRPr lang="en-US" sz="2400" dirty="0">
                  <a:solidFill>
                    <a:srgbClr val="000000"/>
                  </a:solidFill>
                  <a:latin typeface="Times New Roman" charset="0"/>
                  <a:ea typeface="ＭＳ Ｐゴシック" charset="0"/>
                  <a:cs typeface="ＭＳ Ｐゴシック" charset="0"/>
                </a:endParaRPr>
              </a:p>
            </p:txBody>
          </p:sp>
          <p:sp>
            <p:nvSpPr>
              <p:cNvPr id="3" name="TextBox 2"/>
              <p:cNvSpPr txBox="1"/>
              <p:nvPr/>
            </p:nvSpPr>
            <p:spPr>
              <a:xfrm>
                <a:off x="7539924" y="3909506"/>
                <a:ext cx="363301" cy="338554"/>
              </a:xfrm>
              <a:prstGeom prst="rect">
                <a:avLst/>
              </a:prstGeom>
              <a:noFill/>
            </p:spPr>
            <p:txBody>
              <a:bodyPr wrap="none" rtlCol="0">
                <a:spAutoFit/>
              </a:bodyPr>
              <a:lstStyle/>
              <a:p>
                <a:r>
                  <a:rPr lang="en-US" sz="1600" b="1" dirty="0">
                    <a:solidFill>
                      <a:srgbClr val="000000"/>
                    </a:solidFill>
                    <a:latin typeface="Candara"/>
                    <a:cs typeface="Candara"/>
                  </a:rPr>
                  <a:t>18</a:t>
                </a:r>
              </a:p>
            </p:txBody>
          </p:sp>
          <p:sp>
            <p:nvSpPr>
              <p:cNvPr id="4" name="TextBox 3"/>
              <p:cNvSpPr txBox="1"/>
              <p:nvPr/>
            </p:nvSpPr>
            <p:spPr>
              <a:xfrm>
                <a:off x="7943974" y="3705015"/>
                <a:ext cx="287258" cy="338554"/>
              </a:xfrm>
              <a:prstGeom prst="rect">
                <a:avLst/>
              </a:prstGeom>
              <a:noFill/>
            </p:spPr>
            <p:txBody>
              <a:bodyPr wrap="none" rtlCol="0">
                <a:spAutoFit/>
              </a:bodyPr>
              <a:lstStyle/>
              <a:p>
                <a:r>
                  <a:rPr lang="en-US" sz="1600" b="1" dirty="0">
                    <a:solidFill>
                      <a:srgbClr val="000000"/>
                    </a:solidFill>
                    <a:latin typeface="Candara"/>
                    <a:cs typeface="Candara"/>
                  </a:rPr>
                  <a:t>2</a:t>
                </a:r>
              </a:p>
            </p:txBody>
          </p:sp>
        </p:grpSp>
      </p:grpSp>
      <p:sp>
        <p:nvSpPr>
          <p:cNvPr id="7" name="Date Placeholder 6"/>
          <p:cNvSpPr>
            <a:spLocks noGrp="1"/>
          </p:cNvSpPr>
          <p:nvPr>
            <p:ph type="dt" sz="half" idx="10"/>
          </p:nvPr>
        </p:nvSpPr>
        <p:spPr/>
        <p:txBody>
          <a:bodyPr/>
          <a:lstStyle/>
          <a:p>
            <a:r>
              <a:rPr lang="en-US" smtClean="0"/>
              <a:t>5/30/2018</a:t>
            </a:r>
            <a:endParaRPr lang="en-US" dirty="0"/>
          </a:p>
        </p:txBody>
      </p:sp>
      <p:sp>
        <p:nvSpPr>
          <p:cNvPr id="8" name="Slide Number Placeholder 7"/>
          <p:cNvSpPr>
            <a:spLocks noGrp="1"/>
          </p:cNvSpPr>
          <p:nvPr>
            <p:ph type="sldNum" sz="quarter" idx="12"/>
          </p:nvPr>
        </p:nvSpPr>
        <p:spPr/>
        <p:txBody>
          <a:bodyPr/>
          <a:lstStyle/>
          <a:p>
            <a:fld id="{1FC8DD8B-E0DB-44BA-B35E-E587B0E651D5}" type="slidenum">
              <a:rPr lang="en-US" smtClean="0"/>
              <a:t>12</a:t>
            </a:fld>
            <a:endParaRPr lang="en-US" dirty="0"/>
          </a:p>
        </p:txBody>
      </p:sp>
    </p:spTree>
    <p:custDataLst>
      <p:tags r:id="rId1"/>
    </p:custDataLst>
    <p:extLst>
      <p:ext uri="{BB962C8B-B14F-4D97-AF65-F5344CB8AC3E}">
        <p14:creationId xmlns:p14="http://schemas.microsoft.com/office/powerpoint/2010/main" val="3670561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1" y="762000"/>
            <a:ext cx="11811000" cy="461665"/>
          </a:xfrm>
          <a:prstGeom prst="rect">
            <a:avLst/>
          </a:prstGeom>
          <a:noFill/>
        </p:spPr>
        <p:txBody>
          <a:bodyPr wrap="square" rtlCol="0">
            <a:spAutoFit/>
          </a:bodyPr>
          <a:lstStyle/>
          <a:p>
            <a:r>
              <a:rPr lang="en-US" sz="2400" dirty="0" smtClean="0"/>
              <a:t>OISC received record-setting numbers of </a:t>
            </a:r>
            <a:r>
              <a:rPr lang="en-US" sz="2400" u="sng" dirty="0" smtClean="0"/>
              <a:t>drift complaints </a:t>
            </a:r>
            <a:r>
              <a:rPr lang="en-US" sz="2400" dirty="0" smtClean="0"/>
              <a:t>in 2017 for </a:t>
            </a:r>
            <a:r>
              <a:rPr lang="en-US" sz="2400" b="1" dirty="0" smtClean="0"/>
              <a:t>ALL</a:t>
            </a:r>
            <a:r>
              <a:rPr lang="en-US" sz="2400" dirty="0" smtClean="0"/>
              <a:t> types of applications </a:t>
            </a:r>
            <a:endParaRPr lang="en-US" sz="2400"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13</a:t>
            </a:fld>
            <a:endParaRPr lang="en-US" dirty="0"/>
          </a:p>
        </p:txBody>
      </p:sp>
      <p:sp>
        <p:nvSpPr>
          <p:cNvPr id="6" name="Rectangle 5"/>
          <p:cNvSpPr/>
          <p:nvPr/>
        </p:nvSpPr>
        <p:spPr>
          <a:xfrm>
            <a:off x="838200" y="6356350"/>
            <a:ext cx="7677149" cy="43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hart 1"/>
          <p:cNvGraphicFramePr>
            <a:graphicFrameLocks noChangeAspect="1"/>
          </p:cNvGraphicFramePr>
          <p:nvPr>
            <p:extLst>
              <p:ext uri="{D42A27DB-BD31-4B8C-83A1-F6EECF244321}">
                <p14:modId xmlns:p14="http://schemas.microsoft.com/office/powerpoint/2010/main" val="3684524231"/>
              </p:ext>
            </p:extLst>
          </p:nvPr>
        </p:nvGraphicFramePr>
        <p:xfrm>
          <a:off x="521863" y="1171574"/>
          <a:ext cx="10165187" cy="5686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474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73978" y="579312"/>
            <a:ext cx="10515600" cy="1325563"/>
          </a:xfrm>
        </p:spPr>
        <p:txBody>
          <a:bodyPr/>
          <a:lstStyle/>
          <a:p>
            <a:pPr algn="ctr"/>
            <a:r>
              <a:rPr lang="en-US" altLang="en-US" dirty="0"/>
              <a:t>Recent Drift &amp; Dicamba Data for Indiana</a:t>
            </a:r>
          </a:p>
        </p:txBody>
      </p:sp>
      <p:sp>
        <p:nvSpPr>
          <p:cNvPr id="4" name="Content Placeholder 3"/>
          <p:cNvSpPr txBox="1">
            <a:spLocks noGrp="1"/>
          </p:cNvSpPr>
          <p:nvPr>
            <p:ph idx="1"/>
          </p:nvPr>
        </p:nvSpPr>
        <p:spPr>
          <a:xfrm>
            <a:off x="376303" y="1632329"/>
            <a:ext cx="10202383" cy="3725122"/>
          </a:xfrm>
        </p:spPr>
        <p:txBody>
          <a:bodyPr wrap="square" rtlCol="0">
            <a:spAutoFit/>
          </a:bodyPr>
          <a:lstStyle/>
          <a:p>
            <a:pPr marL="0" indent="0">
              <a:buNone/>
              <a:defRPr/>
            </a:pPr>
            <a:r>
              <a:rPr lang="en-US" sz="3600" u="sng" dirty="0"/>
              <a:t>Year		Total Drift	</a:t>
            </a:r>
            <a:r>
              <a:rPr lang="en-US" sz="3600" u="sng" dirty="0" smtClean="0"/>
              <a:t>Dicamba    Percent</a:t>
            </a:r>
            <a:endParaRPr lang="en-US" sz="3600" u="sng" dirty="0"/>
          </a:p>
          <a:p>
            <a:pPr marL="0" indent="0">
              <a:buNone/>
              <a:defRPr/>
            </a:pPr>
            <a:r>
              <a:rPr lang="en-US" sz="3600" dirty="0"/>
              <a:t>2013		</a:t>
            </a:r>
            <a:r>
              <a:rPr lang="en-US" sz="3600" dirty="0" smtClean="0"/>
              <a:t>92</a:t>
            </a:r>
            <a:r>
              <a:rPr lang="en-US" sz="3600" dirty="0"/>
              <a:t>			</a:t>
            </a:r>
            <a:r>
              <a:rPr lang="en-US" sz="3600" dirty="0" smtClean="0"/>
              <a:t>3		3%</a:t>
            </a:r>
            <a:endParaRPr lang="en-US" sz="3600" dirty="0"/>
          </a:p>
          <a:p>
            <a:pPr marL="0" indent="0">
              <a:buNone/>
              <a:defRPr/>
            </a:pPr>
            <a:r>
              <a:rPr lang="en-US" sz="3600" dirty="0"/>
              <a:t>2014		</a:t>
            </a:r>
            <a:r>
              <a:rPr lang="en-US" sz="3600" dirty="0" smtClean="0"/>
              <a:t>83</a:t>
            </a:r>
            <a:r>
              <a:rPr lang="en-US" sz="3600" dirty="0"/>
              <a:t>			</a:t>
            </a:r>
            <a:r>
              <a:rPr lang="en-US" sz="3600" dirty="0" smtClean="0"/>
              <a:t>5		6%</a:t>
            </a:r>
            <a:endParaRPr lang="en-US" sz="3600" dirty="0"/>
          </a:p>
          <a:p>
            <a:pPr marL="0" indent="0">
              <a:buNone/>
              <a:defRPr/>
            </a:pPr>
            <a:r>
              <a:rPr lang="en-US" sz="3600" dirty="0"/>
              <a:t>2015		</a:t>
            </a:r>
            <a:r>
              <a:rPr lang="en-US" sz="3600" dirty="0" smtClean="0"/>
              <a:t>81</a:t>
            </a:r>
            <a:r>
              <a:rPr lang="en-US" sz="3600" dirty="0"/>
              <a:t>			</a:t>
            </a:r>
            <a:r>
              <a:rPr lang="en-US" sz="3600" dirty="0" smtClean="0"/>
              <a:t>8	       10%</a:t>
            </a:r>
            <a:endParaRPr lang="en-US" sz="3600" dirty="0"/>
          </a:p>
          <a:p>
            <a:pPr marL="0" indent="0">
              <a:buNone/>
              <a:defRPr/>
            </a:pPr>
            <a:r>
              <a:rPr lang="en-US" sz="3600" dirty="0"/>
              <a:t>2016		</a:t>
            </a:r>
            <a:r>
              <a:rPr lang="en-US" sz="3600" dirty="0" smtClean="0"/>
              <a:t>74</a:t>
            </a:r>
            <a:r>
              <a:rPr lang="en-US" sz="3600" dirty="0"/>
              <a:t>			</a:t>
            </a:r>
            <a:r>
              <a:rPr lang="en-US" sz="3600" dirty="0" smtClean="0"/>
              <a:t>3		4%</a:t>
            </a:r>
            <a:endParaRPr lang="en-US" sz="3600" dirty="0"/>
          </a:p>
          <a:p>
            <a:pPr marL="0" indent="0">
              <a:buNone/>
              <a:defRPr/>
            </a:pPr>
            <a:r>
              <a:rPr lang="en-US" sz="3600" dirty="0"/>
              <a:t>2017	</a:t>
            </a:r>
            <a:r>
              <a:rPr lang="en-US" sz="3600" dirty="0" smtClean="0"/>
              <a:t>       287</a:t>
            </a:r>
            <a:r>
              <a:rPr lang="en-US" sz="3600" dirty="0"/>
              <a:t>		 </a:t>
            </a:r>
            <a:r>
              <a:rPr lang="en-US" sz="3600" dirty="0" smtClean="0"/>
              <a:t>   132	      46%</a:t>
            </a:r>
            <a:endParaRPr lang="en-US" sz="4000" dirty="0"/>
          </a:p>
        </p:txBody>
      </p:sp>
      <p:graphicFrame>
        <p:nvGraphicFramePr>
          <p:cNvPr id="5" name="Chart 4"/>
          <p:cNvGraphicFramePr>
            <a:graphicFrameLocks/>
          </p:cNvGraphicFramePr>
          <p:nvPr>
            <p:extLst>
              <p:ext uri="{D42A27DB-BD31-4B8C-83A1-F6EECF244321}">
                <p14:modId xmlns:p14="http://schemas.microsoft.com/office/powerpoint/2010/main" val="3091554446"/>
              </p:ext>
            </p:extLst>
          </p:nvPr>
        </p:nvGraphicFramePr>
        <p:xfrm>
          <a:off x="8610600" y="3077738"/>
          <a:ext cx="3410415" cy="3401122"/>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14</a:t>
            </a:fld>
            <a:endParaRPr lang="en-US" dirty="0"/>
          </a:p>
        </p:txBody>
      </p:sp>
    </p:spTree>
    <p:extLst>
      <p:ext uri="{BB962C8B-B14F-4D97-AF65-F5344CB8AC3E}">
        <p14:creationId xmlns:p14="http://schemas.microsoft.com/office/powerpoint/2010/main" val="268449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98" y="500062"/>
            <a:ext cx="10515600" cy="1325563"/>
          </a:xfrm>
        </p:spPr>
        <p:txBody>
          <a:bodyPr/>
          <a:lstStyle/>
          <a:p>
            <a:r>
              <a:rPr lang="en-US" dirty="0" smtClean="0"/>
              <a:t>Details of </a:t>
            </a:r>
            <a:r>
              <a:rPr lang="en-US" u="sng" dirty="0" smtClean="0">
                <a:solidFill>
                  <a:srgbClr val="FF0000"/>
                </a:solidFill>
              </a:rPr>
              <a:t>132</a:t>
            </a:r>
            <a:r>
              <a:rPr lang="en-US" dirty="0" smtClean="0"/>
              <a:t> dicamba investigations for 2017</a:t>
            </a:r>
            <a:endParaRPr lang="en-US" dirty="0"/>
          </a:p>
        </p:txBody>
      </p:sp>
      <p:sp>
        <p:nvSpPr>
          <p:cNvPr id="3" name="Content Placeholder 2"/>
          <p:cNvSpPr>
            <a:spLocks noGrp="1"/>
          </p:cNvSpPr>
          <p:nvPr>
            <p:ph sz="half" idx="1"/>
          </p:nvPr>
        </p:nvSpPr>
        <p:spPr>
          <a:xfrm>
            <a:off x="434898" y="1662190"/>
            <a:ext cx="5181600" cy="4351338"/>
          </a:xfrm>
        </p:spPr>
        <p:txBody>
          <a:bodyPr/>
          <a:lstStyle/>
          <a:p>
            <a:pPr marL="0" indent="0">
              <a:buNone/>
            </a:pPr>
            <a:r>
              <a:rPr lang="en-US" b="1" dirty="0" smtClean="0"/>
              <a:t>Applicators involved:</a:t>
            </a:r>
          </a:p>
          <a:p>
            <a:r>
              <a:rPr lang="en-US" sz="2800" dirty="0" smtClean="0"/>
              <a:t>23% </a:t>
            </a:r>
            <a:r>
              <a:rPr lang="en-US" sz="2800" dirty="0"/>
              <a:t>Commercial applicator</a:t>
            </a:r>
          </a:p>
          <a:p>
            <a:endParaRPr lang="en-US" sz="2800" dirty="0"/>
          </a:p>
          <a:p>
            <a:r>
              <a:rPr lang="en-US" sz="2800" dirty="0" smtClean="0"/>
              <a:t>62% </a:t>
            </a:r>
            <a:r>
              <a:rPr lang="en-US" sz="2800" dirty="0"/>
              <a:t>Private applicator</a:t>
            </a:r>
          </a:p>
          <a:p>
            <a:endParaRPr lang="en-US" sz="2800" dirty="0"/>
          </a:p>
          <a:p>
            <a:r>
              <a:rPr lang="en-US" sz="2800" dirty="0" smtClean="0"/>
              <a:t>15% </a:t>
            </a:r>
            <a:r>
              <a:rPr lang="en-US" sz="2800" dirty="0"/>
              <a:t>Noncertified applicator</a:t>
            </a:r>
          </a:p>
        </p:txBody>
      </p:sp>
      <p:sp>
        <p:nvSpPr>
          <p:cNvPr id="4" name="Content Placeholder 3"/>
          <p:cNvSpPr>
            <a:spLocks noGrp="1"/>
          </p:cNvSpPr>
          <p:nvPr>
            <p:ph sz="half" idx="2"/>
          </p:nvPr>
        </p:nvSpPr>
        <p:spPr>
          <a:xfrm>
            <a:off x="5436220" y="1802405"/>
            <a:ext cx="5438078" cy="4351338"/>
          </a:xfrm>
        </p:spPr>
        <p:txBody>
          <a:bodyPr/>
          <a:lstStyle/>
          <a:p>
            <a:pPr marL="0" indent="0">
              <a:buNone/>
            </a:pPr>
            <a:r>
              <a:rPr lang="en-US" b="1" dirty="0" smtClean="0"/>
              <a:t>Products applied:</a:t>
            </a:r>
          </a:p>
          <a:p>
            <a:r>
              <a:rPr lang="en-US" sz="2800" dirty="0" smtClean="0"/>
              <a:t>45% </a:t>
            </a:r>
            <a:r>
              <a:rPr lang="en-US" sz="2800" dirty="0"/>
              <a:t>Engenia</a:t>
            </a:r>
          </a:p>
          <a:p>
            <a:endParaRPr lang="en-US" sz="2800" dirty="0"/>
          </a:p>
          <a:p>
            <a:r>
              <a:rPr lang="en-US" sz="2800" dirty="0" smtClean="0"/>
              <a:t>7% </a:t>
            </a:r>
            <a:r>
              <a:rPr lang="en-US" sz="2800" dirty="0"/>
              <a:t>FeXapan</a:t>
            </a:r>
          </a:p>
          <a:p>
            <a:endParaRPr lang="en-US" sz="2800" dirty="0"/>
          </a:p>
          <a:p>
            <a:r>
              <a:rPr lang="en-US" sz="2800" dirty="0" smtClean="0"/>
              <a:t>40% </a:t>
            </a:r>
            <a:r>
              <a:rPr lang="en-US" sz="2800" dirty="0"/>
              <a:t>Xtendimax</a:t>
            </a:r>
          </a:p>
          <a:p>
            <a:endParaRPr lang="en-US" sz="2800" dirty="0"/>
          </a:p>
          <a:p>
            <a:r>
              <a:rPr lang="en-US" sz="2800" dirty="0"/>
              <a:t> </a:t>
            </a:r>
            <a:r>
              <a:rPr lang="en-US" sz="2800" dirty="0" smtClean="0"/>
              <a:t>8% </a:t>
            </a:r>
            <a:r>
              <a:rPr lang="en-US" sz="2800" dirty="0"/>
              <a:t>Other</a:t>
            </a:r>
            <a:endParaRPr lang="en-US" sz="2400" dirty="0"/>
          </a:p>
        </p:txBody>
      </p:sp>
      <p:sp>
        <p:nvSpPr>
          <p:cNvPr id="6" name="Content Placeholder 2"/>
          <p:cNvSpPr txBox="1">
            <a:spLocks/>
          </p:cNvSpPr>
          <p:nvPr/>
        </p:nvSpPr>
        <p:spPr>
          <a:xfrm>
            <a:off x="8951642" y="1783990"/>
            <a:ext cx="33323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Target crop/site:</a:t>
            </a:r>
          </a:p>
          <a:p>
            <a:r>
              <a:rPr lang="en-US" sz="2800" dirty="0" smtClean="0"/>
              <a:t>92% </a:t>
            </a:r>
            <a:r>
              <a:rPr lang="en-US" sz="2800" dirty="0"/>
              <a:t>Soybean</a:t>
            </a:r>
          </a:p>
          <a:p>
            <a:endParaRPr lang="en-US" sz="2800" dirty="0"/>
          </a:p>
          <a:p>
            <a:r>
              <a:rPr lang="en-US" sz="2800" dirty="0"/>
              <a:t>6</a:t>
            </a:r>
            <a:r>
              <a:rPr lang="en-US" sz="2800" dirty="0" smtClean="0"/>
              <a:t>% Corn</a:t>
            </a:r>
          </a:p>
          <a:p>
            <a:endParaRPr lang="en-US" sz="2800" dirty="0"/>
          </a:p>
          <a:p>
            <a:r>
              <a:rPr lang="en-US" sz="2800" dirty="0" smtClean="0"/>
              <a:t>1% R.O.W.</a:t>
            </a:r>
          </a:p>
          <a:p>
            <a:endParaRPr lang="en-US" sz="2800" dirty="0"/>
          </a:p>
          <a:p>
            <a:r>
              <a:rPr lang="en-US" sz="2800" dirty="0" smtClean="0"/>
              <a:t>1% Pasture </a:t>
            </a:r>
            <a:endParaRPr lang="en-US" sz="2800" dirty="0"/>
          </a:p>
        </p:txBody>
      </p:sp>
      <p:sp>
        <p:nvSpPr>
          <p:cNvPr id="5" name="Date Placeholder 4"/>
          <p:cNvSpPr>
            <a:spLocks noGrp="1"/>
          </p:cNvSpPr>
          <p:nvPr>
            <p:ph type="dt" sz="half" idx="10"/>
          </p:nvPr>
        </p:nvSpPr>
        <p:spPr/>
        <p:txBody>
          <a:bodyPr/>
          <a:lstStyle/>
          <a:p>
            <a:r>
              <a:rPr lang="en-US" smtClean="0"/>
              <a:t>5/30/2018</a:t>
            </a:r>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15</a:t>
            </a:fld>
            <a:endParaRPr lang="en-US" dirty="0"/>
          </a:p>
        </p:txBody>
      </p:sp>
    </p:spTree>
    <p:extLst>
      <p:ext uri="{BB962C8B-B14F-4D97-AF65-F5344CB8AC3E}">
        <p14:creationId xmlns:p14="http://schemas.microsoft.com/office/powerpoint/2010/main" val="287733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51" y="522365"/>
            <a:ext cx="10515600" cy="1325563"/>
          </a:xfrm>
        </p:spPr>
        <p:txBody>
          <a:bodyPr/>
          <a:lstStyle/>
          <a:p>
            <a:r>
              <a:rPr lang="en-US" dirty="0"/>
              <a:t>Details of </a:t>
            </a:r>
            <a:r>
              <a:rPr lang="en-US" u="sng" dirty="0" smtClean="0">
                <a:solidFill>
                  <a:srgbClr val="FF0000"/>
                </a:solidFill>
              </a:rPr>
              <a:t>132</a:t>
            </a:r>
            <a:r>
              <a:rPr lang="en-US" dirty="0" smtClean="0"/>
              <a:t> dicamba investigations for 2017</a:t>
            </a:r>
            <a:endParaRPr lang="en-US" dirty="0"/>
          </a:p>
        </p:txBody>
      </p:sp>
      <p:sp>
        <p:nvSpPr>
          <p:cNvPr id="4" name="Content Placeholder 3"/>
          <p:cNvSpPr>
            <a:spLocks noGrp="1"/>
          </p:cNvSpPr>
          <p:nvPr>
            <p:ph sz="half" idx="2"/>
          </p:nvPr>
        </p:nvSpPr>
        <p:spPr>
          <a:xfrm>
            <a:off x="468351" y="1847928"/>
            <a:ext cx="5181600" cy="4351338"/>
          </a:xfrm>
        </p:spPr>
        <p:txBody>
          <a:bodyPr>
            <a:normAutofit fontScale="92500" lnSpcReduction="10000"/>
          </a:bodyPr>
          <a:lstStyle/>
          <a:p>
            <a:pPr marL="0" indent="0">
              <a:buNone/>
            </a:pPr>
            <a:r>
              <a:rPr lang="en-US" sz="2800" b="1" dirty="0" smtClean="0"/>
              <a:t>Off-Target Exposure Crop/Site</a:t>
            </a:r>
          </a:p>
          <a:p>
            <a:pPr marL="0" indent="0">
              <a:buNone/>
            </a:pPr>
            <a:endParaRPr lang="en-US" sz="2800" b="1" dirty="0" smtClean="0"/>
          </a:p>
          <a:p>
            <a:r>
              <a:rPr lang="en-US" dirty="0" smtClean="0"/>
              <a:t>92% Non-DT Soybeans</a:t>
            </a:r>
          </a:p>
          <a:p>
            <a:r>
              <a:rPr lang="en-US" dirty="0" smtClean="0"/>
              <a:t> 1% Melons</a:t>
            </a:r>
          </a:p>
          <a:p>
            <a:r>
              <a:rPr lang="en-US" dirty="0" smtClean="0"/>
              <a:t> 1% Tomatoes</a:t>
            </a:r>
          </a:p>
          <a:p>
            <a:r>
              <a:rPr lang="en-US" dirty="0" smtClean="0"/>
              <a:t> 3% Ornamentals</a:t>
            </a:r>
          </a:p>
          <a:p>
            <a:r>
              <a:rPr lang="en-US" dirty="0" smtClean="0"/>
              <a:t> 1% Blackberries</a:t>
            </a:r>
          </a:p>
          <a:p>
            <a:r>
              <a:rPr lang="en-US" dirty="0" smtClean="0"/>
              <a:t> 2% Garden</a:t>
            </a:r>
          </a:p>
          <a:p>
            <a:r>
              <a:rPr lang="en-US" dirty="0" smtClean="0"/>
              <a:t> 1% Person</a:t>
            </a:r>
            <a:endParaRPr lang="en-US" dirty="0"/>
          </a:p>
        </p:txBody>
      </p:sp>
      <p:sp>
        <p:nvSpPr>
          <p:cNvPr id="5" name="Content Placeholder 4"/>
          <p:cNvSpPr>
            <a:spLocks noGrp="1"/>
          </p:cNvSpPr>
          <p:nvPr>
            <p:ph sz="half" idx="1"/>
          </p:nvPr>
        </p:nvSpPr>
        <p:spPr>
          <a:xfrm>
            <a:off x="6826405" y="1747567"/>
            <a:ext cx="5181600" cy="4351338"/>
          </a:xfrm>
        </p:spPr>
        <p:txBody>
          <a:bodyPr>
            <a:normAutofit fontScale="92500" lnSpcReduction="10000"/>
          </a:bodyPr>
          <a:lstStyle/>
          <a:p>
            <a:pPr marL="0" indent="0">
              <a:buNone/>
            </a:pPr>
            <a:r>
              <a:rPr lang="en-US" sz="2800" b="1" dirty="0" smtClean="0"/>
              <a:t>Route of Off-Target Exposure</a:t>
            </a:r>
          </a:p>
          <a:p>
            <a:endParaRPr lang="en-US" sz="2800" b="1" dirty="0"/>
          </a:p>
          <a:p>
            <a:r>
              <a:rPr lang="en-US" dirty="0" smtClean="0"/>
              <a:t>23% Particle drift</a:t>
            </a:r>
          </a:p>
          <a:p>
            <a:r>
              <a:rPr lang="en-US" dirty="0"/>
              <a:t>3% Tank contamination</a:t>
            </a:r>
          </a:p>
          <a:p>
            <a:r>
              <a:rPr lang="en-US" dirty="0" smtClean="0"/>
              <a:t>0% Inversion</a:t>
            </a:r>
          </a:p>
          <a:p>
            <a:r>
              <a:rPr lang="en-US" dirty="0" smtClean="0"/>
              <a:t>0% Volatilization</a:t>
            </a:r>
          </a:p>
          <a:p>
            <a:r>
              <a:rPr lang="en-US" dirty="0"/>
              <a:t>0% Dust particles</a:t>
            </a:r>
          </a:p>
          <a:p>
            <a:r>
              <a:rPr lang="en-US" dirty="0" smtClean="0"/>
              <a:t>0% Runoff</a:t>
            </a:r>
          </a:p>
          <a:p>
            <a:r>
              <a:rPr lang="en-US" dirty="0" smtClean="0">
                <a:solidFill>
                  <a:srgbClr val="FF0000"/>
                </a:solidFill>
              </a:rPr>
              <a:t>74% Undeterminable</a:t>
            </a:r>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16</a:t>
            </a:fld>
            <a:endParaRPr lang="en-US" dirty="0"/>
          </a:p>
        </p:txBody>
      </p:sp>
    </p:spTree>
    <p:extLst>
      <p:ext uri="{BB962C8B-B14F-4D97-AF65-F5344CB8AC3E}">
        <p14:creationId xmlns:p14="http://schemas.microsoft.com/office/powerpoint/2010/main" val="75558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2017 Dicamba Complaint Violations </a:t>
            </a:r>
            <a:endParaRPr lang="en-US" altLang="en-US" dirty="0" smtClean="0">
              <a:solidFill>
                <a:srgbClr val="FF0000"/>
              </a:solidFill>
            </a:endParaRPr>
          </a:p>
        </p:txBody>
      </p:sp>
      <p:sp>
        <p:nvSpPr>
          <p:cNvPr id="21507" name="Content Placeholder 2"/>
          <p:cNvSpPr>
            <a:spLocks noGrp="1"/>
          </p:cNvSpPr>
          <p:nvPr>
            <p:ph idx="1"/>
          </p:nvPr>
        </p:nvSpPr>
        <p:spPr>
          <a:xfrm>
            <a:off x="838200" y="1357274"/>
            <a:ext cx="10515600" cy="4351338"/>
          </a:xfrm>
        </p:spPr>
        <p:txBody>
          <a:bodyPr>
            <a:noAutofit/>
          </a:bodyPr>
          <a:lstStyle/>
          <a:p>
            <a:r>
              <a:rPr lang="en-US" altLang="en-US" sz="2800" dirty="0"/>
              <a:t>Total violative </a:t>
            </a:r>
            <a:r>
              <a:rPr lang="en-US" altLang="en-US" sz="2800" dirty="0" smtClean="0"/>
              <a:t>cases… </a:t>
            </a:r>
            <a:r>
              <a:rPr lang="en-US" altLang="en-US" sz="2800" b="1" dirty="0" smtClean="0"/>
              <a:t>93%</a:t>
            </a:r>
          </a:p>
          <a:p>
            <a:r>
              <a:rPr lang="en-US" altLang="en-US" sz="2800" dirty="0" smtClean="0"/>
              <a:t>Drift… </a:t>
            </a:r>
            <a:r>
              <a:rPr lang="en-US" altLang="en-US" sz="2800" b="1" dirty="0" smtClean="0"/>
              <a:t>23%</a:t>
            </a:r>
            <a:endParaRPr lang="en-US" altLang="en-US" sz="2800" b="1" dirty="0"/>
          </a:p>
          <a:p>
            <a:r>
              <a:rPr lang="en-US" altLang="en-US" sz="2800" dirty="0"/>
              <a:t>Wind blowing toward adjacent sensitive </a:t>
            </a:r>
            <a:r>
              <a:rPr lang="en-US" altLang="en-US" sz="2800" dirty="0" smtClean="0"/>
              <a:t>crops…</a:t>
            </a:r>
            <a:r>
              <a:rPr lang="en-US" altLang="en-US" sz="2800" b="1" dirty="0" smtClean="0"/>
              <a:t>46%</a:t>
            </a:r>
          </a:p>
          <a:p>
            <a:r>
              <a:rPr lang="en-US" altLang="en-US" sz="2800" dirty="0"/>
              <a:t>Wind (or gusts) greater than 15 </a:t>
            </a:r>
            <a:r>
              <a:rPr lang="en-US" altLang="en-US" sz="2800" dirty="0" smtClean="0"/>
              <a:t>mph …</a:t>
            </a:r>
            <a:r>
              <a:rPr lang="en-US" altLang="en-US" sz="2800" b="1" dirty="0" smtClean="0"/>
              <a:t>4% </a:t>
            </a:r>
            <a:endParaRPr lang="en-US" altLang="en-US" sz="2800" b="1" dirty="0"/>
          </a:p>
          <a:p>
            <a:r>
              <a:rPr lang="en-US" altLang="en-US" sz="2800" dirty="0" smtClean="0"/>
              <a:t>Wind </a:t>
            </a:r>
            <a:r>
              <a:rPr lang="en-US" altLang="en-US" sz="2800" dirty="0"/>
              <a:t>less than 3 </a:t>
            </a:r>
            <a:r>
              <a:rPr lang="en-US" altLang="en-US" sz="2800" dirty="0" smtClean="0"/>
              <a:t>mph… </a:t>
            </a:r>
            <a:r>
              <a:rPr lang="en-US" altLang="en-US" sz="2800" b="1" dirty="0" smtClean="0"/>
              <a:t>8%</a:t>
            </a:r>
            <a:endParaRPr lang="en-US" altLang="en-US" sz="2800" b="1" dirty="0"/>
          </a:p>
          <a:p>
            <a:r>
              <a:rPr lang="en-US" altLang="en-US" sz="2800" dirty="0" smtClean="0"/>
              <a:t>Did not </a:t>
            </a:r>
            <a:r>
              <a:rPr lang="en-US" altLang="en-US" sz="2800" dirty="0"/>
              <a:t>maintain a 110 </a:t>
            </a:r>
            <a:r>
              <a:rPr lang="en-US" altLang="en-US" sz="2800" dirty="0" smtClean="0"/>
              <a:t>ft. buffer ...</a:t>
            </a:r>
            <a:r>
              <a:rPr lang="en-US" altLang="en-US" sz="2800" b="1" dirty="0"/>
              <a:t>2</a:t>
            </a:r>
            <a:r>
              <a:rPr lang="en-US" altLang="en-US" sz="2800" b="1" dirty="0" smtClean="0"/>
              <a:t>%</a:t>
            </a:r>
          </a:p>
          <a:p>
            <a:r>
              <a:rPr lang="en-US" altLang="en-US" sz="2800" dirty="0"/>
              <a:t>Did not visit website (registrant or DriftWatch</a:t>
            </a:r>
            <a:r>
              <a:rPr lang="en-US" altLang="en-US" sz="2800" dirty="0" smtClean="0"/>
              <a:t>)… </a:t>
            </a:r>
            <a:r>
              <a:rPr lang="en-US" altLang="en-US" sz="2800" b="1" dirty="0" smtClean="0"/>
              <a:t>71%</a:t>
            </a:r>
            <a:endParaRPr lang="en-US" altLang="en-US" sz="2800" b="1" dirty="0"/>
          </a:p>
          <a:p>
            <a:r>
              <a:rPr lang="en-US" altLang="en-US" sz="2800" dirty="0" smtClean="0"/>
              <a:t>Did not survey site… </a:t>
            </a:r>
            <a:r>
              <a:rPr lang="en-US" altLang="en-US" sz="2800" b="1" dirty="0"/>
              <a:t>7</a:t>
            </a:r>
            <a:r>
              <a:rPr lang="en-US" altLang="en-US" sz="2800" b="1" dirty="0" smtClean="0"/>
              <a:t>%</a:t>
            </a:r>
          </a:p>
          <a:p>
            <a:r>
              <a:rPr lang="en-US" altLang="en-US" sz="2800" dirty="0" smtClean="0"/>
              <a:t>Exceeded 24” boom height …</a:t>
            </a:r>
            <a:r>
              <a:rPr lang="en-US" altLang="en-US" sz="2800" b="1" dirty="0"/>
              <a:t>1</a:t>
            </a:r>
            <a:r>
              <a:rPr lang="en-US" altLang="en-US" sz="2800" b="1" dirty="0" smtClean="0"/>
              <a:t>%</a:t>
            </a:r>
          </a:p>
          <a:p>
            <a:r>
              <a:rPr lang="en-US" altLang="en-US" sz="2800" dirty="0" smtClean="0"/>
              <a:t>Complaint withdrawn… </a:t>
            </a:r>
            <a:r>
              <a:rPr lang="en-US" altLang="en-US" sz="2800" b="1" dirty="0" smtClean="0"/>
              <a:t>1%</a:t>
            </a:r>
            <a:endParaRPr lang="en-US" altLang="en-US" sz="2800" dirty="0"/>
          </a:p>
          <a:p>
            <a:endParaRPr lang="en-US" altLang="en-US" sz="2800" b="1" dirty="0"/>
          </a:p>
          <a:p>
            <a:endParaRPr lang="en-US" altLang="en-US" sz="2800" b="1" dirty="0"/>
          </a:p>
        </p:txBody>
      </p:sp>
      <p:sp>
        <p:nvSpPr>
          <p:cNvPr id="2" name="Date Placeholder 1"/>
          <p:cNvSpPr>
            <a:spLocks noGrp="1"/>
          </p:cNvSpPr>
          <p:nvPr>
            <p:ph type="dt" sz="half" idx="10"/>
          </p:nvPr>
        </p:nvSpPr>
        <p:spPr>
          <a:xfrm>
            <a:off x="838200" y="6356350"/>
            <a:ext cx="2743200" cy="365125"/>
          </a:xfrm>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17</a:t>
            </a:fld>
            <a:endParaRPr lang="en-US" dirty="0"/>
          </a:p>
        </p:txBody>
      </p:sp>
    </p:spTree>
    <p:extLst>
      <p:ext uri="{BB962C8B-B14F-4D97-AF65-F5344CB8AC3E}">
        <p14:creationId xmlns:p14="http://schemas.microsoft.com/office/powerpoint/2010/main" val="297303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63" y="169333"/>
            <a:ext cx="11323782" cy="2076721"/>
          </a:xfrm>
        </p:spPr>
        <p:txBody>
          <a:bodyPr>
            <a:normAutofit/>
          </a:bodyPr>
          <a:lstStyle/>
          <a:p>
            <a:r>
              <a:rPr lang="en-US" sz="3600" b="1" dirty="0" smtClean="0"/>
              <a:t>EPA and Manufacturers Agreed to Make Xtendimax, Engenia, </a:t>
            </a:r>
            <a:r>
              <a:rPr lang="en-US" sz="3600" dirty="0"/>
              <a:t>and FeXapan </a:t>
            </a:r>
            <a:r>
              <a:rPr lang="en-US" sz="3600" dirty="0" smtClean="0"/>
              <a:t>Federally RUPs </a:t>
            </a:r>
            <a:r>
              <a:rPr lang="en-US" sz="3600" dirty="0"/>
              <a:t>and </a:t>
            </a:r>
            <a:r>
              <a:rPr lang="en-US" sz="3600" dirty="0" smtClean="0"/>
              <a:t>to Add </a:t>
            </a:r>
            <a:r>
              <a:rPr lang="en-US" sz="3600" dirty="0"/>
              <a:t>More Label </a:t>
            </a:r>
            <a:r>
              <a:rPr lang="en-US" sz="3600" dirty="0" smtClean="0"/>
              <a:t>Restrictions</a:t>
            </a:r>
            <a:endParaRPr lang="en-US" sz="36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163" y="4565909"/>
            <a:ext cx="7137400" cy="11684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163" y="2364592"/>
            <a:ext cx="4518488" cy="137099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7473" y="2374267"/>
            <a:ext cx="6632018" cy="2063429"/>
          </a:xfrm>
          <a:prstGeom prst="rect">
            <a:avLst/>
          </a:prstGeom>
        </p:spPr>
      </p:pic>
      <p:sp>
        <p:nvSpPr>
          <p:cNvPr id="6" name="Date Placeholder 5"/>
          <p:cNvSpPr>
            <a:spLocks noGrp="1"/>
          </p:cNvSpPr>
          <p:nvPr>
            <p:ph type="dt" sz="half" idx="10"/>
          </p:nvPr>
        </p:nvSpPr>
        <p:spPr/>
        <p:txBody>
          <a:bodyPr/>
          <a:lstStyle/>
          <a:p>
            <a:r>
              <a:rPr lang="en-US" smtClean="0"/>
              <a:t>5/30/2018</a:t>
            </a:r>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18</a:t>
            </a:fld>
            <a:endParaRPr lang="en-US" dirty="0"/>
          </a:p>
        </p:txBody>
      </p:sp>
    </p:spTree>
    <p:extLst>
      <p:ext uri="{BB962C8B-B14F-4D97-AF65-F5344CB8AC3E}">
        <p14:creationId xmlns:p14="http://schemas.microsoft.com/office/powerpoint/2010/main" val="152396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882" y="713678"/>
            <a:ext cx="11042420" cy="3375459"/>
          </a:xfrm>
        </p:spPr>
        <p:txBody>
          <a:bodyPr>
            <a:normAutofit fontScale="90000"/>
          </a:bodyPr>
          <a:lstStyle/>
          <a:p>
            <a:r>
              <a:rPr lang="en-US" sz="4000" b="1" dirty="0"/>
              <a:t>E</a:t>
            </a:r>
            <a:r>
              <a:rPr lang="en-US" sz="4000" b="1" dirty="0" smtClean="0"/>
              <a:t>ngenia, FeXapan, and Xtendimax Federally Registered Until November 2018</a:t>
            </a:r>
            <a:r>
              <a:rPr lang="en-US" dirty="0" smtClean="0"/>
              <a:t/>
            </a:r>
            <a:br>
              <a:rPr lang="en-US" dirty="0" smtClean="0"/>
            </a:br>
            <a:r>
              <a:rPr lang="en-US" dirty="0"/>
              <a:t/>
            </a:r>
            <a:br>
              <a:rPr lang="en-US" dirty="0"/>
            </a:br>
            <a:r>
              <a:rPr lang="en-US" sz="3600" b="0" dirty="0" smtClean="0"/>
              <a:t>EPA will decide whether the products should continue to be registered. It appears this will depend partially on the number of off-target incidents in 2018.</a:t>
            </a:r>
            <a:endParaRPr lang="en-US" sz="3600" b="0" dirty="0"/>
          </a:p>
        </p:txBody>
      </p:sp>
      <p:sp>
        <p:nvSpPr>
          <p:cNvPr id="4" name="TextBox 3"/>
          <p:cNvSpPr txBox="1"/>
          <p:nvPr/>
        </p:nvSpPr>
        <p:spPr>
          <a:xfrm>
            <a:off x="1483113" y="4505091"/>
            <a:ext cx="9344722" cy="1384995"/>
          </a:xfrm>
          <a:prstGeom prst="rect">
            <a:avLst/>
          </a:prstGeom>
          <a:noFill/>
          <a:ln w="28575">
            <a:solidFill>
              <a:srgbClr val="C00000"/>
            </a:solidFill>
          </a:ln>
          <a:effectLst/>
        </p:spPr>
        <p:txBody>
          <a:bodyPr wrap="square" rtlCol="0">
            <a:spAutoFit/>
          </a:bodyPr>
          <a:lstStyle/>
          <a:p>
            <a:r>
              <a:rPr lang="en-US" sz="2800" dirty="0" smtClean="0"/>
              <a:t>This is our chance to get it right for 2018 or growers may lose these new-use dicamba products. Dicamba-tolerant seed may be available, but these herbicides may not.</a:t>
            </a:r>
            <a:endParaRPr lang="en-US" sz="2800" dirty="0"/>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19</a:t>
            </a:fld>
            <a:endParaRPr lang="en-US" dirty="0"/>
          </a:p>
        </p:txBody>
      </p:sp>
    </p:spTree>
    <p:extLst>
      <p:ext uri="{BB962C8B-B14F-4D97-AF65-F5344CB8AC3E}">
        <p14:creationId xmlns:p14="http://schemas.microsoft.com/office/powerpoint/2010/main" val="6810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970" y="-1557002"/>
            <a:ext cx="11101360" cy="748782"/>
          </a:xfrm>
        </p:spPr>
        <p:txBody>
          <a:bodyPr>
            <a:normAutofit fontScale="90000"/>
          </a:bodyPr>
          <a:lstStyle/>
          <a:p>
            <a:pPr>
              <a:lnSpc>
                <a:spcPct val="100000"/>
              </a:lnSpc>
              <a:spcBef>
                <a:spcPts val="3000"/>
              </a:spcBef>
            </a:pPr>
            <a:r>
              <a:rPr lang="en-US" b="1" dirty="0" smtClean="0"/>
              <a:t/>
            </a:r>
            <a:br>
              <a:rPr lang="en-US" b="1" dirty="0" smtClean="0"/>
            </a:br>
            <a:r>
              <a:rPr lang="en-US" sz="4000" dirty="0"/>
              <a:t/>
            </a:r>
            <a:br>
              <a:rPr lang="en-US" sz="4000" dirty="0"/>
            </a:br>
            <a:endParaRPr lang="en-US" sz="3200" dirty="0"/>
          </a:p>
        </p:txBody>
      </p:sp>
      <p:sp>
        <p:nvSpPr>
          <p:cNvPr id="6" name="Text Placeholder 5"/>
          <p:cNvSpPr>
            <a:spLocks noGrp="1"/>
          </p:cNvSpPr>
          <p:nvPr>
            <p:ph type="body" idx="11"/>
          </p:nvPr>
        </p:nvSpPr>
        <p:spPr/>
        <p:txBody>
          <a:bodyPr/>
          <a:lstStyle/>
          <a:p>
            <a:r>
              <a:rPr lang="en-US" sz="3600" dirty="0">
                <a:solidFill>
                  <a:schemeClr val="tx1"/>
                </a:solidFill>
                <a:latin typeface="+mn-lt"/>
              </a:rPr>
              <a:t>The purpose of this presentation is three-fold:</a:t>
            </a:r>
          </a:p>
        </p:txBody>
      </p:sp>
      <p:sp>
        <p:nvSpPr>
          <p:cNvPr id="7" name="Text Placeholder 6"/>
          <p:cNvSpPr>
            <a:spLocks noGrp="1"/>
          </p:cNvSpPr>
          <p:nvPr>
            <p:ph type="body" idx="12"/>
          </p:nvPr>
        </p:nvSpPr>
        <p:spPr/>
        <p:txBody>
          <a:bodyPr>
            <a:normAutofit lnSpcReduction="10000"/>
          </a:bodyPr>
          <a:lstStyle/>
          <a:p>
            <a:pPr marL="514350" indent="-514350">
              <a:buFont typeface="+mj-lt"/>
              <a:buAutoNum type="arabicPeriod"/>
            </a:pPr>
            <a:r>
              <a:rPr lang="en-US" sz="3200" dirty="0" smtClean="0"/>
              <a:t>To </a:t>
            </a:r>
            <a:r>
              <a:rPr lang="en-US" sz="3200" dirty="0"/>
              <a:t>help you meet the </a:t>
            </a:r>
            <a:r>
              <a:rPr lang="en-US" sz="3200" dirty="0" smtClean="0">
                <a:solidFill>
                  <a:srgbClr val="FF0000"/>
                </a:solidFill>
              </a:rPr>
              <a:t>label-mandated*</a:t>
            </a:r>
            <a:r>
              <a:rPr lang="en-US" sz="3200" dirty="0" smtClean="0"/>
              <a:t> </a:t>
            </a:r>
            <a:r>
              <a:rPr lang="en-US" sz="3200" dirty="0"/>
              <a:t>training requirements for </a:t>
            </a:r>
            <a:r>
              <a:rPr lang="en-US" sz="3200" dirty="0" smtClean="0"/>
              <a:t>2018.</a:t>
            </a:r>
          </a:p>
          <a:p>
            <a:pPr marL="514350" indent="-514350">
              <a:lnSpc>
                <a:spcPct val="100000"/>
              </a:lnSpc>
              <a:spcBef>
                <a:spcPts val="1800"/>
              </a:spcBef>
              <a:buFont typeface="+mj-lt"/>
              <a:buAutoNum type="arabicPeriod"/>
            </a:pPr>
            <a:r>
              <a:rPr lang="en-US" sz="3200" dirty="0" smtClean="0"/>
              <a:t>To </a:t>
            </a:r>
            <a:r>
              <a:rPr lang="en-US" sz="3200" dirty="0"/>
              <a:t>inform you of your responsibilities in complying with specific label use directions and </a:t>
            </a:r>
            <a:r>
              <a:rPr lang="en-US" sz="3200" dirty="0" smtClean="0"/>
              <a:t>requirements.</a:t>
            </a:r>
          </a:p>
          <a:p>
            <a:pPr marL="514350" indent="-514350">
              <a:lnSpc>
                <a:spcPct val="100000"/>
              </a:lnSpc>
              <a:spcBef>
                <a:spcPts val="1800"/>
              </a:spcBef>
              <a:buFont typeface="+mj-lt"/>
              <a:buAutoNum type="arabicPeriod"/>
            </a:pPr>
            <a:r>
              <a:rPr lang="en-US" sz="3200" dirty="0" smtClean="0"/>
              <a:t>To </a:t>
            </a:r>
            <a:r>
              <a:rPr lang="en-US" sz="3200" dirty="0"/>
              <a:t>help you appreciate the risks of off-target movement associated with the use of these products &amp; the weed control and increased yields they may bring</a:t>
            </a:r>
            <a:r>
              <a:rPr lang="en-US" sz="3200" dirty="0" smtClean="0"/>
              <a:t>.</a:t>
            </a:r>
          </a:p>
          <a:p>
            <a:pPr marL="0" indent="0">
              <a:lnSpc>
                <a:spcPct val="100000"/>
              </a:lnSpc>
              <a:spcBef>
                <a:spcPts val="1800"/>
              </a:spcBef>
              <a:buNone/>
            </a:pPr>
            <a:r>
              <a:rPr lang="en-US" sz="3200" i="1" dirty="0" smtClean="0">
                <a:solidFill>
                  <a:srgbClr val="FF0000"/>
                </a:solidFill>
              </a:rPr>
              <a:t>*this refers to federal label requirements for users, negotiated by U.S. EPA and the manufacturers of these three new dicamba products</a:t>
            </a:r>
            <a:endParaRPr lang="en-US" sz="3200" i="1" dirty="0">
              <a:solidFill>
                <a:srgbClr val="FF0000"/>
              </a:solidFill>
            </a:endParaRPr>
          </a:p>
        </p:txBody>
      </p:sp>
      <p:sp>
        <p:nvSpPr>
          <p:cNvPr id="4" name="Date Placeholder 3"/>
          <p:cNvSpPr>
            <a:spLocks noGrp="1"/>
          </p:cNvSpPr>
          <p:nvPr>
            <p:ph type="dt" sz="half" idx="4294967295"/>
          </p:nvPr>
        </p:nvSpPr>
        <p:spPr>
          <a:xfrm>
            <a:off x="0" y="6356350"/>
            <a:ext cx="2743200" cy="365125"/>
          </a:xfrm>
        </p:spPr>
        <p:txBody>
          <a:bodyPr/>
          <a:lstStyle/>
          <a:p>
            <a:r>
              <a:rPr lang="en-US" smtClean="0"/>
              <a:t>5/30/2018</a:t>
            </a:r>
            <a:endParaRPr lang="en-US" dirty="0"/>
          </a:p>
        </p:txBody>
      </p:sp>
      <p:sp>
        <p:nvSpPr>
          <p:cNvPr id="5" name="Slide Number Placeholder 4"/>
          <p:cNvSpPr>
            <a:spLocks noGrp="1"/>
          </p:cNvSpPr>
          <p:nvPr>
            <p:ph type="sldNum" sz="quarter" idx="4294967295"/>
          </p:nvPr>
        </p:nvSpPr>
        <p:spPr>
          <a:xfrm>
            <a:off x="9448800" y="6356350"/>
            <a:ext cx="2743200" cy="365125"/>
          </a:xfrm>
        </p:spPr>
        <p:txBody>
          <a:bodyPr/>
          <a:lstStyle/>
          <a:p>
            <a:fld id="{1FC8DD8B-E0DB-44BA-B35E-E587B0E651D5}" type="slidenum">
              <a:rPr lang="en-US" smtClean="0"/>
              <a:t>2</a:t>
            </a:fld>
            <a:endParaRPr lang="en-US" dirty="0"/>
          </a:p>
        </p:txBody>
      </p:sp>
    </p:spTree>
    <p:extLst>
      <p:ext uri="{BB962C8B-B14F-4D97-AF65-F5344CB8AC3E}">
        <p14:creationId xmlns:p14="http://schemas.microsoft.com/office/powerpoint/2010/main" val="3815811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79" y="792053"/>
            <a:ext cx="10561320" cy="537751"/>
          </a:xfrm>
        </p:spPr>
        <p:txBody>
          <a:bodyPr>
            <a:noAutofit/>
          </a:bodyPr>
          <a:lstStyle/>
          <a:p>
            <a:pPr algn="l"/>
            <a:r>
              <a:rPr lang="en-US" sz="3600" b="1" dirty="0" smtClean="0"/>
              <a:t>RUP by Indiana Pesticide Review Board (IPRB)</a:t>
            </a:r>
            <a:endParaRPr lang="en-US" sz="3600" b="1" dirty="0"/>
          </a:p>
        </p:txBody>
      </p:sp>
      <p:sp>
        <p:nvSpPr>
          <p:cNvPr id="6" name="TextBox 5"/>
          <p:cNvSpPr txBox="1"/>
          <p:nvPr/>
        </p:nvSpPr>
        <p:spPr>
          <a:xfrm>
            <a:off x="411479" y="1329804"/>
            <a:ext cx="11323321" cy="5301451"/>
          </a:xfrm>
          <a:prstGeom prst="rect">
            <a:avLst/>
          </a:prstGeom>
          <a:noFill/>
        </p:spPr>
        <p:txBody>
          <a:bodyPr wrap="square" rtlCol="0">
            <a:spAutoFit/>
          </a:bodyPr>
          <a:lstStyle/>
          <a:p>
            <a:pPr marL="0" lvl="1"/>
            <a:r>
              <a:rPr lang="en-US" sz="3000" dirty="0" smtClean="0"/>
              <a:t>Classified agricultural herbicides containing at least 6.5% dicamba as </a:t>
            </a:r>
            <a:br>
              <a:rPr lang="en-US" sz="3000" dirty="0" smtClean="0"/>
            </a:br>
            <a:r>
              <a:rPr lang="en-US" sz="3000" dirty="0" smtClean="0"/>
              <a:t>State Restricted-Use Pesticide (RUP</a:t>
            </a:r>
            <a:r>
              <a:rPr lang="en-US" sz="3000" dirty="0"/>
              <a:t>). This does not include many of the products used in turf and </a:t>
            </a:r>
            <a:r>
              <a:rPr lang="en-US" sz="3000" dirty="0" smtClean="0"/>
              <a:t>right-of-way. </a:t>
            </a:r>
          </a:p>
          <a:p>
            <a:pPr marL="0" lvl="1"/>
            <a:endParaRPr lang="en-US" sz="1050" dirty="0" smtClean="0">
              <a:solidFill>
                <a:srgbClr val="000000"/>
              </a:solidFill>
              <a:latin typeface="Calibri" charset="0"/>
            </a:endParaRPr>
          </a:p>
          <a:p>
            <a:pPr marL="0" lvl="1"/>
            <a:r>
              <a:rPr lang="en-US" sz="3000" dirty="0" smtClean="0">
                <a:solidFill>
                  <a:srgbClr val="000000"/>
                </a:solidFill>
                <a:latin typeface="Calibri" charset="0"/>
              </a:rPr>
              <a:t>Examples </a:t>
            </a:r>
            <a:r>
              <a:rPr lang="en-US" sz="3000" dirty="0">
                <a:solidFill>
                  <a:srgbClr val="000000"/>
                </a:solidFill>
                <a:latin typeface="Calibri" charset="0"/>
              </a:rPr>
              <a:t>of newly state-restricted dicamba products include: </a:t>
            </a:r>
            <a:endParaRPr lang="en-US" sz="3000" dirty="0" smtClean="0">
              <a:solidFill>
                <a:srgbClr val="000000"/>
              </a:solidFill>
              <a:latin typeface="Calibri" charset="0"/>
            </a:endParaRPr>
          </a:p>
          <a:p>
            <a:pPr lvl="2" indent="-457200">
              <a:buFont typeface="Arial" panose="020B0604020202020204" pitchFamily="34" charset="0"/>
              <a:buChar char="•"/>
            </a:pPr>
            <a:r>
              <a:rPr lang="en-US" sz="3000" dirty="0" smtClean="0">
                <a:solidFill>
                  <a:srgbClr val="000000"/>
                </a:solidFill>
                <a:latin typeface="Calibri" charset="0"/>
              </a:rPr>
              <a:t>Status</a:t>
            </a:r>
          </a:p>
          <a:p>
            <a:pPr lvl="2" indent="-457200">
              <a:buFont typeface="Arial" panose="020B0604020202020204" pitchFamily="34" charset="0"/>
              <a:buChar char="•"/>
            </a:pPr>
            <a:r>
              <a:rPr lang="en-US" sz="3000" dirty="0" smtClean="0">
                <a:solidFill>
                  <a:srgbClr val="000000"/>
                </a:solidFill>
                <a:latin typeface="Calibri" charset="0"/>
              </a:rPr>
              <a:t>Clarity</a:t>
            </a:r>
          </a:p>
          <a:p>
            <a:pPr lvl="2" indent="-457200">
              <a:buFont typeface="Arial" panose="020B0604020202020204" pitchFamily="34" charset="0"/>
              <a:buChar char="•"/>
            </a:pPr>
            <a:r>
              <a:rPr lang="en-US" sz="3000" dirty="0" smtClean="0">
                <a:solidFill>
                  <a:srgbClr val="000000"/>
                </a:solidFill>
                <a:latin typeface="Calibri" charset="0"/>
              </a:rPr>
              <a:t>Banvel</a:t>
            </a:r>
          </a:p>
          <a:p>
            <a:pPr lvl="2" indent="-457200">
              <a:buFont typeface="Arial" panose="020B0604020202020204" pitchFamily="34" charset="0"/>
              <a:buChar char="•"/>
            </a:pPr>
            <a:r>
              <a:rPr lang="en-US" sz="3000" dirty="0" smtClean="0">
                <a:solidFill>
                  <a:srgbClr val="000000"/>
                </a:solidFill>
                <a:latin typeface="Calibri" charset="0"/>
              </a:rPr>
              <a:t>Sterling Blue</a:t>
            </a:r>
          </a:p>
          <a:p>
            <a:pPr lvl="2" indent="-457200">
              <a:buFont typeface="Arial" panose="020B0604020202020204" pitchFamily="34" charset="0"/>
              <a:buChar char="•"/>
            </a:pPr>
            <a:r>
              <a:rPr lang="en-US" sz="3000" dirty="0" smtClean="0">
                <a:solidFill>
                  <a:srgbClr val="000000"/>
                </a:solidFill>
                <a:latin typeface="Calibri" charset="0"/>
              </a:rPr>
              <a:t>WeedMaster</a:t>
            </a:r>
          </a:p>
          <a:p>
            <a:pPr lvl="2" indent="-457200">
              <a:buFont typeface="Arial" panose="020B0604020202020204" pitchFamily="34" charset="0"/>
              <a:buChar char="•"/>
            </a:pPr>
            <a:r>
              <a:rPr lang="en-US" sz="3000" dirty="0" smtClean="0">
                <a:solidFill>
                  <a:srgbClr val="000000"/>
                </a:solidFill>
                <a:latin typeface="Calibri" charset="0"/>
              </a:rPr>
              <a:t>DiFlexx</a:t>
            </a:r>
          </a:p>
          <a:p>
            <a:pPr marL="0" lvl="1"/>
            <a:r>
              <a:rPr lang="en-US" sz="2800" b="1" i="1" dirty="0" smtClean="0">
                <a:solidFill>
                  <a:srgbClr val="FF0000"/>
                </a:solidFill>
                <a:latin typeface="Calibri" charset="0"/>
              </a:rPr>
              <a:t>The RUP Box will not be on the label of these state-restricted use pesticides.</a:t>
            </a:r>
            <a:endParaRPr lang="en-US" sz="2800" b="1" i="1" dirty="0">
              <a:solidFill>
                <a:srgbClr val="FF0000"/>
              </a:solidFill>
            </a:endParaRPr>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20</a:t>
            </a:fld>
            <a:endParaRPr lang="en-US" dirty="0"/>
          </a:p>
        </p:txBody>
      </p:sp>
    </p:spTree>
    <p:extLst>
      <p:ext uri="{BB962C8B-B14F-4D97-AF65-F5344CB8AC3E}">
        <p14:creationId xmlns:p14="http://schemas.microsoft.com/office/powerpoint/2010/main" val="273813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003" y="993001"/>
            <a:ext cx="10515600" cy="4351338"/>
          </a:xfrm>
        </p:spPr>
        <p:txBody>
          <a:bodyPr/>
          <a:lstStyle/>
          <a:p>
            <a:pPr marL="0" indent="0">
              <a:buNone/>
            </a:pPr>
            <a:r>
              <a:rPr lang="en-US" sz="3600" b="1" dirty="0"/>
              <a:t>RUP classification: </a:t>
            </a:r>
          </a:p>
          <a:p>
            <a:pPr marL="742950" lvl="1" indent="-285750">
              <a:spcBef>
                <a:spcPts val="600"/>
              </a:spcBef>
              <a:buFont typeface="+mj-lt"/>
              <a:buAutoNum type="arabicPeriod"/>
            </a:pPr>
            <a:r>
              <a:rPr lang="en-US" sz="3000" dirty="0" smtClean="0">
                <a:solidFill>
                  <a:srgbClr val="000000"/>
                </a:solidFill>
                <a:latin typeface="Calibri" charset="0"/>
              </a:rPr>
              <a:t> Restricts </a:t>
            </a:r>
            <a:r>
              <a:rPr lang="en-US" sz="3000" dirty="0">
                <a:solidFill>
                  <a:srgbClr val="000000"/>
                </a:solidFill>
                <a:latin typeface="Calibri" charset="0"/>
              </a:rPr>
              <a:t>sale </a:t>
            </a:r>
            <a:r>
              <a:rPr lang="en-US" sz="3000" dirty="0" smtClean="0">
                <a:solidFill>
                  <a:srgbClr val="000000"/>
                </a:solidFill>
                <a:latin typeface="Calibri" charset="0"/>
              </a:rPr>
              <a:t>&amp; </a:t>
            </a:r>
            <a:r>
              <a:rPr lang="en-US" sz="3000" dirty="0">
                <a:solidFill>
                  <a:srgbClr val="000000"/>
                </a:solidFill>
                <a:latin typeface="Calibri" charset="0"/>
              </a:rPr>
              <a:t>distribution </a:t>
            </a:r>
            <a:r>
              <a:rPr lang="en-US" sz="3000" dirty="0" smtClean="0">
                <a:solidFill>
                  <a:srgbClr val="000000"/>
                </a:solidFill>
                <a:latin typeface="Calibri" charset="0"/>
              </a:rPr>
              <a:t>to </a:t>
            </a:r>
            <a:r>
              <a:rPr lang="en-US" sz="3000" dirty="0">
                <a:solidFill>
                  <a:srgbClr val="000000"/>
                </a:solidFill>
                <a:latin typeface="Calibri" charset="0"/>
              </a:rPr>
              <a:t>registered RUP dealers only; </a:t>
            </a:r>
          </a:p>
          <a:p>
            <a:pPr marL="742950" lvl="1" indent="-285750">
              <a:spcBef>
                <a:spcPts val="600"/>
              </a:spcBef>
              <a:buFont typeface="+mj-lt"/>
              <a:buAutoNum type="arabicPeriod"/>
            </a:pPr>
            <a:r>
              <a:rPr lang="en-US" sz="3000" dirty="0" smtClean="0">
                <a:solidFill>
                  <a:srgbClr val="000000"/>
                </a:solidFill>
                <a:latin typeface="Calibri" charset="0"/>
              </a:rPr>
              <a:t> Requires dealers </a:t>
            </a:r>
            <a:r>
              <a:rPr lang="en-US" sz="3000" dirty="0">
                <a:solidFill>
                  <a:srgbClr val="000000"/>
                </a:solidFill>
                <a:latin typeface="Calibri" charset="0"/>
              </a:rPr>
              <a:t>to keep sales records for two </a:t>
            </a:r>
            <a:r>
              <a:rPr lang="en-US" sz="3000" dirty="0" smtClean="0">
                <a:solidFill>
                  <a:srgbClr val="000000"/>
                </a:solidFill>
                <a:latin typeface="Calibri" charset="0"/>
              </a:rPr>
              <a:t>years</a:t>
            </a:r>
            <a:r>
              <a:rPr lang="en-US" sz="3200" dirty="0" smtClean="0">
                <a:solidFill>
                  <a:srgbClr val="000000"/>
                </a:solidFill>
                <a:latin typeface="Calibri" charset="0"/>
              </a:rPr>
              <a:t>; </a:t>
            </a:r>
            <a:endParaRPr lang="en-US" sz="3200" dirty="0">
              <a:solidFill>
                <a:srgbClr val="000000"/>
              </a:solidFill>
              <a:latin typeface="Calibri" charset="0"/>
            </a:endParaRPr>
          </a:p>
          <a:p>
            <a:pPr marL="742950" lvl="1" indent="-285750">
              <a:spcBef>
                <a:spcPts val="600"/>
              </a:spcBef>
              <a:buFont typeface="+mj-lt"/>
              <a:buAutoNum type="arabicPeriod"/>
            </a:pPr>
            <a:r>
              <a:rPr lang="en-US" sz="3000" dirty="0" smtClean="0">
                <a:solidFill>
                  <a:srgbClr val="000000"/>
                </a:solidFill>
                <a:latin typeface="Calibri" charset="0"/>
              </a:rPr>
              <a:t> Restricts purchase </a:t>
            </a:r>
            <a:r>
              <a:rPr lang="en-US" sz="3000" dirty="0">
                <a:solidFill>
                  <a:srgbClr val="000000"/>
                </a:solidFill>
                <a:latin typeface="Calibri" charset="0"/>
              </a:rPr>
              <a:t>and use </a:t>
            </a:r>
            <a:r>
              <a:rPr lang="en-US" sz="3000" dirty="0" smtClean="0">
                <a:solidFill>
                  <a:srgbClr val="000000"/>
                </a:solidFill>
                <a:latin typeface="Calibri" charset="0"/>
              </a:rPr>
              <a:t>only to </a:t>
            </a:r>
            <a:r>
              <a:rPr lang="en-US" sz="3000" dirty="0">
                <a:solidFill>
                  <a:srgbClr val="000000"/>
                </a:solidFill>
                <a:latin typeface="Calibri" charset="0"/>
              </a:rPr>
              <a:t>certified </a:t>
            </a:r>
            <a:r>
              <a:rPr lang="en-US" sz="3000" dirty="0" smtClean="0">
                <a:solidFill>
                  <a:srgbClr val="000000"/>
                </a:solidFill>
                <a:latin typeface="Calibri" charset="0"/>
              </a:rPr>
              <a:t>applicators or registered technicians or non-certified applicators working under their supervision;</a:t>
            </a:r>
            <a:endParaRPr lang="en-US" sz="3000" dirty="0">
              <a:solidFill>
                <a:srgbClr val="000000"/>
              </a:solidFill>
              <a:latin typeface="Calibri" charset="0"/>
            </a:endParaRPr>
          </a:p>
          <a:p>
            <a:pPr marL="742950" lvl="1" indent="-285750">
              <a:spcBef>
                <a:spcPts val="600"/>
              </a:spcBef>
              <a:buFont typeface="+mj-lt"/>
              <a:buAutoNum type="arabicPeriod"/>
            </a:pPr>
            <a:r>
              <a:rPr lang="en-US" sz="3000" dirty="0" smtClean="0">
                <a:solidFill>
                  <a:srgbClr val="000000"/>
                </a:solidFill>
                <a:latin typeface="Calibri" charset="0"/>
              </a:rPr>
              <a:t> Requires users </a:t>
            </a:r>
            <a:r>
              <a:rPr lang="en-US" sz="3000" dirty="0">
                <a:solidFill>
                  <a:srgbClr val="000000"/>
                </a:solidFill>
                <a:latin typeface="Calibri" charset="0"/>
              </a:rPr>
              <a:t>to </a:t>
            </a:r>
            <a:r>
              <a:rPr lang="en-US" sz="3000" dirty="0" smtClean="0">
                <a:solidFill>
                  <a:srgbClr val="000000"/>
                </a:solidFill>
                <a:latin typeface="Calibri" charset="0"/>
              </a:rPr>
              <a:t>keep application records </a:t>
            </a:r>
            <a:r>
              <a:rPr lang="en-US" sz="3000" dirty="0">
                <a:solidFill>
                  <a:srgbClr val="000000"/>
                </a:solidFill>
                <a:latin typeface="Calibri" charset="0"/>
              </a:rPr>
              <a:t>for two </a:t>
            </a:r>
            <a:r>
              <a:rPr lang="en-US" sz="3000" dirty="0" smtClean="0">
                <a:solidFill>
                  <a:srgbClr val="000000"/>
                </a:solidFill>
                <a:latin typeface="Calibri" charset="0"/>
              </a:rPr>
              <a:t>years.</a:t>
            </a:r>
            <a:endParaRPr lang="en-US" sz="3000" dirty="0">
              <a:solidFill>
                <a:srgbClr val="000000"/>
              </a:solidFill>
              <a:latin typeface="Calibri" charset="0"/>
            </a:endParaRPr>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21</a:t>
            </a:fld>
            <a:endParaRPr lang="en-US" dirty="0"/>
          </a:p>
        </p:txBody>
      </p:sp>
    </p:spTree>
    <p:extLst>
      <p:ext uri="{BB962C8B-B14F-4D97-AF65-F5344CB8AC3E}">
        <p14:creationId xmlns:p14="http://schemas.microsoft.com/office/powerpoint/2010/main" val="102889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885" y="1018864"/>
            <a:ext cx="4829290" cy="5337486"/>
          </a:xfrm>
        </p:spPr>
        <p:txBody>
          <a:bodyPr>
            <a:noAutofit/>
          </a:bodyPr>
          <a:lstStyle/>
          <a:p>
            <a:r>
              <a:rPr lang="en-US" sz="4000" b="1" dirty="0" smtClean="0"/>
              <a:t>Pay attention to the labels.</a:t>
            </a:r>
            <a:br>
              <a:rPr lang="en-US" sz="4000" b="1" dirty="0" smtClean="0"/>
            </a:br>
            <a:r>
              <a:rPr lang="en-US" sz="4000" b="1" dirty="0" smtClean="0"/>
              <a:t/>
            </a:r>
            <a:br>
              <a:rPr lang="en-US" sz="4000" b="1" dirty="0" smtClean="0"/>
            </a:br>
            <a:r>
              <a:rPr lang="en-US" sz="4000" b="1" dirty="0" smtClean="0"/>
              <a:t>Many requirements among the three products are similar, but a few differences.</a:t>
            </a:r>
            <a:br>
              <a:rPr lang="en-US" sz="4000" b="1" dirty="0" smtClean="0"/>
            </a:br>
            <a:r>
              <a:rPr lang="en-US" sz="4000" dirty="0"/>
              <a:t/>
            </a:r>
            <a:br>
              <a:rPr lang="en-US" sz="4000" dirty="0"/>
            </a:br>
            <a:r>
              <a:rPr lang="en-US" sz="4000" dirty="0" smtClean="0"/>
              <a:t>The Quick Guide you received will help.</a:t>
            </a:r>
            <a:endParaRPr lang="en-US" sz="4000" b="1"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22</a:t>
            </a:fld>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2636" y="0"/>
            <a:ext cx="5299364" cy="6858000"/>
          </a:xfrm>
          <a:prstGeom prst="rect">
            <a:avLst/>
          </a:prstGeom>
          <a:ln w="12700">
            <a:solidFill>
              <a:schemeClr val="tx1"/>
            </a:solidFill>
          </a:ln>
        </p:spPr>
      </p:pic>
    </p:spTree>
    <p:extLst>
      <p:ext uri="{BB962C8B-B14F-4D97-AF65-F5344CB8AC3E}">
        <p14:creationId xmlns:p14="http://schemas.microsoft.com/office/powerpoint/2010/main" val="80095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4875" y="740229"/>
            <a:ext cx="1627268" cy="3015342"/>
          </a:xfrm>
          <a:prstGeom prst="rect">
            <a:avLst/>
          </a:prstGeom>
          <a:noFill/>
        </p:spPr>
        <p:txBody>
          <a:bodyPr wrap="square" rtlCol="0">
            <a:spAutoFit/>
          </a:bodyPr>
          <a:lstStyle/>
          <a:p>
            <a:endParaRPr lang="en-US" dirty="0"/>
          </a:p>
        </p:txBody>
      </p:sp>
      <p:sp>
        <p:nvSpPr>
          <p:cNvPr id="4" name="TextBox 3"/>
          <p:cNvSpPr txBox="1"/>
          <p:nvPr/>
        </p:nvSpPr>
        <p:spPr>
          <a:xfrm>
            <a:off x="252412" y="837714"/>
            <a:ext cx="3705225" cy="4893647"/>
          </a:xfrm>
          <a:prstGeom prst="rect">
            <a:avLst/>
          </a:prstGeom>
          <a:noFill/>
        </p:spPr>
        <p:txBody>
          <a:bodyPr wrap="square" rtlCol="0">
            <a:spAutoFit/>
          </a:bodyPr>
          <a:lstStyle/>
          <a:p>
            <a:r>
              <a:rPr lang="en-US" sz="2400" dirty="0"/>
              <a:t>This handout includes experience-based recommendations from  University Extension Weed Specialists to assist with safe &amp; effective dicamba applications.</a:t>
            </a:r>
          </a:p>
          <a:p>
            <a:endParaRPr lang="en-US" sz="2400" dirty="0"/>
          </a:p>
          <a:p>
            <a:r>
              <a:rPr lang="en-US" sz="2400" dirty="0"/>
              <a:t>ALWAYS follow  required, legal use restrictions… </a:t>
            </a:r>
          </a:p>
          <a:p>
            <a:endParaRPr lang="en-US" sz="2400" i="1" dirty="0"/>
          </a:p>
          <a:p>
            <a:r>
              <a:rPr lang="en-US" sz="3000" b="1" i="1" dirty="0"/>
              <a:t>“The label is the law</a:t>
            </a:r>
            <a:r>
              <a:rPr lang="en-US" sz="3000" b="1" i="1" dirty="0" smtClean="0"/>
              <a:t>”</a:t>
            </a:r>
            <a:r>
              <a:rPr lang="en-US" sz="3000" b="1" dirty="0" smtClean="0"/>
              <a:t> </a:t>
            </a:r>
            <a:endParaRPr lang="en-US" sz="3000" b="1" dirty="0"/>
          </a:p>
          <a:p>
            <a:endParaRPr lang="en-US" dirty="0"/>
          </a:p>
        </p:txBody>
      </p:sp>
      <p:sp>
        <p:nvSpPr>
          <p:cNvPr id="5" name="Date Placeholder 4"/>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23</a:t>
            </a:fld>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7200" y="740230"/>
            <a:ext cx="7610789" cy="5848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733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146" y="263237"/>
            <a:ext cx="10515600" cy="4004397"/>
          </a:xfrm>
        </p:spPr>
        <p:txBody>
          <a:bodyPr>
            <a:normAutofit/>
          </a:bodyPr>
          <a:lstStyle/>
          <a:p>
            <a:r>
              <a:rPr lang="en-US" b="1" dirty="0" smtClean="0"/>
              <a:t>Let’s walk through what a work day would look like when applying </a:t>
            </a:r>
            <a:r>
              <a:rPr lang="en-US" b="1" dirty="0"/>
              <a:t>Engenia, Xtendimax, </a:t>
            </a:r>
            <a:r>
              <a:rPr lang="en-US" b="1" dirty="0" smtClean="0"/>
              <a:t>or FeXapan products.</a:t>
            </a:r>
            <a:endParaRPr lang="en-US" b="1" dirty="0"/>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24</a:t>
            </a:fld>
            <a:endParaRPr lang="en-US" dirty="0"/>
          </a:p>
        </p:txBody>
      </p:sp>
    </p:spTree>
    <p:extLst>
      <p:ext uri="{BB962C8B-B14F-4D97-AF65-F5344CB8AC3E}">
        <p14:creationId xmlns:p14="http://schemas.microsoft.com/office/powerpoint/2010/main" val="134684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752475"/>
            <a:ext cx="11828145" cy="1563403"/>
          </a:xfrm>
        </p:spPr>
        <p:txBody>
          <a:bodyPr>
            <a:normAutofit fontScale="90000"/>
          </a:bodyPr>
          <a:lstStyle/>
          <a:p>
            <a:r>
              <a:rPr lang="en-US" sz="3600" b="1" dirty="0" smtClean="0"/>
              <a:t>Purchasing Product at the RUP Dealer </a:t>
            </a:r>
            <a:br>
              <a:rPr lang="en-US" sz="3600" b="1" dirty="0" smtClean="0"/>
            </a:br>
            <a:r>
              <a:rPr lang="en-US" sz="3600" b="1" dirty="0" smtClean="0"/>
              <a:t>(Ag Retailer/Distributor)</a:t>
            </a:r>
            <a:br>
              <a:rPr lang="en-US" sz="3600" b="1" dirty="0" smtClean="0"/>
            </a:br>
            <a:endParaRPr lang="en-US" sz="3600" b="1" dirty="0"/>
          </a:p>
        </p:txBody>
      </p:sp>
      <p:sp>
        <p:nvSpPr>
          <p:cNvPr id="3" name="Content Placeholder 2"/>
          <p:cNvSpPr>
            <a:spLocks noGrp="1"/>
          </p:cNvSpPr>
          <p:nvPr>
            <p:ph idx="1"/>
          </p:nvPr>
        </p:nvSpPr>
        <p:spPr>
          <a:xfrm>
            <a:off x="802974" y="2064702"/>
            <a:ext cx="11282346" cy="4488498"/>
          </a:xfrm>
        </p:spPr>
        <p:txBody>
          <a:bodyPr>
            <a:normAutofit lnSpcReduction="10000"/>
          </a:bodyPr>
          <a:lstStyle/>
          <a:p>
            <a:r>
              <a:rPr lang="en-US" dirty="0" smtClean="0"/>
              <a:t>Provide evidence of </a:t>
            </a:r>
            <a:r>
              <a:rPr lang="en-US" sz="3200" dirty="0" smtClean="0"/>
              <a:t>a private applicator permit </a:t>
            </a:r>
            <a:r>
              <a:rPr lang="en-US" sz="3200" i="1" dirty="0" smtClean="0"/>
              <a:t>(for personal use) </a:t>
            </a:r>
            <a:r>
              <a:rPr lang="en-US" sz="3200" dirty="0" smtClean="0"/>
              <a:t>or Category 1 license </a:t>
            </a:r>
            <a:r>
              <a:rPr lang="en-US" sz="3200" i="1" dirty="0" smtClean="0"/>
              <a:t>(for commercial use) </a:t>
            </a:r>
            <a:r>
              <a:rPr lang="en-US" sz="3200" dirty="0" smtClean="0"/>
              <a:t>to purchase restricted-use dicamba products.</a:t>
            </a:r>
          </a:p>
          <a:p>
            <a:endParaRPr lang="en-US" sz="3200" dirty="0" smtClean="0"/>
          </a:p>
          <a:p>
            <a:r>
              <a:rPr lang="en-US" sz="3200" dirty="0" smtClean="0"/>
              <a:t>Keep your receipt </a:t>
            </a:r>
            <a:r>
              <a:rPr lang="en-US" sz="3200" dirty="0"/>
              <a:t>for all purchases of Engenia, Xtendimax, and </a:t>
            </a:r>
            <a:r>
              <a:rPr lang="en-US" sz="3200" dirty="0" smtClean="0"/>
              <a:t>FeXapan. </a:t>
            </a:r>
            <a:r>
              <a:rPr lang="en-US" dirty="0" smtClean="0"/>
              <a:t>Receipts</a:t>
            </a:r>
            <a:r>
              <a:rPr lang="en-US" sz="3200" dirty="0" smtClean="0"/>
              <a:t> will become part of your application record.</a:t>
            </a:r>
          </a:p>
          <a:p>
            <a:endParaRPr lang="en-US" sz="3200" dirty="0"/>
          </a:p>
          <a:p>
            <a:r>
              <a:rPr lang="en-US" sz="3200" dirty="0" smtClean="0"/>
              <a:t>RUP </a:t>
            </a:r>
            <a:r>
              <a:rPr lang="en-US" dirty="0" smtClean="0"/>
              <a:t>dealer is </a:t>
            </a:r>
            <a:r>
              <a:rPr lang="en-US" sz="3200" dirty="0" smtClean="0"/>
              <a:t>not required to ask whether you have completed dicamba training</a:t>
            </a:r>
            <a:r>
              <a:rPr lang="en-US" dirty="0" smtClean="0"/>
              <a:t>, but they might.</a:t>
            </a:r>
            <a:endParaRPr lang="en-US" sz="3200" b="1" dirty="0" smtClean="0">
              <a:solidFill>
                <a:srgbClr val="FF0000"/>
              </a:solidFill>
            </a:endParaRPr>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25</a:t>
            </a:fld>
            <a:endParaRPr lang="en-US" dirty="0"/>
          </a:p>
        </p:txBody>
      </p:sp>
    </p:spTree>
    <p:extLst>
      <p:ext uri="{BB962C8B-B14F-4D97-AF65-F5344CB8AC3E}">
        <p14:creationId xmlns:p14="http://schemas.microsoft.com/office/powerpoint/2010/main" val="70089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54" y="501955"/>
            <a:ext cx="10515600" cy="1325563"/>
          </a:xfrm>
        </p:spPr>
        <p:txBody>
          <a:bodyPr>
            <a:normAutofit/>
          </a:bodyPr>
          <a:lstStyle/>
          <a:p>
            <a:r>
              <a:rPr lang="en-US" sz="3600" b="1" dirty="0" smtClean="0"/>
              <a:t>Pre-Application Records</a:t>
            </a:r>
            <a:endParaRPr lang="en-US" sz="3600" b="1" dirty="0"/>
          </a:p>
        </p:txBody>
      </p:sp>
      <p:sp>
        <p:nvSpPr>
          <p:cNvPr id="3" name="Content Placeholder 2"/>
          <p:cNvSpPr>
            <a:spLocks noGrp="1"/>
          </p:cNvSpPr>
          <p:nvPr>
            <p:ph idx="1"/>
          </p:nvPr>
        </p:nvSpPr>
        <p:spPr>
          <a:xfrm>
            <a:off x="603738" y="1529862"/>
            <a:ext cx="10908323" cy="4826488"/>
          </a:xfrm>
        </p:spPr>
        <p:txBody>
          <a:bodyPr>
            <a:normAutofit fontScale="85000" lnSpcReduction="10000"/>
          </a:bodyPr>
          <a:lstStyle/>
          <a:p>
            <a:r>
              <a:rPr lang="en-US" dirty="0"/>
              <a:t>Record proof of OISC-approved dicamba-specific training.</a:t>
            </a:r>
          </a:p>
          <a:p>
            <a:pPr lvl="1"/>
            <a:r>
              <a:rPr lang="en-US" dirty="0"/>
              <a:t> </a:t>
            </a:r>
            <a:r>
              <a:rPr lang="en-US" sz="2600" i="1" dirty="0"/>
              <a:t>Training</a:t>
            </a:r>
            <a:r>
              <a:rPr lang="en-US" i="1" dirty="0"/>
              <a:t> is required for </a:t>
            </a:r>
            <a:r>
              <a:rPr lang="en-US" i="1" u="sng" dirty="0"/>
              <a:t>all</a:t>
            </a:r>
            <a:r>
              <a:rPr lang="en-US" i="1" dirty="0"/>
              <a:t> applicators, including those who do not hold a permit or a registered technician credential. </a:t>
            </a:r>
          </a:p>
          <a:p>
            <a:pPr lvl="1"/>
            <a:r>
              <a:rPr lang="en-US" sz="2600" i="1" dirty="0"/>
              <a:t>Proof of training will include date, location &amp; </a:t>
            </a:r>
            <a:r>
              <a:rPr lang="en-US" sz="2600" i="1" dirty="0" smtClean="0"/>
              <a:t>CCH or PARP number. </a:t>
            </a:r>
            <a:endParaRPr lang="en-US" sz="2600" i="1" dirty="0"/>
          </a:p>
          <a:p>
            <a:endParaRPr lang="en-US" dirty="0"/>
          </a:p>
          <a:p>
            <a:r>
              <a:rPr lang="en-US" dirty="0"/>
              <a:t>Record </a:t>
            </a:r>
            <a:r>
              <a:rPr lang="en-US" dirty="0" smtClean="0"/>
              <a:t>review date </a:t>
            </a:r>
            <a:r>
              <a:rPr lang="en-US" dirty="0"/>
              <a:t>of </a:t>
            </a:r>
            <a:r>
              <a:rPr lang="en-US" i="1" dirty="0" smtClean="0"/>
              <a:t>DriftWatch </a:t>
            </a:r>
            <a:r>
              <a:rPr lang="en-US" dirty="0"/>
              <a:t>for </a:t>
            </a:r>
            <a:r>
              <a:rPr lang="en-US" dirty="0" smtClean="0"/>
              <a:t>nearby sensitive crops &amp; sites.</a:t>
            </a:r>
          </a:p>
          <a:p>
            <a:endParaRPr lang="en-US" dirty="0"/>
          </a:p>
          <a:p>
            <a:r>
              <a:rPr lang="en-US" dirty="0" smtClean="0"/>
              <a:t>Record review date of registrant’s website for tank-mix partners &amp; nozzles.</a:t>
            </a:r>
            <a:endParaRPr lang="en-US" dirty="0"/>
          </a:p>
          <a:p>
            <a:endParaRPr lang="en-US" dirty="0"/>
          </a:p>
          <a:p>
            <a:r>
              <a:rPr lang="en-US" dirty="0"/>
              <a:t>Determine who farms neighboring/adjacent fields &amp; what sensitive non-DT </a:t>
            </a:r>
            <a:r>
              <a:rPr lang="en-US" dirty="0" smtClean="0"/>
              <a:t>crops </a:t>
            </a:r>
            <a:r>
              <a:rPr lang="en-US" dirty="0"/>
              <a:t>may be planted there </a:t>
            </a:r>
            <a:r>
              <a:rPr lang="en-US" i="1" dirty="0"/>
              <a:t>(non-DT soybeans not on </a:t>
            </a:r>
            <a:r>
              <a:rPr lang="en-US" i="1" dirty="0" smtClean="0"/>
              <a:t>DriftWatch</a:t>
            </a:r>
            <a:r>
              <a:rPr lang="en-US" i="1" dirty="0"/>
              <a:t>)</a:t>
            </a:r>
            <a:r>
              <a:rPr lang="en-US" dirty="0"/>
              <a:t>.</a:t>
            </a:r>
          </a:p>
          <a:p>
            <a:endParaRPr lang="en-US" sz="3200" dirty="0" smtClean="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26</a:t>
            </a:fld>
            <a:endParaRPr lang="en-US" dirty="0"/>
          </a:p>
        </p:txBody>
      </p:sp>
    </p:spTree>
    <p:extLst>
      <p:ext uri="{BB962C8B-B14F-4D97-AF65-F5344CB8AC3E}">
        <p14:creationId xmlns:p14="http://schemas.microsoft.com/office/powerpoint/2010/main" val="296874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54" y="320675"/>
            <a:ext cx="10515600" cy="1325563"/>
          </a:xfrm>
        </p:spPr>
        <p:txBody>
          <a:bodyPr/>
          <a:lstStyle/>
          <a:p>
            <a:r>
              <a:rPr lang="en-US" dirty="0" smtClean="0"/>
              <a:t/>
            </a:r>
            <a:br>
              <a:rPr lang="en-US" dirty="0" smtClean="0"/>
            </a:br>
            <a:r>
              <a:rPr lang="en-US" dirty="0" smtClean="0"/>
              <a:t>Neighboring/Adjacent Fields &amp; Areas Include: </a:t>
            </a:r>
            <a:endParaRPr lang="en-US" dirty="0"/>
          </a:p>
        </p:txBody>
      </p:sp>
      <p:sp>
        <p:nvSpPr>
          <p:cNvPr id="3" name="Content Placeholder 2"/>
          <p:cNvSpPr>
            <a:spLocks noGrp="1"/>
          </p:cNvSpPr>
          <p:nvPr>
            <p:ph sz="half" idx="1"/>
          </p:nvPr>
        </p:nvSpPr>
        <p:spPr>
          <a:xfrm>
            <a:off x="592016" y="1654786"/>
            <a:ext cx="5181600" cy="4351338"/>
          </a:xfrm>
        </p:spPr>
        <p:txBody>
          <a:bodyPr>
            <a:normAutofit fontScale="92500" lnSpcReduction="10000"/>
          </a:bodyPr>
          <a:lstStyle/>
          <a:p>
            <a:r>
              <a:rPr lang="en-US" dirty="0" smtClean="0"/>
              <a:t>Touching or abutting</a:t>
            </a:r>
          </a:p>
          <a:p>
            <a:r>
              <a:rPr lang="en-US" dirty="0" smtClean="0"/>
              <a:t>Separated by:</a:t>
            </a:r>
          </a:p>
          <a:p>
            <a:pPr lvl="1"/>
            <a:r>
              <a:rPr lang="en-US" dirty="0" smtClean="0"/>
              <a:t>Vegetative strip</a:t>
            </a:r>
          </a:p>
          <a:p>
            <a:pPr lvl="1"/>
            <a:r>
              <a:rPr lang="en-US" dirty="0" smtClean="0"/>
              <a:t>Fence row</a:t>
            </a:r>
          </a:p>
          <a:p>
            <a:pPr lvl="1"/>
            <a:r>
              <a:rPr lang="en-US" dirty="0" smtClean="0"/>
              <a:t>Tree row</a:t>
            </a:r>
          </a:p>
          <a:p>
            <a:pPr lvl="1"/>
            <a:r>
              <a:rPr lang="en-US" dirty="0" smtClean="0"/>
              <a:t>Farm lane</a:t>
            </a:r>
          </a:p>
          <a:p>
            <a:pPr lvl="1"/>
            <a:r>
              <a:rPr lang="en-US" dirty="0" smtClean="0"/>
              <a:t>Driveway</a:t>
            </a:r>
          </a:p>
          <a:p>
            <a:pPr lvl="1"/>
            <a:r>
              <a:rPr lang="en-US" dirty="0" smtClean="0"/>
              <a:t>Street</a:t>
            </a:r>
          </a:p>
          <a:p>
            <a:pPr lvl="1"/>
            <a:r>
              <a:rPr lang="en-US" dirty="0" smtClean="0"/>
              <a:t>County, state, or interstate road</a:t>
            </a:r>
          </a:p>
          <a:p>
            <a:pPr lvl="1"/>
            <a:r>
              <a:rPr lang="en-US" dirty="0" smtClean="0"/>
              <a:t>Railway corridor</a:t>
            </a:r>
          </a:p>
          <a:p>
            <a:pPr lvl="1"/>
            <a:endParaRPr lang="en-US" dirty="0" smtClean="0">
              <a:solidFill>
                <a:schemeClr val="accent1"/>
              </a:solidFill>
            </a:endParaRPr>
          </a:p>
          <a:p>
            <a:pPr lvl="1"/>
            <a:endParaRPr lang="en-US" dirty="0" smtClean="0">
              <a:solidFill>
                <a:schemeClr val="accent1"/>
              </a:solidFill>
            </a:endParaRPr>
          </a:p>
          <a:p>
            <a:pPr lvl="1"/>
            <a:endParaRPr lang="en-US" dirty="0" smtClean="0"/>
          </a:p>
          <a:p>
            <a:endParaRPr lang="en-US" dirty="0"/>
          </a:p>
        </p:txBody>
      </p:sp>
      <p:sp>
        <p:nvSpPr>
          <p:cNvPr id="6" name="Content Placeholder 5"/>
          <p:cNvSpPr>
            <a:spLocks noGrp="1"/>
          </p:cNvSpPr>
          <p:nvPr>
            <p:ph sz="half" idx="2"/>
          </p:nvPr>
        </p:nvSpPr>
        <p:spPr>
          <a:xfrm>
            <a:off x="6172200" y="1654786"/>
            <a:ext cx="5181600" cy="4351338"/>
          </a:xfrm>
        </p:spPr>
        <p:txBody>
          <a:bodyPr>
            <a:normAutofit fontScale="92500" lnSpcReduction="10000"/>
          </a:bodyPr>
          <a:lstStyle/>
          <a:p>
            <a:r>
              <a:rPr lang="en-US" dirty="0" smtClean="0"/>
              <a:t>Separated by:</a:t>
            </a:r>
          </a:p>
          <a:p>
            <a:pPr lvl="1"/>
            <a:r>
              <a:rPr lang="en-US" dirty="0" smtClean="0"/>
              <a:t>Drainage ditch (not CRP lands)</a:t>
            </a:r>
          </a:p>
          <a:p>
            <a:pPr lvl="1"/>
            <a:r>
              <a:rPr lang="en-US" dirty="0" smtClean="0"/>
              <a:t>Residential area</a:t>
            </a:r>
          </a:p>
          <a:p>
            <a:pPr lvl="1"/>
            <a:r>
              <a:rPr lang="en-US" dirty="0" smtClean="0"/>
              <a:t>Body of water</a:t>
            </a:r>
          </a:p>
          <a:p>
            <a:pPr lvl="1"/>
            <a:r>
              <a:rPr lang="en-US" dirty="0" smtClean="0"/>
              <a:t>Known threatened or endangered species habitat</a:t>
            </a:r>
          </a:p>
          <a:p>
            <a:pPr lvl="1"/>
            <a:r>
              <a:rPr lang="en-US" dirty="0" smtClean="0"/>
              <a:t>Natural area</a:t>
            </a:r>
          </a:p>
          <a:p>
            <a:pPr lvl="1"/>
            <a:r>
              <a:rPr lang="en-US" dirty="0" smtClean="0"/>
              <a:t>Wooded lot</a:t>
            </a:r>
          </a:p>
          <a:p>
            <a:pPr lvl="1"/>
            <a:r>
              <a:rPr lang="en-US" dirty="0" smtClean="0"/>
              <a:t>Other similar field boundaries</a:t>
            </a:r>
          </a:p>
          <a:p>
            <a:pPr lvl="1"/>
            <a:endParaRPr lang="en-US" dirty="0" smtClean="0">
              <a:solidFill>
                <a:schemeClr val="accent1"/>
              </a:solidFill>
            </a:endParaRPr>
          </a:p>
          <a:p>
            <a:pPr lvl="1"/>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1FC8DD8B-E0DB-44BA-B35E-E587B0E651D5}" type="slidenum">
              <a:rPr lang="en-US" smtClean="0"/>
              <a:t>27</a:t>
            </a:fld>
            <a:endParaRPr lang="en-US" dirty="0"/>
          </a:p>
        </p:txBody>
      </p:sp>
      <p:sp>
        <p:nvSpPr>
          <p:cNvPr id="7" name="Date Placeholder 6"/>
          <p:cNvSpPr>
            <a:spLocks noGrp="1"/>
          </p:cNvSpPr>
          <p:nvPr>
            <p:ph type="dt" sz="half" idx="10"/>
          </p:nvPr>
        </p:nvSpPr>
        <p:spPr/>
        <p:txBody>
          <a:bodyPr/>
          <a:lstStyle/>
          <a:p>
            <a:r>
              <a:rPr lang="en-US" smtClean="0"/>
              <a:t>5/30/2018</a:t>
            </a:r>
            <a:endParaRPr lang="en-US" dirty="0"/>
          </a:p>
        </p:txBody>
      </p:sp>
    </p:spTree>
    <p:extLst>
      <p:ext uri="{BB962C8B-B14F-4D97-AF65-F5344CB8AC3E}">
        <p14:creationId xmlns:p14="http://schemas.microsoft.com/office/powerpoint/2010/main" val="332310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8743544" y="4591455"/>
            <a:ext cx="3150141" cy="75875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b="1" i="0" kern="1200">
                <a:solidFill>
                  <a:srgbClr val="007749"/>
                </a:solidFill>
                <a:latin typeface="Gill Sans MT" charset="0"/>
                <a:ea typeface="Gill Sans MT" charset="0"/>
                <a:cs typeface="Gill Sans MT" charset="0"/>
              </a:defRPr>
            </a:lvl1pPr>
          </a:lstStyle>
          <a:p>
            <a:r>
              <a:rPr lang="en-US" sz="2000" dirty="0"/>
              <a:t>Specialty Crop Site Registry</a:t>
            </a:r>
            <a:br>
              <a:rPr lang="en-US" sz="2000" dirty="0"/>
            </a:br>
            <a:r>
              <a:rPr lang="en-US" sz="2500" b="0" dirty="0">
                <a:solidFill>
                  <a:srgbClr val="EDAA1E"/>
                </a:solidFill>
              </a:rPr>
              <a:t>Producer View</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974" y="1073017"/>
            <a:ext cx="8145625" cy="4442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4356830" y="5933815"/>
            <a:ext cx="3841464" cy="584775"/>
          </a:xfrm>
          <a:prstGeom prst="rect">
            <a:avLst/>
          </a:prstGeom>
        </p:spPr>
        <p:txBody>
          <a:bodyPr wrap="square">
            <a:spAutoFit/>
          </a:bodyPr>
          <a:lstStyle/>
          <a:p>
            <a:r>
              <a:rPr lang="en-US" sz="3200" dirty="0" smtClean="0"/>
              <a:t>www.driftwatch.org/</a:t>
            </a:r>
            <a:endParaRPr lang="en-US" sz="3200" dirty="0"/>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28</a:t>
            </a:fld>
            <a:endParaRPr lang="en-US" dirty="0"/>
          </a:p>
        </p:txBody>
      </p:sp>
      <p:pic>
        <p:nvPicPr>
          <p:cNvPr id="14338" name="Picture 2" descr="https://driftwatch.org/static/images/logo@2x.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63126" y="1073017"/>
            <a:ext cx="3563504" cy="105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34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29</a:t>
            </a:fld>
            <a:endParaRPr lang="en-US" dirty="0"/>
          </a:p>
        </p:txBody>
      </p:sp>
      <p:sp>
        <p:nvSpPr>
          <p:cNvPr id="8" name="TextBox 7"/>
          <p:cNvSpPr txBox="1"/>
          <p:nvPr/>
        </p:nvSpPr>
        <p:spPr>
          <a:xfrm>
            <a:off x="838200" y="971689"/>
            <a:ext cx="4343400" cy="6678751"/>
          </a:xfrm>
          <a:prstGeom prst="rect">
            <a:avLst/>
          </a:prstGeom>
          <a:noFill/>
        </p:spPr>
        <p:txBody>
          <a:bodyPr wrap="square" rtlCol="0">
            <a:spAutoFit/>
          </a:bodyPr>
          <a:lstStyle/>
          <a:p>
            <a:r>
              <a:rPr lang="en-US" sz="2800" b="1" dirty="0" smtClean="0"/>
              <a:t>Required Record Keeping for </a:t>
            </a:r>
            <a:r>
              <a:rPr lang="en-US" sz="2800" b="1" u="sng" dirty="0" smtClean="0"/>
              <a:t>each application </a:t>
            </a:r>
          </a:p>
          <a:p>
            <a:r>
              <a:rPr lang="en-US" sz="2800" b="1" dirty="0" smtClean="0"/>
              <a:t>of these new Dicamba Products.</a:t>
            </a:r>
          </a:p>
          <a:p>
            <a:endParaRPr lang="en-US" sz="2800" b="1" dirty="0"/>
          </a:p>
          <a:p>
            <a:r>
              <a:rPr lang="en-US" sz="2800" i="1" dirty="0" smtClean="0"/>
              <a:t>While record keeping is an </a:t>
            </a:r>
            <a:r>
              <a:rPr lang="en-US" sz="2800" i="1" u="sng" dirty="0" smtClean="0"/>
              <a:t>applicator</a:t>
            </a:r>
            <a:r>
              <a:rPr lang="en-US" sz="2800" i="1" dirty="0" smtClean="0"/>
              <a:t> requirement, OISC recognizes that some tasks on the list may be jointly performed &amp; shared by various commercial applicator business staff.</a:t>
            </a:r>
          </a:p>
          <a:p>
            <a:endParaRPr lang="en-US" sz="2800" b="1" dirty="0"/>
          </a:p>
          <a:p>
            <a:endParaRPr lang="en-US" sz="2800" b="1" dirty="0" smtClean="0"/>
          </a:p>
          <a:p>
            <a:endParaRPr lang="en-US" sz="3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Tree>
    <p:extLst>
      <p:ext uri="{BB962C8B-B14F-4D97-AF65-F5344CB8AC3E}">
        <p14:creationId xmlns:p14="http://schemas.microsoft.com/office/powerpoint/2010/main" val="89360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971551"/>
            <a:ext cx="11306175" cy="5610224"/>
          </a:xfrm>
        </p:spPr>
        <p:txBody>
          <a:bodyPr>
            <a:normAutofit/>
          </a:bodyPr>
          <a:lstStyle/>
          <a:p>
            <a:pPr marL="0" indent="0">
              <a:buNone/>
            </a:pPr>
            <a:r>
              <a:rPr lang="en-US" u="sng" dirty="0" smtClean="0">
                <a:solidFill>
                  <a:srgbClr val="FF0000"/>
                </a:solidFill>
              </a:rPr>
              <a:t>Federal labels</a:t>
            </a:r>
            <a:r>
              <a:rPr lang="en-US" dirty="0" smtClean="0"/>
              <a:t> require applicators to </a:t>
            </a:r>
            <a:r>
              <a:rPr lang="en-US" dirty="0"/>
              <a:t>attend dicamba-specific training approved by the </a:t>
            </a:r>
            <a:r>
              <a:rPr lang="en-US" dirty="0" smtClean="0"/>
              <a:t>State (</a:t>
            </a:r>
            <a:r>
              <a:rPr lang="en-US" dirty="0"/>
              <a:t>OISC) </a:t>
            </a:r>
            <a:r>
              <a:rPr lang="en-US" dirty="0" smtClean="0"/>
              <a:t>before applying </a:t>
            </a:r>
            <a:r>
              <a:rPr lang="en-US" b="1" dirty="0"/>
              <a:t>Engenia, FeXapan, </a:t>
            </a:r>
            <a:r>
              <a:rPr lang="en-US" b="1" dirty="0" smtClean="0"/>
              <a:t>or </a:t>
            </a:r>
            <a:r>
              <a:rPr lang="en-US" b="1" dirty="0"/>
              <a:t>Xtendimax </a:t>
            </a:r>
            <a:r>
              <a:rPr lang="en-US" dirty="0" smtClean="0"/>
              <a:t>in 2018. </a:t>
            </a:r>
          </a:p>
          <a:p>
            <a:pPr marL="0" indent="0">
              <a:buNone/>
            </a:pPr>
            <a:r>
              <a:rPr lang="en-US" dirty="0"/>
              <a:t>Training </a:t>
            </a:r>
            <a:r>
              <a:rPr lang="en-US" dirty="0" smtClean="0"/>
              <a:t>is required </a:t>
            </a:r>
            <a:r>
              <a:rPr lang="en-US" dirty="0"/>
              <a:t>for </a:t>
            </a:r>
            <a:r>
              <a:rPr lang="en-US" b="1" dirty="0"/>
              <a:t>ALL</a:t>
            </a:r>
            <a:r>
              <a:rPr lang="en-US" dirty="0"/>
              <a:t> </a:t>
            </a:r>
            <a:r>
              <a:rPr lang="en-US" dirty="0" smtClean="0"/>
              <a:t>applicators using these products:</a:t>
            </a:r>
            <a:endParaRPr lang="en-US" dirty="0"/>
          </a:p>
          <a:p>
            <a:pPr marL="971550" lvl="1" indent="-514350">
              <a:buFont typeface="+mj-lt"/>
              <a:buAutoNum type="arabicPeriod"/>
            </a:pPr>
            <a:r>
              <a:rPr lang="en-US" dirty="0"/>
              <a:t>Category 1 commercial applicators</a:t>
            </a:r>
          </a:p>
          <a:p>
            <a:pPr marL="971550" lvl="1" indent="-514350">
              <a:buFont typeface="+mj-lt"/>
              <a:buAutoNum type="arabicPeriod"/>
            </a:pPr>
            <a:r>
              <a:rPr lang="en-US" dirty="0"/>
              <a:t>Registered technicians working under direct supervision</a:t>
            </a:r>
          </a:p>
          <a:p>
            <a:pPr marL="971550" lvl="1" indent="-514350">
              <a:buFont typeface="+mj-lt"/>
              <a:buAutoNum type="arabicPeriod"/>
            </a:pPr>
            <a:r>
              <a:rPr lang="en-US" dirty="0"/>
              <a:t>Certified private applicators (farmers)</a:t>
            </a:r>
          </a:p>
          <a:p>
            <a:pPr marL="971550" lvl="1" indent="-514350">
              <a:buFont typeface="+mj-lt"/>
              <a:buAutoNum type="arabicPeriod"/>
            </a:pPr>
            <a:r>
              <a:rPr lang="en-US" dirty="0"/>
              <a:t>Non-certified applicators working under private applicator </a:t>
            </a:r>
            <a:r>
              <a:rPr lang="en-US" dirty="0" smtClean="0"/>
              <a:t>supervision</a:t>
            </a:r>
            <a:endParaRPr lang="en-US" dirty="0"/>
          </a:p>
          <a:p>
            <a:pPr marL="0" indent="0">
              <a:buNone/>
            </a:pPr>
            <a:endParaRPr lang="en-US" dirty="0" smtClean="0"/>
          </a:p>
          <a:p>
            <a:pPr marL="0" indent="0" algn="ctr">
              <a:buNone/>
            </a:pPr>
            <a:r>
              <a:rPr lang="en-US" sz="3200" b="1" dirty="0" smtClean="0"/>
              <a:t>This program has been</a:t>
            </a:r>
            <a:r>
              <a:rPr lang="en-US" sz="3200" b="1" dirty="0" smtClean="0">
                <a:solidFill>
                  <a:srgbClr val="FF0000"/>
                </a:solidFill>
              </a:rPr>
              <a:t> approved by OISC </a:t>
            </a:r>
            <a:r>
              <a:rPr lang="en-US" sz="3200" b="1" dirty="0" smtClean="0"/>
              <a:t>and</a:t>
            </a:r>
            <a:r>
              <a:rPr lang="en-US" sz="3200" b="1" dirty="0" smtClean="0">
                <a:solidFill>
                  <a:srgbClr val="FF0000"/>
                </a:solidFill>
              </a:rPr>
              <a:t> </a:t>
            </a:r>
            <a:r>
              <a:rPr lang="en-US" sz="3200" b="1" dirty="0" smtClean="0"/>
              <a:t>meets your label-required training obligations </a:t>
            </a:r>
            <a:r>
              <a:rPr lang="en-US" sz="3200" b="1" dirty="0" smtClean="0">
                <a:solidFill>
                  <a:srgbClr val="FF0000"/>
                </a:solidFill>
              </a:rPr>
              <a:t>under state and federal regulations</a:t>
            </a:r>
            <a:endParaRPr lang="en-US" sz="3200" b="1" dirty="0"/>
          </a:p>
          <a:p>
            <a:endParaRPr lang="en-US" dirty="0"/>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3</a:t>
            </a:fld>
            <a:endParaRPr lang="en-US" dirty="0"/>
          </a:p>
        </p:txBody>
      </p:sp>
    </p:spTree>
    <p:extLst>
      <p:ext uri="{BB962C8B-B14F-4D97-AF65-F5344CB8AC3E}">
        <p14:creationId xmlns:p14="http://schemas.microsoft.com/office/powerpoint/2010/main" val="16264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96" y="471221"/>
            <a:ext cx="10515600" cy="1325563"/>
          </a:xfrm>
        </p:spPr>
        <p:txBody>
          <a:bodyPr>
            <a:normAutofit/>
          </a:bodyPr>
          <a:lstStyle/>
          <a:p>
            <a:r>
              <a:rPr lang="en-US" sz="3600" b="1" dirty="0" smtClean="0"/>
              <a:t>At the Farm or Custom Ag Shop</a:t>
            </a:r>
            <a:endParaRPr lang="en-US" sz="3600" b="1" dirty="0"/>
          </a:p>
        </p:txBody>
      </p:sp>
      <p:sp>
        <p:nvSpPr>
          <p:cNvPr id="3" name="Content Placeholder 2"/>
          <p:cNvSpPr>
            <a:spLocks noGrp="1"/>
          </p:cNvSpPr>
          <p:nvPr>
            <p:ph idx="1"/>
          </p:nvPr>
        </p:nvSpPr>
        <p:spPr>
          <a:xfrm>
            <a:off x="407682" y="1468245"/>
            <a:ext cx="7781030" cy="5531449"/>
          </a:xfrm>
        </p:spPr>
        <p:txBody>
          <a:bodyPr>
            <a:normAutofit/>
          </a:bodyPr>
          <a:lstStyle/>
          <a:p>
            <a:pPr marL="0" indent="0">
              <a:buNone/>
            </a:pPr>
            <a:r>
              <a:rPr lang="en-US" b="1" dirty="0"/>
              <a:t>Plan application date and time</a:t>
            </a:r>
            <a:r>
              <a:rPr lang="en-US" dirty="0"/>
              <a:t>:</a:t>
            </a:r>
          </a:p>
          <a:p>
            <a:r>
              <a:rPr lang="en-US" sz="3300" dirty="0"/>
              <a:t>Look at weather forecast</a:t>
            </a:r>
          </a:p>
          <a:p>
            <a:pPr lvl="1"/>
            <a:r>
              <a:rPr lang="en-US" sz="2900" dirty="0"/>
              <a:t>No application if rain expected within 24 </a:t>
            </a:r>
            <a:r>
              <a:rPr lang="en-US" sz="2900" dirty="0" smtClean="0"/>
              <a:t>hrs. </a:t>
            </a:r>
            <a:r>
              <a:rPr lang="en-US" sz="2900" i="1" dirty="0" smtClean="0"/>
              <a:t>(OISC policy forecast 51% or greater).</a:t>
            </a:r>
            <a:endParaRPr lang="en-US" sz="2900" i="1" dirty="0"/>
          </a:p>
          <a:p>
            <a:pPr lvl="1"/>
            <a:r>
              <a:rPr lang="en-US" sz="2900" dirty="0"/>
              <a:t>No application if wind speeds less than 3 mph or greater than 10 mph (including gusts).</a:t>
            </a:r>
          </a:p>
          <a:p>
            <a:pPr lvl="1"/>
            <a:r>
              <a:rPr lang="en-US" sz="2900" dirty="0"/>
              <a:t>No application before sunrise after sunset.</a:t>
            </a:r>
          </a:p>
          <a:p>
            <a:pPr lvl="1"/>
            <a:r>
              <a:rPr lang="en-US" sz="2900" dirty="0"/>
              <a:t>No application if wind blowing toward neighboring/adjacent sensitive crops.</a:t>
            </a:r>
          </a:p>
          <a:p>
            <a:pPr marL="0" indent="0">
              <a:buNone/>
            </a:pPr>
            <a:endParaRPr lang="en-US" sz="3300" dirty="0"/>
          </a:p>
          <a:p>
            <a:endParaRPr lang="en-US" dirty="0"/>
          </a:p>
        </p:txBody>
      </p:sp>
      <p:pic>
        <p:nvPicPr>
          <p:cNvPr id="7" name="Picture 6" descr="Windmill At &lt;strong&gt;Sunset&lt;/strong&gt; Free Stock Photo - Public Domain &lt;strong&gt;Pictures&lt;/strong&g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4373" y="0"/>
            <a:ext cx="2977627" cy="4093294"/>
          </a:xfrm>
          <a:prstGeom prst="rect">
            <a:avLst/>
          </a:prstGeom>
        </p:spPr>
      </p:pic>
      <p:pic>
        <p:nvPicPr>
          <p:cNvPr id="4" name="Picture 3" descr="Lightning at Sunset - Johnson City, Kansas - 4-26-12 | Flickr - Photo Shari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r="32088" b="1561"/>
          <a:stretch/>
        </p:blipFill>
        <p:spPr>
          <a:xfrm>
            <a:off x="8188712" y="4059840"/>
            <a:ext cx="4003288" cy="2798160"/>
          </a:xfrm>
          <a:prstGeom prst="rect">
            <a:avLst/>
          </a:prstGeom>
        </p:spPr>
      </p:pic>
      <p:sp>
        <p:nvSpPr>
          <p:cNvPr id="5" name="Date Placeholder 4"/>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30</a:t>
            </a:fld>
            <a:endParaRPr lang="en-US" dirty="0"/>
          </a:p>
        </p:txBody>
      </p:sp>
    </p:spTree>
    <p:extLst>
      <p:ext uri="{BB962C8B-B14F-4D97-AF65-F5344CB8AC3E}">
        <p14:creationId xmlns:p14="http://schemas.microsoft.com/office/powerpoint/2010/main" val="255472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63" y="1585615"/>
            <a:ext cx="11325225" cy="4893647"/>
          </a:xfrm>
          <a:prstGeom prst="rect">
            <a:avLst/>
          </a:prstGeom>
        </p:spPr>
        <p:txBody>
          <a:bodyPr wrap="square">
            <a:spAutoFit/>
          </a:bodyPr>
          <a:lstStyle/>
          <a:p>
            <a:r>
              <a:rPr lang="en-US" sz="3200" b="1" dirty="0"/>
              <a:t>Mixing:</a:t>
            </a:r>
          </a:p>
          <a:p>
            <a:pPr marL="457200" indent="-457200">
              <a:buFont typeface="Arial" panose="020B0604020202020204" pitchFamily="34" charset="0"/>
              <a:buChar char="•"/>
            </a:pPr>
            <a:r>
              <a:rPr lang="en-US" sz="2800" dirty="0" smtClean="0"/>
              <a:t>Carrier </a:t>
            </a:r>
            <a:r>
              <a:rPr lang="en-US" sz="2800" dirty="0"/>
              <a:t>rate will be minimum of 10 or 15 gallons depending on </a:t>
            </a:r>
            <a:r>
              <a:rPr lang="en-US" sz="2800" dirty="0" smtClean="0"/>
              <a:t>product. Product </a:t>
            </a:r>
            <a:r>
              <a:rPr lang="en-US" sz="2800" dirty="0"/>
              <a:t>rates </a:t>
            </a:r>
            <a:r>
              <a:rPr lang="en-US" sz="2800" dirty="0" smtClean="0"/>
              <a:t>vary.</a:t>
            </a:r>
            <a:endParaRPr lang="en-US" sz="2800" dirty="0"/>
          </a:p>
          <a:p>
            <a:pPr marL="457200" indent="-457200">
              <a:buFont typeface="Arial" panose="020B0604020202020204" pitchFamily="34" charset="0"/>
              <a:buChar char="•"/>
            </a:pPr>
            <a:r>
              <a:rPr lang="en-US" sz="2800" dirty="0" smtClean="0"/>
              <a:t>Tank </a:t>
            </a:r>
            <a:r>
              <a:rPr lang="en-US" sz="2800" dirty="0"/>
              <a:t>mix </a:t>
            </a:r>
            <a:r>
              <a:rPr lang="en-US" sz="2800" b="1" u="sng" dirty="0" smtClean="0"/>
              <a:t>ONLY</a:t>
            </a:r>
            <a:r>
              <a:rPr lang="en-US" sz="2800" dirty="0" smtClean="0"/>
              <a:t> with other </a:t>
            </a:r>
            <a:r>
              <a:rPr lang="en-US" sz="2800" dirty="0"/>
              <a:t>pesticides and adjuvants </a:t>
            </a:r>
            <a:r>
              <a:rPr lang="en-US" sz="2800" dirty="0" smtClean="0"/>
              <a:t>listed </a:t>
            </a:r>
            <a:r>
              <a:rPr lang="en-US" sz="2800" dirty="0"/>
              <a:t>on the </a:t>
            </a:r>
            <a:r>
              <a:rPr lang="en-US" sz="2800" dirty="0" smtClean="0"/>
              <a:t>manufacturer’s </a:t>
            </a:r>
            <a:r>
              <a:rPr lang="en-US" sz="2800" dirty="0"/>
              <a:t>designated dicamba </a:t>
            </a:r>
            <a:r>
              <a:rPr lang="en-US" sz="2800" dirty="0" smtClean="0"/>
              <a:t>website.</a:t>
            </a:r>
            <a:endParaRPr lang="en-US" sz="2800" dirty="0"/>
          </a:p>
          <a:p>
            <a:pPr marL="457200" indent="-457200">
              <a:buFont typeface="Arial" panose="020B0604020202020204" pitchFamily="34" charset="0"/>
              <a:buChar char="•"/>
            </a:pPr>
            <a:r>
              <a:rPr lang="en-US" sz="2800" dirty="0" smtClean="0"/>
              <a:t>Do not tank mix with ammonium sulfate </a:t>
            </a:r>
            <a:r>
              <a:rPr lang="en-US" sz="2800" dirty="0"/>
              <a:t>(</a:t>
            </a:r>
            <a:r>
              <a:rPr lang="en-US" sz="2800" dirty="0" smtClean="0"/>
              <a:t>AMS</a:t>
            </a:r>
            <a:r>
              <a:rPr lang="en-US" sz="2800" dirty="0"/>
              <a:t>) </a:t>
            </a:r>
            <a:r>
              <a:rPr lang="en-US" sz="2800" dirty="0" smtClean="0"/>
              <a:t>or </a:t>
            </a:r>
            <a:r>
              <a:rPr lang="en-US" sz="2800" dirty="0"/>
              <a:t>urea ammonium nitrate (UAN</a:t>
            </a:r>
            <a:r>
              <a:rPr lang="en-US" sz="2800" dirty="0" smtClean="0"/>
              <a:t>).</a:t>
            </a:r>
          </a:p>
          <a:p>
            <a:pPr marL="457200" indent="-457200">
              <a:buFont typeface="Arial" panose="020B0604020202020204" pitchFamily="34" charset="0"/>
              <a:buChar char="•"/>
            </a:pPr>
            <a:r>
              <a:rPr lang="en-US" sz="2800" dirty="0" smtClean="0"/>
              <a:t>Use </a:t>
            </a:r>
            <a:r>
              <a:rPr lang="en-US" sz="2800" b="1" u="sng" dirty="0" smtClean="0"/>
              <a:t>ONLY</a:t>
            </a:r>
            <a:r>
              <a:rPr lang="en-US" sz="2800" dirty="0" smtClean="0"/>
              <a:t> nozzles listed on the website.</a:t>
            </a:r>
          </a:p>
          <a:p>
            <a:pPr marL="457200" indent="-457200">
              <a:buFont typeface="Arial" panose="020B0604020202020204" pitchFamily="34" charset="0"/>
              <a:buChar char="•"/>
            </a:pPr>
            <a:r>
              <a:rPr lang="en-US" sz="2800" dirty="0"/>
              <a:t>Do not mix dicamba within 50 feet of well, sink hole, streams, rivers, lakes, reservoirs. Some exceptions with impermeable mixing and load pads</a:t>
            </a:r>
            <a:r>
              <a:rPr lang="en-US" sz="2800" dirty="0" smtClean="0"/>
              <a:t>. </a:t>
            </a:r>
            <a:endParaRPr lang="en-US" sz="2800" dirty="0"/>
          </a:p>
        </p:txBody>
      </p:sp>
      <p:sp>
        <p:nvSpPr>
          <p:cNvPr id="3" name="Rectangle 2"/>
          <p:cNvSpPr/>
          <p:nvPr/>
        </p:nvSpPr>
        <p:spPr>
          <a:xfrm>
            <a:off x="469963" y="939284"/>
            <a:ext cx="6169061" cy="646331"/>
          </a:xfrm>
          <a:prstGeom prst="rect">
            <a:avLst/>
          </a:prstGeom>
        </p:spPr>
        <p:txBody>
          <a:bodyPr wrap="none">
            <a:spAutoFit/>
          </a:bodyPr>
          <a:lstStyle/>
          <a:p>
            <a:r>
              <a:rPr lang="en-US" sz="3600" b="1" dirty="0"/>
              <a:t>At the Farm or </a:t>
            </a:r>
            <a:r>
              <a:rPr lang="en-US" sz="3600" b="1" dirty="0" smtClean="0"/>
              <a:t>Custom Ag Shop</a:t>
            </a:r>
            <a:endParaRPr lang="en-US" sz="3600"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31</a:t>
            </a:fld>
            <a:endParaRPr lang="en-US" dirty="0"/>
          </a:p>
        </p:txBody>
      </p:sp>
    </p:spTree>
    <p:extLst>
      <p:ext uri="{BB962C8B-B14F-4D97-AF65-F5344CB8AC3E}">
        <p14:creationId xmlns:p14="http://schemas.microsoft.com/office/powerpoint/2010/main" val="1562560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981200" y="1097139"/>
            <a:ext cx="8229600" cy="0"/>
          </a:xfrm>
          <a:prstGeom prst="line">
            <a:avLst/>
          </a:prstGeom>
          <a:ln>
            <a:solidFill>
              <a:schemeClr val="bg2">
                <a:lumMod val="50000"/>
              </a:schemeClr>
            </a:solidFill>
          </a:ln>
          <a:effectLst>
            <a:outerShdw blurRad="40005" dist="45339" dir="5400000" rotWithShape="0">
              <a:schemeClr val="tx1">
                <a:alpha val="88000"/>
              </a:schemeClr>
            </a:outerShdw>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9124" y="704189"/>
            <a:ext cx="9372601" cy="3384335"/>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24608" y="4088524"/>
            <a:ext cx="10400906" cy="2769476"/>
          </a:xfrm>
          <a:prstGeom prst="rect">
            <a:avLst/>
          </a:prstGeom>
        </p:spPr>
      </p:pic>
      <p:sp>
        <p:nvSpPr>
          <p:cNvPr id="5" name="Date Placeholder 4"/>
          <p:cNvSpPr>
            <a:spLocks noGrp="1"/>
          </p:cNvSpPr>
          <p:nvPr>
            <p:ph type="dt" sz="half" idx="10"/>
          </p:nvPr>
        </p:nvSpPr>
        <p:spPr/>
        <p:txBody>
          <a:bodyPr/>
          <a:lstStyle/>
          <a:p>
            <a:r>
              <a:rPr lang="en-US" smtClean="0"/>
              <a:t>5/30/2018</a:t>
            </a:r>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32</a:t>
            </a:fld>
            <a:endParaRPr lang="en-US" dirty="0"/>
          </a:p>
        </p:txBody>
      </p:sp>
    </p:spTree>
    <p:extLst>
      <p:ext uri="{BB962C8B-B14F-4D97-AF65-F5344CB8AC3E}">
        <p14:creationId xmlns:p14="http://schemas.microsoft.com/office/powerpoint/2010/main" val="14859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00101"/>
            <a:ext cx="6775749" cy="1304288"/>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73416" y="1629073"/>
            <a:ext cx="7218584" cy="5162252"/>
          </a:xfrm>
          <a:prstGeom prst="rect">
            <a:avLst/>
          </a:prstGeom>
        </p:spPr>
      </p:pic>
      <p:sp>
        <p:nvSpPr>
          <p:cNvPr id="2" name="Date Placeholder 1"/>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33</a:t>
            </a:fld>
            <a:endParaRPr lang="en-US" dirty="0"/>
          </a:p>
        </p:txBody>
      </p:sp>
    </p:spTree>
    <p:extLst>
      <p:ext uri="{BB962C8B-B14F-4D97-AF65-F5344CB8AC3E}">
        <p14:creationId xmlns:p14="http://schemas.microsoft.com/office/powerpoint/2010/main" val="86304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58" y="505936"/>
            <a:ext cx="10515600" cy="1325563"/>
          </a:xfrm>
        </p:spPr>
        <p:txBody>
          <a:bodyPr>
            <a:normAutofit/>
          </a:bodyPr>
          <a:lstStyle/>
          <a:p>
            <a:r>
              <a:rPr lang="en-US" sz="3600" b="1" dirty="0" smtClean="0"/>
              <a:t>At the Application Site/Field</a:t>
            </a:r>
            <a:endParaRPr lang="en-US" sz="3600" b="1" dirty="0"/>
          </a:p>
        </p:txBody>
      </p:sp>
      <p:sp>
        <p:nvSpPr>
          <p:cNvPr id="3" name="Content Placeholder 2"/>
          <p:cNvSpPr>
            <a:spLocks noGrp="1"/>
          </p:cNvSpPr>
          <p:nvPr>
            <p:ph idx="1"/>
          </p:nvPr>
        </p:nvSpPr>
        <p:spPr>
          <a:xfrm>
            <a:off x="405443" y="1414732"/>
            <a:ext cx="11786557" cy="5443268"/>
          </a:xfrm>
        </p:spPr>
        <p:txBody>
          <a:bodyPr>
            <a:normAutofit/>
          </a:bodyPr>
          <a:lstStyle/>
          <a:p>
            <a:r>
              <a:rPr lang="en-US" sz="3200" dirty="0" smtClean="0"/>
              <a:t>Scout the nearby fields for sensitive crops.</a:t>
            </a:r>
          </a:p>
          <a:p>
            <a:pPr>
              <a:spcBef>
                <a:spcPts val="1800"/>
              </a:spcBef>
            </a:pPr>
            <a:r>
              <a:rPr lang="en-US" sz="3200" dirty="0" smtClean="0"/>
              <a:t>Confirm </a:t>
            </a:r>
            <a:r>
              <a:rPr lang="en-US" sz="3200" dirty="0"/>
              <a:t>neighbor’s downwind </a:t>
            </a:r>
            <a:r>
              <a:rPr lang="en-US" sz="3200" dirty="0" smtClean="0"/>
              <a:t>soybeans </a:t>
            </a:r>
            <a:r>
              <a:rPr lang="en-US" sz="3200" dirty="0"/>
              <a:t>are </a:t>
            </a:r>
            <a:r>
              <a:rPr lang="en-US" sz="3200" dirty="0" smtClean="0"/>
              <a:t>dicamba-tolerant.</a:t>
            </a:r>
          </a:p>
          <a:p>
            <a:pPr>
              <a:spcBef>
                <a:spcPts val="1800"/>
              </a:spcBef>
            </a:pPr>
            <a:r>
              <a:rPr lang="en-US" sz="3200" dirty="0" smtClean="0"/>
              <a:t>Confirm the </a:t>
            </a:r>
            <a:r>
              <a:rPr lang="en-US" sz="3200" dirty="0"/>
              <a:t>wind is </a:t>
            </a:r>
            <a:r>
              <a:rPr lang="en-US" sz="3200" dirty="0" smtClean="0"/>
              <a:t>not blowing </a:t>
            </a:r>
            <a:r>
              <a:rPr lang="en-US" sz="3200" dirty="0"/>
              <a:t>toward adjacent </a:t>
            </a:r>
            <a:r>
              <a:rPr lang="en-US" sz="3200" dirty="0" smtClean="0"/>
              <a:t>susceptible/sensitive crops</a:t>
            </a:r>
            <a:r>
              <a:rPr lang="en-US" dirty="0" smtClean="0"/>
              <a:t>. </a:t>
            </a:r>
          </a:p>
          <a:p>
            <a:pPr>
              <a:spcBef>
                <a:spcPts val="1800"/>
              </a:spcBef>
            </a:pPr>
            <a:r>
              <a:rPr lang="en-US" dirty="0" smtClean="0"/>
              <a:t>Confirm a temperature inversion does not exist at boom height.</a:t>
            </a:r>
          </a:p>
          <a:p>
            <a:pPr>
              <a:spcBef>
                <a:spcPts val="1800"/>
              </a:spcBef>
            </a:pPr>
            <a:r>
              <a:rPr lang="en-US" dirty="0" smtClean="0"/>
              <a:t>Maintain </a:t>
            </a:r>
            <a:r>
              <a:rPr lang="en-US" dirty="0"/>
              <a:t>110- to 220-foot downwind buffer for </a:t>
            </a:r>
            <a:r>
              <a:rPr lang="en-US" u="sng" dirty="0"/>
              <a:t>all</a:t>
            </a:r>
            <a:r>
              <a:rPr lang="en-US" dirty="0"/>
              <a:t> applications. </a:t>
            </a:r>
            <a:endParaRPr lang="en-US" sz="3200" dirty="0" smtClean="0"/>
          </a:p>
          <a:p>
            <a:pPr>
              <a:spcBef>
                <a:spcPts val="1800"/>
              </a:spcBef>
            </a:pPr>
            <a:r>
              <a:rPr lang="en-US" sz="3200" dirty="0" smtClean="0"/>
              <a:t>Buffers can include fields readied for planting, and select dicamba tolerant crops (see list on label).  </a:t>
            </a:r>
            <a:endParaRPr lang="en-US" sz="3200" dirty="0" smtClean="0">
              <a:solidFill>
                <a:srgbClr val="FF0000"/>
              </a:solidFill>
            </a:endParaRPr>
          </a:p>
          <a:p>
            <a:endParaRPr lang="en-US" b="1"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34</a:t>
            </a:fld>
            <a:endParaRPr lang="en-US" dirty="0"/>
          </a:p>
        </p:txBody>
      </p:sp>
    </p:spTree>
    <p:extLst>
      <p:ext uri="{BB962C8B-B14F-4D97-AF65-F5344CB8AC3E}">
        <p14:creationId xmlns:p14="http://schemas.microsoft.com/office/powerpoint/2010/main" val="222183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4311" y="841605"/>
            <a:ext cx="10515600" cy="1325563"/>
          </a:xfrm>
        </p:spPr>
        <p:txBody>
          <a:bodyPr>
            <a:normAutofit fontScale="90000"/>
          </a:bodyPr>
          <a:lstStyle/>
          <a:p>
            <a:r>
              <a:rPr lang="en-US" sz="4000" dirty="0"/>
              <a:t>Sensitive and susceptible crops</a:t>
            </a:r>
            <a:r>
              <a:rPr lang="en-US" dirty="0"/>
              <a:t/>
            </a:r>
            <a:br>
              <a:rPr lang="en-US" dirty="0"/>
            </a:br>
            <a:r>
              <a:rPr lang="en-US" sz="3200" dirty="0"/>
              <a:t>Include but not limited to:</a:t>
            </a:r>
            <a:br>
              <a:rPr lang="en-US" sz="3200" dirty="0"/>
            </a:br>
            <a:endParaRPr lang="en-US" dirty="0"/>
          </a:p>
        </p:txBody>
      </p:sp>
      <p:sp>
        <p:nvSpPr>
          <p:cNvPr id="10" name="Content Placeholder 9"/>
          <p:cNvSpPr>
            <a:spLocks noGrp="1"/>
          </p:cNvSpPr>
          <p:nvPr>
            <p:ph sz="half" idx="2"/>
          </p:nvPr>
        </p:nvSpPr>
        <p:spPr>
          <a:xfrm>
            <a:off x="492370" y="1875692"/>
            <a:ext cx="5505206" cy="4313972"/>
          </a:xfrm>
        </p:spPr>
        <p:txBody>
          <a:bodyPr>
            <a:normAutofit fontScale="92500" lnSpcReduction="10000"/>
          </a:bodyPr>
          <a:lstStyle/>
          <a:p>
            <a:r>
              <a:rPr lang="en-US" dirty="0" smtClean="0"/>
              <a:t>Non-DT soybeans and cotton</a:t>
            </a:r>
          </a:p>
          <a:p>
            <a:r>
              <a:rPr lang="en-US" dirty="0" smtClean="0"/>
              <a:t>Cucumber &amp; melons</a:t>
            </a:r>
          </a:p>
          <a:p>
            <a:r>
              <a:rPr lang="en-US" dirty="0" smtClean="0"/>
              <a:t>Flowers</a:t>
            </a:r>
          </a:p>
          <a:p>
            <a:r>
              <a:rPr lang="en-US" dirty="0" smtClean="0"/>
              <a:t>Fruit trees</a:t>
            </a:r>
          </a:p>
          <a:p>
            <a:r>
              <a:rPr lang="en-US" dirty="0" smtClean="0"/>
              <a:t>Grapes</a:t>
            </a:r>
          </a:p>
          <a:p>
            <a:r>
              <a:rPr lang="en-US" dirty="0" smtClean="0"/>
              <a:t>Ornamentals (including greenhouse-grown and shade-house grown broadleaf plants)</a:t>
            </a:r>
          </a:p>
          <a:p>
            <a:r>
              <a:rPr lang="en-US" dirty="0" smtClean="0"/>
              <a:t>Peanuts</a:t>
            </a:r>
          </a:p>
        </p:txBody>
      </p:sp>
      <p:sp>
        <p:nvSpPr>
          <p:cNvPr id="12" name="Content Placeholder 11"/>
          <p:cNvSpPr>
            <a:spLocks noGrp="1"/>
          </p:cNvSpPr>
          <p:nvPr>
            <p:ph sz="quarter" idx="4"/>
          </p:nvPr>
        </p:nvSpPr>
        <p:spPr>
          <a:xfrm>
            <a:off x="6172200" y="1875692"/>
            <a:ext cx="5363308" cy="4313971"/>
          </a:xfrm>
        </p:spPr>
        <p:txBody>
          <a:bodyPr>
            <a:normAutofit lnSpcReduction="10000"/>
          </a:bodyPr>
          <a:lstStyle/>
          <a:p>
            <a:r>
              <a:rPr lang="en-US" dirty="0"/>
              <a:t>Peas and beans</a:t>
            </a:r>
          </a:p>
          <a:p>
            <a:r>
              <a:rPr lang="en-US" dirty="0" smtClean="0"/>
              <a:t>Peppers</a:t>
            </a:r>
          </a:p>
          <a:p>
            <a:r>
              <a:rPr lang="en-US" dirty="0" smtClean="0"/>
              <a:t>Tomatoes</a:t>
            </a:r>
          </a:p>
          <a:p>
            <a:r>
              <a:rPr lang="en-US" dirty="0" smtClean="0"/>
              <a:t>Other fruiting vegetables</a:t>
            </a:r>
          </a:p>
          <a:p>
            <a:r>
              <a:rPr lang="en-US" dirty="0" smtClean="0"/>
              <a:t>Potatoes &amp; sweet potatoes</a:t>
            </a:r>
          </a:p>
          <a:p>
            <a:r>
              <a:rPr lang="en-US" dirty="0" smtClean="0"/>
              <a:t>Tobacco</a:t>
            </a:r>
          </a:p>
          <a:p>
            <a:r>
              <a:rPr lang="en-US" dirty="0" smtClean="0"/>
              <a:t>Nurseries</a:t>
            </a:r>
            <a:endParaRPr lang="en-US" dirty="0"/>
          </a:p>
          <a:p>
            <a:r>
              <a:rPr lang="en-US" dirty="0"/>
              <a:t>Other broadleaf plants</a:t>
            </a:r>
          </a:p>
          <a:p>
            <a:endParaRPr lang="en-US" dirty="0" smtClean="0"/>
          </a:p>
          <a:p>
            <a:endParaRPr lang="en-US" dirty="0" smtClean="0"/>
          </a:p>
          <a:p>
            <a:endParaRPr lang="en-US" dirty="0"/>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35</a:t>
            </a:fld>
            <a:endParaRPr lang="en-US" dirty="0"/>
          </a:p>
        </p:txBody>
      </p:sp>
    </p:spTree>
    <p:extLst>
      <p:ext uri="{BB962C8B-B14F-4D97-AF65-F5344CB8AC3E}">
        <p14:creationId xmlns:p14="http://schemas.microsoft.com/office/powerpoint/2010/main" val="203219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4" y="1161921"/>
            <a:ext cx="3740225" cy="1513546"/>
          </a:xfrm>
        </p:spPr>
        <p:txBody>
          <a:bodyPr>
            <a:normAutofit fontScale="90000"/>
          </a:bodyPr>
          <a:lstStyle/>
          <a:p>
            <a:r>
              <a:rPr lang="en-US" sz="3600" b="1" dirty="0" smtClean="0"/>
              <a:t>At the field of application</a:t>
            </a:r>
            <a:br>
              <a:rPr lang="en-US" sz="3600" b="1" dirty="0" smtClean="0"/>
            </a:br>
            <a:r>
              <a:rPr lang="en-US" dirty="0"/>
              <a:t/>
            </a:r>
            <a:br>
              <a:rPr lang="en-US" dirty="0"/>
            </a:br>
            <a:r>
              <a:rPr lang="en-US" dirty="0" smtClean="0"/>
              <a:t>What is this called?</a:t>
            </a:r>
            <a:endParaRPr lang="en-US" sz="3600" b="1" dirty="0"/>
          </a:p>
        </p:txBody>
      </p:sp>
      <p:pic>
        <p:nvPicPr>
          <p:cNvPr id="4" name="Picture 5" descr="MVC-034F"/>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l="-5436" t="715" r="6590" b="438"/>
          <a:stretch/>
        </p:blipFill>
        <p:spPr>
          <a:xfrm>
            <a:off x="3048005" y="0"/>
            <a:ext cx="9143996" cy="6858000"/>
          </a:xfrm>
          <a:prstGeom prst="rect">
            <a:avLst/>
          </a:prstGeom>
          <a:noFill/>
        </p:spPr>
      </p:pic>
      <p:sp>
        <p:nvSpPr>
          <p:cNvPr id="3" name="Date Placeholder 2"/>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36</a:t>
            </a:fld>
            <a:endParaRPr lang="en-US" dirty="0"/>
          </a:p>
        </p:txBody>
      </p:sp>
      <p:sp>
        <p:nvSpPr>
          <p:cNvPr id="6" name="TextBox 5"/>
          <p:cNvSpPr txBox="1"/>
          <p:nvPr/>
        </p:nvSpPr>
        <p:spPr>
          <a:xfrm>
            <a:off x="9189720" y="6356350"/>
            <a:ext cx="2819400" cy="338554"/>
          </a:xfrm>
          <a:prstGeom prst="rect">
            <a:avLst/>
          </a:prstGeom>
          <a:noFill/>
        </p:spPr>
        <p:txBody>
          <a:bodyPr wrap="square" rtlCol="0">
            <a:spAutoFit/>
          </a:bodyPr>
          <a:lstStyle/>
          <a:p>
            <a:pPr algn="r"/>
            <a:r>
              <a:rPr lang="en-US" sz="1600" dirty="0" smtClean="0">
                <a:solidFill>
                  <a:schemeClr val="bg1"/>
                </a:solidFill>
                <a:latin typeface="Arial Narrow" panose="020B0606020202030204" pitchFamily="34" charset="0"/>
              </a:rPr>
              <a:t>WCR, LLC</a:t>
            </a:r>
            <a:endParaRPr lang="en-US"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15292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IVRFO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5712" y="1512938"/>
            <a:ext cx="4432289" cy="2372947"/>
          </a:xfrm>
          <a:prstGeom prst="rect">
            <a:avLst/>
          </a:prstGeom>
          <a:noFill/>
          <a:ln w="38100" cmpd="dbl">
            <a:noFill/>
            <a:miter lim="800000"/>
            <a:headEnd/>
            <a:tailEnd/>
          </a:ln>
        </p:spPr>
      </p:pic>
      <p:sp>
        <p:nvSpPr>
          <p:cNvPr id="43011" name="Rectangle 3"/>
          <p:cNvSpPr>
            <a:spLocks noGrp="1" noChangeArrowheads="1"/>
          </p:cNvSpPr>
          <p:nvPr>
            <p:ph type="title"/>
          </p:nvPr>
        </p:nvSpPr>
        <p:spPr>
          <a:xfrm>
            <a:off x="575733" y="1046685"/>
            <a:ext cx="5531990" cy="559377"/>
          </a:xfrm>
        </p:spPr>
        <p:txBody>
          <a:bodyPr>
            <a:noAutofit/>
          </a:bodyPr>
          <a:lstStyle/>
          <a:p>
            <a:r>
              <a:rPr lang="en-US" dirty="0" smtClean="0"/>
              <a:t>Recognizing Inversions</a:t>
            </a:r>
          </a:p>
        </p:txBody>
      </p:sp>
      <p:sp>
        <p:nvSpPr>
          <p:cNvPr id="43012" name="Rectangle 4"/>
          <p:cNvSpPr>
            <a:spLocks noGrp="1" noChangeArrowheads="1"/>
          </p:cNvSpPr>
          <p:nvPr>
            <p:ph type="body" sz="half" idx="1"/>
          </p:nvPr>
        </p:nvSpPr>
        <p:spPr>
          <a:xfrm>
            <a:off x="808893" y="2166128"/>
            <a:ext cx="5087104" cy="3229529"/>
          </a:xfrm>
          <a:solidFill>
            <a:srgbClr val="FFFFFF"/>
          </a:solidFill>
        </p:spPr>
        <p:txBody>
          <a:bodyPr>
            <a:noAutofit/>
          </a:bodyPr>
          <a:lstStyle/>
          <a:p>
            <a:pPr>
              <a:buFont typeface="Wingdings" panose="05000000000000000000" pitchFamily="2" charset="2"/>
              <a:buChar char="§"/>
            </a:pPr>
            <a:r>
              <a:rPr lang="en-US" sz="2600" dirty="0"/>
              <a:t>Under clear to partly cloudy skies with low winds, a surface inversion is often present from late afternoon until </a:t>
            </a:r>
            <a:r>
              <a:rPr lang="en-US" sz="2600" dirty="0" smtClean="0"/>
              <a:t>mid-morning</a:t>
            </a:r>
            <a:endParaRPr lang="en-US" sz="2600" dirty="0"/>
          </a:p>
          <a:p>
            <a:pPr marL="257175" indent="-257175">
              <a:buFont typeface="Wingdings" panose="05000000000000000000" pitchFamily="2" charset="2"/>
              <a:buChar char="§"/>
            </a:pPr>
            <a:r>
              <a:rPr lang="en-US" sz="2400" dirty="0"/>
              <a:t>Be especially careful near sunset and an hour or so after sunrise, unless…</a:t>
            </a:r>
          </a:p>
          <a:p>
            <a:pPr lvl="1"/>
            <a:r>
              <a:rPr lang="en-US" sz="1800" dirty="0"/>
              <a:t>There is low heavy cloud cover</a:t>
            </a:r>
          </a:p>
          <a:p>
            <a:pPr lvl="1"/>
            <a:r>
              <a:rPr lang="en-US" sz="1800" dirty="0"/>
              <a:t>The wind speed is greater than 5-6 mph at ground level</a:t>
            </a:r>
          </a:p>
          <a:p>
            <a:pPr lvl="1"/>
            <a:r>
              <a:rPr lang="en-US" sz="1800" dirty="0" smtClean="0"/>
              <a:t>There has been at least a 5 </a:t>
            </a:r>
            <a:r>
              <a:rPr lang="en-US" sz="1800" dirty="0"/>
              <a:t>degree </a:t>
            </a:r>
            <a:r>
              <a:rPr lang="en-US" sz="1800" dirty="0" smtClean="0"/>
              <a:t>temperature </a:t>
            </a:r>
            <a:r>
              <a:rPr lang="en-US" sz="1800" dirty="0"/>
              <a:t>rise </a:t>
            </a:r>
            <a:r>
              <a:rPr lang="en-US" sz="1800" dirty="0" smtClean="0"/>
              <a:t>since sunrise</a:t>
            </a:r>
            <a:endParaRPr lang="en-US" sz="1800" dirty="0"/>
          </a:p>
          <a:p>
            <a:pPr>
              <a:buFont typeface="Wingdings" panose="05000000000000000000" pitchFamily="2" charset="2"/>
              <a:buChar char="§"/>
            </a:pPr>
            <a:endParaRPr lang="en-US" sz="2600" dirty="0"/>
          </a:p>
        </p:txBody>
      </p:sp>
      <p:pic>
        <p:nvPicPr>
          <p:cNvPr id="43013" name="Picture 5" descr="MVC-034F"/>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6719806" y="4028053"/>
            <a:ext cx="3646944" cy="2735208"/>
          </a:xfrm>
          <a:noFill/>
        </p:spPr>
      </p:pic>
      <p:sp>
        <p:nvSpPr>
          <p:cNvPr id="2" name="Date Placeholder 1"/>
          <p:cNvSpPr>
            <a:spLocks noGrp="1"/>
          </p:cNvSpPr>
          <p:nvPr>
            <p:ph type="dt" sz="half" idx="10"/>
          </p:nvPr>
        </p:nvSpPr>
        <p:spPr/>
        <p:txBody>
          <a:bodyPr/>
          <a:lstStyle/>
          <a:p>
            <a:pPr>
              <a:defRPr/>
            </a:pPr>
            <a:r>
              <a:rPr lang="en-US" smtClean="0"/>
              <a:t>5/30/2018</a:t>
            </a:r>
            <a:endParaRPr lang="en-US" dirty="0"/>
          </a:p>
        </p:txBody>
      </p:sp>
      <p:sp>
        <p:nvSpPr>
          <p:cNvPr id="3" name="Slide Number Placeholder 2"/>
          <p:cNvSpPr>
            <a:spLocks noGrp="1"/>
          </p:cNvSpPr>
          <p:nvPr>
            <p:ph type="sldNum" sz="quarter" idx="12"/>
          </p:nvPr>
        </p:nvSpPr>
        <p:spPr/>
        <p:txBody>
          <a:bodyPr/>
          <a:lstStyle/>
          <a:p>
            <a:pPr>
              <a:defRPr/>
            </a:pPr>
            <a:fld id="{A05EE9B1-C78B-4F91-AD26-30EF557BFBA2}" type="slidenum">
              <a:rPr lang="en-US" smtClean="0"/>
              <a:pPr>
                <a:defRPr/>
              </a:pPr>
              <a:t>37</a:t>
            </a:fld>
            <a:endParaRPr lang="en-US" dirty="0"/>
          </a:p>
        </p:txBody>
      </p:sp>
    </p:spTree>
    <p:extLst>
      <p:ext uri="{BB962C8B-B14F-4D97-AF65-F5344CB8AC3E}">
        <p14:creationId xmlns:p14="http://schemas.microsoft.com/office/powerpoint/2010/main" val="1726247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Smoke Bomb Test (Univ. of Missouri Weed Science)</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841902" y="4619668"/>
            <a:ext cx="7350098" cy="2238332"/>
          </a:xfrm>
          <a:prstGeom prst="rect">
            <a:avLst/>
          </a:prstGeom>
        </p:spPr>
      </p:pic>
      <p:pic>
        <p:nvPicPr>
          <p:cNvPr id="5"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7079" y="1690688"/>
            <a:ext cx="7264921" cy="2143842"/>
          </a:xfrm>
          <a:prstGeom prst="rect">
            <a:avLst/>
          </a:prstGeom>
        </p:spPr>
      </p:pic>
      <p:sp>
        <p:nvSpPr>
          <p:cNvPr id="6" name="TextBox 5"/>
          <p:cNvSpPr txBox="1"/>
          <p:nvPr/>
        </p:nvSpPr>
        <p:spPr>
          <a:xfrm>
            <a:off x="628125" y="2004002"/>
            <a:ext cx="4509029" cy="523220"/>
          </a:xfrm>
          <a:prstGeom prst="rect">
            <a:avLst/>
          </a:prstGeom>
          <a:noFill/>
        </p:spPr>
        <p:txBody>
          <a:bodyPr wrap="square" rtlCol="0">
            <a:spAutoFit/>
          </a:bodyPr>
          <a:lstStyle/>
          <a:p>
            <a:r>
              <a:rPr lang="en-US" sz="2800" dirty="0"/>
              <a:t>4 PM – No Inversion Present</a:t>
            </a:r>
          </a:p>
        </p:txBody>
      </p:sp>
      <p:sp>
        <p:nvSpPr>
          <p:cNvPr id="7" name="TextBox 6"/>
          <p:cNvSpPr txBox="1"/>
          <p:nvPr/>
        </p:nvSpPr>
        <p:spPr>
          <a:xfrm>
            <a:off x="628125" y="4619668"/>
            <a:ext cx="4293499" cy="523220"/>
          </a:xfrm>
          <a:prstGeom prst="rect">
            <a:avLst/>
          </a:prstGeom>
          <a:noFill/>
        </p:spPr>
        <p:txBody>
          <a:bodyPr wrap="square" rtlCol="0">
            <a:spAutoFit/>
          </a:bodyPr>
          <a:lstStyle/>
          <a:p>
            <a:r>
              <a:rPr lang="en-US" sz="2800" dirty="0"/>
              <a:t>7:30 PM – Inversion Present</a:t>
            </a:r>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8" name="Slide Number Placeholder 7"/>
          <p:cNvSpPr>
            <a:spLocks noGrp="1"/>
          </p:cNvSpPr>
          <p:nvPr>
            <p:ph type="sldNum" sz="quarter" idx="12"/>
          </p:nvPr>
        </p:nvSpPr>
        <p:spPr/>
        <p:txBody>
          <a:bodyPr/>
          <a:lstStyle/>
          <a:p>
            <a:fld id="{1FC8DD8B-E0DB-44BA-B35E-E587B0E651D5}" type="slidenum">
              <a:rPr lang="en-US" smtClean="0"/>
              <a:t>38</a:t>
            </a:fld>
            <a:endParaRPr lang="en-US" dirty="0"/>
          </a:p>
        </p:txBody>
      </p:sp>
      <p:sp>
        <p:nvSpPr>
          <p:cNvPr id="9" name="Rectangle 8"/>
          <p:cNvSpPr/>
          <p:nvPr/>
        </p:nvSpPr>
        <p:spPr>
          <a:xfrm>
            <a:off x="8707390" y="6420406"/>
            <a:ext cx="3396006" cy="369332"/>
          </a:xfrm>
          <a:prstGeom prst="rect">
            <a:avLst/>
          </a:prstGeom>
        </p:spPr>
        <p:txBody>
          <a:bodyPr wrap="square">
            <a:spAutoFit/>
          </a:bodyPr>
          <a:lstStyle/>
          <a:p>
            <a:pPr algn="r"/>
            <a:r>
              <a:rPr lang="en-US" dirty="0">
                <a:solidFill>
                  <a:schemeClr val="bg1"/>
                </a:solidFill>
                <a:latin typeface="Arial Narrow" panose="020B0606020202030204" pitchFamily="34" charset="0"/>
              </a:rPr>
              <a:t>Mandy </a:t>
            </a:r>
            <a:r>
              <a:rPr lang="en-US" dirty="0" err="1">
                <a:solidFill>
                  <a:schemeClr val="bg1"/>
                </a:solidFill>
                <a:latin typeface="Arial Narrow" panose="020B0606020202030204" pitchFamily="34" charset="0"/>
              </a:rPr>
              <a:t>Bish</a:t>
            </a:r>
            <a:r>
              <a:rPr lang="en-US" dirty="0">
                <a:solidFill>
                  <a:schemeClr val="bg1"/>
                </a:solidFill>
                <a:latin typeface="Arial Narrow" panose="020B0606020202030204" pitchFamily="34" charset="0"/>
              </a:rPr>
              <a:t>, University of </a:t>
            </a:r>
            <a:r>
              <a:rPr lang="en-US" dirty="0" smtClean="0">
                <a:solidFill>
                  <a:schemeClr val="bg1"/>
                </a:solidFill>
                <a:latin typeface="Arial Narrow" panose="020B0606020202030204" pitchFamily="34" charset="0"/>
              </a:rPr>
              <a:t>Missouri </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3235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02" y="816042"/>
            <a:ext cx="9077836" cy="5878532"/>
          </a:xfrm>
          <a:prstGeom prst="rect">
            <a:avLst/>
          </a:prstGeom>
        </p:spPr>
        <p:txBody>
          <a:bodyPr wrap="square">
            <a:spAutoFit/>
          </a:bodyPr>
          <a:lstStyle/>
          <a:p>
            <a:r>
              <a:rPr lang="en-US" sz="3200" b="1" dirty="0"/>
              <a:t>At the Application Field/Site:</a:t>
            </a:r>
          </a:p>
          <a:p>
            <a:pPr marL="285750" indent="-285750">
              <a:buFont typeface="Arial" panose="020B0604020202020204" pitchFamily="34" charset="0"/>
              <a:buChar char="•"/>
            </a:pPr>
            <a:r>
              <a:rPr lang="en-US" sz="2800" dirty="0" smtClean="0"/>
              <a:t>Sprayers must not </a:t>
            </a:r>
            <a:r>
              <a:rPr lang="en-US" sz="2800" dirty="0"/>
              <a:t>travel more than 15 </a:t>
            </a:r>
            <a:r>
              <a:rPr lang="en-US" sz="2800" dirty="0" smtClean="0"/>
              <a:t>mph</a:t>
            </a:r>
            <a:endParaRPr lang="en-US" sz="2800" dirty="0"/>
          </a:p>
          <a:p>
            <a:pPr marL="285750" indent="-285750">
              <a:buFont typeface="Arial" panose="020B0604020202020204" pitchFamily="34" charset="0"/>
              <a:buChar char="•"/>
            </a:pPr>
            <a:r>
              <a:rPr lang="en-US" sz="2800" dirty="0"/>
              <a:t>Spray boom must not exceed 24 </a:t>
            </a:r>
            <a:r>
              <a:rPr lang="en-US" sz="2800" dirty="0" smtClean="0"/>
              <a:t>in. </a:t>
            </a:r>
            <a:r>
              <a:rPr lang="en-US" sz="2800" dirty="0"/>
              <a:t>above the crop canopy</a:t>
            </a:r>
          </a:p>
          <a:p>
            <a:pPr marL="285750" indent="-285750">
              <a:buFont typeface="Arial" panose="020B0604020202020204" pitchFamily="34" charset="0"/>
              <a:buChar char="•"/>
            </a:pPr>
            <a:r>
              <a:rPr lang="en-US" sz="2800" dirty="0"/>
              <a:t>Wind speeds must be between 3 and 10 </a:t>
            </a:r>
            <a:r>
              <a:rPr lang="en-US" sz="2800" dirty="0" smtClean="0"/>
              <a:t>mph, including gusts</a:t>
            </a:r>
            <a:endParaRPr lang="en-US" sz="2800" dirty="0"/>
          </a:p>
          <a:p>
            <a:pPr marL="285750" indent="-285750">
              <a:buFont typeface="Arial" panose="020B0604020202020204" pitchFamily="34" charset="0"/>
              <a:buChar char="•"/>
            </a:pPr>
            <a:r>
              <a:rPr lang="en-US" sz="2800" dirty="0"/>
              <a:t>Only apply between sunrise and sunset.</a:t>
            </a:r>
          </a:p>
          <a:p>
            <a:pPr marL="285750" indent="-285750">
              <a:buFont typeface="Arial" panose="020B0604020202020204" pitchFamily="34" charset="0"/>
              <a:buChar char="•"/>
            </a:pPr>
            <a:r>
              <a:rPr lang="en-US" sz="2800" dirty="0"/>
              <a:t>At start </a:t>
            </a:r>
            <a:r>
              <a:rPr lang="en-US" sz="2800" dirty="0" smtClean="0"/>
              <a:t>&amp; end of each application measure &amp; record the following at boom height:</a:t>
            </a:r>
          </a:p>
          <a:p>
            <a:pPr marL="742950" lvl="1" indent="-285750">
              <a:buFont typeface="Arial" panose="020B0604020202020204" pitchFamily="34" charset="0"/>
              <a:buChar char="•"/>
            </a:pPr>
            <a:r>
              <a:rPr lang="en-US" sz="2400" dirty="0"/>
              <a:t>Date</a:t>
            </a:r>
          </a:p>
          <a:p>
            <a:pPr marL="742950" lvl="1" indent="-285750">
              <a:buFont typeface="Arial" panose="020B0604020202020204" pitchFamily="34" charset="0"/>
              <a:buChar char="•"/>
            </a:pPr>
            <a:r>
              <a:rPr lang="en-US" sz="2400" dirty="0" smtClean="0"/>
              <a:t>Times</a:t>
            </a:r>
          </a:p>
          <a:p>
            <a:pPr marL="742950" lvl="1" indent="-285750">
              <a:buFont typeface="Arial" panose="020B0604020202020204" pitchFamily="34" charset="0"/>
              <a:buChar char="•"/>
            </a:pPr>
            <a:r>
              <a:rPr lang="en-US" sz="2400" dirty="0" smtClean="0"/>
              <a:t>Temperatures</a:t>
            </a:r>
          </a:p>
          <a:p>
            <a:pPr marL="742950" lvl="1" indent="-285750">
              <a:buFont typeface="Arial" panose="020B0604020202020204" pitchFamily="34" charset="0"/>
              <a:buChar char="•"/>
            </a:pPr>
            <a:r>
              <a:rPr lang="en-US" sz="2400" dirty="0" smtClean="0"/>
              <a:t>Wind directions</a:t>
            </a:r>
          </a:p>
          <a:p>
            <a:pPr marL="742950" lvl="1" indent="-285750">
              <a:buFont typeface="Arial" panose="020B0604020202020204" pitchFamily="34" charset="0"/>
              <a:buChar char="•"/>
            </a:pPr>
            <a:r>
              <a:rPr lang="en-US" sz="2400" dirty="0" smtClean="0"/>
              <a:t>Wind speeds and gusts</a:t>
            </a:r>
          </a:p>
          <a:p>
            <a:pPr marL="742950" lvl="1" indent="-285750">
              <a:buFont typeface="Arial" panose="020B0604020202020204" pitchFamily="34" charset="0"/>
              <a:buChar char="•"/>
            </a:pPr>
            <a:r>
              <a:rPr lang="en-US" sz="2400" dirty="0" smtClean="0"/>
              <a:t>Measuring equipment &amp; method (ex. Pocket Spray Smart)</a:t>
            </a:r>
            <a:endParaRPr lang="en-US" sz="2400" dirty="0"/>
          </a:p>
        </p:txBody>
      </p:sp>
      <p:pic>
        <p:nvPicPr>
          <p:cNvPr id="1028" name="Picture 4" descr="https://lh3.googleusercontent.com/SXr7dxisr-RHj9qa6KXrcFAxG0nU_4G6JRJ4YC-7532MKzCZXRY8cLk4GgRVdKT4ees=w300"/>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17667" y1="9000" x2="17667" y2="9000"/>
                        <a14:foregroundMark x1="15333" y1="12667" x2="15333" y2="12667"/>
                        <a14:foregroundMark x1="15000" y1="10333" x2="15000" y2="10333"/>
                        <a14:foregroundMark x1="44333" y1="47000" x2="44333" y2="47000"/>
                        <a14:foregroundMark x1="55667" y1="47333" x2="55667" y2="47333"/>
                        <a14:foregroundMark x1="49333" y1="35667" x2="49333" y2="35667"/>
                        <a14:foregroundMark x1="46333" y1="21333" x2="46333" y2="21333"/>
                        <a14:foregroundMark x1="49667" y1="24667" x2="49667" y2="24667"/>
                        <a14:foregroundMark x1="50000" y1="31667" x2="50000" y2="31667"/>
                        <a14:foregroundMark x1="53667" y1="22667" x2="53667" y2="22667"/>
                        <a14:foregroundMark x1="52667" y1="20000" x2="52667" y2="20000"/>
                        <a14:foregroundMark x1="56000" y1="19333" x2="56000" y2="19333"/>
                        <a14:foregroundMark x1="62000" y1="15333" x2="62000" y2="15333"/>
                        <a14:foregroundMark x1="57333" y1="13667" x2="57333" y2="13667"/>
                        <a14:foregroundMark x1="54667" y1="12000" x2="54667" y2="12000"/>
                        <a14:foregroundMark x1="50000" y1="10667" x2="50000" y2="10667"/>
                        <a14:foregroundMark x1="51667" y1="14333" x2="51667" y2="14333"/>
                        <a14:foregroundMark x1="54000" y1="31000" x2="54000" y2="31000"/>
                        <a14:foregroundMark x1="73000" y1="11667" x2="73000" y2="11667"/>
                        <a14:foregroundMark x1="82667" y1="10333" x2="82667" y2="10333"/>
                        <a14:foregroundMark x1="84667" y1="9667" x2="84667" y2="9667"/>
                        <a14:foregroundMark x1="86000" y1="12667" x2="86000" y2="12667"/>
                        <a14:foregroundMark x1="87667" y1="15667" x2="87667" y2="15667"/>
                        <a14:foregroundMark x1="88000" y1="16333" x2="88000" y2="16333"/>
                        <a14:foregroundMark x1="82333" y1="16000" x2="83333" y2="16333"/>
                        <a14:foregroundMark x1="46667" y1="30333" x2="46667" y2="30333"/>
                        <a14:foregroundMark x1="43667" y1="17333" x2="44667" y2="17333"/>
                        <a14:foregroundMark x1="41667" y1="15667" x2="42667" y2="16333"/>
                        <a14:foregroundMark x1="53333" y1="35000" x2="53333" y2="35000"/>
                        <a14:foregroundMark x1="23000" y1="16333" x2="23000" y2="16333"/>
                        <a14:foregroundMark x1="21667" y1="14000" x2="21667" y2="13667"/>
                        <a14:foregroundMark x1="23333" y1="9000" x2="23333" y2="9000"/>
                        <a14:foregroundMark x1="24000" y1="7333" x2="24000" y2="7333"/>
                        <a14:foregroundMark x1="21000" y1="8000" x2="21000" y2="8000"/>
                        <a14:foregroundMark x1="19000" y1="8000" x2="19000" y2="8000"/>
                        <a14:foregroundMark x1="17333" y1="14000" x2="17333" y2="14000"/>
                        <a14:foregroundMark x1="25000" y1="13667" x2="25000" y2="13667"/>
                        <a14:foregroundMark x1="25333" y1="11333" x2="25333" y2="11333"/>
                        <a14:foregroundMark x1="42667" y1="28333" x2="42667" y2="28333"/>
                        <a14:foregroundMark x1="27333" y1="15000" x2="27333" y2="15000"/>
                        <a14:foregroundMark x1="28333" y1="11667" x2="28333" y2="11667"/>
                        <a14:foregroundMark x1="28333" y1="7667" x2="28333" y2="7667"/>
                        <a14:foregroundMark x1="80000" y1="8000" x2="80000" y2="8000"/>
                        <a14:foregroundMark x1="81000" y1="12000" x2="81000" y2="12000"/>
                        <a14:foregroundMark x1="84000" y1="13667" x2="84000" y2="13667"/>
                        <a14:foregroundMark x1="78667" y1="15667" x2="78667" y2="15667"/>
                        <a14:foregroundMark x1="76000" y1="13667" x2="76000" y2="13667"/>
                        <a14:foregroundMark x1="78333" y1="11333" x2="78333" y2="11333"/>
                        <a14:foregroundMark x1="77667" y1="10333" x2="77667" y2="10333"/>
                        <a14:foregroundMark x1="76000" y1="9000" x2="76000" y2="9000"/>
                        <a14:foregroundMark x1="74000" y1="8333" x2="74000" y2="8333"/>
                        <a14:foregroundMark x1="72000" y1="8333" x2="72000" y2="8333"/>
                        <a14:foregroundMark x1="57667" y1="28333" x2="57667" y2="28333"/>
                        <a14:foregroundMark x1="70667" y1="14000" x2="70667" y2="14000"/>
                        <a14:foregroundMark x1="68000" y1="14333" x2="68000" y2="14333"/>
                        <a14:foregroundMark x1="68667" y1="11333" x2="68667" y2="11333"/>
                        <a14:foregroundMark x1="69000" y1="10000" x2="69000" y2="10000"/>
                        <a14:foregroundMark x1="69333" y1="8000" x2="69333" y2="8000"/>
                        <a14:foregroundMark x1="64667" y1="8333" x2="64667" y2="8333"/>
                        <a14:foregroundMark x1="65667" y1="11000" x2="65667" y2="11000"/>
                        <a14:foregroundMark x1="65667" y1="12000" x2="65333" y2="13667"/>
                        <a14:foregroundMark x1="65333" y1="17000" x2="65333" y2="17000"/>
                        <a14:foregroundMark x1="59000" y1="8333" x2="59000" y2="8333"/>
                        <a14:foregroundMark x1="60667" y1="7333" x2="60667" y2="7333"/>
                        <a14:foregroundMark x1="62333" y1="8000" x2="62333" y2="8000"/>
                        <a14:foregroundMark x1="57667" y1="31000" x2="57667" y2="31000"/>
                        <a14:foregroundMark x1="62333" y1="11667" x2="62333" y2="11667"/>
                        <a14:foregroundMark x1="60000" y1="14333" x2="60000" y2="14333"/>
                        <a14:foregroundMark x1="59000" y1="11333" x2="59000" y2="11333"/>
                        <a14:foregroundMark x1="55000" y1="16000" x2="55000" y2="16000"/>
                        <a14:foregroundMark x1="56667" y1="23667" x2="56667" y2="23667"/>
                        <a14:foregroundMark x1="56000" y1="22000" x2="56000" y2="22000"/>
                        <a14:foregroundMark x1="52667" y1="24333" x2="52667" y2="24333"/>
                        <a14:foregroundMark x1="52000" y1="24333" x2="52000" y2="24333"/>
                        <a14:foregroundMark x1="50000" y1="22333" x2="50000" y2="22333"/>
                        <a14:foregroundMark x1="49333" y1="20000" x2="49333" y2="20000"/>
                        <a14:foregroundMark x1="47667" y1="12667" x2="47667" y2="12667"/>
                        <a14:foregroundMark x1="43000" y1="10333" x2="44333" y2="10333"/>
                        <a14:foregroundMark x1="40667" y1="9667" x2="41667" y2="9667"/>
                        <a14:foregroundMark x1="41667" y1="9667" x2="41667" y2="9667"/>
                        <a14:foregroundMark x1="37333" y1="8667" x2="37333" y2="8667"/>
                        <a14:foregroundMark x1="46333" y1="37667" x2="46333" y2="37667"/>
                        <a14:foregroundMark x1="38000" y1="11333" x2="38000" y2="11333"/>
                        <a14:foregroundMark x1="30333" y1="14000" x2="30333" y2="14000"/>
                        <a14:foregroundMark x1="34667" y1="17333" x2="34667" y2="17333"/>
                      </a14:backgroundRemoval>
                    </a14:imgEffect>
                  </a14:imgLayer>
                </a14:imgProps>
              </a:ext>
              <a:ext uri="{28A0092B-C50C-407E-A947-70E740481C1C}">
                <a14:useLocalDpi xmlns:a14="http://schemas.microsoft.com/office/drawing/2010/main"/>
              </a:ext>
            </a:extLst>
          </a:blip>
          <a:srcRect/>
          <a:stretch>
            <a:fillRect/>
          </a:stretch>
        </p:blipFill>
        <p:spPr bwMode="auto">
          <a:xfrm>
            <a:off x="8341408" y="6135303"/>
            <a:ext cx="403609" cy="403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79435" y="4491882"/>
            <a:ext cx="3312565" cy="2366118"/>
          </a:xfrm>
          <a:prstGeom prst="rect">
            <a:avLst/>
          </a:prstGeom>
        </p:spPr>
      </p:pic>
      <p:pic>
        <p:nvPicPr>
          <p:cNvPr id="6" name="Picture 2" descr="TD-TIPS"/>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bwMode="auto">
          <a:xfrm>
            <a:off x="9235721" y="70222"/>
            <a:ext cx="2956279" cy="225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windmet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671717" y="2190914"/>
            <a:ext cx="1520283" cy="2300968"/>
          </a:xfrm>
          <a:prstGeom prst="rect">
            <a:avLst/>
          </a:prstGeom>
          <a:gradFill rotWithShape="0">
            <a:gsLst>
              <a:gs pos="0">
                <a:srgbClr val="8E8C17"/>
              </a:gs>
              <a:gs pos="50000">
                <a:srgbClr val="FEF929"/>
              </a:gs>
              <a:gs pos="100000">
                <a:srgbClr val="8E8C17"/>
              </a:gs>
            </a:gsLst>
            <a:lin ang="0" scaled="1"/>
          </a:gradFill>
          <a:ln w="9525">
            <a:solidFill>
              <a:schemeClr val="tx1"/>
            </a:solidFill>
            <a:miter lim="800000"/>
            <a:headEnd/>
            <a:tailEnd/>
          </a:ln>
        </p:spPr>
      </p:pic>
      <p:sp>
        <p:nvSpPr>
          <p:cNvPr id="4" name="Date Placeholder 3"/>
          <p:cNvSpPr>
            <a:spLocks noGrp="1"/>
          </p:cNvSpPr>
          <p:nvPr>
            <p:ph type="dt" sz="half" idx="10"/>
          </p:nvPr>
        </p:nvSpPr>
        <p:spPr/>
        <p:txBody>
          <a:bodyPr/>
          <a:lstStyle/>
          <a:p>
            <a:r>
              <a:rPr lang="en-US" smtClean="0"/>
              <a:t>5/30/2018</a:t>
            </a:r>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39</a:t>
            </a:fld>
            <a:endParaRPr lang="en-US" dirty="0"/>
          </a:p>
        </p:txBody>
      </p:sp>
    </p:spTree>
    <p:extLst>
      <p:ext uri="{BB962C8B-B14F-4D97-AF65-F5344CB8AC3E}">
        <p14:creationId xmlns:p14="http://schemas.microsoft.com/office/powerpoint/2010/main" val="315939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9753" y="207815"/>
            <a:ext cx="3491345" cy="4111559"/>
          </a:xfrm>
        </p:spPr>
        <p:txBody>
          <a:bodyPr>
            <a:normAutofit fontScale="90000"/>
          </a:bodyPr>
          <a:lstStyle/>
          <a:p>
            <a:r>
              <a:rPr lang="en-US" dirty="0" smtClean="0"/>
              <a:t>The Emergence of Resistant Weeds</a:t>
            </a:r>
            <a:endParaRPr lang="en-US" dirty="0"/>
          </a:p>
        </p:txBody>
      </p:sp>
      <p:pic>
        <p:nvPicPr>
          <p:cNvPr id="4" name="Content Placeholder 3" descr="few escaped plants in year one can look like this in year two.jpeg"/>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201132" y="990244"/>
            <a:ext cx="6536715" cy="5640047"/>
          </a:xfrm>
          <a:prstGeom prst="rect">
            <a:avLst/>
          </a:prstGeom>
        </p:spPr>
      </p:pic>
      <p:sp>
        <p:nvSpPr>
          <p:cNvPr id="3" name="TextBox 2"/>
          <p:cNvSpPr txBox="1"/>
          <p:nvPr/>
        </p:nvSpPr>
        <p:spPr>
          <a:xfrm>
            <a:off x="7276136" y="5158333"/>
            <a:ext cx="4915864" cy="954107"/>
          </a:xfrm>
          <a:prstGeom prst="rect">
            <a:avLst/>
          </a:prstGeom>
          <a:noFill/>
        </p:spPr>
        <p:txBody>
          <a:bodyPr wrap="square" rtlCol="0">
            <a:spAutoFit/>
          </a:bodyPr>
          <a:lstStyle/>
          <a:p>
            <a:r>
              <a:rPr lang="en-US" sz="2800" b="1" i="1" dirty="0" smtClean="0"/>
              <a:t>What Can We Say About This That You Don’t Already Know </a:t>
            </a:r>
            <a:endParaRPr lang="en-US" sz="2800" b="1" i="1" dirty="0"/>
          </a:p>
        </p:txBody>
      </p:sp>
      <p:sp>
        <p:nvSpPr>
          <p:cNvPr id="5" name="TextBox 4"/>
          <p:cNvSpPr txBox="1"/>
          <p:nvPr/>
        </p:nvSpPr>
        <p:spPr>
          <a:xfrm>
            <a:off x="7112000" y="6637867"/>
            <a:ext cx="184731" cy="369332"/>
          </a:xfrm>
          <a:prstGeom prst="rect">
            <a:avLst/>
          </a:prstGeom>
          <a:noFill/>
        </p:spPr>
        <p:txBody>
          <a:bodyPr wrap="none" rtlCol="0">
            <a:spAutoFit/>
          </a:bodyPr>
          <a:lstStyle/>
          <a:p>
            <a:endParaRPr lang="en-US" dirty="0"/>
          </a:p>
        </p:txBody>
      </p:sp>
      <p:sp>
        <p:nvSpPr>
          <p:cNvPr id="6" name="Date Placeholder 5"/>
          <p:cNvSpPr>
            <a:spLocks noGrp="1"/>
          </p:cNvSpPr>
          <p:nvPr>
            <p:ph type="dt" sz="half" idx="10"/>
          </p:nvPr>
        </p:nvSpPr>
        <p:spPr/>
        <p:txBody>
          <a:bodyPr/>
          <a:lstStyle/>
          <a:p>
            <a:r>
              <a:rPr lang="en-US" smtClean="0"/>
              <a:t>5/30/2018</a:t>
            </a:r>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4</a:t>
            </a:fld>
            <a:endParaRPr lang="en-US" dirty="0"/>
          </a:p>
        </p:txBody>
      </p:sp>
    </p:spTree>
    <p:extLst>
      <p:ext uri="{BB962C8B-B14F-4D97-AF65-F5344CB8AC3E}">
        <p14:creationId xmlns:p14="http://schemas.microsoft.com/office/powerpoint/2010/main" val="184882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36" y="727206"/>
            <a:ext cx="10030178" cy="1143000"/>
          </a:xfrm>
        </p:spPr>
        <p:txBody>
          <a:bodyPr>
            <a:normAutofit/>
          </a:bodyPr>
          <a:lstStyle/>
          <a:p>
            <a:r>
              <a:rPr lang="en-US" dirty="0" smtClean="0"/>
              <a:t>184 Legal Spray Hours At Agronomy Center (ACRE) with </a:t>
            </a:r>
            <a:r>
              <a:rPr lang="en-US" u="sng" dirty="0" smtClean="0"/>
              <a:t>2017</a:t>
            </a:r>
            <a:r>
              <a:rPr lang="en-US" dirty="0" smtClean="0"/>
              <a:t> Label </a:t>
            </a:r>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861920403"/>
              </p:ext>
            </p:extLst>
          </p:nvPr>
        </p:nvGraphicFramePr>
        <p:xfrm>
          <a:off x="443470" y="1681817"/>
          <a:ext cx="7592520" cy="5504917"/>
        </p:xfrm>
        <a:graphic>
          <a:graphicData uri="http://schemas.openxmlformats.org/presentationml/2006/ole">
            <mc:AlternateContent xmlns:mc="http://schemas.openxmlformats.org/markup-compatibility/2006">
              <mc:Choice xmlns:v="urn:schemas-microsoft-com:vml" Requires="v">
                <p:oleObj spid="_x0000_s10662" name="Document" r:id="rId4" imgW="8779680" imgH="6393636" progId="Word.Document.12">
                  <p:embed/>
                </p:oleObj>
              </mc:Choice>
              <mc:Fallback>
                <p:oleObj name="Document" r:id="rId4" imgW="8779680" imgH="6393636" progId="Word.Document.12">
                  <p:embed/>
                  <p:pic>
                    <p:nvPicPr>
                      <p:cNvPr id="0" name=""/>
                      <p:cNvPicPr/>
                      <p:nvPr/>
                    </p:nvPicPr>
                    <p:blipFill>
                      <a:blip r:embed="rId5"/>
                      <a:stretch>
                        <a:fillRect/>
                      </a:stretch>
                    </p:blipFill>
                    <p:spPr>
                      <a:xfrm>
                        <a:off x="443470" y="1681817"/>
                        <a:ext cx="7592520" cy="5504917"/>
                      </a:xfrm>
                      <a:prstGeom prst="rect">
                        <a:avLst/>
                      </a:prstGeom>
                      <a:solidFill>
                        <a:schemeClr val="bg1"/>
                      </a:solidFill>
                      <a:ln>
                        <a:noFill/>
                      </a:ln>
                    </p:spPr>
                  </p:pic>
                </p:oleObj>
              </mc:Fallback>
            </mc:AlternateContent>
          </a:graphicData>
        </a:graphic>
      </p:graphicFrame>
      <p:sp>
        <p:nvSpPr>
          <p:cNvPr id="3" name="TextBox 2"/>
          <p:cNvSpPr txBox="1"/>
          <p:nvPr/>
        </p:nvSpPr>
        <p:spPr>
          <a:xfrm>
            <a:off x="8241142" y="1385735"/>
            <a:ext cx="3235749" cy="1938992"/>
          </a:xfrm>
          <a:prstGeom prst="rect">
            <a:avLst/>
          </a:prstGeom>
          <a:noFill/>
          <a:ln>
            <a:noFill/>
          </a:ln>
        </p:spPr>
        <p:txBody>
          <a:bodyPr wrap="square" rtlCol="0">
            <a:spAutoFit/>
          </a:bodyPr>
          <a:lstStyle/>
          <a:p>
            <a:r>
              <a:rPr lang="en-US" sz="2400" dirty="0" smtClean="0"/>
              <a:t>The no spray red boxes from June 13-20, 8 days, 2” weeds can quickly grow past 4”. What’s your backup plan? </a:t>
            </a:r>
            <a:endParaRPr lang="en-US" sz="2400"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40</a:t>
            </a:fld>
            <a:endParaRPr lang="en-US" dirty="0"/>
          </a:p>
        </p:txBody>
      </p:sp>
      <p:sp>
        <p:nvSpPr>
          <p:cNvPr id="6" name="TextBox 5"/>
          <p:cNvSpPr txBox="1"/>
          <p:nvPr/>
        </p:nvSpPr>
        <p:spPr>
          <a:xfrm>
            <a:off x="8179684" y="4118789"/>
            <a:ext cx="3379269" cy="1908215"/>
          </a:xfrm>
          <a:prstGeom prst="rect">
            <a:avLst/>
          </a:prstGeom>
          <a:noFill/>
          <a:ln>
            <a:solidFill>
              <a:schemeClr val="tx1"/>
            </a:solidFill>
          </a:ln>
        </p:spPr>
        <p:txBody>
          <a:bodyPr wrap="square" rtlCol="0">
            <a:spAutoFit/>
          </a:bodyPr>
          <a:lstStyle/>
          <a:p>
            <a:r>
              <a:rPr lang="en-US" b="1" dirty="0">
                <a:ln w="6350">
                  <a:solidFill>
                    <a:schemeClr val="tx1"/>
                  </a:solidFill>
                </a:ln>
                <a:solidFill>
                  <a:srgbClr val="00B050"/>
                </a:solidFill>
              </a:rPr>
              <a:t>Green</a:t>
            </a:r>
            <a:r>
              <a:rPr lang="en-US" dirty="0"/>
              <a:t> =</a:t>
            </a:r>
            <a:r>
              <a:rPr lang="en-US" sz="2400" dirty="0"/>
              <a:t> </a:t>
            </a:r>
            <a:r>
              <a:rPr lang="en-US" sz="2400" dirty="0" smtClean="0"/>
              <a:t>&gt; </a:t>
            </a:r>
            <a:r>
              <a:rPr lang="en-US" dirty="0" smtClean="0"/>
              <a:t>8 spray </a:t>
            </a:r>
            <a:r>
              <a:rPr lang="en-US" dirty="0"/>
              <a:t>hours in a day  (3-15 mph winds including gusts) </a:t>
            </a:r>
          </a:p>
          <a:p>
            <a:r>
              <a:rPr lang="en-US" sz="2000" b="1" dirty="0" smtClean="0">
                <a:ln w="6350">
                  <a:solidFill>
                    <a:schemeClr val="tx1"/>
                  </a:solidFill>
                </a:ln>
                <a:solidFill>
                  <a:srgbClr val="FFFF00"/>
                </a:solidFill>
              </a:rPr>
              <a:t>Yellow</a:t>
            </a:r>
            <a:r>
              <a:rPr lang="en-US" dirty="0" smtClean="0"/>
              <a:t> = </a:t>
            </a:r>
            <a:r>
              <a:rPr lang="en-US" sz="2000" dirty="0" smtClean="0"/>
              <a:t>&lt;</a:t>
            </a:r>
            <a:r>
              <a:rPr lang="en-US" dirty="0" smtClean="0"/>
              <a:t> 8 spray hours in a day (3-15 mph winds, including gusts)</a:t>
            </a:r>
          </a:p>
          <a:p>
            <a:r>
              <a:rPr lang="en-US" sz="2000" b="1" dirty="0" smtClean="0">
                <a:ln w="6350">
                  <a:solidFill>
                    <a:schemeClr val="tx1"/>
                  </a:solidFill>
                </a:ln>
                <a:solidFill>
                  <a:srgbClr val="FF0000"/>
                </a:solidFill>
              </a:rPr>
              <a:t>Red</a:t>
            </a:r>
            <a:r>
              <a:rPr lang="en-US" dirty="0" smtClean="0"/>
              <a:t> </a:t>
            </a:r>
            <a:r>
              <a:rPr lang="en-US" dirty="0"/>
              <a:t>= No spray; rain forecast or fields </a:t>
            </a:r>
            <a:r>
              <a:rPr lang="en-US" dirty="0" smtClean="0"/>
              <a:t>too wet</a:t>
            </a:r>
            <a:endParaRPr lang="en-US" dirty="0"/>
          </a:p>
        </p:txBody>
      </p:sp>
      <p:sp>
        <p:nvSpPr>
          <p:cNvPr id="7" name="Rectangle 6"/>
          <p:cNvSpPr/>
          <p:nvPr/>
        </p:nvSpPr>
        <p:spPr>
          <a:xfrm>
            <a:off x="443470" y="6061319"/>
            <a:ext cx="6852138" cy="1125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792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811" y="900601"/>
            <a:ext cx="3443112" cy="1993899"/>
          </a:xfrm>
        </p:spPr>
        <p:txBody>
          <a:bodyPr>
            <a:normAutofit fontScale="90000"/>
          </a:bodyPr>
          <a:lstStyle/>
          <a:p>
            <a:r>
              <a:rPr lang="en-US" b="0" dirty="0"/>
              <a:t>Agronomy Center (ACRE) </a:t>
            </a:r>
            <a:r>
              <a:rPr lang="en-US" b="0" dirty="0" smtClean="0"/>
              <a:t>– 44 Legal Spray Hours With </a:t>
            </a:r>
            <a:r>
              <a:rPr lang="en-US" b="0" u="sng" dirty="0" smtClean="0"/>
              <a:t>2018</a:t>
            </a:r>
            <a:r>
              <a:rPr lang="en-US" b="0" dirty="0" smtClean="0"/>
              <a:t> Revised Label</a:t>
            </a:r>
            <a:endParaRPr lang="en-US" b="0" dirty="0"/>
          </a:p>
        </p:txBody>
      </p:sp>
      <p:graphicFrame>
        <p:nvGraphicFramePr>
          <p:cNvPr id="7" name="Object 6"/>
          <p:cNvGraphicFramePr>
            <a:graphicFrameLocks noChangeAspect="1"/>
          </p:cNvGraphicFramePr>
          <p:nvPr>
            <p:extLst>
              <p:ext uri="{D42A27DB-BD31-4B8C-83A1-F6EECF244321}">
                <p14:modId xmlns:p14="http://schemas.microsoft.com/office/powerpoint/2010/main" val="1832239786"/>
              </p:ext>
            </p:extLst>
          </p:nvPr>
        </p:nvGraphicFramePr>
        <p:xfrm>
          <a:off x="363415" y="900601"/>
          <a:ext cx="7748954" cy="6272560"/>
        </p:xfrm>
        <a:graphic>
          <a:graphicData uri="http://schemas.openxmlformats.org/presentationml/2006/ole">
            <mc:AlternateContent xmlns:mc="http://schemas.openxmlformats.org/markup-compatibility/2006">
              <mc:Choice xmlns:v="urn:schemas-microsoft-com:vml" Requires="v">
                <p:oleObj spid="_x0000_s11688" name="Document" r:id="rId4" imgW="8779680" imgH="6612975" progId="Word.Document.12">
                  <p:embed/>
                </p:oleObj>
              </mc:Choice>
              <mc:Fallback>
                <p:oleObj name="Document" r:id="rId4" imgW="8779680" imgH="6612975" progId="Word.Document.12">
                  <p:embed/>
                  <p:pic>
                    <p:nvPicPr>
                      <p:cNvPr id="0" name=""/>
                      <p:cNvPicPr/>
                      <p:nvPr/>
                    </p:nvPicPr>
                    <p:blipFill>
                      <a:blip r:embed="rId5"/>
                      <a:stretch>
                        <a:fillRect/>
                      </a:stretch>
                    </p:blipFill>
                    <p:spPr>
                      <a:xfrm>
                        <a:off x="363415" y="900601"/>
                        <a:ext cx="7748954" cy="6272560"/>
                      </a:xfrm>
                      <a:prstGeom prst="rect">
                        <a:avLst/>
                      </a:prstGeom>
                      <a:solidFill>
                        <a:schemeClr val="bg1"/>
                      </a:solidFill>
                      <a:ln>
                        <a:noFill/>
                      </a:ln>
                    </p:spPr>
                  </p:pic>
                </p:oleObj>
              </mc:Fallback>
            </mc:AlternateContent>
          </a:graphicData>
        </a:graphic>
      </p:graphicFrame>
      <p:sp>
        <p:nvSpPr>
          <p:cNvPr id="3" name="Date Placeholder 2"/>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41</a:t>
            </a:fld>
            <a:endParaRPr lang="en-US" dirty="0"/>
          </a:p>
        </p:txBody>
      </p:sp>
      <p:sp>
        <p:nvSpPr>
          <p:cNvPr id="6" name="TextBox 5"/>
          <p:cNvSpPr txBox="1"/>
          <p:nvPr/>
        </p:nvSpPr>
        <p:spPr>
          <a:xfrm>
            <a:off x="8455811" y="3601060"/>
            <a:ext cx="3379269" cy="1908215"/>
          </a:xfrm>
          <a:prstGeom prst="rect">
            <a:avLst/>
          </a:prstGeom>
          <a:noFill/>
          <a:ln>
            <a:solidFill>
              <a:schemeClr val="tx1"/>
            </a:solidFill>
          </a:ln>
        </p:spPr>
        <p:txBody>
          <a:bodyPr wrap="square" rtlCol="0">
            <a:spAutoFit/>
          </a:bodyPr>
          <a:lstStyle/>
          <a:p>
            <a:r>
              <a:rPr lang="en-US" b="1" dirty="0">
                <a:ln w="6350">
                  <a:solidFill>
                    <a:schemeClr val="tx1"/>
                  </a:solidFill>
                </a:ln>
                <a:solidFill>
                  <a:srgbClr val="00B050"/>
                </a:solidFill>
              </a:rPr>
              <a:t>Green</a:t>
            </a:r>
            <a:r>
              <a:rPr lang="en-US" dirty="0"/>
              <a:t> =</a:t>
            </a:r>
            <a:r>
              <a:rPr lang="en-US" sz="2400" dirty="0"/>
              <a:t> </a:t>
            </a:r>
            <a:r>
              <a:rPr lang="en-US" sz="2400" dirty="0" smtClean="0"/>
              <a:t>&gt; </a:t>
            </a:r>
            <a:r>
              <a:rPr lang="en-US" dirty="0" smtClean="0"/>
              <a:t>8 spray </a:t>
            </a:r>
            <a:r>
              <a:rPr lang="en-US" dirty="0"/>
              <a:t>hours in a day  (</a:t>
            </a:r>
            <a:r>
              <a:rPr lang="en-US" dirty="0" smtClean="0"/>
              <a:t>3-10 </a:t>
            </a:r>
            <a:r>
              <a:rPr lang="en-US" dirty="0"/>
              <a:t>mph winds including gusts) </a:t>
            </a:r>
          </a:p>
          <a:p>
            <a:r>
              <a:rPr lang="en-US" sz="2000" b="1" dirty="0" smtClean="0">
                <a:ln w="6350">
                  <a:solidFill>
                    <a:schemeClr val="tx1"/>
                  </a:solidFill>
                </a:ln>
                <a:solidFill>
                  <a:srgbClr val="FFFF00"/>
                </a:solidFill>
              </a:rPr>
              <a:t>Yellow</a:t>
            </a:r>
            <a:r>
              <a:rPr lang="en-US" dirty="0" smtClean="0"/>
              <a:t> = </a:t>
            </a:r>
            <a:r>
              <a:rPr lang="en-US" sz="2000" dirty="0" smtClean="0"/>
              <a:t>&lt;</a:t>
            </a:r>
            <a:r>
              <a:rPr lang="en-US" dirty="0" smtClean="0"/>
              <a:t> 8 spray hours in a day (3-10 mph winds, including gusts)</a:t>
            </a:r>
          </a:p>
          <a:p>
            <a:r>
              <a:rPr lang="en-US" sz="2000" b="1" dirty="0" smtClean="0">
                <a:ln w="6350">
                  <a:solidFill>
                    <a:schemeClr val="tx1"/>
                  </a:solidFill>
                </a:ln>
                <a:solidFill>
                  <a:srgbClr val="FF0000"/>
                </a:solidFill>
              </a:rPr>
              <a:t>Red</a:t>
            </a:r>
            <a:r>
              <a:rPr lang="en-US" dirty="0" smtClean="0"/>
              <a:t> </a:t>
            </a:r>
            <a:r>
              <a:rPr lang="en-US" dirty="0"/>
              <a:t>= No spray; rain forecast or fields </a:t>
            </a:r>
            <a:r>
              <a:rPr lang="en-US" dirty="0" smtClean="0"/>
              <a:t>too wet</a:t>
            </a:r>
            <a:endParaRPr lang="en-US" dirty="0"/>
          </a:p>
        </p:txBody>
      </p:sp>
      <p:sp>
        <p:nvSpPr>
          <p:cNvPr id="5" name="Rectangle 4"/>
          <p:cNvSpPr/>
          <p:nvPr/>
        </p:nvSpPr>
        <p:spPr>
          <a:xfrm>
            <a:off x="363414" y="5884985"/>
            <a:ext cx="7913077" cy="128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312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43" y="895012"/>
            <a:ext cx="3151157" cy="1940371"/>
          </a:xfrm>
        </p:spPr>
        <p:txBody>
          <a:bodyPr>
            <a:normAutofit fontScale="90000"/>
          </a:bodyPr>
          <a:lstStyle/>
          <a:p>
            <a:r>
              <a:rPr lang="en-US" sz="3200" dirty="0" smtClean="0"/>
              <a:t>NE Purdue Ag Center </a:t>
            </a:r>
            <a:br>
              <a:rPr lang="en-US" sz="3200" dirty="0" smtClean="0"/>
            </a:br>
            <a:r>
              <a:rPr lang="en-US" sz="3200" dirty="0" smtClean="0"/>
              <a:t>50 </a:t>
            </a:r>
            <a:r>
              <a:rPr lang="en-US" sz="3200" dirty="0"/>
              <a:t>l</a:t>
            </a:r>
            <a:r>
              <a:rPr lang="en-US" sz="3200" dirty="0" smtClean="0"/>
              <a:t>egal spray  </a:t>
            </a:r>
            <a:r>
              <a:rPr lang="en-US" sz="3200" dirty="0"/>
              <a:t>h</a:t>
            </a:r>
            <a:r>
              <a:rPr lang="en-US" sz="3200" dirty="0" smtClean="0"/>
              <a:t>ours in June with 2018 label</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245580586"/>
              </p:ext>
            </p:extLst>
          </p:nvPr>
        </p:nvGraphicFramePr>
        <p:xfrm>
          <a:off x="3581400" y="548046"/>
          <a:ext cx="8030605" cy="6128980"/>
        </p:xfrm>
        <a:graphic>
          <a:graphicData uri="http://schemas.openxmlformats.org/presentationml/2006/ole">
            <mc:AlternateContent xmlns:mc="http://schemas.openxmlformats.org/markup-compatibility/2006">
              <mc:Choice xmlns:v="urn:schemas-microsoft-com:vml" Requires="v">
                <p:oleObj spid="_x0000_s12711" name="Document" r:id="rId4" imgW="8779680" imgH="6393636" progId="Word.Document.12">
                  <p:embed/>
                </p:oleObj>
              </mc:Choice>
              <mc:Fallback>
                <p:oleObj name="Document" r:id="rId4" imgW="8779680" imgH="6393636" progId="Word.Document.12">
                  <p:embed/>
                  <p:pic>
                    <p:nvPicPr>
                      <p:cNvPr id="0" name=""/>
                      <p:cNvPicPr/>
                      <p:nvPr/>
                    </p:nvPicPr>
                    <p:blipFill>
                      <a:blip r:embed="rId5"/>
                      <a:stretch>
                        <a:fillRect/>
                      </a:stretch>
                    </p:blipFill>
                    <p:spPr>
                      <a:xfrm>
                        <a:off x="3581400" y="548046"/>
                        <a:ext cx="8030605" cy="6128980"/>
                      </a:xfrm>
                      <a:prstGeom prst="rect">
                        <a:avLst/>
                      </a:prstGeom>
                      <a:solidFill>
                        <a:schemeClr val="bg1"/>
                      </a:solidFill>
                    </p:spPr>
                  </p:pic>
                </p:oleObj>
              </mc:Fallback>
            </mc:AlternateContent>
          </a:graphicData>
        </a:graphic>
      </p:graphicFrame>
      <p:sp>
        <p:nvSpPr>
          <p:cNvPr id="3" name="Date Placeholder 2"/>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42</a:t>
            </a:fld>
            <a:endParaRPr lang="en-US" dirty="0"/>
          </a:p>
        </p:txBody>
      </p:sp>
      <p:sp>
        <p:nvSpPr>
          <p:cNvPr id="6" name="TextBox 5"/>
          <p:cNvSpPr txBox="1"/>
          <p:nvPr/>
        </p:nvSpPr>
        <p:spPr>
          <a:xfrm>
            <a:off x="409575" y="3612536"/>
            <a:ext cx="3038476" cy="2462213"/>
          </a:xfrm>
          <a:prstGeom prst="rect">
            <a:avLst/>
          </a:prstGeom>
          <a:noFill/>
          <a:ln>
            <a:solidFill>
              <a:schemeClr val="tx1"/>
            </a:solidFill>
          </a:ln>
        </p:spPr>
        <p:txBody>
          <a:bodyPr wrap="square" rtlCol="0">
            <a:spAutoFit/>
          </a:bodyPr>
          <a:lstStyle/>
          <a:p>
            <a:r>
              <a:rPr lang="en-US" b="1" dirty="0">
                <a:ln w="6350">
                  <a:solidFill>
                    <a:schemeClr val="tx1"/>
                  </a:solidFill>
                </a:ln>
                <a:solidFill>
                  <a:srgbClr val="00B050"/>
                </a:solidFill>
              </a:rPr>
              <a:t>Green</a:t>
            </a:r>
            <a:r>
              <a:rPr lang="en-US" dirty="0"/>
              <a:t> =</a:t>
            </a:r>
            <a:r>
              <a:rPr lang="en-US" sz="2400" dirty="0"/>
              <a:t> </a:t>
            </a:r>
            <a:r>
              <a:rPr lang="en-US" sz="2400" dirty="0" smtClean="0"/>
              <a:t>&gt; </a:t>
            </a:r>
            <a:r>
              <a:rPr lang="en-US" dirty="0" smtClean="0"/>
              <a:t>8 spray </a:t>
            </a:r>
            <a:r>
              <a:rPr lang="en-US" dirty="0"/>
              <a:t>hours in </a:t>
            </a:r>
            <a:r>
              <a:rPr lang="en-US" dirty="0" smtClean="0"/>
              <a:t>a day  </a:t>
            </a:r>
            <a:r>
              <a:rPr lang="en-US" dirty="0"/>
              <a:t>(</a:t>
            </a:r>
            <a:r>
              <a:rPr lang="en-US" dirty="0" smtClean="0"/>
              <a:t>3-10 </a:t>
            </a:r>
            <a:r>
              <a:rPr lang="en-US" dirty="0"/>
              <a:t>mph winds including gusts) </a:t>
            </a:r>
          </a:p>
          <a:p>
            <a:r>
              <a:rPr lang="en-US" sz="2000" b="1" dirty="0" smtClean="0">
                <a:ln w="6350">
                  <a:solidFill>
                    <a:schemeClr val="tx1"/>
                  </a:solidFill>
                </a:ln>
                <a:solidFill>
                  <a:srgbClr val="FFFF00"/>
                </a:solidFill>
              </a:rPr>
              <a:t>Yellow</a:t>
            </a:r>
            <a:r>
              <a:rPr lang="en-US" dirty="0" smtClean="0"/>
              <a:t> = </a:t>
            </a:r>
            <a:r>
              <a:rPr lang="en-US" sz="2000" dirty="0" smtClean="0"/>
              <a:t>&lt;</a:t>
            </a:r>
            <a:r>
              <a:rPr lang="en-US" dirty="0" smtClean="0"/>
              <a:t> 8 spray hours in a day (3-10 mph winds, including gusts)</a:t>
            </a:r>
          </a:p>
          <a:p>
            <a:r>
              <a:rPr lang="en-US" sz="2000" b="1" dirty="0" smtClean="0">
                <a:ln w="6350">
                  <a:solidFill>
                    <a:schemeClr val="tx1"/>
                  </a:solidFill>
                </a:ln>
                <a:solidFill>
                  <a:srgbClr val="FF0000"/>
                </a:solidFill>
              </a:rPr>
              <a:t>Red</a:t>
            </a:r>
            <a:r>
              <a:rPr lang="en-US" dirty="0" smtClean="0"/>
              <a:t> </a:t>
            </a:r>
            <a:r>
              <a:rPr lang="en-US" dirty="0"/>
              <a:t>= No spray; rain forecast or fields </a:t>
            </a:r>
            <a:r>
              <a:rPr lang="en-US" dirty="0" smtClean="0"/>
              <a:t>too wet</a:t>
            </a:r>
            <a:endParaRPr lang="en-US" dirty="0"/>
          </a:p>
        </p:txBody>
      </p:sp>
      <p:sp>
        <p:nvSpPr>
          <p:cNvPr id="7" name="Rectangle 6"/>
          <p:cNvSpPr/>
          <p:nvPr/>
        </p:nvSpPr>
        <p:spPr>
          <a:xfrm>
            <a:off x="3581400" y="5498123"/>
            <a:ext cx="8047892" cy="1223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106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587" y="1420878"/>
            <a:ext cx="3077107" cy="1732629"/>
          </a:xfrm>
        </p:spPr>
        <p:txBody>
          <a:bodyPr>
            <a:normAutofit fontScale="90000"/>
          </a:bodyPr>
          <a:lstStyle/>
          <a:p>
            <a:r>
              <a:rPr lang="en-US" dirty="0" smtClean="0"/>
              <a:t>SE Purdue Ag Center – </a:t>
            </a:r>
            <a:br>
              <a:rPr lang="en-US" dirty="0" smtClean="0"/>
            </a:br>
            <a:r>
              <a:rPr lang="en-US" dirty="0" smtClean="0"/>
              <a:t>64 legal spray hours in June with the 2018 label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3870245"/>
              </p:ext>
            </p:extLst>
          </p:nvPr>
        </p:nvGraphicFramePr>
        <p:xfrm>
          <a:off x="3425695" y="483059"/>
          <a:ext cx="8417717" cy="6492172"/>
        </p:xfrm>
        <a:graphic>
          <a:graphicData uri="http://schemas.openxmlformats.org/presentationml/2006/ole">
            <mc:AlternateContent xmlns:mc="http://schemas.openxmlformats.org/markup-compatibility/2006">
              <mc:Choice xmlns:v="urn:schemas-microsoft-com:vml" Requires="v">
                <p:oleObj spid="_x0000_s13735" name="Document" r:id="rId4" imgW="8779680" imgH="6393636" progId="Word.Document.12">
                  <p:embed/>
                </p:oleObj>
              </mc:Choice>
              <mc:Fallback>
                <p:oleObj name="Document" r:id="rId4" imgW="8779680" imgH="6393636" progId="Word.Document.12">
                  <p:embed/>
                  <p:pic>
                    <p:nvPicPr>
                      <p:cNvPr id="0" name=""/>
                      <p:cNvPicPr/>
                      <p:nvPr/>
                    </p:nvPicPr>
                    <p:blipFill>
                      <a:blip r:embed="rId5"/>
                      <a:stretch>
                        <a:fillRect/>
                      </a:stretch>
                    </p:blipFill>
                    <p:spPr>
                      <a:xfrm>
                        <a:off x="3425695" y="483059"/>
                        <a:ext cx="8417717" cy="6492172"/>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43</a:t>
            </a:fld>
            <a:endParaRPr lang="en-US" dirty="0"/>
          </a:p>
        </p:txBody>
      </p:sp>
      <p:sp>
        <p:nvSpPr>
          <p:cNvPr id="6" name="TextBox 5"/>
          <p:cNvSpPr txBox="1"/>
          <p:nvPr/>
        </p:nvSpPr>
        <p:spPr>
          <a:xfrm>
            <a:off x="348588" y="3894137"/>
            <a:ext cx="2974823" cy="2462213"/>
          </a:xfrm>
          <a:prstGeom prst="rect">
            <a:avLst/>
          </a:prstGeom>
          <a:noFill/>
          <a:ln>
            <a:solidFill>
              <a:schemeClr val="tx1"/>
            </a:solidFill>
          </a:ln>
        </p:spPr>
        <p:txBody>
          <a:bodyPr wrap="square" rtlCol="0">
            <a:spAutoFit/>
          </a:bodyPr>
          <a:lstStyle/>
          <a:p>
            <a:r>
              <a:rPr lang="en-US" b="1" dirty="0">
                <a:ln w="6350">
                  <a:solidFill>
                    <a:schemeClr val="tx1"/>
                  </a:solidFill>
                </a:ln>
                <a:solidFill>
                  <a:srgbClr val="00B050"/>
                </a:solidFill>
              </a:rPr>
              <a:t>Green</a:t>
            </a:r>
            <a:r>
              <a:rPr lang="en-US" dirty="0"/>
              <a:t> =</a:t>
            </a:r>
            <a:r>
              <a:rPr lang="en-US" sz="2400" dirty="0"/>
              <a:t> </a:t>
            </a:r>
            <a:r>
              <a:rPr lang="en-US" sz="2400" dirty="0" smtClean="0"/>
              <a:t>&gt; </a:t>
            </a:r>
            <a:r>
              <a:rPr lang="en-US" dirty="0" smtClean="0"/>
              <a:t>8 spray </a:t>
            </a:r>
            <a:r>
              <a:rPr lang="en-US" dirty="0"/>
              <a:t>hours in a day  </a:t>
            </a:r>
            <a:r>
              <a:rPr lang="en-US"/>
              <a:t>(</a:t>
            </a:r>
            <a:r>
              <a:rPr lang="en-US" smtClean="0"/>
              <a:t>3-10 </a:t>
            </a:r>
            <a:r>
              <a:rPr lang="en-US" dirty="0"/>
              <a:t>mph winds including gusts) </a:t>
            </a:r>
          </a:p>
          <a:p>
            <a:r>
              <a:rPr lang="en-US" sz="2000" b="1" dirty="0" smtClean="0">
                <a:ln w="6350">
                  <a:solidFill>
                    <a:schemeClr val="tx1"/>
                  </a:solidFill>
                </a:ln>
                <a:solidFill>
                  <a:srgbClr val="FFFF00"/>
                </a:solidFill>
              </a:rPr>
              <a:t>Yellow</a:t>
            </a:r>
            <a:r>
              <a:rPr lang="en-US" dirty="0" smtClean="0"/>
              <a:t> = </a:t>
            </a:r>
            <a:r>
              <a:rPr lang="en-US" sz="2000" dirty="0" smtClean="0"/>
              <a:t>&lt;</a:t>
            </a:r>
            <a:r>
              <a:rPr lang="en-US" dirty="0" smtClean="0"/>
              <a:t> 8 spray hours in a day (3-10 mph winds, including gusts)</a:t>
            </a:r>
          </a:p>
          <a:p>
            <a:r>
              <a:rPr lang="en-US" sz="2000" b="1" dirty="0" smtClean="0">
                <a:ln w="6350">
                  <a:solidFill>
                    <a:schemeClr val="tx1"/>
                  </a:solidFill>
                </a:ln>
                <a:solidFill>
                  <a:srgbClr val="FF0000"/>
                </a:solidFill>
              </a:rPr>
              <a:t>Red</a:t>
            </a:r>
            <a:r>
              <a:rPr lang="en-US" dirty="0" smtClean="0"/>
              <a:t> </a:t>
            </a:r>
            <a:r>
              <a:rPr lang="en-US" dirty="0"/>
              <a:t>= No spray; rain forecast or fields </a:t>
            </a:r>
            <a:r>
              <a:rPr lang="en-US" dirty="0" smtClean="0"/>
              <a:t>too wet</a:t>
            </a:r>
            <a:endParaRPr lang="en-US" dirty="0"/>
          </a:p>
        </p:txBody>
      </p:sp>
      <p:sp>
        <p:nvSpPr>
          <p:cNvPr id="7" name="Rectangle 6"/>
          <p:cNvSpPr/>
          <p:nvPr/>
        </p:nvSpPr>
        <p:spPr>
          <a:xfrm>
            <a:off x="3425694" y="5709138"/>
            <a:ext cx="7547106" cy="114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189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81046" y="402812"/>
            <a:ext cx="10515600" cy="1325563"/>
          </a:xfrm>
        </p:spPr>
        <p:txBody>
          <a:bodyPr/>
          <a:lstStyle/>
          <a:p>
            <a:r>
              <a:rPr lang="en-US" altLang="en-US" dirty="0" smtClean="0"/>
              <a:t>Wind Speeds in June at ACRE</a:t>
            </a:r>
            <a:endParaRPr lang="en-US" altLang="en-US"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nvPr>
        </p:nvGraphicFramePr>
        <p:xfrm>
          <a:off x="281046" y="1335026"/>
          <a:ext cx="11569578" cy="5405922"/>
        </p:xfrm>
        <a:graphic>
          <a:graphicData uri="http://schemas.openxmlformats.org/drawingml/2006/table">
            <a:tbl>
              <a:tblPr firstRow="1" bandRow="1">
                <a:tableStyleId>{ED083AE6-46FA-4A59-8FB0-9F97EB10719F}</a:tableStyleId>
              </a:tblPr>
              <a:tblGrid>
                <a:gridCol w="3856526">
                  <a:extLst>
                    <a:ext uri="{9D8B030D-6E8A-4147-A177-3AD203B41FA5}">
                      <a16:colId xmlns:a16="http://schemas.microsoft.com/office/drawing/2014/main" val="2591555473"/>
                    </a:ext>
                  </a:extLst>
                </a:gridCol>
                <a:gridCol w="3856526">
                  <a:extLst>
                    <a:ext uri="{9D8B030D-6E8A-4147-A177-3AD203B41FA5}">
                      <a16:colId xmlns:a16="http://schemas.microsoft.com/office/drawing/2014/main" val="2612579998"/>
                    </a:ext>
                  </a:extLst>
                </a:gridCol>
                <a:gridCol w="3856526">
                  <a:extLst>
                    <a:ext uri="{9D8B030D-6E8A-4147-A177-3AD203B41FA5}">
                      <a16:colId xmlns:a16="http://schemas.microsoft.com/office/drawing/2014/main" val="2400967374"/>
                    </a:ext>
                  </a:extLst>
                </a:gridCol>
              </a:tblGrid>
              <a:tr h="969476">
                <a:tc>
                  <a:txBody>
                    <a:bodyPr/>
                    <a:lstStyle/>
                    <a:p>
                      <a:pPr algn="ctr">
                        <a:spcBef>
                          <a:spcPts val="600"/>
                        </a:spcBef>
                      </a:pPr>
                      <a:r>
                        <a:rPr lang="en-US" sz="3600" dirty="0" smtClean="0">
                          <a:ln>
                            <a:noFill/>
                          </a:ln>
                        </a:rPr>
                        <a:t>Year</a:t>
                      </a:r>
                      <a:endParaRPr lang="en-US" sz="3600" dirty="0">
                        <a:ln>
                          <a:noFill/>
                        </a:ln>
                      </a:endParaRPr>
                    </a:p>
                  </a:txBody>
                  <a:tcPr/>
                </a:tc>
                <a:tc>
                  <a:txBody>
                    <a:bodyPr/>
                    <a:lstStyle/>
                    <a:p>
                      <a:pPr algn="ctr">
                        <a:lnSpc>
                          <a:spcPts val="3500"/>
                        </a:lnSpc>
                      </a:pPr>
                      <a:r>
                        <a:rPr lang="en-US" sz="3200" dirty="0" smtClean="0">
                          <a:ln>
                            <a:noFill/>
                          </a:ln>
                        </a:rPr>
                        <a:t>Total Hours Gusts </a:t>
                      </a:r>
                      <a:br>
                        <a:rPr lang="en-US" sz="3200" dirty="0" smtClean="0">
                          <a:ln>
                            <a:noFill/>
                          </a:ln>
                        </a:rPr>
                      </a:br>
                      <a:r>
                        <a:rPr lang="en-US" sz="3200" dirty="0" smtClean="0">
                          <a:ln>
                            <a:noFill/>
                          </a:ln>
                        </a:rPr>
                        <a:t>&gt; 10 MPH</a:t>
                      </a:r>
                      <a:endParaRPr lang="en-US" sz="3200" dirty="0">
                        <a:ln>
                          <a:noFill/>
                        </a:ln>
                      </a:endParaRPr>
                    </a:p>
                  </a:txBody>
                  <a:tcPr/>
                </a:tc>
                <a:tc>
                  <a:txBody>
                    <a:bodyPr/>
                    <a:lstStyle/>
                    <a:p>
                      <a:pPr algn="ctr">
                        <a:lnSpc>
                          <a:spcPts val="3500"/>
                        </a:lnSpc>
                      </a:pPr>
                      <a:r>
                        <a:rPr lang="en-US" sz="3200" dirty="0" smtClean="0">
                          <a:ln>
                            <a:noFill/>
                          </a:ln>
                        </a:rPr>
                        <a:t>Total Hours Wind </a:t>
                      </a:r>
                      <a:br>
                        <a:rPr lang="en-US" sz="3200" dirty="0" smtClean="0">
                          <a:ln>
                            <a:noFill/>
                          </a:ln>
                        </a:rPr>
                      </a:br>
                      <a:r>
                        <a:rPr lang="en-US" sz="3200" dirty="0" smtClean="0">
                          <a:ln>
                            <a:noFill/>
                          </a:ln>
                        </a:rPr>
                        <a:t>&lt; 3 MPH</a:t>
                      </a:r>
                      <a:endParaRPr lang="en-US" sz="3200" dirty="0">
                        <a:ln>
                          <a:noFill/>
                        </a:ln>
                      </a:endParaRPr>
                    </a:p>
                  </a:txBody>
                  <a:tcPr/>
                </a:tc>
                <a:extLst>
                  <a:ext uri="{0D108BD9-81ED-4DB2-BD59-A6C34878D82A}">
                    <a16:rowId xmlns:a16="http://schemas.microsoft.com/office/drawing/2014/main" val="1682387666"/>
                  </a:ext>
                </a:extLst>
              </a:tr>
              <a:tr h="676119">
                <a:tc>
                  <a:txBody>
                    <a:bodyPr/>
                    <a:lstStyle/>
                    <a:p>
                      <a:pPr lvl="0" algn="ctr"/>
                      <a:r>
                        <a:rPr lang="en-US" sz="3200" b="1" dirty="0" smtClean="0"/>
                        <a:t>2013</a:t>
                      </a:r>
                      <a:endParaRPr lang="en-US" sz="3200" b="1" dirty="0"/>
                    </a:p>
                  </a:txBody>
                  <a:tcPr/>
                </a:tc>
                <a:tc>
                  <a:txBody>
                    <a:bodyPr/>
                    <a:lstStyle/>
                    <a:p>
                      <a:pPr algn="ctr"/>
                      <a:r>
                        <a:rPr lang="en-US" sz="3200" b="1" dirty="0" smtClean="0"/>
                        <a:t>417  (58%)</a:t>
                      </a:r>
                      <a:endParaRPr lang="en-US" sz="3200" b="1" dirty="0"/>
                    </a:p>
                  </a:txBody>
                  <a:tcPr/>
                </a:tc>
                <a:tc>
                  <a:txBody>
                    <a:bodyPr/>
                    <a:lstStyle/>
                    <a:p>
                      <a:pPr algn="ctr"/>
                      <a:r>
                        <a:rPr lang="en-US" sz="3200" b="1" dirty="0" smtClean="0"/>
                        <a:t> 93  (13%)</a:t>
                      </a:r>
                      <a:endParaRPr lang="en-US" sz="3200" b="1" dirty="0"/>
                    </a:p>
                  </a:txBody>
                  <a:tcPr/>
                </a:tc>
                <a:extLst>
                  <a:ext uri="{0D108BD9-81ED-4DB2-BD59-A6C34878D82A}">
                    <a16:rowId xmlns:a16="http://schemas.microsoft.com/office/drawing/2014/main" val="2810902728"/>
                  </a:ext>
                </a:extLst>
              </a:tr>
              <a:tr h="641963">
                <a:tc>
                  <a:txBody>
                    <a:bodyPr/>
                    <a:lstStyle/>
                    <a:p>
                      <a:pPr lvl="0" algn="ctr"/>
                      <a:r>
                        <a:rPr lang="en-US" sz="3200" b="1" dirty="0" smtClean="0"/>
                        <a:t>2014</a:t>
                      </a:r>
                      <a:endParaRPr lang="en-US" sz="3200" b="1" dirty="0"/>
                    </a:p>
                  </a:txBody>
                  <a:tcPr/>
                </a:tc>
                <a:tc>
                  <a:txBody>
                    <a:bodyPr/>
                    <a:lstStyle/>
                    <a:p>
                      <a:pPr algn="ctr"/>
                      <a:r>
                        <a:rPr lang="en-US" sz="3200" b="1" dirty="0" smtClean="0"/>
                        <a:t>366  (51%)</a:t>
                      </a:r>
                      <a:endParaRPr lang="en-US" sz="3200" b="1" dirty="0"/>
                    </a:p>
                  </a:txBody>
                  <a:tcPr/>
                </a:tc>
                <a:tc>
                  <a:txBody>
                    <a:bodyPr/>
                    <a:lstStyle/>
                    <a:p>
                      <a:pPr algn="ctr"/>
                      <a:r>
                        <a:rPr lang="en-US" sz="3200" b="1" dirty="0" smtClean="0"/>
                        <a:t>150 (21%)</a:t>
                      </a:r>
                      <a:endParaRPr lang="en-US" sz="3200" b="1" dirty="0"/>
                    </a:p>
                  </a:txBody>
                  <a:tcPr/>
                </a:tc>
                <a:extLst>
                  <a:ext uri="{0D108BD9-81ED-4DB2-BD59-A6C34878D82A}">
                    <a16:rowId xmlns:a16="http://schemas.microsoft.com/office/drawing/2014/main" val="1476464452"/>
                  </a:ext>
                </a:extLst>
              </a:tr>
              <a:tr h="776850">
                <a:tc>
                  <a:txBody>
                    <a:bodyPr/>
                    <a:lstStyle/>
                    <a:p>
                      <a:pPr lvl="0" algn="ctr"/>
                      <a:r>
                        <a:rPr lang="en-US" sz="3200" b="1" dirty="0" smtClean="0"/>
                        <a:t>2015</a:t>
                      </a:r>
                      <a:endParaRPr lang="en-US" sz="3200" b="1" dirty="0"/>
                    </a:p>
                  </a:txBody>
                  <a:tcPr/>
                </a:tc>
                <a:tc>
                  <a:txBody>
                    <a:bodyPr/>
                    <a:lstStyle/>
                    <a:p>
                      <a:pPr algn="ctr"/>
                      <a:r>
                        <a:rPr lang="en-US" sz="3200" b="1" dirty="0" smtClean="0"/>
                        <a:t>378  (53%)</a:t>
                      </a:r>
                      <a:endParaRPr lang="en-US" sz="3200" b="1" dirty="0"/>
                    </a:p>
                  </a:txBody>
                  <a:tcPr/>
                </a:tc>
                <a:tc>
                  <a:txBody>
                    <a:bodyPr/>
                    <a:lstStyle/>
                    <a:p>
                      <a:pPr algn="ctr"/>
                      <a:r>
                        <a:rPr lang="en-US" sz="3200" b="1" dirty="0" smtClean="0"/>
                        <a:t>121 (17%)</a:t>
                      </a:r>
                      <a:endParaRPr lang="en-US" sz="3200" b="1" dirty="0"/>
                    </a:p>
                  </a:txBody>
                  <a:tcPr/>
                </a:tc>
                <a:extLst>
                  <a:ext uri="{0D108BD9-81ED-4DB2-BD59-A6C34878D82A}">
                    <a16:rowId xmlns:a16="http://schemas.microsoft.com/office/drawing/2014/main" val="1930424958"/>
                  </a:ext>
                </a:extLst>
              </a:tr>
              <a:tr h="776850">
                <a:tc>
                  <a:txBody>
                    <a:bodyPr/>
                    <a:lstStyle/>
                    <a:p>
                      <a:pPr lvl="0" algn="ctr"/>
                      <a:r>
                        <a:rPr lang="en-US" sz="3200" b="1" dirty="0" smtClean="0"/>
                        <a:t>2016</a:t>
                      </a:r>
                      <a:endParaRPr lang="en-US" sz="3200" b="1" dirty="0"/>
                    </a:p>
                  </a:txBody>
                  <a:tcPr/>
                </a:tc>
                <a:tc>
                  <a:txBody>
                    <a:bodyPr/>
                    <a:lstStyle/>
                    <a:p>
                      <a:pPr algn="ctr"/>
                      <a:r>
                        <a:rPr lang="en-US" sz="3200" b="1" dirty="0" smtClean="0"/>
                        <a:t>334  (46%)</a:t>
                      </a:r>
                      <a:endParaRPr lang="en-US" sz="3200" b="1" dirty="0"/>
                    </a:p>
                  </a:txBody>
                  <a:tcPr/>
                </a:tc>
                <a:tc>
                  <a:txBody>
                    <a:bodyPr/>
                    <a:lstStyle/>
                    <a:p>
                      <a:pPr algn="ctr"/>
                      <a:r>
                        <a:rPr lang="en-US" sz="3200" b="1" dirty="0" smtClean="0"/>
                        <a:t>149 (21%)</a:t>
                      </a:r>
                      <a:endParaRPr lang="en-US" sz="3200" b="1" dirty="0"/>
                    </a:p>
                  </a:txBody>
                  <a:tcPr/>
                </a:tc>
                <a:extLst>
                  <a:ext uri="{0D108BD9-81ED-4DB2-BD59-A6C34878D82A}">
                    <a16:rowId xmlns:a16="http://schemas.microsoft.com/office/drawing/2014/main" val="2094001089"/>
                  </a:ext>
                </a:extLst>
              </a:tr>
              <a:tr h="776850">
                <a:tc>
                  <a:txBody>
                    <a:bodyPr/>
                    <a:lstStyle/>
                    <a:p>
                      <a:pPr lvl="0" algn="ctr"/>
                      <a:r>
                        <a:rPr lang="en-US" sz="3200" b="1" u="none" dirty="0" smtClean="0"/>
                        <a:t>2017</a:t>
                      </a:r>
                      <a:endParaRPr lang="en-US" sz="3200" b="1" u="none" dirty="0"/>
                    </a:p>
                  </a:txBody>
                  <a:tcPr/>
                </a:tc>
                <a:tc>
                  <a:txBody>
                    <a:bodyPr/>
                    <a:lstStyle/>
                    <a:p>
                      <a:pPr algn="ctr"/>
                      <a:r>
                        <a:rPr lang="en-US" sz="3200" b="1" u="none" dirty="0" smtClean="0"/>
                        <a:t>428  (59%)</a:t>
                      </a:r>
                      <a:endParaRPr lang="en-US" sz="3200" b="1" u="none" dirty="0"/>
                    </a:p>
                  </a:txBody>
                  <a:tcPr/>
                </a:tc>
                <a:tc>
                  <a:txBody>
                    <a:bodyPr/>
                    <a:lstStyle/>
                    <a:p>
                      <a:pPr algn="ctr"/>
                      <a:r>
                        <a:rPr lang="en-US" sz="3200" b="1" u="none" dirty="0" smtClean="0"/>
                        <a:t>  91  (13%)</a:t>
                      </a:r>
                      <a:endParaRPr lang="en-US" sz="3200" b="1" u="none" dirty="0"/>
                    </a:p>
                  </a:txBody>
                  <a:tcPr/>
                </a:tc>
                <a:extLst>
                  <a:ext uri="{0D108BD9-81ED-4DB2-BD59-A6C34878D82A}">
                    <a16:rowId xmlns:a16="http://schemas.microsoft.com/office/drawing/2014/main" val="3066895877"/>
                  </a:ext>
                </a:extLst>
              </a:tr>
              <a:tr h="776850">
                <a:tc>
                  <a:txBody>
                    <a:bodyPr/>
                    <a:lstStyle/>
                    <a:p>
                      <a:pPr algn="ctr"/>
                      <a:r>
                        <a:rPr lang="en-US" sz="3200" b="1" dirty="0" smtClean="0"/>
                        <a:t>5-year Average</a:t>
                      </a:r>
                      <a:endParaRPr lang="en-US" sz="3200" b="1" dirty="0"/>
                    </a:p>
                  </a:txBody>
                  <a:tcPr/>
                </a:tc>
                <a:tc>
                  <a:txBody>
                    <a:bodyPr/>
                    <a:lstStyle/>
                    <a:p>
                      <a:pPr algn="ctr"/>
                      <a:r>
                        <a:rPr lang="en-US" sz="3200" b="1" dirty="0" smtClean="0"/>
                        <a:t>385  (53%)</a:t>
                      </a:r>
                      <a:endParaRPr lang="en-US" sz="3200" b="1" dirty="0"/>
                    </a:p>
                  </a:txBody>
                  <a:tcPr/>
                </a:tc>
                <a:tc>
                  <a:txBody>
                    <a:bodyPr/>
                    <a:lstStyle/>
                    <a:p>
                      <a:pPr algn="ctr"/>
                      <a:r>
                        <a:rPr lang="en-US" sz="3200" b="1" dirty="0" smtClean="0"/>
                        <a:t>121 (17%)</a:t>
                      </a:r>
                      <a:endParaRPr lang="en-US" sz="3200" b="1" dirty="0"/>
                    </a:p>
                  </a:txBody>
                  <a:tcPr/>
                </a:tc>
                <a:extLst>
                  <a:ext uri="{0D108BD9-81ED-4DB2-BD59-A6C34878D82A}">
                    <a16:rowId xmlns:a16="http://schemas.microsoft.com/office/drawing/2014/main" val="4283761644"/>
                  </a:ext>
                </a:extLst>
              </a:tr>
            </a:tbl>
          </a:graphicData>
        </a:graphic>
      </p:graphicFrame>
    </p:spTree>
    <p:extLst>
      <p:ext uri="{BB962C8B-B14F-4D97-AF65-F5344CB8AC3E}">
        <p14:creationId xmlns:p14="http://schemas.microsoft.com/office/powerpoint/2010/main" val="164066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0040" y="423864"/>
            <a:ext cx="9541622" cy="1325563"/>
          </a:xfrm>
        </p:spPr>
        <p:txBody>
          <a:bodyPr/>
          <a:lstStyle/>
          <a:p>
            <a:r>
              <a:rPr lang="en-US" altLang="en-US" dirty="0" smtClean="0"/>
              <a:t>Spray hours in June at ACRE with 2018 label</a:t>
            </a:r>
            <a:endParaRPr lang="en-US" altLang="en-US"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5/30/2018</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C8DD8B-E0DB-44BA-B35E-E587B0E651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extLst/>
          </p:nvPr>
        </p:nvGraphicFramePr>
        <p:xfrm>
          <a:off x="222422" y="1352548"/>
          <a:ext cx="11837772" cy="5368926"/>
        </p:xfrm>
        <a:graphic>
          <a:graphicData uri="http://schemas.openxmlformats.org/drawingml/2006/table">
            <a:tbl>
              <a:tblPr firstRow="1" bandRow="1">
                <a:tableStyleId>{ED083AE6-46FA-4A59-8FB0-9F97EB10719F}</a:tableStyleId>
              </a:tblPr>
              <a:tblGrid>
                <a:gridCol w="2723978">
                  <a:extLst>
                    <a:ext uri="{9D8B030D-6E8A-4147-A177-3AD203B41FA5}">
                      <a16:colId xmlns:a16="http://schemas.microsoft.com/office/drawing/2014/main" val="2591555473"/>
                    </a:ext>
                  </a:extLst>
                </a:gridCol>
                <a:gridCol w="2658872">
                  <a:extLst>
                    <a:ext uri="{9D8B030D-6E8A-4147-A177-3AD203B41FA5}">
                      <a16:colId xmlns:a16="http://schemas.microsoft.com/office/drawing/2014/main" val="1419510161"/>
                    </a:ext>
                  </a:extLst>
                </a:gridCol>
                <a:gridCol w="3227832">
                  <a:extLst>
                    <a:ext uri="{9D8B030D-6E8A-4147-A177-3AD203B41FA5}">
                      <a16:colId xmlns:a16="http://schemas.microsoft.com/office/drawing/2014/main" val="2612579998"/>
                    </a:ext>
                  </a:extLst>
                </a:gridCol>
                <a:gridCol w="3227090">
                  <a:extLst>
                    <a:ext uri="{9D8B030D-6E8A-4147-A177-3AD203B41FA5}">
                      <a16:colId xmlns:a16="http://schemas.microsoft.com/office/drawing/2014/main" val="2400967374"/>
                    </a:ext>
                  </a:extLst>
                </a:gridCol>
              </a:tblGrid>
              <a:tr h="874068">
                <a:tc>
                  <a:txBody>
                    <a:bodyPr/>
                    <a:lstStyle/>
                    <a:p>
                      <a:pPr algn="ctr"/>
                      <a:r>
                        <a:rPr lang="en-US" sz="3600" dirty="0" smtClean="0">
                          <a:ln>
                            <a:noFill/>
                          </a:ln>
                        </a:rPr>
                        <a:t>Year</a:t>
                      </a:r>
                      <a:endParaRPr lang="en-US" sz="3600" dirty="0">
                        <a:ln>
                          <a:noFill/>
                        </a:ln>
                      </a:endParaRPr>
                    </a:p>
                  </a:txBody>
                  <a:tcPr/>
                </a:tc>
                <a:tc>
                  <a:txBody>
                    <a:bodyPr/>
                    <a:lstStyle/>
                    <a:p>
                      <a:pPr algn="ctr"/>
                      <a:r>
                        <a:rPr lang="en-US" sz="3600" dirty="0" smtClean="0">
                          <a:ln>
                            <a:noFill/>
                          </a:ln>
                        </a:rPr>
                        <a:t>Spray Hours </a:t>
                      </a:r>
                      <a:endParaRPr lang="en-US" sz="3600" dirty="0">
                        <a:ln>
                          <a:noFill/>
                        </a:ln>
                      </a:endParaRPr>
                    </a:p>
                  </a:txBody>
                  <a:tcPr/>
                </a:tc>
                <a:tc>
                  <a:txBody>
                    <a:bodyPr/>
                    <a:lstStyle/>
                    <a:p>
                      <a:pPr algn="ctr"/>
                      <a:r>
                        <a:rPr lang="en-US" sz="2400" dirty="0" smtClean="0">
                          <a:ln>
                            <a:noFill/>
                          </a:ln>
                        </a:rPr>
                        <a:t>Sunrise to Sunset Hours Wind Gust &gt; 10 MPH</a:t>
                      </a:r>
                      <a:endParaRPr lang="en-US" sz="2400" dirty="0">
                        <a:ln>
                          <a:noFill/>
                        </a:ln>
                      </a:endParaRPr>
                    </a:p>
                  </a:txBody>
                  <a:tcPr/>
                </a:tc>
                <a:tc>
                  <a:txBody>
                    <a:bodyPr/>
                    <a:lstStyle/>
                    <a:p>
                      <a:pPr algn="ctr"/>
                      <a:r>
                        <a:rPr lang="en-US" sz="2400" dirty="0" smtClean="0">
                          <a:ln>
                            <a:noFill/>
                          </a:ln>
                        </a:rPr>
                        <a:t>Sunrise to Sunset Hours Wind &lt; 3 MPH</a:t>
                      </a:r>
                      <a:endParaRPr lang="en-US" sz="2400" dirty="0">
                        <a:ln>
                          <a:noFill/>
                        </a:ln>
                      </a:endParaRPr>
                    </a:p>
                  </a:txBody>
                  <a:tcPr/>
                </a:tc>
                <a:extLst>
                  <a:ext uri="{0D108BD9-81ED-4DB2-BD59-A6C34878D82A}">
                    <a16:rowId xmlns:a16="http://schemas.microsoft.com/office/drawing/2014/main" val="1682387666"/>
                  </a:ext>
                </a:extLst>
              </a:tr>
              <a:tr h="749143">
                <a:tc>
                  <a:txBody>
                    <a:bodyPr/>
                    <a:lstStyle/>
                    <a:p>
                      <a:pPr algn="ctr"/>
                      <a:r>
                        <a:rPr lang="en-US" sz="3200" b="1" dirty="0" smtClean="0"/>
                        <a:t>2013</a:t>
                      </a:r>
                      <a:endParaRPr lang="en-US" sz="3200" b="1" dirty="0"/>
                    </a:p>
                  </a:txBody>
                  <a:tcPr/>
                </a:tc>
                <a:tc>
                  <a:txBody>
                    <a:bodyPr/>
                    <a:lstStyle/>
                    <a:p>
                      <a:pPr algn="ctr"/>
                      <a:r>
                        <a:rPr lang="en-US" sz="3200" b="1" dirty="0" smtClean="0"/>
                        <a:t>67</a:t>
                      </a:r>
                      <a:endParaRPr lang="en-US" sz="3200" b="1" dirty="0"/>
                    </a:p>
                  </a:txBody>
                  <a:tcPr/>
                </a:tc>
                <a:tc>
                  <a:txBody>
                    <a:bodyPr/>
                    <a:lstStyle/>
                    <a:p>
                      <a:pPr algn="ctr"/>
                      <a:r>
                        <a:rPr lang="en-US" sz="3200" b="1" dirty="0" smtClean="0"/>
                        <a:t>344   (72%)</a:t>
                      </a:r>
                      <a:endParaRPr lang="en-US" sz="3200" b="1" dirty="0"/>
                    </a:p>
                  </a:txBody>
                  <a:tcPr/>
                </a:tc>
                <a:tc>
                  <a:txBody>
                    <a:bodyPr/>
                    <a:lstStyle/>
                    <a:p>
                      <a:pPr algn="ctr"/>
                      <a:r>
                        <a:rPr lang="en-US" sz="3200" b="1" dirty="0" smtClean="0"/>
                        <a:t> 33   (7%)</a:t>
                      </a:r>
                      <a:endParaRPr lang="en-US" sz="3200" b="1" dirty="0"/>
                    </a:p>
                  </a:txBody>
                  <a:tcPr/>
                </a:tc>
                <a:extLst>
                  <a:ext uri="{0D108BD9-81ED-4DB2-BD59-A6C34878D82A}">
                    <a16:rowId xmlns:a16="http://schemas.microsoft.com/office/drawing/2014/main" val="2810902728"/>
                  </a:ext>
                </a:extLst>
              </a:tr>
              <a:tr h="749143">
                <a:tc>
                  <a:txBody>
                    <a:bodyPr/>
                    <a:lstStyle/>
                    <a:p>
                      <a:pPr algn="ctr"/>
                      <a:r>
                        <a:rPr lang="en-US" sz="3200" b="1" dirty="0" smtClean="0"/>
                        <a:t>2014</a:t>
                      </a:r>
                      <a:endParaRPr lang="en-US" sz="3200" b="1" dirty="0"/>
                    </a:p>
                  </a:txBody>
                  <a:tcPr/>
                </a:tc>
                <a:tc>
                  <a:txBody>
                    <a:bodyPr/>
                    <a:lstStyle/>
                    <a:p>
                      <a:pPr algn="ctr"/>
                      <a:r>
                        <a:rPr lang="en-US" sz="3200" b="1" dirty="0" smtClean="0"/>
                        <a:t>72</a:t>
                      </a:r>
                      <a:endParaRPr lang="en-US" sz="3200" b="1" dirty="0"/>
                    </a:p>
                  </a:txBody>
                  <a:tcPr/>
                </a:tc>
                <a:tc>
                  <a:txBody>
                    <a:bodyPr/>
                    <a:lstStyle/>
                    <a:p>
                      <a:pPr algn="ctr"/>
                      <a:r>
                        <a:rPr lang="en-US" sz="3200" b="1" dirty="0" smtClean="0"/>
                        <a:t>295   (61%)</a:t>
                      </a:r>
                      <a:endParaRPr lang="en-US" sz="3200" b="1" dirty="0"/>
                    </a:p>
                  </a:txBody>
                  <a:tcPr/>
                </a:tc>
                <a:tc>
                  <a:txBody>
                    <a:bodyPr/>
                    <a:lstStyle/>
                    <a:p>
                      <a:pPr algn="ctr"/>
                      <a:r>
                        <a:rPr lang="en-US" sz="3200" b="1" dirty="0" smtClean="0"/>
                        <a:t>   60   (13%)</a:t>
                      </a:r>
                      <a:endParaRPr lang="en-US" sz="3200" b="1" dirty="0"/>
                    </a:p>
                  </a:txBody>
                  <a:tcPr/>
                </a:tc>
                <a:extLst>
                  <a:ext uri="{0D108BD9-81ED-4DB2-BD59-A6C34878D82A}">
                    <a16:rowId xmlns:a16="http://schemas.microsoft.com/office/drawing/2014/main" val="1476464452"/>
                  </a:ext>
                </a:extLst>
              </a:tr>
              <a:tr h="749143">
                <a:tc>
                  <a:txBody>
                    <a:bodyPr/>
                    <a:lstStyle/>
                    <a:p>
                      <a:pPr algn="ctr"/>
                      <a:r>
                        <a:rPr lang="en-US" sz="3200" b="1" dirty="0" smtClean="0"/>
                        <a:t>2015</a:t>
                      </a:r>
                      <a:endParaRPr lang="en-US" sz="3200" b="1" dirty="0"/>
                    </a:p>
                  </a:txBody>
                  <a:tcPr/>
                </a:tc>
                <a:tc>
                  <a:txBody>
                    <a:bodyPr/>
                    <a:lstStyle/>
                    <a:p>
                      <a:pPr algn="ctr"/>
                      <a:r>
                        <a:rPr lang="en-US" sz="3200" b="1" dirty="0" smtClean="0"/>
                        <a:t>35</a:t>
                      </a:r>
                      <a:endParaRPr lang="en-US" sz="3200" b="1" dirty="0"/>
                    </a:p>
                  </a:txBody>
                  <a:tcPr/>
                </a:tc>
                <a:tc>
                  <a:txBody>
                    <a:bodyPr/>
                    <a:lstStyle/>
                    <a:p>
                      <a:pPr algn="ctr"/>
                      <a:r>
                        <a:rPr lang="en-US" sz="3200" b="1" dirty="0" smtClean="0"/>
                        <a:t>311   (65%)</a:t>
                      </a:r>
                      <a:endParaRPr lang="en-US" sz="3200" b="1" dirty="0"/>
                    </a:p>
                  </a:txBody>
                  <a:tcPr/>
                </a:tc>
                <a:tc>
                  <a:txBody>
                    <a:bodyPr/>
                    <a:lstStyle/>
                    <a:p>
                      <a:pPr algn="ctr"/>
                      <a:r>
                        <a:rPr lang="en-US" sz="3200" b="1" dirty="0" smtClean="0"/>
                        <a:t> 45   (9%)</a:t>
                      </a:r>
                      <a:endParaRPr lang="en-US" sz="3200" b="1" dirty="0"/>
                    </a:p>
                  </a:txBody>
                  <a:tcPr/>
                </a:tc>
                <a:extLst>
                  <a:ext uri="{0D108BD9-81ED-4DB2-BD59-A6C34878D82A}">
                    <a16:rowId xmlns:a16="http://schemas.microsoft.com/office/drawing/2014/main" val="1930424958"/>
                  </a:ext>
                </a:extLst>
              </a:tr>
              <a:tr h="749143">
                <a:tc>
                  <a:txBody>
                    <a:bodyPr/>
                    <a:lstStyle/>
                    <a:p>
                      <a:pPr algn="ctr"/>
                      <a:r>
                        <a:rPr lang="en-US" sz="3200" b="1" dirty="0" smtClean="0"/>
                        <a:t>2016</a:t>
                      </a:r>
                      <a:endParaRPr lang="en-US" sz="3200" b="1" dirty="0"/>
                    </a:p>
                  </a:txBody>
                  <a:tcPr/>
                </a:tc>
                <a:tc>
                  <a:txBody>
                    <a:bodyPr/>
                    <a:lstStyle/>
                    <a:p>
                      <a:pPr algn="ctr"/>
                      <a:r>
                        <a:rPr lang="en-US" sz="3200" b="1" dirty="0" smtClean="0"/>
                        <a:t>59</a:t>
                      </a:r>
                      <a:endParaRPr lang="en-US" sz="3200" b="1" dirty="0"/>
                    </a:p>
                  </a:txBody>
                  <a:tcPr/>
                </a:tc>
                <a:tc>
                  <a:txBody>
                    <a:bodyPr/>
                    <a:lstStyle/>
                    <a:p>
                      <a:pPr algn="ctr"/>
                      <a:r>
                        <a:rPr lang="en-US" sz="3200" b="1" dirty="0" smtClean="0"/>
                        <a:t>287   (60%)</a:t>
                      </a:r>
                      <a:endParaRPr lang="en-US" sz="3200" b="1" dirty="0"/>
                    </a:p>
                  </a:txBody>
                  <a:tcPr/>
                </a:tc>
                <a:tc>
                  <a:txBody>
                    <a:bodyPr/>
                    <a:lstStyle/>
                    <a:p>
                      <a:pPr algn="ctr"/>
                      <a:r>
                        <a:rPr lang="en-US" sz="3200" b="1" dirty="0" smtClean="0"/>
                        <a:t>   53  (11%)</a:t>
                      </a:r>
                      <a:endParaRPr lang="en-US" sz="3200" b="1" dirty="0"/>
                    </a:p>
                  </a:txBody>
                  <a:tcPr/>
                </a:tc>
                <a:extLst>
                  <a:ext uri="{0D108BD9-81ED-4DB2-BD59-A6C34878D82A}">
                    <a16:rowId xmlns:a16="http://schemas.microsoft.com/office/drawing/2014/main" val="2094001089"/>
                  </a:ext>
                </a:extLst>
              </a:tr>
              <a:tr h="749143">
                <a:tc>
                  <a:txBody>
                    <a:bodyPr/>
                    <a:lstStyle/>
                    <a:p>
                      <a:pPr algn="ctr"/>
                      <a:r>
                        <a:rPr lang="en-US" sz="3200" b="1" u="none" dirty="0" smtClean="0"/>
                        <a:t>2017</a:t>
                      </a:r>
                      <a:endParaRPr lang="en-US" sz="3200" b="1" u="none" dirty="0"/>
                    </a:p>
                  </a:txBody>
                  <a:tcPr/>
                </a:tc>
                <a:tc>
                  <a:txBody>
                    <a:bodyPr/>
                    <a:lstStyle/>
                    <a:p>
                      <a:pPr algn="ctr"/>
                      <a:r>
                        <a:rPr lang="en-US" sz="3200" b="1" u="none" dirty="0" smtClean="0"/>
                        <a:t>44</a:t>
                      </a:r>
                      <a:endParaRPr lang="en-US" sz="3200" b="1" u="none" dirty="0"/>
                    </a:p>
                  </a:txBody>
                  <a:tcPr/>
                </a:tc>
                <a:tc>
                  <a:txBody>
                    <a:bodyPr/>
                    <a:lstStyle/>
                    <a:p>
                      <a:pPr algn="ctr"/>
                      <a:r>
                        <a:rPr lang="en-US" sz="3200" b="1" u="none" dirty="0" smtClean="0"/>
                        <a:t>346   (72%)</a:t>
                      </a:r>
                      <a:endParaRPr lang="en-US" sz="3200" b="1" u="none" dirty="0"/>
                    </a:p>
                  </a:txBody>
                  <a:tcPr/>
                </a:tc>
                <a:tc>
                  <a:txBody>
                    <a:bodyPr/>
                    <a:lstStyle/>
                    <a:p>
                      <a:pPr algn="ctr"/>
                      <a:r>
                        <a:rPr lang="en-US" sz="3200" b="1" u="none" dirty="0" smtClean="0"/>
                        <a:t> 41  (9%)</a:t>
                      </a:r>
                      <a:endParaRPr lang="en-US" sz="3200" b="1" u="none" dirty="0"/>
                    </a:p>
                  </a:txBody>
                  <a:tcPr/>
                </a:tc>
                <a:extLst>
                  <a:ext uri="{0D108BD9-81ED-4DB2-BD59-A6C34878D82A}">
                    <a16:rowId xmlns:a16="http://schemas.microsoft.com/office/drawing/2014/main" val="3066895877"/>
                  </a:ext>
                </a:extLst>
              </a:tr>
              <a:tr h="749143">
                <a:tc>
                  <a:txBody>
                    <a:bodyPr/>
                    <a:lstStyle/>
                    <a:p>
                      <a:pPr algn="ctr"/>
                      <a:r>
                        <a:rPr lang="en-US" sz="3200" b="1" dirty="0" smtClean="0"/>
                        <a:t>5-year Average</a:t>
                      </a:r>
                      <a:endParaRPr lang="en-US" sz="3200" b="1" dirty="0"/>
                    </a:p>
                  </a:txBody>
                  <a:tcPr/>
                </a:tc>
                <a:tc>
                  <a:txBody>
                    <a:bodyPr/>
                    <a:lstStyle/>
                    <a:p>
                      <a:pPr algn="ctr"/>
                      <a:r>
                        <a:rPr lang="en-US" sz="3200" b="1" dirty="0" smtClean="0"/>
                        <a:t>55</a:t>
                      </a:r>
                      <a:endParaRPr lang="en-US" sz="3200" b="1" dirty="0"/>
                    </a:p>
                  </a:txBody>
                  <a:tcPr/>
                </a:tc>
                <a:tc>
                  <a:txBody>
                    <a:bodyPr/>
                    <a:lstStyle/>
                    <a:p>
                      <a:pPr algn="ctr"/>
                      <a:r>
                        <a:rPr lang="en-US" sz="3200" b="1" dirty="0" smtClean="0"/>
                        <a:t>317</a:t>
                      </a:r>
                      <a:r>
                        <a:rPr lang="en-US" sz="3200" b="1" baseline="0" dirty="0" smtClean="0"/>
                        <a:t>  (66%) </a:t>
                      </a:r>
                      <a:endParaRPr lang="en-US" sz="3200" b="1" dirty="0"/>
                    </a:p>
                  </a:txBody>
                  <a:tcPr/>
                </a:tc>
                <a:tc>
                  <a:txBody>
                    <a:bodyPr/>
                    <a:lstStyle/>
                    <a:p>
                      <a:pPr algn="ctr"/>
                      <a:r>
                        <a:rPr lang="en-US" sz="3200" b="1" dirty="0" smtClean="0"/>
                        <a:t>   46  (10%)</a:t>
                      </a:r>
                      <a:endParaRPr lang="en-US" sz="3200" b="1" dirty="0"/>
                    </a:p>
                  </a:txBody>
                  <a:tcPr/>
                </a:tc>
                <a:extLst>
                  <a:ext uri="{0D108BD9-81ED-4DB2-BD59-A6C34878D82A}">
                    <a16:rowId xmlns:a16="http://schemas.microsoft.com/office/drawing/2014/main" val="4283761644"/>
                  </a:ext>
                </a:extLst>
              </a:tr>
            </a:tbl>
          </a:graphicData>
        </a:graphic>
      </p:graphicFrame>
    </p:spTree>
    <p:extLst>
      <p:ext uri="{BB962C8B-B14F-4D97-AF65-F5344CB8AC3E}">
        <p14:creationId xmlns:p14="http://schemas.microsoft.com/office/powerpoint/2010/main" val="27223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11" y="406977"/>
            <a:ext cx="11746523" cy="1325563"/>
          </a:xfrm>
        </p:spPr>
        <p:txBody>
          <a:bodyPr>
            <a:normAutofit/>
          </a:bodyPr>
          <a:lstStyle/>
          <a:p>
            <a:r>
              <a:rPr lang="en-US" sz="3200" dirty="0"/>
              <a:t>Working Through the Label Required </a:t>
            </a:r>
            <a:r>
              <a:rPr lang="en-US" u="sng" dirty="0"/>
              <a:t>Buffers</a:t>
            </a:r>
            <a:r>
              <a:rPr lang="en-US" dirty="0"/>
              <a:t> </a:t>
            </a:r>
            <a:r>
              <a:rPr lang="en-US" sz="3200" dirty="0"/>
              <a:t>Is</a:t>
            </a:r>
            <a:r>
              <a:rPr lang="en-US" dirty="0"/>
              <a:t> CHALLENGING!</a:t>
            </a:r>
          </a:p>
        </p:txBody>
      </p:sp>
      <p:sp>
        <p:nvSpPr>
          <p:cNvPr id="3" name="Content Placeholder 2"/>
          <p:cNvSpPr>
            <a:spLocks noGrp="1"/>
          </p:cNvSpPr>
          <p:nvPr>
            <p:ph idx="1"/>
          </p:nvPr>
        </p:nvSpPr>
        <p:spPr>
          <a:xfrm>
            <a:off x="407711" y="1352551"/>
            <a:ext cx="11139519" cy="5368924"/>
          </a:xfrm>
        </p:spPr>
        <p:txBody>
          <a:bodyPr>
            <a:normAutofit lnSpcReduction="10000"/>
          </a:bodyPr>
          <a:lstStyle/>
          <a:p>
            <a:pPr marL="0" indent="0">
              <a:buNone/>
            </a:pPr>
            <a:r>
              <a:rPr lang="en-US" b="1" dirty="0" smtClean="0"/>
              <a:t>Helpful definitions:</a:t>
            </a:r>
          </a:p>
          <a:p>
            <a:pPr marL="0" indent="0">
              <a:buNone/>
            </a:pPr>
            <a:r>
              <a:rPr lang="en-US" dirty="0" smtClean="0"/>
              <a:t>A </a:t>
            </a:r>
            <a:r>
              <a:rPr lang="en-US" u="sng" dirty="0" smtClean="0"/>
              <a:t>buffer</a:t>
            </a:r>
            <a:r>
              <a:rPr lang="en-US" dirty="0" smtClean="0"/>
              <a:t> is the area NOT sprayed.</a:t>
            </a:r>
            <a:endParaRPr lang="en-US" dirty="0"/>
          </a:p>
          <a:p>
            <a:pPr marL="0" indent="0">
              <a:buNone/>
            </a:pPr>
            <a:r>
              <a:rPr lang="en-US" dirty="0" smtClean="0"/>
              <a:t>A </a:t>
            </a:r>
            <a:r>
              <a:rPr lang="en-US" u="sng" dirty="0" smtClean="0"/>
              <a:t>buffer</a:t>
            </a:r>
            <a:r>
              <a:rPr lang="en-US" dirty="0" smtClean="0"/>
              <a:t> is always perpendicular to the wind direction.</a:t>
            </a:r>
          </a:p>
          <a:p>
            <a:pPr marL="0" indent="0">
              <a:buNone/>
            </a:pPr>
            <a:endParaRPr lang="en-US" dirty="0" smtClean="0"/>
          </a:p>
          <a:p>
            <a:pPr marL="0" indent="0">
              <a:buNone/>
            </a:pPr>
            <a:endParaRPr lang="en-US" dirty="0" smtClean="0"/>
          </a:p>
          <a:p>
            <a:pPr marL="0" indent="0">
              <a:buNone/>
            </a:pPr>
            <a:r>
              <a:rPr lang="en-US" u="sng" dirty="0" smtClean="0"/>
              <a:t>Neighboring/adjacent</a:t>
            </a:r>
            <a:r>
              <a:rPr lang="en-US" dirty="0" smtClean="0"/>
              <a:t>=The field or area immediately next to (touching) the target field. </a:t>
            </a:r>
          </a:p>
          <a:p>
            <a:pPr marL="0" indent="0">
              <a:buNone/>
            </a:pPr>
            <a:r>
              <a:rPr lang="en-US" dirty="0" smtClean="0"/>
              <a:t>Also means field or area separated from the target field by only a fence row, vegetative strip, tree row, lane, driveway, road, drainage ditch, residential area, creek, river, etc. </a:t>
            </a:r>
            <a:br>
              <a:rPr lang="en-US" dirty="0" smtClean="0"/>
            </a:br>
            <a:r>
              <a:rPr lang="en-US" dirty="0" smtClean="0"/>
              <a:t>…</a:t>
            </a:r>
            <a:r>
              <a:rPr lang="en-US" i="1" dirty="0" smtClean="0"/>
              <a:t>See OISC handout for a more complete list.</a:t>
            </a:r>
            <a:endParaRPr lang="en-US" i="1"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46</a:t>
            </a:fld>
            <a:endParaRPr lang="en-US" dirty="0"/>
          </a:p>
        </p:txBody>
      </p:sp>
      <p:sp>
        <p:nvSpPr>
          <p:cNvPr id="6" name="Right Arrow 5"/>
          <p:cNvSpPr/>
          <p:nvPr/>
        </p:nvSpPr>
        <p:spPr>
          <a:xfrm>
            <a:off x="2113247" y="3105877"/>
            <a:ext cx="895710" cy="210375"/>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lded Corner 6"/>
          <p:cNvSpPr/>
          <p:nvPr/>
        </p:nvSpPr>
        <p:spPr>
          <a:xfrm>
            <a:off x="3032903" y="2860482"/>
            <a:ext cx="128671" cy="770189"/>
          </a:xfrm>
          <a:prstGeom prst="foldedCorner">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ight Arrow 10"/>
          <p:cNvSpPr/>
          <p:nvPr/>
        </p:nvSpPr>
        <p:spPr>
          <a:xfrm rot="13297685">
            <a:off x="6799676" y="3325095"/>
            <a:ext cx="785101" cy="245942"/>
          </a:xfrm>
          <a:prstGeom prs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Data 13"/>
          <p:cNvSpPr/>
          <p:nvPr/>
        </p:nvSpPr>
        <p:spPr>
          <a:xfrm rot="2140492">
            <a:off x="6714930" y="2686541"/>
            <a:ext cx="131022" cy="1028053"/>
          </a:xfrm>
          <a:prstGeom prst="flowChartInputOutpu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833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427037"/>
            <a:ext cx="12296043" cy="1325563"/>
          </a:xfrm>
        </p:spPr>
        <p:txBody>
          <a:bodyPr>
            <a:normAutofit/>
          </a:bodyPr>
          <a:lstStyle/>
          <a:p>
            <a:r>
              <a:rPr lang="en-US" sz="3200" dirty="0"/>
              <a:t>Working Through the Label Required </a:t>
            </a:r>
            <a:r>
              <a:rPr lang="en-US" sz="3200" u="sng" dirty="0"/>
              <a:t>Buffers</a:t>
            </a:r>
            <a:r>
              <a:rPr lang="en-US" sz="3200" dirty="0"/>
              <a:t> Is CHALLENGING!</a:t>
            </a:r>
            <a:endParaRPr lang="en-US" sz="3200" strike="sngStrike" dirty="0"/>
          </a:p>
        </p:txBody>
      </p:sp>
      <p:sp>
        <p:nvSpPr>
          <p:cNvPr id="3" name="Rectangle 2"/>
          <p:cNvSpPr/>
          <p:nvPr/>
        </p:nvSpPr>
        <p:spPr>
          <a:xfrm>
            <a:off x="400049" y="1399902"/>
            <a:ext cx="11334749" cy="4862870"/>
          </a:xfrm>
          <a:prstGeom prst="rect">
            <a:avLst/>
          </a:prstGeom>
        </p:spPr>
        <p:txBody>
          <a:bodyPr wrap="square">
            <a:spAutoFit/>
          </a:bodyPr>
          <a:lstStyle/>
          <a:p>
            <a:r>
              <a:rPr lang="en-US" sz="2800" dirty="0">
                <a:ea typeface="Calibri" charset="0"/>
                <a:cs typeface="Arial" charset="0"/>
              </a:rPr>
              <a:t>Questions to Ask </a:t>
            </a:r>
            <a:r>
              <a:rPr lang="en-US" sz="2800" b="1" dirty="0">
                <a:solidFill>
                  <a:srgbClr val="FF0000"/>
                </a:solidFill>
                <a:ea typeface="Calibri" charset="0"/>
                <a:cs typeface="Arial" charset="0"/>
              </a:rPr>
              <a:t>BEFORE</a:t>
            </a:r>
            <a:r>
              <a:rPr lang="en-US" sz="2800" dirty="0">
                <a:ea typeface="Calibri" charset="0"/>
                <a:cs typeface="Arial" charset="0"/>
              </a:rPr>
              <a:t> Spraying</a:t>
            </a:r>
          </a:p>
          <a:p>
            <a:pPr>
              <a:spcBef>
                <a:spcPts val="600"/>
              </a:spcBef>
            </a:pPr>
            <a:r>
              <a:rPr lang="en-US" sz="2800" dirty="0">
                <a:ea typeface="Calibri" charset="0"/>
                <a:cs typeface="Arial" charset="0"/>
              </a:rPr>
              <a:t>1) Is wind between 3-10 mph &amp; not gusting over 10 mph? </a:t>
            </a:r>
          </a:p>
          <a:p>
            <a:pPr marL="800100" lvl="1" indent="-342900">
              <a:spcBef>
                <a:spcPts val="600"/>
              </a:spcBef>
              <a:buFont typeface="Arial" panose="020B0604020202020204" pitchFamily="34" charset="0"/>
              <a:buChar char="•"/>
            </a:pPr>
            <a:r>
              <a:rPr lang="en-US" sz="2800" dirty="0">
                <a:ea typeface="Calibri" charset="0"/>
                <a:cs typeface="Arial" charset="0"/>
              </a:rPr>
              <a:t>If yes, proceed to next question. If no, </a:t>
            </a:r>
            <a:r>
              <a:rPr lang="en-US" sz="2800" u="sng" dirty="0">
                <a:ea typeface="Calibri" charset="0"/>
                <a:cs typeface="Arial" charset="0"/>
              </a:rPr>
              <a:t>STOP</a:t>
            </a:r>
            <a:r>
              <a:rPr lang="en-US" sz="2800" dirty="0">
                <a:ea typeface="Calibri" charset="0"/>
                <a:cs typeface="Arial" charset="0"/>
              </a:rPr>
              <a:t>, can’t spray.</a:t>
            </a:r>
          </a:p>
          <a:p>
            <a:pPr>
              <a:spcBef>
                <a:spcPts val="600"/>
              </a:spcBef>
            </a:pPr>
            <a:r>
              <a:rPr lang="en-US" sz="2800" dirty="0">
                <a:ea typeface="Calibri" charset="0"/>
                <a:cs typeface="Arial" charset="0"/>
              </a:rPr>
              <a:t>2) Is wind blowing completely away from any adjacent </a:t>
            </a:r>
            <a:r>
              <a:rPr lang="en-US" sz="2800" dirty="0" smtClean="0">
                <a:ea typeface="Calibri" charset="0"/>
                <a:cs typeface="Arial" charset="0"/>
              </a:rPr>
              <a:t>downwind sensitive </a:t>
            </a:r>
            <a:r>
              <a:rPr lang="en-US" sz="2800" dirty="0">
                <a:ea typeface="Calibri" charset="0"/>
                <a:cs typeface="Arial" charset="0"/>
              </a:rPr>
              <a:t>crop (opposite direction)?</a:t>
            </a:r>
          </a:p>
          <a:p>
            <a:pPr marL="800100" lvl="1" indent="-342900">
              <a:spcBef>
                <a:spcPts val="600"/>
              </a:spcBef>
              <a:buFont typeface="Arial" panose="020B0604020202020204" pitchFamily="34" charset="0"/>
              <a:buChar char="•"/>
            </a:pPr>
            <a:r>
              <a:rPr lang="en-US" sz="2800" dirty="0">
                <a:ea typeface="Calibri" charset="0"/>
                <a:cs typeface="Arial" charset="0"/>
              </a:rPr>
              <a:t>If yes, proceed to next question. If no, </a:t>
            </a:r>
            <a:r>
              <a:rPr lang="en-US" sz="2800" u="sng" dirty="0">
                <a:ea typeface="Calibri" charset="0"/>
                <a:cs typeface="Arial" charset="0"/>
              </a:rPr>
              <a:t>STOP</a:t>
            </a:r>
            <a:r>
              <a:rPr lang="en-US" sz="2800" dirty="0">
                <a:ea typeface="Calibri" charset="0"/>
                <a:cs typeface="Arial" charset="0"/>
              </a:rPr>
              <a:t>, can’t spray. </a:t>
            </a:r>
          </a:p>
          <a:p>
            <a:pPr>
              <a:spcBef>
                <a:spcPts val="600"/>
              </a:spcBef>
            </a:pPr>
            <a:r>
              <a:rPr lang="en-US" sz="2800" dirty="0">
                <a:ea typeface="Calibri" charset="0"/>
                <a:cs typeface="Arial" charset="0"/>
              </a:rPr>
              <a:t>3) </a:t>
            </a:r>
            <a:r>
              <a:rPr lang="en-US" sz="2800" dirty="0" smtClean="0">
                <a:ea typeface="Calibri" charset="0"/>
                <a:cs typeface="Arial" charset="0"/>
              </a:rPr>
              <a:t>If wind </a:t>
            </a:r>
            <a:r>
              <a:rPr lang="en-US" sz="2800" dirty="0">
                <a:ea typeface="Calibri" charset="0"/>
                <a:cs typeface="Arial" charset="0"/>
              </a:rPr>
              <a:t>is between 3-10 mph &amp; there are no adjacent sensitive crops, </a:t>
            </a:r>
            <a:r>
              <a:rPr lang="en-US" sz="2800" dirty="0" smtClean="0">
                <a:ea typeface="Calibri" charset="0"/>
                <a:cs typeface="Arial" charset="0"/>
              </a:rPr>
              <a:t>do </a:t>
            </a:r>
            <a:r>
              <a:rPr lang="en-US" sz="2800" dirty="0">
                <a:ea typeface="Calibri" charset="0"/>
                <a:cs typeface="Arial" charset="0"/>
              </a:rPr>
              <a:t>I need a downwind buffer?</a:t>
            </a:r>
          </a:p>
          <a:p>
            <a:pPr marL="800100" lvl="1" indent="-342900">
              <a:spcBef>
                <a:spcPts val="600"/>
              </a:spcBef>
              <a:buFont typeface="Arial" panose="020B0604020202020204" pitchFamily="34" charset="0"/>
              <a:buChar char="•"/>
            </a:pPr>
            <a:r>
              <a:rPr lang="en-US" sz="2800" dirty="0">
                <a:ea typeface="Calibri" charset="0"/>
                <a:cs typeface="Arial" charset="0"/>
              </a:rPr>
              <a:t>Yes, </a:t>
            </a:r>
            <a:r>
              <a:rPr lang="en-US" sz="2800" b="1" dirty="0">
                <a:ea typeface="Calibri" charset="0"/>
                <a:cs typeface="Arial" charset="0"/>
              </a:rPr>
              <a:t>downwind </a:t>
            </a:r>
            <a:r>
              <a:rPr lang="en-US" sz="2800" b="1" dirty="0" smtClean="0">
                <a:ea typeface="Calibri" charset="0"/>
                <a:cs typeface="Arial" charset="0"/>
              </a:rPr>
              <a:t>buffers </a:t>
            </a:r>
            <a:r>
              <a:rPr lang="en-US" sz="2800" b="1" dirty="0">
                <a:ea typeface="Calibri" charset="0"/>
                <a:cs typeface="Arial" charset="0"/>
              </a:rPr>
              <a:t>required for </a:t>
            </a:r>
            <a:r>
              <a:rPr lang="en-US" sz="2800" b="1" u="sng" dirty="0">
                <a:ea typeface="Calibri" charset="0"/>
                <a:cs typeface="Arial" charset="0"/>
              </a:rPr>
              <a:t>every</a:t>
            </a:r>
            <a:r>
              <a:rPr lang="en-US" sz="2800" b="1" dirty="0">
                <a:ea typeface="Calibri" charset="0"/>
                <a:cs typeface="Arial" charset="0"/>
              </a:rPr>
              <a:t> </a:t>
            </a:r>
            <a:r>
              <a:rPr lang="en-US" sz="2800" b="1" dirty="0" smtClean="0">
                <a:ea typeface="Calibri" charset="0"/>
                <a:cs typeface="Arial" charset="0"/>
              </a:rPr>
              <a:t>application </a:t>
            </a:r>
            <a:br>
              <a:rPr lang="en-US" sz="2800" b="1" dirty="0" smtClean="0">
                <a:ea typeface="Calibri" charset="0"/>
                <a:cs typeface="Arial" charset="0"/>
              </a:rPr>
            </a:br>
            <a:r>
              <a:rPr lang="en-US" sz="2800" i="1" dirty="0" smtClean="0">
                <a:ea typeface="Calibri" charset="0"/>
                <a:cs typeface="Arial" charset="0"/>
              </a:rPr>
              <a:t>(</a:t>
            </a:r>
            <a:r>
              <a:rPr lang="en-US" sz="2800" i="1" dirty="0">
                <a:ea typeface="Calibri" charset="0"/>
                <a:cs typeface="Arial" charset="0"/>
              </a:rPr>
              <a:t>buffer </a:t>
            </a:r>
            <a:r>
              <a:rPr lang="en-US" sz="2800" i="1" u="sng" dirty="0">
                <a:ea typeface="Calibri" charset="0"/>
                <a:cs typeface="Arial" charset="0"/>
              </a:rPr>
              <a:t>not</a:t>
            </a:r>
            <a:r>
              <a:rPr lang="en-US" sz="2800" i="1" dirty="0">
                <a:ea typeface="Calibri" charset="0"/>
                <a:cs typeface="Arial" charset="0"/>
              </a:rPr>
              <a:t> required for CRP areas</a:t>
            </a:r>
            <a:r>
              <a:rPr lang="en-US" sz="2800" i="1" dirty="0" smtClean="0">
                <a:ea typeface="Calibri" charset="0"/>
                <a:cs typeface="Arial" charset="0"/>
              </a:rPr>
              <a:t>)</a:t>
            </a:r>
            <a:r>
              <a:rPr lang="en-US" sz="2800" b="1" dirty="0" smtClean="0">
                <a:ea typeface="Calibri" charset="0"/>
                <a:cs typeface="Arial" charset="0"/>
              </a:rPr>
              <a:t>.</a:t>
            </a:r>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47</a:t>
            </a:fld>
            <a:endParaRPr lang="en-US" dirty="0"/>
          </a:p>
        </p:txBody>
      </p:sp>
    </p:spTree>
    <p:extLst>
      <p:ext uri="{BB962C8B-B14F-4D97-AF65-F5344CB8AC3E}">
        <p14:creationId xmlns:p14="http://schemas.microsoft.com/office/powerpoint/2010/main" val="358864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708025"/>
            <a:ext cx="11630025" cy="1325563"/>
          </a:xfrm>
        </p:spPr>
        <p:txBody>
          <a:bodyPr>
            <a:normAutofit/>
          </a:bodyPr>
          <a:lstStyle/>
          <a:p>
            <a:r>
              <a:rPr lang="en-US" sz="3200" dirty="0"/>
              <a:t>Working Through the Label Required </a:t>
            </a:r>
            <a:r>
              <a:rPr lang="en-US" sz="3200" u="sng" dirty="0"/>
              <a:t>Buffers</a:t>
            </a:r>
            <a:r>
              <a:rPr lang="en-US" sz="3200" dirty="0"/>
              <a:t> Is CHALLENGING!</a:t>
            </a:r>
          </a:p>
        </p:txBody>
      </p:sp>
      <p:sp>
        <p:nvSpPr>
          <p:cNvPr id="3" name="Content Placeholder 2"/>
          <p:cNvSpPr>
            <a:spLocks noGrp="1"/>
          </p:cNvSpPr>
          <p:nvPr>
            <p:ph idx="1"/>
          </p:nvPr>
        </p:nvSpPr>
        <p:spPr>
          <a:xfrm>
            <a:off x="419100" y="1752600"/>
            <a:ext cx="10934700" cy="4603750"/>
          </a:xfrm>
        </p:spPr>
        <p:txBody>
          <a:bodyPr>
            <a:normAutofit/>
          </a:bodyPr>
          <a:lstStyle/>
          <a:p>
            <a:pPr marL="0" indent="0">
              <a:spcBef>
                <a:spcPts val="600"/>
              </a:spcBef>
              <a:buNone/>
            </a:pPr>
            <a:r>
              <a:rPr lang="en-US" dirty="0">
                <a:ea typeface="Calibri" charset="0"/>
                <a:cs typeface="Arial" charset="0"/>
              </a:rPr>
              <a:t>4) How much of the required </a:t>
            </a:r>
            <a:r>
              <a:rPr lang="en-US" dirty="0" smtClean="0">
                <a:ea typeface="Calibri" charset="0"/>
                <a:cs typeface="Arial" charset="0"/>
              </a:rPr>
              <a:t>110 ft. </a:t>
            </a:r>
            <a:r>
              <a:rPr lang="en-US" dirty="0">
                <a:ea typeface="Calibri" charset="0"/>
                <a:cs typeface="Arial" charset="0"/>
              </a:rPr>
              <a:t>or </a:t>
            </a:r>
            <a:r>
              <a:rPr lang="en-US" dirty="0" smtClean="0">
                <a:ea typeface="Calibri" charset="0"/>
                <a:cs typeface="Arial" charset="0"/>
              </a:rPr>
              <a:t>220 ft. downwind buffer </a:t>
            </a:r>
            <a:r>
              <a:rPr lang="en-US" dirty="0">
                <a:ea typeface="Calibri" charset="0"/>
                <a:cs typeface="Arial" charset="0"/>
              </a:rPr>
              <a:t>must come from within my field? </a:t>
            </a:r>
            <a:endParaRPr lang="en-US" dirty="0" smtClean="0">
              <a:ea typeface="Calibri" charset="0"/>
              <a:cs typeface="Arial" charset="0"/>
            </a:endParaRPr>
          </a:p>
          <a:p>
            <a:pPr marL="0" indent="0">
              <a:spcBef>
                <a:spcPts val="600"/>
              </a:spcBef>
              <a:buNone/>
            </a:pPr>
            <a:endParaRPr lang="en-US" sz="2800" dirty="0">
              <a:ea typeface="Calibri" charset="0"/>
              <a:cs typeface="Arial" charset="0"/>
            </a:endParaRPr>
          </a:p>
          <a:p>
            <a:pPr marL="800100" lvl="1" indent="-342900">
              <a:spcBef>
                <a:spcPts val="600"/>
              </a:spcBef>
            </a:pPr>
            <a:r>
              <a:rPr lang="en-US" sz="3200" dirty="0">
                <a:ea typeface="Calibri" charset="0"/>
                <a:cs typeface="Arial" charset="0"/>
              </a:rPr>
              <a:t>Depending on what is downwind of your DT soybeans, the buffer might be calculated: </a:t>
            </a:r>
          </a:p>
          <a:p>
            <a:pPr marL="1485900" lvl="2" indent="-342900"/>
            <a:r>
              <a:rPr lang="en-US" sz="3200" dirty="0">
                <a:ea typeface="Calibri" charset="0"/>
                <a:cs typeface="Arial" charset="0"/>
              </a:rPr>
              <a:t>all from </a:t>
            </a:r>
            <a:r>
              <a:rPr lang="en-US" sz="3200" dirty="0" smtClean="0">
                <a:ea typeface="Calibri" charset="0"/>
                <a:cs typeface="Arial" charset="0"/>
              </a:rPr>
              <a:t>within your </a:t>
            </a:r>
            <a:r>
              <a:rPr lang="en-US" sz="3200" dirty="0">
                <a:ea typeface="Calibri" charset="0"/>
                <a:cs typeface="Arial" charset="0"/>
              </a:rPr>
              <a:t>field (100%);</a:t>
            </a:r>
          </a:p>
          <a:p>
            <a:pPr marL="1485900" lvl="2" indent="-342900"/>
            <a:r>
              <a:rPr lang="en-US" sz="3200" dirty="0">
                <a:ea typeface="Calibri" charset="0"/>
                <a:cs typeface="Arial" charset="0"/>
              </a:rPr>
              <a:t>partially from your field &amp; partially from the neighboring property; or </a:t>
            </a:r>
          </a:p>
          <a:p>
            <a:pPr marL="1485900" lvl="2" indent="-342900"/>
            <a:r>
              <a:rPr lang="en-US" sz="3200" dirty="0">
                <a:ea typeface="Calibri" charset="0"/>
                <a:cs typeface="Arial" charset="0"/>
              </a:rPr>
              <a:t>all </a:t>
            </a:r>
            <a:r>
              <a:rPr lang="en-US" sz="3200" dirty="0" smtClean="0">
                <a:ea typeface="Calibri" charset="0"/>
                <a:cs typeface="Arial" charset="0"/>
              </a:rPr>
              <a:t>from </a:t>
            </a:r>
            <a:r>
              <a:rPr lang="en-US" sz="3200" dirty="0">
                <a:ea typeface="Calibri" charset="0"/>
                <a:cs typeface="Arial" charset="0"/>
              </a:rPr>
              <a:t>the neighboring </a:t>
            </a:r>
            <a:r>
              <a:rPr lang="en-US" sz="3200" dirty="0" smtClean="0">
                <a:ea typeface="Calibri" charset="0"/>
                <a:cs typeface="Arial" charset="0"/>
              </a:rPr>
              <a:t>property (100%).</a:t>
            </a:r>
            <a:endParaRPr lang="en-US" sz="3200"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48</a:t>
            </a:fld>
            <a:endParaRPr lang="en-US" dirty="0"/>
          </a:p>
        </p:txBody>
      </p:sp>
    </p:spTree>
    <p:extLst>
      <p:ext uri="{BB962C8B-B14F-4D97-AF65-F5344CB8AC3E}">
        <p14:creationId xmlns:p14="http://schemas.microsoft.com/office/powerpoint/2010/main" val="175093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862" y="896815"/>
            <a:ext cx="11528914" cy="5539978"/>
          </a:xfrm>
          <a:prstGeom prst="rect">
            <a:avLst/>
          </a:prstGeom>
          <a:noFill/>
        </p:spPr>
        <p:txBody>
          <a:bodyPr wrap="square" rtlCol="0">
            <a:spAutoFit/>
          </a:bodyPr>
          <a:lstStyle/>
          <a:p>
            <a:pPr defTabSz="342900">
              <a:defRPr/>
            </a:pPr>
            <a:r>
              <a:rPr lang="en-US" sz="3600" b="1" dirty="0" smtClean="0">
                <a:solidFill>
                  <a:prstClr val="black"/>
                </a:solidFill>
                <a:latin typeface="Calibri" panose="020F0502020204030204"/>
              </a:rPr>
              <a:t>Required Downwind Buffers</a:t>
            </a:r>
          </a:p>
          <a:p>
            <a:pPr defTabSz="342900">
              <a:defRPr/>
            </a:pPr>
            <a:r>
              <a:rPr lang="en-US" sz="2800" dirty="0">
                <a:solidFill>
                  <a:prstClr val="black"/>
                </a:solidFill>
              </a:rPr>
              <a:t>The labels specify the </a:t>
            </a:r>
            <a:r>
              <a:rPr lang="en-US" sz="2800" b="1" u="sng" dirty="0">
                <a:solidFill>
                  <a:prstClr val="black"/>
                </a:solidFill>
              </a:rPr>
              <a:t>entire buffer </a:t>
            </a:r>
            <a:r>
              <a:rPr lang="en-US" sz="2800" dirty="0">
                <a:solidFill>
                  <a:prstClr val="black"/>
                </a:solidFill>
              </a:rPr>
              <a:t>will always be in your field, except when the following are </a:t>
            </a:r>
            <a:r>
              <a:rPr lang="en-US" sz="2800" b="1" u="sng" dirty="0">
                <a:solidFill>
                  <a:prstClr val="black"/>
                </a:solidFill>
              </a:rPr>
              <a:t>immediately adjacent</a:t>
            </a:r>
            <a:r>
              <a:rPr lang="en-US" sz="2800" dirty="0">
                <a:solidFill>
                  <a:prstClr val="black"/>
                </a:solidFill>
              </a:rPr>
              <a:t> to the downwind side of your field</a:t>
            </a:r>
            <a:r>
              <a:rPr lang="en-US" sz="2800" dirty="0" smtClean="0">
                <a:solidFill>
                  <a:prstClr val="black"/>
                </a:solidFill>
              </a:rPr>
              <a:t>.</a:t>
            </a:r>
            <a:endParaRPr lang="en-US" sz="2800" dirty="0">
              <a:solidFill>
                <a:prstClr val="black"/>
              </a:solidFill>
            </a:endParaRPr>
          </a:p>
          <a:p>
            <a:pPr marL="457200" indent="-457200" defTabSz="342900">
              <a:spcBef>
                <a:spcPts val="1200"/>
              </a:spcBef>
              <a:buFont typeface="Arial" panose="020B0604020202020204" pitchFamily="34" charset="0"/>
              <a:buChar char="•"/>
              <a:defRPr/>
            </a:pPr>
            <a:r>
              <a:rPr lang="en-US" sz="2800" dirty="0">
                <a:solidFill>
                  <a:prstClr val="black"/>
                </a:solidFill>
              </a:rPr>
              <a:t>Agricultural fields prepared for planting</a:t>
            </a:r>
            <a:r>
              <a:rPr lang="en-US" sz="2400" i="1" dirty="0" smtClean="0">
                <a:solidFill>
                  <a:prstClr val="black"/>
                </a:solidFill>
              </a:rPr>
              <a:t>.(NOT certified organic ground)</a:t>
            </a:r>
            <a:endParaRPr lang="en-US" sz="2400" i="1" dirty="0">
              <a:solidFill>
                <a:prstClr val="black"/>
              </a:solidFill>
            </a:endParaRPr>
          </a:p>
          <a:p>
            <a:pPr marL="457200" indent="-457200" defTabSz="342900">
              <a:buFont typeface="Arial" panose="020B0604020202020204" pitchFamily="34" charset="0"/>
              <a:buChar char="•"/>
              <a:defRPr/>
            </a:pPr>
            <a:r>
              <a:rPr lang="en-US" sz="2800" dirty="0">
                <a:solidFill>
                  <a:prstClr val="black"/>
                </a:solidFill>
              </a:rPr>
              <a:t>Planted agricultural fields containing asparagus, corn, DT soybeans, 	sorghum, proso millet, or small grains. </a:t>
            </a:r>
            <a:r>
              <a:rPr lang="en-US" sz="2400" i="1" dirty="0" smtClean="0">
                <a:solidFill>
                  <a:prstClr val="black"/>
                </a:solidFill>
              </a:rPr>
              <a:t>(NOT certified organic ground)</a:t>
            </a:r>
            <a:endParaRPr lang="en-US" sz="2400" i="1" dirty="0">
              <a:solidFill>
                <a:prstClr val="black"/>
              </a:solidFill>
            </a:endParaRPr>
          </a:p>
          <a:p>
            <a:pPr marL="457200" indent="-457200" defTabSz="342900">
              <a:buFont typeface="Arial" panose="020B0604020202020204" pitchFamily="34" charset="0"/>
              <a:buChar char="•"/>
              <a:defRPr/>
            </a:pPr>
            <a:r>
              <a:rPr lang="en-US" sz="2800" dirty="0">
                <a:solidFill>
                  <a:prstClr val="black"/>
                </a:solidFill>
              </a:rPr>
              <a:t>Manmade structures with walls and a roof </a:t>
            </a:r>
            <a:r>
              <a:rPr lang="en-US" sz="2800" i="1" dirty="0">
                <a:solidFill>
                  <a:prstClr val="black"/>
                </a:solidFill>
              </a:rPr>
              <a:t>(limited usefulness).</a:t>
            </a:r>
          </a:p>
          <a:p>
            <a:pPr marL="914400" lvl="1" indent="-457200" defTabSz="342900">
              <a:buFont typeface="Arial" panose="020B0604020202020204" pitchFamily="34" charset="0"/>
              <a:buChar char="•"/>
              <a:defRPr/>
            </a:pPr>
            <a:r>
              <a:rPr lang="en-US" sz="2800" dirty="0">
                <a:solidFill>
                  <a:prstClr val="black"/>
                </a:solidFill>
              </a:rPr>
              <a:t>Paved or gravel road surfaces </a:t>
            </a:r>
            <a:endParaRPr lang="en-US" sz="2800" i="1" dirty="0">
              <a:solidFill>
                <a:prstClr val="black"/>
              </a:solidFill>
            </a:endParaRPr>
          </a:p>
          <a:p>
            <a:pPr marL="1371600" lvl="2" indent="-457200" defTabSz="342900">
              <a:buFont typeface="Arial" panose="020B0604020202020204" pitchFamily="34" charset="0"/>
              <a:buChar char="•"/>
              <a:defRPr/>
            </a:pPr>
            <a:r>
              <a:rPr lang="en-US" sz="2800" b="1" i="1" dirty="0" smtClean="0">
                <a:solidFill>
                  <a:srgbClr val="C00000"/>
                </a:solidFill>
              </a:rPr>
              <a:t>Warning</a:t>
            </a:r>
            <a:r>
              <a:rPr lang="en-US" sz="2800" i="1" dirty="0"/>
              <a:t>: vegetative shoulders alongside a road prevent most roads from being used as part of the buffer. Most of the time this exception serves no practical purpose &amp; roads can </a:t>
            </a:r>
            <a:r>
              <a:rPr lang="en-US" sz="2800" b="1" i="1" u="sng" dirty="0"/>
              <a:t>not</a:t>
            </a:r>
            <a:r>
              <a:rPr lang="en-US" sz="2800" i="1" dirty="0"/>
              <a:t> be used as part of the buffer calculation.</a:t>
            </a:r>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49</a:t>
            </a:fld>
            <a:endParaRPr lang="en-US" dirty="0"/>
          </a:p>
        </p:txBody>
      </p:sp>
    </p:spTree>
    <p:extLst>
      <p:ext uri="{BB962C8B-B14F-4D97-AF65-F5344CB8AC3E}">
        <p14:creationId xmlns:p14="http://schemas.microsoft.com/office/powerpoint/2010/main" val="101445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793" y="1161927"/>
            <a:ext cx="1505007" cy="219456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793" y="3746084"/>
            <a:ext cx="1503944" cy="2194560"/>
          </a:xfrm>
          <a:prstGeom prst="rect">
            <a:avLst/>
          </a:prstGeom>
        </p:spPr>
      </p:pic>
      <p:sp>
        <p:nvSpPr>
          <p:cNvPr id="6" name="TextBox 5"/>
          <p:cNvSpPr txBox="1"/>
          <p:nvPr/>
        </p:nvSpPr>
        <p:spPr>
          <a:xfrm>
            <a:off x="2209800" y="3830418"/>
            <a:ext cx="3541375" cy="707886"/>
          </a:xfrm>
          <a:prstGeom prst="rect">
            <a:avLst/>
          </a:prstGeom>
          <a:noFill/>
        </p:spPr>
        <p:txBody>
          <a:bodyPr wrap="square" lIns="91440" tIns="45720" rIns="91440" bIns="45720" rtlCol="0">
            <a:spAutoFit/>
          </a:bodyPr>
          <a:lstStyle/>
          <a:p>
            <a:r>
              <a:rPr lang="en-US" sz="2000" b="1" dirty="0" smtClean="0"/>
              <a:t>PPO-Resistant </a:t>
            </a:r>
            <a:br>
              <a:rPr lang="en-US" sz="2000" b="1" dirty="0" smtClean="0"/>
            </a:br>
            <a:r>
              <a:rPr lang="en-US" sz="2000" b="1" dirty="0" err="1" smtClean="0"/>
              <a:t>Waterhemp</a:t>
            </a:r>
            <a:endParaRPr lang="en-US" sz="2000" b="1" dirty="0"/>
          </a:p>
        </p:txBody>
      </p:sp>
      <p:sp>
        <p:nvSpPr>
          <p:cNvPr id="7" name="TextBox 6"/>
          <p:cNvSpPr txBox="1"/>
          <p:nvPr/>
        </p:nvSpPr>
        <p:spPr>
          <a:xfrm>
            <a:off x="2209800" y="1161927"/>
            <a:ext cx="2772507" cy="707886"/>
          </a:xfrm>
          <a:prstGeom prst="rect">
            <a:avLst/>
          </a:prstGeom>
          <a:noFill/>
        </p:spPr>
        <p:txBody>
          <a:bodyPr wrap="square" lIns="91440" tIns="45720" rIns="91440" bIns="45720" rtlCol="0">
            <a:spAutoFit/>
          </a:bodyPr>
          <a:lstStyle/>
          <a:p>
            <a:r>
              <a:rPr lang="en-US" sz="2000" b="1" dirty="0" smtClean="0"/>
              <a:t>Glyphosate-Resistant Waterhemp</a:t>
            </a:r>
            <a:endParaRPr lang="en-US" sz="2000" b="1" dirty="0"/>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5</a:t>
            </a:fld>
            <a:endParaRPr lang="en-US" dirty="0"/>
          </a:p>
        </p:txBody>
      </p:sp>
      <p:pic>
        <p:nvPicPr>
          <p:cNvPr id="8" name="Picture 7"/>
          <p:cNvPicPr>
            <a:picLocks/>
          </p:cNvPicPr>
          <p:nvPr/>
        </p:nvPicPr>
        <p:blipFill>
          <a:blip r:embed="rId4" cstate="screen">
            <a:extLst>
              <a:ext uri="{28A0092B-C50C-407E-A947-70E740481C1C}">
                <a14:useLocalDpi xmlns:a14="http://schemas.microsoft.com/office/drawing/2010/main"/>
              </a:ext>
            </a:extLst>
          </a:blip>
          <a:stretch>
            <a:fillRect/>
          </a:stretch>
        </p:blipFill>
        <p:spPr>
          <a:xfrm>
            <a:off x="8210858" y="1161927"/>
            <a:ext cx="1508760" cy="2194560"/>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57536" y="3830418"/>
            <a:ext cx="1508760" cy="225817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11989" y="1161927"/>
            <a:ext cx="1503932" cy="2194560"/>
          </a:xfrm>
          <a:prstGeom prst="rect">
            <a:avLst/>
          </a:prstGeom>
        </p:spPr>
      </p:pic>
      <p:pic>
        <p:nvPicPr>
          <p:cNvPr id="11" name="Content Placeholder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11989" y="3746084"/>
            <a:ext cx="1503933" cy="2194560"/>
          </a:xfrm>
          <a:prstGeom prst="rect">
            <a:avLst/>
          </a:prstGeom>
        </p:spPr>
      </p:pic>
      <p:sp>
        <p:nvSpPr>
          <p:cNvPr id="12" name="Title 1"/>
          <p:cNvSpPr txBox="1">
            <a:spLocks/>
          </p:cNvSpPr>
          <p:nvPr/>
        </p:nvSpPr>
        <p:spPr>
          <a:xfrm>
            <a:off x="6015921" y="3478693"/>
            <a:ext cx="3747247" cy="8927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mn-lt"/>
                <a:ea typeface="+mn-ea"/>
                <a:cs typeface="+mn-cs"/>
              </a:rPr>
              <a:t>PPO-Resistant Palmer</a:t>
            </a:r>
          </a:p>
        </p:txBody>
      </p:sp>
      <p:sp>
        <p:nvSpPr>
          <p:cNvPr id="13" name="Title 1"/>
          <p:cNvSpPr txBox="1">
            <a:spLocks/>
          </p:cNvSpPr>
          <p:nvPr/>
        </p:nvSpPr>
        <p:spPr>
          <a:xfrm>
            <a:off x="5928290" y="1161927"/>
            <a:ext cx="2655784" cy="89275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mn-lt"/>
                <a:ea typeface="+mn-ea"/>
                <a:cs typeface="+mn-cs"/>
              </a:rPr>
              <a:t>Pal</a:t>
            </a:r>
            <a:r>
              <a:rPr lang="en-US" sz="2000" b="1" dirty="0" smtClean="0">
                <a:latin typeface="+mn-lt"/>
                <a:ea typeface="+mn-ea"/>
                <a:cs typeface="+mn-cs"/>
              </a:rPr>
              <a:t>mer Confirmed </a:t>
            </a:r>
            <a:br>
              <a:rPr lang="en-US" sz="2000" b="1" dirty="0" smtClean="0">
                <a:latin typeface="+mn-lt"/>
                <a:ea typeface="+mn-ea"/>
                <a:cs typeface="+mn-cs"/>
              </a:rPr>
            </a:br>
            <a:r>
              <a:rPr lang="en-US" sz="2000" b="1" dirty="0" smtClean="0">
                <a:latin typeface="+mn-lt"/>
                <a:ea typeface="+mn-ea"/>
                <a:cs typeface="+mn-cs"/>
              </a:rPr>
              <a:t>(assumed glyphosate + ALS-resistant)</a:t>
            </a:r>
            <a:endParaRPr lang="en-US" sz="2000" b="1" dirty="0">
              <a:latin typeface="+mn-lt"/>
              <a:ea typeface="+mn-ea"/>
              <a:cs typeface="+mn-cs"/>
            </a:endParaRPr>
          </a:p>
        </p:txBody>
      </p:sp>
      <p:sp>
        <p:nvSpPr>
          <p:cNvPr id="14" name="Text Placeholder 2"/>
          <p:cNvSpPr txBox="1">
            <a:spLocks/>
          </p:cNvSpPr>
          <p:nvPr/>
        </p:nvSpPr>
        <p:spPr>
          <a:xfrm>
            <a:off x="9719618" y="968077"/>
            <a:ext cx="2522617" cy="100187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000" b="1" dirty="0">
                <a:solidFill>
                  <a:schemeClr val="tx1"/>
                </a:solidFill>
              </a:rPr>
              <a:t>Glyphosate-Resistant Giant Ragweed</a:t>
            </a:r>
          </a:p>
        </p:txBody>
      </p:sp>
      <p:sp>
        <p:nvSpPr>
          <p:cNvPr id="15" name="Text Placeholder 2"/>
          <p:cNvSpPr txBox="1">
            <a:spLocks/>
          </p:cNvSpPr>
          <p:nvPr/>
        </p:nvSpPr>
        <p:spPr>
          <a:xfrm>
            <a:off x="9830183" y="3609153"/>
            <a:ext cx="2075769" cy="929151"/>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000" b="1" dirty="0">
                <a:solidFill>
                  <a:schemeClr val="tx1"/>
                </a:solidFill>
              </a:rPr>
              <a:t>ALS-Resistant Giant Ragweed</a:t>
            </a:r>
          </a:p>
        </p:txBody>
      </p:sp>
    </p:spTree>
    <p:extLst>
      <p:ext uri="{BB962C8B-B14F-4D97-AF65-F5344CB8AC3E}">
        <p14:creationId xmlns:p14="http://schemas.microsoft.com/office/powerpoint/2010/main" val="186781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a:stretch>
            <a:fillRect/>
          </a:stretch>
        </p:blipFill>
        <p:spPr>
          <a:xfrm>
            <a:off x="1524000" y="-45403"/>
            <a:ext cx="10516345" cy="6858000"/>
          </a:xfrm>
          <a:prstGeom prst="rect">
            <a:avLst/>
          </a:prstGeom>
        </p:spPr>
      </p:pic>
      <p:sp>
        <p:nvSpPr>
          <p:cNvPr id="5" name="TextBox 4"/>
          <p:cNvSpPr txBox="1"/>
          <p:nvPr/>
        </p:nvSpPr>
        <p:spPr>
          <a:xfrm>
            <a:off x="3464526" y="1227789"/>
            <a:ext cx="3775018" cy="1938992"/>
          </a:xfrm>
          <a:prstGeom prst="rect">
            <a:avLst/>
          </a:prstGeom>
          <a:noFill/>
        </p:spPr>
        <p:txBody>
          <a:bodyPr wrap="square" rtlCol="0">
            <a:spAutoFit/>
          </a:bodyPr>
          <a:lstStyle/>
          <a:p>
            <a:r>
              <a:rPr lang="en-US" sz="2000" dirty="0" smtClean="0">
                <a:solidFill>
                  <a:schemeClr val="bg1"/>
                </a:solidFill>
              </a:rPr>
              <a:t>I intend to spray </a:t>
            </a:r>
            <a:r>
              <a:rPr lang="en-US" sz="2000" dirty="0">
                <a:solidFill>
                  <a:schemeClr val="bg1"/>
                </a:solidFill>
              </a:rPr>
              <a:t>22 fluid oz. </a:t>
            </a:r>
            <a:r>
              <a:rPr lang="en-US" sz="2000" dirty="0" smtClean="0">
                <a:solidFill>
                  <a:schemeClr val="bg1"/>
                </a:solidFill>
              </a:rPr>
              <a:t>of Xtendimax. </a:t>
            </a:r>
            <a:r>
              <a:rPr lang="en-US" sz="2000" dirty="0">
                <a:solidFill>
                  <a:schemeClr val="bg1"/>
                </a:solidFill>
              </a:rPr>
              <a:t>If the wind is blowing 5 MPH </a:t>
            </a:r>
            <a:r>
              <a:rPr lang="en-US" sz="2000" dirty="0" smtClean="0">
                <a:solidFill>
                  <a:schemeClr val="bg1"/>
                </a:solidFill>
              </a:rPr>
              <a:t>from this direction, and</a:t>
            </a:r>
            <a:endParaRPr lang="en-US" sz="2000" dirty="0">
              <a:solidFill>
                <a:schemeClr val="bg1"/>
              </a:solidFill>
            </a:endParaRPr>
          </a:p>
          <a:p>
            <a:r>
              <a:rPr lang="en-US" sz="2000" dirty="0">
                <a:solidFill>
                  <a:schemeClr val="bg1"/>
                </a:solidFill>
              </a:rPr>
              <a:t> Hwy 231 Measures </a:t>
            </a:r>
            <a:r>
              <a:rPr lang="en-US" sz="2000" dirty="0" smtClean="0">
                <a:solidFill>
                  <a:schemeClr val="bg1"/>
                </a:solidFill>
              </a:rPr>
              <a:t>110 ft across, </a:t>
            </a:r>
            <a:endParaRPr lang="en-US" sz="2000" dirty="0">
              <a:solidFill>
                <a:schemeClr val="bg1"/>
              </a:solidFill>
            </a:endParaRPr>
          </a:p>
          <a:p>
            <a:r>
              <a:rPr lang="en-US" sz="2000" dirty="0">
                <a:solidFill>
                  <a:schemeClr val="bg1"/>
                </a:solidFill>
              </a:rPr>
              <a:t>DO I NEED A DOWNWIND BUFFER?</a:t>
            </a:r>
          </a:p>
        </p:txBody>
      </p:sp>
      <p:cxnSp>
        <p:nvCxnSpPr>
          <p:cNvPr id="7" name="Straight Arrow Connector 6"/>
          <p:cNvCxnSpPr/>
          <p:nvPr/>
        </p:nvCxnSpPr>
        <p:spPr>
          <a:xfrm flipH="1" flipV="1">
            <a:off x="3465533" y="3562212"/>
            <a:ext cx="2917371" cy="6419"/>
          </a:xfrm>
          <a:prstGeom prst="straightConnector1">
            <a:avLst/>
          </a:prstGeom>
          <a:ln w="38100">
            <a:solidFill>
              <a:srgbClr val="FFFF00"/>
            </a:solidFill>
            <a:headEnd type="none" w="med" len="med"/>
            <a:tailEnd type="arrow" w="lg" len="lg"/>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316616" y="3679418"/>
            <a:ext cx="3529261" cy="1323439"/>
          </a:xfrm>
          <a:prstGeom prst="rect">
            <a:avLst/>
          </a:prstGeom>
          <a:solidFill>
            <a:schemeClr val="bg1"/>
          </a:solidFill>
        </p:spPr>
        <p:txBody>
          <a:bodyPr wrap="square" rtlCol="0">
            <a:spAutoFit/>
          </a:bodyPr>
          <a:lstStyle/>
          <a:p>
            <a:r>
              <a:rPr lang="en-US" sz="2000" dirty="0"/>
              <a:t>YES, Highway 231 is not immediately adjacent to field.</a:t>
            </a:r>
          </a:p>
          <a:p>
            <a:r>
              <a:rPr lang="en-US" sz="2000" dirty="0" smtClean="0"/>
              <a:t>The 110 ft </a:t>
            </a:r>
            <a:r>
              <a:rPr lang="en-US" sz="2000" dirty="0"/>
              <a:t>buffer </a:t>
            </a:r>
            <a:r>
              <a:rPr lang="en-US" sz="2000" dirty="0" smtClean="0"/>
              <a:t>will come out of your field.</a:t>
            </a:r>
            <a:endParaRPr lang="en-US" sz="2000" dirty="0"/>
          </a:p>
        </p:txBody>
      </p:sp>
      <p:sp>
        <p:nvSpPr>
          <p:cNvPr id="15" name="Rectangle 14"/>
          <p:cNvSpPr/>
          <p:nvPr/>
        </p:nvSpPr>
        <p:spPr>
          <a:xfrm rot="21018867">
            <a:off x="2078195" y="793313"/>
            <a:ext cx="566916" cy="5317958"/>
          </a:xfrm>
          <a:prstGeom prst="rect">
            <a:avLst/>
          </a:prstGeom>
          <a:solidFill>
            <a:srgbClr val="F79646">
              <a:alpha val="50196"/>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rot="4808676">
            <a:off x="483609" y="3232941"/>
            <a:ext cx="3636508" cy="369332"/>
          </a:xfrm>
          <a:prstGeom prst="rect">
            <a:avLst/>
          </a:prstGeom>
          <a:noFill/>
        </p:spPr>
        <p:txBody>
          <a:bodyPr wrap="none" rtlCol="0">
            <a:spAutoFit/>
          </a:bodyPr>
          <a:lstStyle/>
          <a:p>
            <a:r>
              <a:rPr lang="en-US" dirty="0" smtClean="0"/>
              <a:t>STATE ROAD VEGETATION SHOULDER</a:t>
            </a:r>
            <a:endParaRPr lang="en-US" dirty="0"/>
          </a:p>
        </p:txBody>
      </p:sp>
      <p:sp>
        <p:nvSpPr>
          <p:cNvPr id="13" name="Rectangle 12"/>
          <p:cNvSpPr/>
          <p:nvPr/>
        </p:nvSpPr>
        <p:spPr>
          <a:xfrm rot="5400000">
            <a:off x="4359799" y="-1818754"/>
            <a:ext cx="566916" cy="4738491"/>
          </a:xfrm>
          <a:prstGeom prst="rect">
            <a:avLst/>
          </a:prstGeom>
          <a:solidFill>
            <a:srgbClr val="F79646">
              <a:alpha val="50196"/>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rot="5620846">
            <a:off x="5619520" y="3340432"/>
            <a:ext cx="417120" cy="5498059"/>
          </a:xfrm>
          <a:prstGeom prst="rect">
            <a:avLst/>
          </a:prstGeom>
          <a:solidFill>
            <a:srgbClr val="F79646">
              <a:alpha val="50196"/>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600579" y="354713"/>
            <a:ext cx="1987788" cy="369332"/>
          </a:xfrm>
          <a:prstGeom prst="rect">
            <a:avLst/>
          </a:prstGeom>
          <a:noFill/>
        </p:spPr>
        <p:txBody>
          <a:bodyPr wrap="none" rtlCol="0">
            <a:spAutoFit/>
          </a:bodyPr>
          <a:lstStyle/>
          <a:p>
            <a:r>
              <a:rPr lang="en-US" b="1" dirty="0" smtClean="0"/>
              <a:t>RESIDENTIAL </a:t>
            </a:r>
            <a:r>
              <a:rPr lang="en-US" b="1" dirty="0"/>
              <a:t>AREA</a:t>
            </a:r>
          </a:p>
        </p:txBody>
      </p:sp>
      <p:sp>
        <p:nvSpPr>
          <p:cNvPr id="18" name="TextBox 17"/>
          <p:cNvSpPr txBox="1"/>
          <p:nvPr/>
        </p:nvSpPr>
        <p:spPr>
          <a:xfrm rot="234708">
            <a:off x="3643416" y="5887083"/>
            <a:ext cx="3972434" cy="369332"/>
          </a:xfrm>
          <a:prstGeom prst="rect">
            <a:avLst/>
          </a:prstGeom>
          <a:noFill/>
        </p:spPr>
        <p:txBody>
          <a:bodyPr wrap="none" rtlCol="0">
            <a:spAutoFit/>
          </a:bodyPr>
          <a:lstStyle/>
          <a:p>
            <a:r>
              <a:rPr lang="en-US" b="1" dirty="0" smtClean="0"/>
              <a:t>COUNTY ROAD VEGETATION SHOULDER</a:t>
            </a:r>
            <a:endParaRPr lang="en-US" b="1" dirty="0"/>
          </a:p>
        </p:txBody>
      </p:sp>
      <p:sp>
        <p:nvSpPr>
          <p:cNvPr id="3" name="Rectangle 2"/>
          <p:cNvSpPr/>
          <p:nvPr/>
        </p:nvSpPr>
        <p:spPr>
          <a:xfrm rot="21019314">
            <a:off x="2626880" y="729865"/>
            <a:ext cx="518417" cy="5187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4823099">
            <a:off x="697959" y="3289385"/>
            <a:ext cx="4437479" cy="369332"/>
          </a:xfrm>
          <a:prstGeom prst="rect">
            <a:avLst/>
          </a:prstGeom>
          <a:noFill/>
        </p:spPr>
        <p:txBody>
          <a:bodyPr wrap="square" rtlCol="0">
            <a:spAutoFit/>
          </a:bodyPr>
          <a:lstStyle/>
          <a:p>
            <a:r>
              <a:rPr lang="en-US" b="1" dirty="0"/>
              <a:t>110-foot Xtend </a:t>
            </a:r>
            <a:r>
              <a:rPr lang="en-US" b="1" dirty="0" smtClean="0"/>
              <a:t>Soybean Out of Your Field</a:t>
            </a:r>
            <a:endParaRPr lang="en-US" b="1" dirty="0"/>
          </a:p>
        </p:txBody>
      </p:sp>
      <p:sp>
        <p:nvSpPr>
          <p:cNvPr id="6" name="Date Placeholder 5"/>
          <p:cNvSpPr>
            <a:spLocks noGrp="1"/>
          </p:cNvSpPr>
          <p:nvPr>
            <p:ph type="dt" sz="half" idx="10"/>
          </p:nvPr>
        </p:nvSpPr>
        <p:spPr/>
        <p:txBody>
          <a:bodyPr/>
          <a:lstStyle/>
          <a:p>
            <a:r>
              <a:rPr lang="en-US" smtClean="0"/>
              <a:t>5/30/2018</a:t>
            </a:r>
            <a:endParaRPr lang="en-US" dirty="0"/>
          </a:p>
        </p:txBody>
      </p:sp>
      <p:sp>
        <p:nvSpPr>
          <p:cNvPr id="9" name="Slide Number Placeholder 8"/>
          <p:cNvSpPr>
            <a:spLocks noGrp="1"/>
          </p:cNvSpPr>
          <p:nvPr>
            <p:ph type="sldNum" sz="quarter" idx="12"/>
          </p:nvPr>
        </p:nvSpPr>
        <p:spPr/>
        <p:txBody>
          <a:bodyPr/>
          <a:lstStyle/>
          <a:p>
            <a:fld id="{1FC8DD8B-E0DB-44BA-B35E-E587B0E651D5}" type="slidenum">
              <a:rPr lang="en-US" smtClean="0"/>
              <a:t>50</a:t>
            </a:fld>
            <a:endParaRPr lang="en-US" dirty="0"/>
          </a:p>
        </p:txBody>
      </p:sp>
    </p:spTree>
    <p:extLst>
      <p:ext uri="{BB962C8B-B14F-4D97-AF65-F5344CB8AC3E}">
        <p14:creationId xmlns:p14="http://schemas.microsoft.com/office/powerpoint/2010/main" val="422215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158046"/>
            <a:ext cx="10516345" cy="6858000"/>
          </a:xfrm>
          <a:prstGeom prst="rect">
            <a:avLst/>
          </a:prstGeom>
        </p:spPr>
      </p:pic>
      <p:sp>
        <p:nvSpPr>
          <p:cNvPr id="5" name="TextBox 4"/>
          <p:cNvSpPr txBox="1"/>
          <p:nvPr/>
        </p:nvSpPr>
        <p:spPr>
          <a:xfrm>
            <a:off x="3750825" y="1272517"/>
            <a:ext cx="3775018" cy="1631216"/>
          </a:xfrm>
          <a:prstGeom prst="rect">
            <a:avLst/>
          </a:prstGeom>
          <a:noFill/>
        </p:spPr>
        <p:txBody>
          <a:bodyPr wrap="square" rtlCol="0">
            <a:spAutoFit/>
          </a:bodyPr>
          <a:lstStyle/>
          <a:p>
            <a:r>
              <a:rPr lang="en-US" sz="2000" dirty="0" smtClean="0">
                <a:solidFill>
                  <a:schemeClr val="bg1"/>
                </a:solidFill>
              </a:rPr>
              <a:t>I intend to spray Engenia. The wind </a:t>
            </a:r>
            <a:r>
              <a:rPr lang="en-US" sz="2000" dirty="0">
                <a:solidFill>
                  <a:schemeClr val="bg1"/>
                </a:solidFill>
              </a:rPr>
              <a:t>is blowing 5 </a:t>
            </a:r>
            <a:r>
              <a:rPr lang="en-US" sz="2000" dirty="0" smtClean="0">
                <a:solidFill>
                  <a:schemeClr val="bg1"/>
                </a:solidFill>
              </a:rPr>
              <a:t> MPH in this direction, </a:t>
            </a:r>
            <a:br>
              <a:rPr lang="en-US" sz="2000" dirty="0" smtClean="0">
                <a:solidFill>
                  <a:schemeClr val="bg1"/>
                </a:solidFill>
              </a:rPr>
            </a:br>
            <a:r>
              <a:rPr lang="en-US" sz="2000" dirty="0" smtClean="0">
                <a:solidFill>
                  <a:schemeClr val="bg1"/>
                </a:solidFill>
              </a:rPr>
              <a:t>Will I </a:t>
            </a:r>
            <a:r>
              <a:rPr lang="en-US" sz="2000" dirty="0">
                <a:solidFill>
                  <a:schemeClr val="bg1"/>
                </a:solidFill>
              </a:rPr>
              <a:t>NEED A DOWNWIND BUFFER?</a:t>
            </a:r>
          </a:p>
        </p:txBody>
      </p:sp>
      <p:cxnSp>
        <p:nvCxnSpPr>
          <p:cNvPr id="7" name="Straight Arrow Connector 6"/>
          <p:cNvCxnSpPr/>
          <p:nvPr/>
        </p:nvCxnSpPr>
        <p:spPr>
          <a:xfrm flipH="1">
            <a:off x="3627086" y="3170323"/>
            <a:ext cx="3379118" cy="7047"/>
          </a:xfrm>
          <a:prstGeom prst="straightConnector1">
            <a:avLst/>
          </a:prstGeom>
          <a:ln w="31750">
            <a:solidFill>
              <a:srgbClr val="FFFF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232980" y="3743521"/>
            <a:ext cx="3579525" cy="707886"/>
          </a:xfrm>
          <a:prstGeom prst="rect">
            <a:avLst/>
          </a:prstGeom>
          <a:solidFill>
            <a:schemeClr val="bg1"/>
          </a:solidFill>
        </p:spPr>
        <p:txBody>
          <a:bodyPr wrap="square" rtlCol="0">
            <a:spAutoFit/>
          </a:bodyPr>
          <a:lstStyle/>
          <a:p>
            <a:r>
              <a:rPr lang="en-US" sz="2000" dirty="0"/>
              <a:t>YES, 30 feet of sweet </a:t>
            </a:r>
            <a:r>
              <a:rPr lang="en-US" sz="2000" dirty="0" smtClean="0"/>
              <a:t>corn </a:t>
            </a:r>
            <a:r>
              <a:rPr lang="en-US" sz="2000" dirty="0"/>
              <a:t>plus 80 feet of </a:t>
            </a:r>
            <a:r>
              <a:rPr lang="en-US" sz="2000" dirty="0" smtClean="0"/>
              <a:t> your Xtend soybeans. </a:t>
            </a:r>
            <a:endParaRPr lang="en-US" sz="2000" dirty="0"/>
          </a:p>
        </p:txBody>
      </p:sp>
      <p:sp>
        <p:nvSpPr>
          <p:cNvPr id="15" name="Rectangle 14"/>
          <p:cNvSpPr/>
          <p:nvPr/>
        </p:nvSpPr>
        <p:spPr>
          <a:xfrm rot="21018867">
            <a:off x="2712827" y="650055"/>
            <a:ext cx="351676" cy="5317958"/>
          </a:xfrm>
          <a:prstGeom prst="rect">
            <a:avLst/>
          </a:prstGeom>
          <a:solidFill>
            <a:srgbClr val="FFFF00">
              <a:alpha val="50196"/>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rot="4808676">
            <a:off x="1390484" y="3051267"/>
            <a:ext cx="3044295" cy="369332"/>
          </a:xfrm>
          <a:prstGeom prst="rect">
            <a:avLst/>
          </a:prstGeom>
          <a:noFill/>
        </p:spPr>
        <p:txBody>
          <a:bodyPr wrap="none" rtlCol="0">
            <a:spAutoFit/>
          </a:bodyPr>
          <a:lstStyle/>
          <a:p>
            <a:r>
              <a:rPr lang="en-US" dirty="0"/>
              <a:t>30-foot wide sweet corn patch</a:t>
            </a:r>
          </a:p>
        </p:txBody>
      </p:sp>
      <p:sp>
        <p:nvSpPr>
          <p:cNvPr id="17" name="Rectangle 16"/>
          <p:cNvSpPr/>
          <p:nvPr/>
        </p:nvSpPr>
        <p:spPr>
          <a:xfrm rot="21018867">
            <a:off x="2186697" y="788070"/>
            <a:ext cx="566916" cy="5317958"/>
          </a:xfrm>
          <a:prstGeom prst="rect">
            <a:avLst/>
          </a:prstGeom>
          <a:solidFill>
            <a:srgbClr val="F79646">
              <a:alpha val="50196"/>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rot="5400000">
            <a:off x="5578257" y="3433046"/>
            <a:ext cx="417120" cy="5498059"/>
          </a:xfrm>
          <a:prstGeom prst="rect">
            <a:avLst/>
          </a:prstGeom>
          <a:solidFill>
            <a:srgbClr val="F79646">
              <a:alpha val="50196"/>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rot="5400000">
            <a:off x="4283556" y="-1829866"/>
            <a:ext cx="566916" cy="4738491"/>
          </a:xfrm>
          <a:prstGeom prst="rect">
            <a:avLst/>
          </a:prstGeom>
          <a:solidFill>
            <a:srgbClr val="F79646">
              <a:alpha val="60000"/>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rot="21044316">
            <a:off x="3081371" y="665834"/>
            <a:ext cx="516521" cy="523223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600579" y="354713"/>
            <a:ext cx="1987788" cy="369332"/>
          </a:xfrm>
          <a:prstGeom prst="rect">
            <a:avLst/>
          </a:prstGeom>
          <a:noFill/>
        </p:spPr>
        <p:txBody>
          <a:bodyPr wrap="none" rtlCol="0">
            <a:spAutoFit/>
          </a:bodyPr>
          <a:lstStyle/>
          <a:p>
            <a:r>
              <a:rPr lang="en-US" b="1" dirty="0"/>
              <a:t>RESIDENTIAL AREA</a:t>
            </a:r>
          </a:p>
        </p:txBody>
      </p:sp>
      <p:sp>
        <p:nvSpPr>
          <p:cNvPr id="21" name="TextBox 20"/>
          <p:cNvSpPr txBox="1"/>
          <p:nvPr/>
        </p:nvSpPr>
        <p:spPr>
          <a:xfrm rot="4744244">
            <a:off x="290661" y="3240303"/>
            <a:ext cx="4425365" cy="369332"/>
          </a:xfrm>
          <a:prstGeom prst="rect">
            <a:avLst/>
          </a:prstGeom>
          <a:noFill/>
        </p:spPr>
        <p:txBody>
          <a:bodyPr wrap="square" rtlCol="0">
            <a:spAutoFit/>
          </a:bodyPr>
          <a:lstStyle/>
          <a:p>
            <a:r>
              <a:rPr lang="en-US" b="1" dirty="0" smtClean="0"/>
              <a:t>STATE HWY ROADSIDE VEGETATION</a:t>
            </a:r>
            <a:endParaRPr lang="en-US" b="1" dirty="0"/>
          </a:p>
        </p:txBody>
      </p:sp>
      <p:sp>
        <p:nvSpPr>
          <p:cNvPr id="22" name="TextBox 21"/>
          <p:cNvSpPr txBox="1"/>
          <p:nvPr/>
        </p:nvSpPr>
        <p:spPr>
          <a:xfrm rot="21558307">
            <a:off x="3937979" y="5979697"/>
            <a:ext cx="3300775" cy="369332"/>
          </a:xfrm>
          <a:prstGeom prst="rect">
            <a:avLst/>
          </a:prstGeom>
          <a:noFill/>
        </p:spPr>
        <p:txBody>
          <a:bodyPr wrap="none" rtlCol="0">
            <a:spAutoFit/>
          </a:bodyPr>
          <a:lstStyle/>
          <a:p>
            <a:r>
              <a:rPr lang="en-US" b="1" dirty="0" smtClean="0"/>
              <a:t>COUNTY </a:t>
            </a:r>
            <a:r>
              <a:rPr lang="en-US" b="1" dirty="0"/>
              <a:t>ROADSIDE VEGETATION</a:t>
            </a:r>
          </a:p>
        </p:txBody>
      </p:sp>
      <p:sp>
        <p:nvSpPr>
          <p:cNvPr id="11" name="TextBox 10"/>
          <p:cNvSpPr txBox="1"/>
          <p:nvPr/>
        </p:nvSpPr>
        <p:spPr>
          <a:xfrm rot="4822350">
            <a:off x="1054028" y="3017119"/>
            <a:ext cx="4451837" cy="369332"/>
          </a:xfrm>
          <a:prstGeom prst="rect">
            <a:avLst/>
          </a:prstGeom>
          <a:noFill/>
        </p:spPr>
        <p:txBody>
          <a:bodyPr wrap="square" rtlCol="0">
            <a:spAutoFit/>
          </a:bodyPr>
          <a:lstStyle/>
          <a:p>
            <a:r>
              <a:rPr lang="en-US" dirty="0"/>
              <a:t>80-foot Xtend </a:t>
            </a:r>
            <a:r>
              <a:rPr lang="en-US" dirty="0" smtClean="0"/>
              <a:t>Soybean Out of Your Field</a:t>
            </a:r>
            <a:endParaRPr lang="en-US" dirty="0"/>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51</a:t>
            </a:fld>
            <a:endParaRPr lang="en-US" dirty="0"/>
          </a:p>
        </p:txBody>
      </p:sp>
    </p:spTree>
    <p:extLst>
      <p:ext uri="{BB962C8B-B14F-4D97-AF65-F5344CB8AC3E}">
        <p14:creationId xmlns:p14="http://schemas.microsoft.com/office/powerpoint/2010/main" val="249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36852" y="-161152"/>
            <a:ext cx="9806661" cy="7019152"/>
          </a:xfrm>
          <a:prstGeom prst="rect">
            <a:avLst/>
          </a:prstGeom>
        </p:spPr>
      </p:pic>
      <p:cxnSp>
        <p:nvCxnSpPr>
          <p:cNvPr id="7" name="Straight Arrow Connector 6"/>
          <p:cNvCxnSpPr/>
          <p:nvPr/>
        </p:nvCxnSpPr>
        <p:spPr>
          <a:xfrm flipV="1">
            <a:off x="6668762" y="3437125"/>
            <a:ext cx="17788" cy="1181242"/>
          </a:xfrm>
          <a:prstGeom prst="straightConnector1">
            <a:avLst/>
          </a:prstGeom>
          <a:ln w="41275">
            <a:solidFill>
              <a:srgbClr val="FFFF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924802" y="4685897"/>
            <a:ext cx="3633861" cy="1015663"/>
          </a:xfrm>
          <a:prstGeom prst="rect">
            <a:avLst/>
          </a:prstGeom>
          <a:noFill/>
        </p:spPr>
        <p:txBody>
          <a:bodyPr wrap="square" rtlCol="0">
            <a:spAutoFit/>
          </a:bodyPr>
          <a:lstStyle/>
          <a:p>
            <a:r>
              <a:rPr lang="en-US" sz="2000" dirty="0">
                <a:solidFill>
                  <a:schemeClr val="bg1"/>
                </a:solidFill>
              </a:rPr>
              <a:t>T</a:t>
            </a:r>
            <a:r>
              <a:rPr lang="en-US" sz="2000" dirty="0" smtClean="0">
                <a:solidFill>
                  <a:schemeClr val="bg1"/>
                </a:solidFill>
              </a:rPr>
              <a:t>he </a:t>
            </a:r>
            <a:r>
              <a:rPr lang="en-US" sz="2000" dirty="0">
                <a:solidFill>
                  <a:schemeClr val="bg1"/>
                </a:solidFill>
              </a:rPr>
              <a:t>wind is blowing 7 </a:t>
            </a:r>
            <a:r>
              <a:rPr lang="en-US" sz="2000" dirty="0" smtClean="0">
                <a:solidFill>
                  <a:schemeClr val="bg1"/>
                </a:solidFill>
              </a:rPr>
              <a:t>MPH </a:t>
            </a:r>
            <a:r>
              <a:rPr lang="en-US" sz="2000" dirty="0">
                <a:solidFill>
                  <a:schemeClr val="bg1"/>
                </a:solidFill>
              </a:rPr>
              <a:t>this</a:t>
            </a:r>
          </a:p>
          <a:p>
            <a:r>
              <a:rPr lang="en-US" sz="2000" dirty="0">
                <a:solidFill>
                  <a:schemeClr val="bg1"/>
                </a:solidFill>
              </a:rPr>
              <a:t>direction? </a:t>
            </a:r>
            <a:r>
              <a:rPr lang="en-US" sz="2000" dirty="0" smtClean="0">
                <a:solidFill>
                  <a:schemeClr val="bg1"/>
                </a:solidFill>
              </a:rPr>
              <a:t>DO </a:t>
            </a:r>
            <a:r>
              <a:rPr lang="en-US" sz="2000" dirty="0">
                <a:solidFill>
                  <a:schemeClr val="bg1"/>
                </a:solidFill>
              </a:rPr>
              <a:t>I NEED A DOWNWIND </a:t>
            </a:r>
            <a:r>
              <a:rPr lang="en-US" sz="2000" dirty="0" smtClean="0">
                <a:solidFill>
                  <a:schemeClr val="bg1"/>
                </a:solidFill>
              </a:rPr>
              <a:t>BUFFER?</a:t>
            </a:r>
            <a:endParaRPr lang="en-US" sz="2000" dirty="0">
              <a:solidFill>
                <a:schemeClr val="bg1"/>
              </a:solidFill>
            </a:endParaRPr>
          </a:p>
        </p:txBody>
      </p:sp>
      <p:sp>
        <p:nvSpPr>
          <p:cNvPr id="6" name="TextBox 5"/>
          <p:cNvSpPr txBox="1"/>
          <p:nvPr/>
        </p:nvSpPr>
        <p:spPr>
          <a:xfrm>
            <a:off x="9575797" y="3671980"/>
            <a:ext cx="1829545" cy="1200329"/>
          </a:xfrm>
          <a:prstGeom prst="rect">
            <a:avLst/>
          </a:prstGeom>
          <a:noFill/>
        </p:spPr>
        <p:txBody>
          <a:bodyPr wrap="square" rtlCol="0">
            <a:spAutoFit/>
          </a:bodyPr>
          <a:lstStyle/>
          <a:p>
            <a:r>
              <a:rPr lang="en-US" dirty="0" smtClean="0">
                <a:solidFill>
                  <a:schemeClr val="bg1"/>
                </a:solidFill>
              </a:rPr>
              <a:t>Neighbor’s </a:t>
            </a:r>
            <a:r>
              <a:rPr lang="en-US" dirty="0">
                <a:solidFill>
                  <a:schemeClr val="bg1"/>
                </a:solidFill>
              </a:rPr>
              <a:t>ROUNDUP XTEND SOYBEANS</a:t>
            </a:r>
          </a:p>
        </p:txBody>
      </p:sp>
      <p:grpSp>
        <p:nvGrpSpPr>
          <p:cNvPr id="17" name="Group 16"/>
          <p:cNvGrpSpPr/>
          <p:nvPr/>
        </p:nvGrpSpPr>
        <p:grpSpPr>
          <a:xfrm>
            <a:off x="3981766" y="125911"/>
            <a:ext cx="4770521" cy="2953752"/>
            <a:chOff x="2418347" y="120316"/>
            <a:chExt cx="4770521" cy="2953752"/>
          </a:xfrm>
        </p:grpSpPr>
        <p:sp>
          <p:nvSpPr>
            <p:cNvPr id="14" name="Rectangle 13"/>
            <p:cNvSpPr/>
            <p:nvPr/>
          </p:nvSpPr>
          <p:spPr>
            <a:xfrm>
              <a:off x="2418347" y="120316"/>
              <a:ext cx="4770521" cy="2219826"/>
            </a:xfrm>
            <a:prstGeom prst="rect">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430379" y="2340142"/>
              <a:ext cx="2177716" cy="733926"/>
            </a:xfrm>
            <a:prstGeom prst="rect">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p:nvSpPr>
          <p:spPr>
            <a:xfrm rot="5400000">
              <a:off x="4693884" y="2245881"/>
              <a:ext cx="705058" cy="875681"/>
            </a:xfrm>
            <a:prstGeom prst="triangle">
              <a:avLst>
                <a:gd name="adj" fmla="val 1037"/>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4686203" y="980230"/>
            <a:ext cx="2736775" cy="400110"/>
          </a:xfrm>
          <a:prstGeom prst="rect">
            <a:avLst/>
          </a:prstGeom>
          <a:noFill/>
        </p:spPr>
        <p:txBody>
          <a:bodyPr wrap="none" rtlCol="0">
            <a:spAutoFit/>
          </a:bodyPr>
          <a:lstStyle/>
          <a:p>
            <a:r>
              <a:rPr lang="en-US" sz="2000" b="1" dirty="0" smtClean="0"/>
              <a:t>WOODED AREA (400 ft) </a:t>
            </a:r>
            <a:endParaRPr lang="en-US" sz="2000" b="1" dirty="0"/>
          </a:p>
        </p:txBody>
      </p:sp>
      <p:sp>
        <p:nvSpPr>
          <p:cNvPr id="21" name="Rectangle 20"/>
          <p:cNvSpPr/>
          <p:nvPr/>
        </p:nvSpPr>
        <p:spPr>
          <a:xfrm>
            <a:off x="3620045" y="3098571"/>
            <a:ext cx="566916" cy="3759205"/>
          </a:xfrm>
          <a:prstGeom prst="rect">
            <a:avLst/>
          </a:prstGeom>
          <a:solidFill>
            <a:srgbClr val="F79646">
              <a:alpha val="50196"/>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514833" y="5786050"/>
            <a:ext cx="2421256" cy="646331"/>
          </a:xfrm>
          <a:prstGeom prst="rect">
            <a:avLst/>
          </a:prstGeom>
          <a:solidFill>
            <a:schemeClr val="bg1"/>
          </a:solidFill>
        </p:spPr>
        <p:txBody>
          <a:bodyPr wrap="square" rtlCol="0">
            <a:spAutoFit/>
          </a:bodyPr>
          <a:lstStyle/>
          <a:p>
            <a:r>
              <a:rPr lang="en-US" dirty="0" smtClean="0"/>
              <a:t>Yes, all 110 ft. from your field</a:t>
            </a:r>
            <a:endParaRPr lang="en-US" dirty="0"/>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52</a:t>
            </a:fld>
            <a:endParaRPr lang="en-US" dirty="0"/>
          </a:p>
        </p:txBody>
      </p:sp>
      <p:grpSp>
        <p:nvGrpSpPr>
          <p:cNvPr id="25" name="Group 24"/>
          <p:cNvGrpSpPr/>
          <p:nvPr/>
        </p:nvGrpSpPr>
        <p:grpSpPr>
          <a:xfrm>
            <a:off x="4152428" y="2330491"/>
            <a:ext cx="4599859" cy="1326243"/>
            <a:chOff x="4152428" y="2345737"/>
            <a:chExt cx="4599859" cy="1326243"/>
          </a:xfrm>
          <a:solidFill>
            <a:srgbClr val="ED7D31"/>
          </a:solidFill>
        </p:grpSpPr>
        <p:sp>
          <p:nvSpPr>
            <p:cNvPr id="13" name="Rectangle 12"/>
            <p:cNvSpPr/>
            <p:nvPr/>
          </p:nvSpPr>
          <p:spPr>
            <a:xfrm>
              <a:off x="4152428" y="3060754"/>
              <a:ext cx="1991700" cy="6112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19373739">
              <a:off x="5821275" y="2737531"/>
              <a:ext cx="1514325" cy="570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047673" y="2345737"/>
              <a:ext cx="1704614" cy="586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4242486" y="3098571"/>
            <a:ext cx="2544694" cy="338554"/>
          </a:xfrm>
          <a:prstGeom prst="rect">
            <a:avLst/>
          </a:prstGeom>
          <a:noFill/>
        </p:spPr>
        <p:txBody>
          <a:bodyPr wrap="square" rtlCol="0">
            <a:spAutoFit/>
          </a:bodyPr>
          <a:lstStyle/>
          <a:p>
            <a:r>
              <a:rPr lang="en-US" sz="1600" b="1" dirty="0"/>
              <a:t>110-foot Xtend Soybean</a:t>
            </a:r>
          </a:p>
        </p:txBody>
      </p:sp>
      <p:sp>
        <p:nvSpPr>
          <p:cNvPr id="23" name="Rectangle 22"/>
          <p:cNvSpPr/>
          <p:nvPr/>
        </p:nvSpPr>
        <p:spPr>
          <a:xfrm rot="16200000">
            <a:off x="2507260" y="4925244"/>
            <a:ext cx="2849819" cy="369332"/>
          </a:xfrm>
          <a:prstGeom prst="rect">
            <a:avLst/>
          </a:prstGeom>
        </p:spPr>
        <p:txBody>
          <a:bodyPr wrap="none">
            <a:spAutoFit/>
          </a:bodyPr>
          <a:lstStyle/>
          <a:p>
            <a:r>
              <a:rPr lang="en-US" dirty="0" smtClean="0"/>
              <a:t>WOODED &amp; ORCHARD AREA</a:t>
            </a:r>
            <a:endParaRPr lang="en-US" dirty="0"/>
          </a:p>
        </p:txBody>
      </p:sp>
    </p:spTree>
    <p:extLst>
      <p:ext uri="{BB962C8B-B14F-4D97-AF65-F5344CB8AC3E}">
        <p14:creationId xmlns:p14="http://schemas.microsoft.com/office/powerpoint/2010/main" val="278777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23998" y="-130716"/>
            <a:ext cx="9581511" cy="6858000"/>
          </a:xfrm>
          <a:prstGeom prst="rect">
            <a:avLst/>
          </a:prstGeom>
        </p:spPr>
      </p:pic>
      <p:cxnSp>
        <p:nvCxnSpPr>
          <p:cNvPr id="7" name="Straight Arrow Connector 6"/>
          <p:cNvCxnSpPr/>
          <p:nvPr/>
        </p:nvCxnSpPr>
        <p:spPr>
          <a:xfrm flipV="1">
            <a:off x="6412523" y="3573694"/>
            <a:ext cx="1675508" cy="1844"/>
          </a:xfrm>
          <a:prstGeom prst="straightConnector1">
            <a:avLst/>
          </a:prstGeom>
          <a:ln w="38100">
            <a:solidFill>
              <a:srgbClr val="FFFF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497944" y="3667479"/>
            <a:ext cx="4768037" cy="707886"/>
          </a:xfrm>
          <a:prstGeom prst="rect">
            <a:avLst/>
          </a:prstGeom>
          <a:noFill/>
        </p:spPr>
        <p:txBody>
          <a:bodyPr wrap="none" rtlCol="0">
            <a:spAutoFit/>
          </a:bodyPr>
          <a:lstStyle/>
          <a:p>
            <a:r>
              <a:rPr lang="en-US" sz="2000" dirty="0">
                <a:solidFill>
                  <a:schemeClr val="bg1"/>
                </a:solidFill>
              </a:rPr>
              <a:t>If the wind is blowing </a:t>
            </a:r>
            <a:r>
              <a:rPr lang="en-US" sz="2000" dirty="0" smtClean="0">
                <a:solidFill>
                  <a:schemeClr val="bg1"/>
                </a:solidFill>
              </a:rPr>
              <a:t>8 MPH this direction? </a:t>
            </a:r>
            <a:endParaRPr lang="en-US" sz="2000" dirty="0">
              <a:solidFill>
                <a:schemeClr val="bg1"/>
              </a:solidFill>
            </a:endParaRPr>
          </a:p>
          <a:p>
            <a:r>
              <a:rPr lang="en-US" sz="2000" dirty="0">
                <a:solidFill>
                  <a:schemeClr val="bg1"/>
                </a:solidFill>
              </a:rPr>
              <a:t>DO I NEED A DOWNWIND BUFFER?</a:t>
            </a:r>
          </a:p>
        </p:txBody>
      </p:sp>
      <p:sp>
        <p:nvSpPr>
          <p:cNvPr id="6" name="TextBox 5"/>
          <p:cNvSpPr txBox="1"/>
          <p:nvPr/>
        </p:nvSpPr>
        <p:spPr>
          <a:xfrm>
            <a:off x="9612760" y="1006935"/>
            <a:ext cx="1330232" cy="1200329"/>
          </a:xfrm>
          <a:prstGeom prst="rect">
            <a:avLst/>
          </a:prstGeom>
          <a:noFill/>
        </p:spPr>
        <p:txBody>
          <a:bodyPr wrap="square" rtlCol="0">
            <a:spAutoFit/>
          </a:bodyPr>
          <a:lstStyle/>
          <a:p>
            <a:r>
              <a:rPr lang="en-US" dirty="0">
                <a:solidFill>
                  <a:schemeClr val="bg1"/>
                </a:solidFill>
              </a:rPr>
              <a:t>Neighbors ROUNDUP XTEND SOYBEANS</a:t>
            </a:r>
          </a:p>
        </p:txBody>
      </p:sp>
      <p:sp>
        <p:nvSpPr>
          <p:cNvPr id="4" name="TextBox 3"/>
          <p:cNvSpPr txBox="1"/>
          <p:nvPr/>
        </p:nvSpPr>
        <p:spPr>
          <a:xfrm>
            <a:off x="4917689" y="4527755"/>
            <a:ext cx="3170342" cy="1015663"/>
          </a:xfrm>
          <a:prstGeom prst="rect">
            <a:avLst/>
          </a:prstGeom>
          <a:solidFill>
            <a:schemeClr val="bg1"/>
          </a:solidFill>
        </p:spPr>
        <p:txBody>
          <a:bodyPr wrap="square" rtlCol="0">
            <a:spAutoFit/>
          </a:bodyPr>
          <a:lstStyle/>
          <a:p>
            <a:r>
              <a:rPr lang="en-US" sz="2000" dirty="0"/>
              <a:t>YES – </a:t>
            </a:r>
            <a:r>
              <a:rPr lang="en-US" sz="2000" dirty="0" smtClean="0"/>
              <a:t>All 110 </a:t>
            </a:r>
            <a:r>
              <a:rPr lang="en-US" sz="2000" dirty="0"/>
              <a:t>feet of </a:t>
            </a:r>
            <a:r>
              <a:rPr lang="en-US" sz="2000" dirty="0" smtClean="0"/>
              <a:t>buffer from your neighbor’s </a:t>
            </a:r>
            <a:r>
              <a:rPr lang="en-US" sz="2000" dirty="0"/>
              <a:t>Xtend </a:t>
            </a:r>
            <a:r>
              <a:rPr lang="en-US" sz="2000" dirty="0" smtClean="0"/>
              <a:t>soybeans</a:t>
            </a:r>
            <a:endParaRPr lang="en-US" sz="2000" dirty="0"/>
          </a:p>
        </p:txBody>
      </p:sp>
      <p:sp>
        <p:nvSpPr>
          <p:cNvPr id="12" name="TextBox 11"/>
          <p:cNvSpPr txBox="1"/>
          <p:nvPr/>
        </p:nvSpPr>
        <p:spPr>
          <a:xfrm rot="5400000">
            <a:off x="11225856" y="5033578"/>
            <a:ext cx="2414782" cy="646331"/>
          </a:xfrm>
          <a:prstGeom prst="rect">
            <a:avLst/>
          </a:prstGeom>
          <a:noFill/>
        </p:spPr>
        <p:txBody>
          <a:bodyPr wrap="square" rtlCol="0">
            <a:spAutoFit/>
          </a:bodyPr>
          <a:lstStyle/>
          <a:p>
            <a:r>
              <a:rPr lang="en-US" dirty="0"/>
              <a:t>110-foot Xtend Soybean</a:t>
            </a:r>
          </a:p>
        </p:txBody>
      </p:sp>
      <p:grpSp>
        <p:nvGrpSpPr>
          <p:cNvPr id="13" name="Group 12"/>
          <p:cNvGrpSpPr/>
          <p:nvPr/>
        </p:nvGrpSpPr>
        <p:grpSpPr>
          <a:xfrm>
            <a:off x="3926566" y="0"/>
            <a:ext cx="4770521" cy="2953752"/>
            <a:chOff x="2418347" y="120316"/>
            <a:chExt cx="4770521" cy="2953752"/>
          </a:xfrm>
        </p:grpSpPr>
        <p:sp>
          <p:nvSpPr>
            <p:cNvPr id="14" name="Rectangle 13"/>
            <p:cNvSpPr/>
            <p:nvPr/>
          </p:nvSpPr>
          <p:spPr>
            <a:xfrm>
              <a:off x="2418347" y="120316"/>
              <a:ext cx="4770521" cy="2219826"/>
            </a:xfrm>
            <a:prstGeom prst="rect">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430379" y="2340142"/>
              <a:ext cx="2177716" cy="733926"/>
            </a:xfrm>
            <a:prstGeom prst="rect">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p:nvSpPr>
          <p:spPr>
            <a:xfrm rot="5400000">
              <a:off x="4693884" y="2245881"/>
              <a:ext cx="705058" cy="875681"/>
            </a:xfrm>
            <a:prstGeom prst="triangle">
              <a:avLst>
                <a:gd name="adj" fmla="val 1037"/>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5155534" y="1145435"/>
            <a:ext cx="1962525" cy="461665"/>
          </a:xfrm>
          <a:prstGeom prst="rect">
            <a:avLst/>
          </a:prstGeom>
          <a:noFill/>
        </p:spPr>
        <p:txBody>
          <a:bodyPr wrap="none" rtlCol="0">
            <a:spAutoFit/>
          </a:bodyPr>
          <a:lstStyle/>
          <a:p>
            <a:r>
              <a:rPr lang="en-US" sz="2400" b="1" dirty="0" smtClean="0"/>
              <a:t>WOODED LOT</a:t>
            </a:r>
            <a:endParaRPr lang="en-US" sz="2400" b="1" dirty="0"/>
          </a:p>
        </p:txBody>
      </p:sp>
      <p:sp>
        <p:nvSpPr>
          <p:cNvPr id="2" name="Rectangle 1"/>
          <p:cNvSpPr/>
          <p:nvPr/>
        </p:nvSpPr>
        <p:spPr>
          <a:xfrm>
            <a:off x="8697087" y="2316225"/>
            <a:ext cx="736528" cy="448741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rot="5400000">
            <a:off x="7911174" y="4129141"/>
            <a:ext cx="2448876" cy="369332"/>
          </a:xfrm>
          <a:prstGeom prst="rect">
            <a:avLst/>
          </a:prstGeom>
          <a:noFill/>
        </p:spPr>
        <p:txBody>
          <a:bodyPr wrap="none" rtlCol="0">
            <a:spAutoFit/>
          </a:bodyPr>
          <a:lstStyle/>
          <a:p>
            <a:r>
              <a:rPr lang="en-US" dirty="0"/>
              <a:t>110-foot Xtend Soybean</a:t>
            </a:r>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53</a:t>
            </a:fld>
            <a:endParaRPr lang="en-US" dirty="0"/>
          </a:p>
        </p:txBody>
      </p:sp>
    </p:spTree>
    <p:extLst>
      <p:ext uri="{BB962C8B-B14F-4D97-AF65-F5344CB8AC3E}">
        <p14:creationId xmlns:p14="http://schemas.microsoft.com/office/powerpoint/2010/main" val="102430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2" grpId="0" animBg="1"/>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24001" y="9427"/>
            <a:ext cx="9581511" cy="6858000"/>
          </a:xfrm>
          <a:prstGeom prst="rect">
            <a:avLst/>
          </a:prstGeom>
        </p:spPr>
      </p:pic>
      <p:cxnSp>
        <p:nvCxnSpPr>
          <p:cNvPr id="7" name="Straight Arrow Connector 6"/>
          <p:cNvCxnSpPr/>
          <p:nvPr/>
        </p:nvCxnSpPr>
        <p:spPr>
          <a:xfrm flipH="1">
            <a:off x="4443047" y="3952373"/>
            <a:ext cx="1008184" cy="807196"/>
          </a:xfrm>
          <a:prstGeom prst="straightConnector1">
            <a:avLst/>
          </a:prstGeom>
          <a:ln w="76200">
            <a:solidFill>
              <a:srgbClr val="FFFF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588934" y="3276899"/>
            <a:ext cx="4768037" cy="707886"/>
          </a:xfrm>
          <a:prstGeom prst="rect">
            <a:avLst/>
          </a:prstGeom>
          <a:noFill/>
        </p:spPr>
        <p:txBody>
          <a:bodyPr wrap="none" rtlCol="0">
            <a:spAutoFit/>
          </a:bodyPr>
          <a:lstStyle/>
          <a:p>
            <a:r>
              <a:rPr lang="en-US" sz="2000" dirty="0">
                <a:solidFill>
                  <a:schemeClr val="bg1"/>
                </a:solidFill>
              </a:rPr>
              <a:t>If the wind is blowing </a:t>
            </a:r>
            <a:r>
              <a:rPr lang="en-US" sz="2000" dirty="0" smtClean="0">
                <a:solidFill>
                  <a:schemeClr val="bg1"/>
                </a:solidFill>
              </a:rPr>
              <a:t>4 MPH this </a:t>
            </a:r>
            <a:r>
              <a:rPr lang="en-US" sz="2000" dirty="0">
                <a:solidFill>
                  <a:schemeClr val="bg1"/>
                </a:solidFill>
              </a:rPr>
              <a:t>direction? </a:t>
            </a:r>
          </a:p>
          <a:p>
            <a:r>
              <a:rPr lang="en-US" sz="2000" dirty="0">
                <a:solidFill>
                  <a:schemeClr val="bg1"/>
                </a:solidFill>
              </a:rPr>
              <a:t>DO I NEED A DOWNWIND BUFFER</a:t>
            </a:r>
          </a:p>
        </p:txBody>
      </p:sp>
      <p:sp>
        <p:nvSpPr>
          <p:cNvPr id="6" name="TextBox 5"/>
          <p:cNvSpPr txBox="1"/>
          <p:nvPr/>
        </p:nvSpPr>
        <p:spPr>
          <a:xfrm>
            <a:off x="2506776" y="4355971"/>
            <a:ext cx="1732253" cy="830997"/>
          </a:xfrm>
          <a:prstGeom prst="rect">
            <a:avLst/>
          </a:prstGeom>
          <a:solidFill>
            <a:schemeClr val="bg1"/>
          </a:solidFill>
        </p:spPr>
        <p:txBody>
          <a:bodyPr wrap="square" rtlCol="0">
            <a:spAutoFit/>
          </a:bodyPr>
          <a:lstStyle/>
          <a:p>
            <a:r>
              <a:rPr lang="en-US" sz="2400" b="1" dirty="0">
                <a:solidFill>
                  <a:srgbClr val="FF0000"/>
                </a:solidFill>
              </a:rPr>
              <a:t>Commercial</a:t>
            </a:r>
          </a:p>
          <a:p>
            <a:r>
              <a:rPr lang="en-US" sz="2400" b="1" dirty="0">
                <a:solidFill>
                  <a:srgbClr val="FF0000"/>
                </a:solidFill>
              </a:rPr>
              <a:t>Tomatoes</a:t>
            </a:r>
          </a:p>
        </p:txBody>
      </p:sp>
      <p:sp>
        <p:nvSpPr>
          <p:cNvPr id="4" name="TextBox 3"/>
          <p:cNvSpPr txBox="1"/>
          <p:nvPr/>
        </p:nvSpPr>
        <p:spPr>
          <a:xfrm>
            <a:off x="5164920" y="4955245"/>
            <a:ext cx="3616064" cy="1323439"/>
          </a:xfrm>
          <a:prstGeom prst="rect">
            <a:avLst/>
          </a:prstGeom>
          <a:solidFill>
            <a:schemeClr val="bg1"/>
          </a:solidFill>
        </p:spPr>
        <p:txBody>
          <a:bodyPr wrap="square" rtlCol="0">
            <a:spAutoFit/>
          </a:bodyPr>
          <a:lstStyle/>
          <a:p>
            <a:r>
              <a:rPr lang="en-US" sz="2000" dirty="0"/>
              <a:t>Buffer is a moot point.  Application NOT ALLOWED when wind is blowing toward sensitive </a:t>
            </a:r>
            <a:r>
              <a:rPr lang="en-US" sz="2000" dirty="0" smtClean="0"/>
              <a:t>crop.</a:t>
            </a:r>
            <a:endParaRPr lang="en-US" sz="2000" dirty="0"/>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54</a:t>
            </a:fld>
            <a:endParaRPr lang="en-US" dirty="0"/>
          </a:p>
        </p:txBody>
      </p:sp>
    </p:spTree>
    <p:extLst>
      <p:ext uri="{BB962C8B-B14F-4D97-AF65-F5344CB8AC3E}">
        <p14:creationId xmlns:p14="http://schemas.microsoft.com/office/powerpoint/2010/main" val="53348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305245" y="0"/>
            <a:ext cx="9581511" cy="6858000"/>
          </a:xfrm>
          <a:prstGeom prst="rect">
            <a:avLst/>
          </a:prstGeom>
        </p:spPr>
      </p:pic>
      <p:cxnSp>
        <p:nvCxnSpPr>
          <p:cNvPr id="7" name="Straight Arrow Connector 6"/>
          <p:cNvCxnSpPr>
            <a:endCxn id="6" idx="3"/>
          </p:cNvCxnSpPr>
          <p:nvPr/>
        </p:nvCxnSpPr>
        <p:spPr>
          <a:xfrm flipH="1">
            <a:off x="4195325" y="3916092"/>
            <a:ext cx="1020308" cy="797815"/>
          </a:xfrm>
          <a:prstGeom prst="straightConnector1">
            <a:avLst/>
          </a:prstGeom>
          <a:ln w="57150">
            <a:solidFill>
              <a:srgbClr val="FFFF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560593" y="2734589"/>
            <a:ext cx="4154013" cy="1200329"/>
          </a:xfrm>
          <a:prstGeom prst="rect">
            <a:avLst/>
          </a:prstGeom>
          <a:noFill/>
        </p:spPr>
        <p:txBody>
          <a:bodyPr wrap="square" rtlCol="0">
            <a:spAutoFit/>
          </a:bodyPr>
          <a:lstStyle/>
          <a:p>
            <a:r>
              <a:rPr lang="en-US" sz="2400" b="1" dirty="0">
                <a:solidFill>
                  <a:srgbClr val="FFFF00"/>
                </a:solidFill>
              </a:rPr>
              <a:t>If the wind is blowing 9 </a:t>
            </a:r>
            <a:r>
              <a:rPr lang="en-US" sz="2400" b="1" dirty="0" smtClean="0">
                <a:solidFill>
                  <a:srgbClr val="FFFF00"/>
                </a:solidFill>
              </a:rPr>
              <a:t>MPH </a:t>
            </a:r>
            <a:r>
              <a:rPr lang="en-US" sz="2400" b="1" dirty="0">
                <a:solidFill>
                  <a:srgbClr val="FFFF00"/>
                </a:solidFill>
              </a:rPr>
              <a:t>this direction? </a:t>
            </a:r>
          </a:p>
          <a:p>
            <a:r>
              <a:rPr lang="en-US" sz="2400" b="1" dirty="0">
                <a:solidFill>
                  <a:srgbClr val="FFFF00"/>
                </a:solidFill>
              </a:rPr>
              <a:t>Can I spray now?</a:t>
            </a:r>
          </a:p>
        </p:txBody>
      </p:sp>
      <p:sp>
        <p:nvSpPr>
          <p:cNvPr id="6" name="TextBox 5"/>
          <p:cNvSpPr txBox="1"/>
          <p:nvPr/>
        </p:nvSpPr>
        <p:spPr>
          <a:xfrm>
            <a:off x="2377196" y="4298408"/>
            <a:ext cx="1818129" cy="830997"/>
          </a:xfrm>
          <a:prstGeom prst="rect">
            <a:avLst/>
          </a:prstGeom>
          <a:solidFill>
            <a:schemeClr val="bg1"/>
          </a:solidFill>
        </p:spPr>
        <p:txBody>
          <a:bodyPr wrap="square" rtlCol="0">
            <a:spAutoFit/>
          </a:bodyPr>
          <a:lstStyle/>
          <a:p>
            <a:r>
              <a:rPr lang="en-US" sz="2400" b="1" dirty="0">
                <a:solidFill>
                  <a:srgbClr val="7030A0"/>
                </a:solidFill>
              </a:rPr>
              <a:t>Grandpa’s </a:t>
            </a:r>
            <a:r>
              <a:rPr lang="en-US" sz="2400" b="1" dirty="0" smtClean="0">
                <a:solidFill>
                  <a:srgbClr val="7030A0"/>
                </a:solidFill>
              </a:rPr>
              <a:t>Grape Arbor</a:t>
            </a:r>
            <a:endParaRPr lang="en-US" sz="2400" b="1" dirty="0">
              <a:solidFill>
                <a:srgbClr val="7030A0"/>
              </a:solidFill>
            </a:endParaRPr>
          </a:p>
        </p:txBody>
      </p:sp>
      <p:sp>
        <p:nvSpPr>
          <p:cNvPr id="4" name="TextBox 3"/>
          <p:cNvSpPr txBox="1"/>
          <p:nvPr/>
        </p:nvSpPr>
        <p:spPr>
          <a:xfrm>
            <a:off x="5560593" y="3952373"/>
            <a:ext cx="3302670" cy="1631216"/>
          </a:xfrm>
          <a:prstGeom prst="rect">
            <a:avLst/>
          </a:prstGeom>
          <a:solidFill>
            <a:schemeClr val="bg1"/>
          </a:solidFill>
        </p:spPr>
        <p:txBody>
          <a:bodyPr wrap="square" rtlCol="0">
            <a:spAutoFit/>
          </a:bodyPr>
          <a:lstStyle/>
          <a:p>
            <a:r>
              <a:rPr lang="en-US" sz="2000" b="1" dirty="0"/>
              <a:t>No! It’s not just limited to commercial tomatoes this year. Wind blowing toward neighboring sensitive </a:t>
            </a:r>
            <a:r>
              <a:rPr lang="en-US" sz="2000" b="1" dirty="0" smtClean="0"/>
              <a:t>crop </a:t>
            </a:r>
            <a:r>
              <a:rPr lang="en-US" sz="2000" b="1" dirty="0"/>
              <a:t>you cannot spray!</a:t>
            </a:r>
          </a:p>
        </p:txBody>
      </p:sp>
      <p:cxnSp>
        <p:nvCxnSpPr>
          <p:cNvPr id="5" name="Straight Connector 4"/>
          <p:cNvCxnSpPr/>
          <p:nvPr/>
        </p:nvCxnSpPr>
        <p:spPr>
          <a:xfrm>
            <a:off x="3100039" y="5720575"/>
            <a:ext cx="7627434" cy="44605"/>
          </a:xfrm>
          <a:prstGeom prst="line">
            <a:avLst/>
          </a:prstGeom>
          <a:ln w="57150" cmpd="sng">
            <a:solidFill>
              <a:srgbClr val="00B0F0"/>
            </a:solidFill>
            <a:prstDash val="lgDashDotDot"/>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62523" y="5912069"/>
            <a:ext cx="11572" cy="790705"/>
          </a:xfrm>
          <a:prstGeom prst="straightConnector1">
            <a:avLst/>
          </a:prstGeom>
          <a:ln w="57150">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91352" y="5912069"/>
            <a:ext cx="2301765" cy="614855"/>
          </a:xfrm>
          <a:prstGeom prst="rect">
            <a:avLst/>
          </a:prstGeom>
          <a:noFill/>
        </p:spPr>
        <p:txBody>
          <a:bodyPr wrap="square" rtlCol="0">
            <a:spAutoFit/>
          </a:bodyPr>
          <a:lstStyle/>
          <a:p>
            <a:endParaRPr lang="en-US" dirty="0"/>
          </a:p>
        </p:txBody>
      </p:sp>
      <p:sp>
        <p:nvSpPr>
          <p:cNvPr id="3" name="TextBox 2"/>
          <p:cNvSpPr txBox="1"/>
          <p:nvPr/>
        </p:nvSpPr>
        <p:spPr>
          <a:xfrm>
            <a:off x="5560593" y="5912069"/>
            <a:ext cx="3466663" cy="707886"/>
          </a:xfrm>
          <a:prstGeom prst="rect">
            <a:avLst/>
          </a:prstGeom>
          <a:solidFill>
            <a:schemeClr val="bg1"/>
          </a:solidFill>
        </p:spPr>
        <p:txBody>
          <a:bodyPr wrap="square" rtlCol="0">
            <a:spAutoFit/>
          </a:bodyPr>
          <a:lstStyle/>
          <a:p>
            <a:r>
              <a:rPr lang="en-US" sz="2000" dirty="0" smtClean="0">
                <a:solidFill>
                  <a:srgbClr val="0070C0"/>
                </a:solidFill>
              </a:rPr>
              <a:t>Could apply to part of the field on this side of dashed line</a:t>
            </a:r>
            <a:endParaRPr lang="en-US" sz="2000" dirty="0">
              <a:solidFill>
                <a:srgbClr val="0070C0"/>
              </a:solidFill>
            </a:endParaRPr>
          </a:p>
        </p:txBody>
      </p:sp>
      <p:sp>
        <p:nvSpPr>
          <p:cNvPr id="9" name="Date Placeholder 8"/>
          <p:cNvSpPr>
            <a:spLocks noGrp="1"/>
          </p:cNvSpPr>
          <p:nvPr>
            <p:ph type="dt" sz="half" idx="10"/>
          </p:nvPr>
        </p:nvSpPr>
        <p:spPr/>
        <p:txBody>
          <a:bodyPr/>
          <a:lstStyle/>
          <a:p>
            <a:r>
              <a:rPr lang="en-US" smtClean="0"/>
              <a:t>5/30/2018</a:t>
            </a:r>
            <a:endParaRPr lang="en-US" dirty="0"/>
          </a:p>
        </p:txBody>
      </p:sp>
      <p:sp>
        <p:nvSpPr>
          <p:cNvPr id="10" name="Slide Number Placeholder 9"/>
          <p:cNvSpPr>
            <a:spLocks noGrp="1"/>
          </p:cNvSpPr>
          <p:nvPr>
            <p:ph type="sldNum" sz="quarter" idx="12"/>
          </p:nvPr>
        </p:nvSpPr>
        <p:spPr/>
        <p:txBody>
          <a:bodyPr/>
          <a:lstStyle/>
          <a:p>
            <a:fld id="{1FC8DD8B-E0DB-44BA-B35E-E587B0E651D5}" type="slidenum">
              <a:rPr lang="en-US" smtClean="0"/>
              <a:t>55</a:t>
            </a:fld>
            <a:endParaRPr lang="en-US" dirty="0"/>
          </a:p>
        </p:txBody>
      </p:sp>
    </p:spTree>
    <p:extLst>
      <p:ext uri="{BB962C8B-B14F-4D97-AF65-F5344CB8AC3E}">
        <p14:creationId xmlns:p14="http://schemas.microsoft.com/office/powerpoint/2010/main" val="46591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23999" y="-11536"/>
            <a:ext cx="9581511" cy="6858000"/>
          </a:xfrm>
          <a:prstGeom prst="rect">
            <a:avLst/>
          </a:prstGeom>
        </p:spPr>
      </p:pic>
      <p:cxnSp>
        <p:nvCxnSpPr>
          <p:cNvPr id="7" name="Straight Arrow Connector 6"/>
          <p:cNvCxnSpPr/>
          <p:nvPr/>
        </p:nvCxnSpPr>
        <p:spPr>
          <a:xfrm>
            <a:off x="7680167" y="4217291"/>
            <a:ext cx="795265" cy="522439"/>
          </a:xfrm>
          <a:prstGeom prst="straightConnector1">
            <a:avLst/>
          </a:prstGeom>
          <a:ln w="57150">
            <a:solidFill>
              <a:srgbClr val="FFFF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4215955" y="2952963"/>
            <a:ext cx="4394645" cy="1200329"/>
          </a:xfrm>
          <a:prstGeom prst="rect">
            <a:avLst/>
          </a:prstGeom>
          <a:noFill/>
        </p:spPr>
        <p:txBody>
          <a:bodyPr wrap="square" rtlCol="0">
            <a:spAutoFit/>
          </a:bodyPr>
          <a:lstStyle/>
          <a:p>
            <a:r>
              <a:rPr lang="en-US" sz="2400" b="1" dirty="0">
                <a:solidFill>
                  <a:srgbClr val="FFFF00"/>
                </a:solidFill>
              </a:rPr>
              <a:t>If the wind is blowing 13 </a:t>
            </a:r>
            <a:r>
              <a:rPr lang="en-US" sz="2400" b="1" dirty="0" smtClean="0">
                <a:solidFill>
                  <a:srgbClr val="FFFF00"/>
                </a:solidFill>
              </a:rPr>
              <a:t>MPH </a:t>
            </a:r>
            <a:r>
              <a:rPr lang="en-US" sz="2400" b="1" dirty="0">
                <a:solidFill>
                  <a:srgbClr val="FFFF00"/>
                </a:solidFill>
              </a:rPr>
              <a:t>this direction? </a:t>
            </a:r>
          </a:p>
          <a:p>
            <a:r>
              <a:rPr lang="en-US" sz="2400" b="1" dirty="0">
                <a:solidFill>
                  <a:srgbClr val="FFFF00"/>
                </a:solidFill>
              </a:rPr>
              <a:t>Can I spray </a:t>
            </a:r>
            <a:r>
              <a:rPr lang="en-US" sz="2400" b="1" dirty="0" smtClean="0">
                <a:solidFill>
                  <a:srgbClr val="FFFF00"/>
                </a:solidFill>
              </a:rPr>
              <a:t>FeXapan now</a:t>
            </a:r>
            <a:r>
              <a:rPr lang="en-US" sz="2400" b="1" dirty="0">
                <a:solidFill>
                  <a:srgbClr val="FFFF00"/>
                </a:solidFill>
              </a:rPr>
              <a:t>?</a:t>
            </a:r>
          </a:p>
        </p:txBody>
      </p:sp>
      <p:sp>
        <p:nvSpPr>
          <p:cNvPr id="6" name="TextBox 5"/>
          <p:cNvSpPr txBox="1"/>
          <p:nvPr/>
        </p:nvSpPr>
        <p:spPr>
          <a:xfrm>
            <a:off x="1681758" y="4328887"/>
            <a:ext cx="2534197" cy="1200329"/>
          </a:xfrm>
          <a:prstGeom prst="rect">
            <a:avLst/>
          </a:prstGeom>
          <a:solidFill>
            <a:schemeClr val="bg1"/>
          </a:solidFill>
        </p:spPr>
        <p:txBody>
          <a:bodyPr wrap="square" rtlCol="0">
            <a:spAutoFit/>
          </a:bodyPr>
          <a:lstStyle/>
          <a:p>
            <a:r>
              <a:rPr lang="en-US" sz="2400" b="1" dirty="0" smtClean="0">
                <a:solidFill>
                  <a:schemeClr val="accent6">
                    <a:lumMod val="50000"/>
                  </a:schemeClr>
                </a:solidFill>
              </a:rPr>
              <a:t>Neighbor’s personal vegetable garden</a:t>
            </a:r>
            <a:endParaRPr lang="en-US" sz="2400" b="1" dirty="0">
              <a:solidFill>
                <a:schemeClr val="accent6">
                  <a:lumMod val="50000"/>
                </a:schemeClr>
              </a:solidFill>
            </a:endParaRPr>
          </a:p>
        </p:txBody>
      </p:sp>
      <p:sp>
        <p:nvSpPr>
          <p:cNvPr id="4" name="TextBox 3"/>
          <p:cNvSpPr txBox="1"/>
          <p:nvPr/>
        </p:nvSpPr>
        <p:spPr>
          <a:xfrm>
            <a:off x="5208112" y="5376630"/>
            <a:ext cx="3302670" cy="830997"/>
          </a:xfrm>
          <a:prstGeom prst="rect">
            <a:avLst/>
          </a:prstGeom>
          <a:solidFill>
            <a:schemeClr val="bg1"/>
          </a:solidFill>
        </p:spPr>
        <p:txBody>
          <a:bodyPr wrap="square" rtlCol="0">
            <a:spAutoFit/>
          </a:bodyPr>
          <a:lstStyle/>
          <a:p>
            <a:r>
              <a:rPr lang="en-US" sz="2400" b="1" dirty="0"/>
              <a:t>No.  Cannot spray when wind is above 10 </a:t>
            </a:r>
            <a:r>
              <a:rPr lang="en-US" sz="2400" b="1" dirty="0" smtClean="0"/>
              <a:t>MPH.</a:t>
            </a:r>
            <a:endParaRPr lang="en-US" sz="2400" b="1" dirty="0"/>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56</a:t>
            </a:fld>
            <a:endParaRPr lang="en-US" dirty="0"/>
          </a:p>
        </p:txBody>
      </p:sp>
      <p:sp>
        <p:nvSpPr>
          <p:cNvPr id="9" name="TextBox 8"/>
          <p:cNvSpPr txBox="1"/>
          <p:nvPr/>
        </p:nvSpPr>
        <p:spPr>
          <a:xfrm>
            <a:off x="9135528" y="1977846"/>
            <a:ext cx="1693344" cy="1200329"/>
          </a:xfrm>
          <a:prstGeom prst="rect">
            <a:avLst/>
          </a:prstGeom>
          <a:noFill/>
        </p:spPr>
        <p:txBody>
          <a:bodyPr wrap="square" rtlCol="0">
            <a:spAutoFit/>
          </a:bodyPr>
          <a:lstStyle/>
          <a:p>
            <a:r>
              <a:rPr lang="en-US" sz="2400" b="1" dirty="0" smtClean="0">
                <a:solidFill>
                  <a:schemeClr val="bg1"/>
                </a:solidFill>
              </a:rPr>
              <a:t>Neighbor’s Corn &amp; </a:t>
            </a:r>
          </a:p>
          <a:p>
            <a:r>
              <a:rPr lang="en-US" sz="2400" b="1" dirty="0" smtClean="0">
                <a:solidFill>
                  <a:schemeClr val="bg1"/>
                </a:solidFill>
              </a:rPr>
              <a:t>Wheat</a:t>
            </a:r>
            <a:endParaRPr lang="en-US" sz="2400" b="1" dirty="0">
              <a:solidFill>
                <a:schemeClr val="bg1"/>
              </a:solidFill>
            </a:endParaRPr>
          </a:p>
        </p:txBody>
      </p:sp>
      <p:sp>
        <p:nvSpPr>
          <p:cNvPr id="5" name="Rectangle 4"/>
          <p:cNvSpPr/>
          <p:nvPr/>
        </p:nvSpPr>
        <p:spPr>
          <a:xfrm>
            <a:off x="5332275" y="925366"/>
            <a:ext cx="1964961" cy="523220"/>
          </a:xfrm>
          <a:prstGeom prst="rect">
            <a:avLst/>
          </a:prstGeom>
        </p:spPr>
        <p:txBody>
          <a:bodyPr wrap="none">
            <a:spAutoFit/>
          </a:bodyPr>
          <a:lstStyle/>
          <a:p>
            <a:r>
              <a:rPr lang="en-US" sz="2800" dirty="0">
                <a:solidFill>
                  <a:schemeClr val="bg1"/>
                </a:solidFill>
              </a:rPr>
              <a:t>Wooded Lot</a:t>
            </a:r>
          </a:p>
        </p:txBody>
      </p:sp>
      <p:sp>
        <p:nvSpPr>
          <p:cNvPr id="17" name="TextBox 16"/>
          <p:cNvSpPr txBox="1"/>
          <p:nvPr/>
        </p:nvSpPr>
        <p:spPr>
          <a:xfrm>
            <a:off x="2425625" y="995057"/>
            <a:ext cx="1456565" cy="1569660"/>
          </a:xfrm>
          <a:prstGeom prst="rect">
            <a:avLst/>
          </a:prstGeom>
          <a:solidFill>
            <a:schemeClr val="bg1"/>
          </a:solidFill>
        </p:spPr>
        <p:txBody>
          <a:bodyPr wrap="square" rtlCol="0">
            <a:spAutoFit/>
          </a:bodyPr>
          <a:lstStyle/>
          <a:p>
            <a:endParaRPr lang="en-US" sz="2400" b="1" dirty="0" smtClean="0">
              <a:solidFill>
                <a:srgbClr val="7030A0"/>
              </a:solidFill>
            </a:endParaRPr>
          </a:p>
          <a:p>
            <a:r>
              <a:rPr lang="en-US" sz="2400" b="1" dirty="0" smtClean="0">
                <a:solidFill>
                  <a:srgbClr val="7030A0"/>
                </a:solidFill>
              </a:rPr>
              <a:t>Grapes &amp; Beehives</a:t>
            </a:r>
          </a:p>
          <a:p>
            <a:endParaRPr lang="en-US" sz="2400" b="1" dirty="0">
              <a:solidFill>
                <a:srgbClr val="7030A0"/>
              </a:solidFill>
            </a:endParaRPr>
          </a:p>
        </p:txBody>
      </p:sp>
    </p:spTree>
    <p:extLst>
      <p:ext uri="{BB962C8B-B14F-4D97-AF65-F5344CB8AC3E}">
        <p14:creationId xmlns:p14="http://schemas.microsoft.com/office/powerpoint/2010/main" val="91612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20254" y="0"/>
            <a:ext cx="9581511" cy="6858000"/>
          </a:xfrm>
          <a:prstGeom prst="rect">
            <a:avLst/>
          </a:prstGeom>
        </p:spPr>
      </p:pic>
      <p:sp>
        <p:nvSpPr>
          <p:cNvPr id="8" name="TextBox 7"/>
          <p:cNvSpPr txBox="1"/>
          <p:nvPr/>
        </p:nvSpPr>
        <p:spPr>
          <a:xfrm>
            <a:off x="4342285" y="3415261"/>
            <a:ext cx="4268315" cy="830997"/>
          </a:xfrm>
          <a:prstGeom prst="rect">
            <a:avLst/>
          </a:prstGeom>
          <a:noFill/>
        </p:spPr>
        <p:txBody>
          <a:bodyPr wrap="square" rtlCol="0">
            <a:spAutoFit/>
          </a:bodyPr>
          <a:lstStyle/>
          <a:p>
            <a:r>
              <a:rPr lang="en-US" sz="2400" b="1" dirty="0">
                <a:solidFill>
                  <a:srgbClr val="FFFF00"/>
                </a:solidFill>
              </a:rPr>
              <a:t>There is no wind -  dead calm -  can I spray now?</a:t>
            </a:r>
          </a:p>
        </p:txBody>
      </p:sp>
      <p:sp>
        <p:nvSpPr>
          <p:cNvPr id="6" name="TextBox 5"/>
          <p:cNvSpPr txBox="1"/>
          <p:nvPr/>
        </p:nvSpPr>
        <p:spPr>
          <a:xfrm>
            <a:off x="2550695" y="4443515"/>
            <a:ext cx="1604210" cy="769441"/>
          </a:xfrm>
          <a:prstGeom prst="rect">
            <a:avLst/>
          </a:prstGeom>
          <a:solidFill>
            <a:schemeClr val="bg1"/>
          </a:solidFill>
        </p:spPr>
        <p:txBody>
          <a:bodyPr wrap="square" rtlCol="0">
            <a:spAutoFit/>
          </a:bodyPr>
          <a:lstStyle/>
          <a:p>
            <a:r>
              <a:rPr lang="en-US" sz="2200" b="1" dirty="0">
                <a:solidFill>
                  <a:srgbClr val="C00000"/>
                </a:solidFill>
              </a:rPr>
              <a:t>Commercial</a:t>
            </a:r>
          </a:p>
          <a:p>
            <a:r>
              <a:rPr lang="en-US" sz="2200" b="1" dirty="0">
                <a:solidFill>
                  <a:srgbClr val="C00000"/>
                </a:solidFill>
              </a:rPr>
              <a:t>Tomatoes</a:t>
            </a:r>
          </a:p>
        </p:txBody>
      </p:sp>
      <p:sp>
        <p:nvSpPr>
          <p:cNvPr id="4" name="TextBox 3"/>
          <p:cNvSpPr txBox="1"/>
          <p:nvPr/>
        </p:nvSpPr>
        <p:spPr>
          <a:xfrm>
            <a:off x="4760496" y="5156021"/>
            <a:ext cx="3850104" cy="1200329"/>
          </a:xfrm>
          <a:prstGeom prst="rect">
            <a:avLst/>
          </a:prstGeom>
          <a:solidFill>
            <a:schemeClr val="bg1"/>
          </a:solidFill>
        </p:spPr>
        <p:txBody>
          <a:bodyPr wrap="square" rtlCol="0">
            <a:spAutoFit/>
          </a:bodyPr>
          <a:lstStyle/>
          <a:p>
            <a:r>
              <a:rPr lang="en-US" sz="2400" b="1" dirty="0" smtClean="0"/>
              <a:t>No,  </a:t>
            </a:r>
            <a:r>
              <a:rPr lang="en-US" sz="2400" b="1" dirty="0"/>
              <a:t>Application Not Allowed when wind under 3 </a:t>
            </a:r>
            <a:r>
              <a:rPr lang="en-US" sz="2400" b="1" dirty="0" smtClean="0"/>
              <a:t>MPH (inversion potential).</a:t>
            </a:r>
            <a:endParaRPr lang="en-US" sz="2400" b="1" dirty="0"/>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57</a:t>
            </a:fld>
            <a:endParaRPr lang="en-US" dirty="0"/>
          </a:p>
        </p:txBody>
      </p:sp>
      <p:sp>
        <p:nvSpPr>
          <p:cNvPr id="9" name="TextBox 8"/>
          <p:cNvSpPr txBox="1"/>
          <p:nvPr/>
        </p:nvSpPr>
        <p:spPr>
          <a:xfrm>
            <a:off x="2209800" y="1760092"/>
            <a:ext cx="1945105" cy="461665"/>
          </a:xfrm>
          <a:prstGeom prst="rect">
            <a:avLst/>
          </a:prstGeom>
          <a:solidFill>
            <a:schemeClr val="bg1"/>
          </a:solidFill>
        </p:spPr>
        <p:txBody>
          <a:bodyPr wrap="square" rtlCol="0">
            <a:spAutoFit/>
          </a:bodyPr>
          <a:lstStyle/>
          <a:p>
            <a:r>
              <a:rPr lang="en-US" sz="2400" b="1" dirty="0" smtClean="0">
                <a:solidFill>
                  <a:srgbClr val="006600"/>
                </a:solidFill>
              </a:rPr>
              <a:t>Watermelons</a:t>
            </a:r>
            <a:endParaRPr lang="en-US" sz="2400" b="1" dirty="0">
              <a:solidFill>
                <a:srgbClr val="006600"/>
              </a:solidFill>
            </a:endParaRPr>
          </a:p>
        </p:txBody>
      </p:sp>
      <p:sp>
        <p:nvSpPr>
          <p:cNvPr id="10" name="TextBox 9"/>
          <p:cNvSpPr txBox="1"/>
          <p:nvPr/>
        </p:nvSpPr>
        <p:spPr>
          <a:xfrm>
            <a:off x="5083033" y="908666"/>
            <a:ext cx="2184041" cy="461665"/>
          </a:xfrm>
          <a:prstGeom prst="rect">
            <a:avLst/>
          </a:prstGeom>
          <a:noFill/>
        </p:spPr>
        <p:txBody>
          <a:bodyPr wrap="square" rtlCol="0">
            <a:spAutoFit/>
          </a:bodyPr>
          <a:lstStyle/>
          <a:p>
            <a:r>
              <a:rPr lang="en-US" sz="2400" dirty="0" smtClean="0">
                <a:solidFill>
                  <a:schemeClr val="bg1"/>
                </a:solidFill>
              </a:rPr>
              <a:t>Wooded Lot</a:t>
            </a:r>
            <a:endParaRPr lang="en-US" sz="2400" dirty="0">
              <a:solidFill>
                <a:schemeClr val="bg1"/>
              </a:solidFill>
            </a:endParaRPr>
          </a:p>
        </p:txBody>
      </p:sp>
      <p:sp>
        <p:nvSpPr>
          <p:cNvPr id="13" name="TextBox 12"/>
          <p:cNvSpPr txBox="1"/>
          <p:nvPr/>
        </p:nvSpPr>
        <p:spPr>
          <a:xfrm>
            <a:off x="9111366" y="2078407"/>
            <a:ext cx="1741667" cy="1200329"/>
          </a:xfrm>
          <a:prstGeom prst="rect">
            <a:avLst/>
          </a:prstGeom>
          <a:noFill/>
        </p:spPr>
        <p:txBody>
          <a:bodyPr wrap="square" rtlCol="0">
            <a:spAutoFit/>
          </a:bodyPr>
          <a:lstStyle/>
          <a:p>
            <a:r>
              <a:rPr lang="en-US" sz="2400" b="1" dirty="0" smtClean="0">
                <a:solidFill>
                  <a:schemeClr val="bg1"/>
                </a:solidFill>
              </a:rPr>
              <a:t>Neighbor’s DT Soybeans</a:t>
            </a:r>
            <a:endParaRPr lang="en-US" sz="2400" b="1" dirty="0">
              <a:solidFill>
                <a:schemeClr val="bg1"/>
              </a:solidFill>
            </a:endParaRPr>
          </a:p>
        </p:txBody>
      </p:sp>
    </p:spTree>
    <p:extLst>
      <p:ext uri="{BB962C8B-B14F-4D97-AF65-F5344CB8AC3E}">
        <p14:creationId xmlns:p14="http://schemas.microsoft.com/office/powerpoint/2010/main" val="207003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24363" y="13130"/>
            <a:ext cx="9581511" cy="6858000"/>
          </a:xfrm>
          <a:prstGeom prst="rect">
            <a:avLst/>
          </a:prstGeom>
        </p:spPr>
      </p:pic>
      <p:grpSp>
        <p:nvGrpSpPr>
          <p:cNvPr id="3" name="Group 2"/>
          <p:cNvGrpSpPr/>
          <p:nvPr/>
        </p:nvGrpSpPr>
        <p:grpSpPr>
          <a:xfrm>
            <a:off x="3951798" y="153770"/>
            <a:ext cx="4770521" cy="2953752"/>
            <a:chOff x="2418347" y="120316"/>
            <a:chExt cx="4770521" cy="2953752"/>
          </a:xfrm>
        </p:grpSpPr>
        <p:sp>
          <p:nvSpPr>
            <p:cNvPr id="4" name="Rectangle 3"/>
            <p:cNvSpPr/>
            <p:nvPr/>
          </p:nvSpPr>
          <p:spPr>
            <a:xfrm>
              <a:off x="2418347" y="120316"/>
              <a:ext cx="4770521" cy="2219826"/>
            </a:xfrm>
            <a:prstGeom prst="rect">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2430379" y="2340142"/>
              <a:ext cx="2177716" cy="733926"/>
            </a:xfrm>
            <a:prstGeom prst="rect">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Isosceles Triangle 5"/>
            <p:cNvSpPr/>
            <p:nvPr/>
          </p:nvSpPr>
          <p:spPr>
            <a:xfrm rot="5400000">
              <a:off x="4693884" y="2245881"/>
              <a:ext cx="705058" cy="875681"/>
            </a:xfrm>
            <a:prstGeom prst="triangle">
              <a:avLst>
                <a:gd name="adj" fmla="val 1037"/>
              </a:avLst>
            </a:prstGeom>
            <a:solidFill>
              <a:srgbClr val="F79646">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 name="Rectangle 6"/>
          <p:cNvSpPr/>
          <p:nvPr/>
        </p:nvSpPr>
        <p:spPr>
          <a:xfrm>
            <a:off x="9121744" y="76885"/>
            <a:ext cx="412596" cy="67811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9" name="Straight Connector 8"/>
          <p:cNvCxnSpPr/>
          <p:nvPr/>
        </p:nvCxnSpPr>
        <p:spPr>
          <a:xfrm>
            <a:off x="9328042" y="128458"/>
            <a:ext cx="16727" cy="6704230"/>
          </a:xfrm>
          <a:prstGeom prst="line">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Freeform 9"/>
          <p:cNvSpPr/>
          <p:nvPr/>
        </p:nvSpPr>
        <p:spPr>
          <a:xfrm>
            <a:off x="4019359" y="2326591"/>
            <a:ext cx="4750847" cy="4506097"/>
          </a:xfrm>
          <a:custGeom>
            <a:avLst/>
            <a:gdLst>
              <a:gd name="connsiteX0" fmla="*/ 49427 w 5082746"/>
              <a:gd name="connsiteY0" fmla="*/ 749643 h 4506097"/>
              <a:gd name="connsiteX1" fmla="*/ 1878227 w 5082746"/>
              <a:gd name="connsiteY1" fmla="*/ 700216 h 4506097"/>
              <a:gd name="connsiteX2" fmla="*/ 2710249 w 5082746"/>
              <a:gd name="connsiteY2" fmla="*/ 0 h 4506097"/>
              <a:gd name="connsiteX3" fmla="*/ 5049795 w 5082746"/>
              <a:gd name="connsiteY3" fmla="*/ 16476 h 4506097"/>
              <a:gd name="connsiteX4" fmla="*/ 5082746 w 5082746"/>
              <a:gd name="connsiteY4" fmla="*/ 4506097 h 4506097"/>
              <a:gd name="connsiteX5" fmla="*/ 4382530 w 5082746"/>
              <a:gd name="connsiteY5" fmla="*/ 4464908 h 4506097"/>
              <a:gd name="connsiteX6" fmla="*/ 4374292 w 5082746"/>
              <a:gd name="connsiteY6" fmla="*/ 494270 h 4506097"/>
              <a:gd name="connsiteX7" fmla="*/ 2850292 w 5082746"/>
              <a:gd name="connsiteY7" fmla="*/ 469557 h 4506097"/>
              <a:gd name="connsiteX8" fmla="*/ 2100649 w 5082746"/>
              <a:gd name="connsiteY8" fmla="*/ 1054443 h 4506097"/>
              <a:gd name="connsiteX9" fmla="*/ 0 w 5082746"/>
              <a:gd name="connsiteY9" fmla="*/ 1062681 h 4506097"/>
              <a:gd name="connsiteX10" fmla="*/ 49427 w 5082746"/>
              <a:gd name="connsiteY10" fmla="*/ 749643 h 450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82746" h="4506097">
                <a:moveTo>
                  <a:pt x="49427" y="749643"/>
                </a:moveTo>
                <a:lnTo>
                  <a:pt x="1878227" y="700216"/>
                </a:lnTo>
                <a:lnTo>
                  <a:pt x="2710249" y="0"/>
                </a:lnTo>
                <a:lnTo>
                  <a:pt x="5049795" y="16476"/>
                </a:lnTo>
                <a:lnTo>
                  <a:pt x="5082746" y="4506097"/>
                </a:lnTo>
                <a:lnTo>
                  <a:pt x="4382530" y="4464908"/>
                </a:lnTo>
                <a:lnTo>
                  <a:pt x="4374292" y="494270"/>
                </a:lnTo>
                <a:lnTo>
                  <a:pt x="2850292" y="469557"/>
                </a:lnTo>
                <a:lnTo>
                  <a:pt x="2100649" y="1054443"/>
                </a:lnTo>
                <a:lnTo>
                  <a:pt x="0" y="1062681"/>
                </a:lnTo>
                <a:lnTo>
                  <a:pt x="49427" y="749643"/>
                </a:lnTo>
                <a:close/>
              </a:path>
            </a:pathLst>
          </a:custGeom>
          <a:solidFill>
            <a:srgbClr val="ED7D3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ight Arrow 10"/>
          <p:cNvSpPr/>
          <p:nvPr/>
        </p:nvSpPr>
        <p:spPr>
          <a:xfrm rot="19286041">
            <a:off x="6019148" y="4781337"/>
            <a:ext cx="2097531" cy="278781"/>
          </a:xfrm>
          <a:prstGeom prst="rightArrow">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TextBox 11"/>
          <p:cNvSpPr txBox="1"/>
          <p:nvPr/>
        </p:nvSpPr>
        <p:spPr>
          <a:xfrm>
            <a:off x="5081121" y="929753"/>
            <a:ext cx="2054023" cy="461665"/>
          </a:xfrm>
          <a:prstGeom prst="rect">
            <a:avLst/>
          </a:prstGeom>
          <a:noFill/>
        </p:spPr>
        <p:txBody>
          <a:bodyPr wrap="square" rtlCol="0">
            <a:spAutoFit/>
          </a:bodyPr>
          <a:lstStyle/>
          <a:p>
            <a:r>
              <a:rPr lang="en-US" sz="2400" b="1" dirty="0" smtClean="0"/>
              <a:t>Wooded Lot</a:t>
            </a:r>
            <a:endParaRPr lang="en-US" sz="2400" b="1" dirty="0"/>
          </a:p>
        </p:txBody>
      </p:sp>
      <p:sp>
        <p:nvSpPr>
          <p:cNvPr id="14" name="TextBox 13"/>
          <p:cNvSpPr txBox="1"/>
          <p:nvPr/>
        </p:nvSpPr>
        <p:spPr>
          <a:xfrm>
            <a:off x="9746214" y="3505885"/>
            <a:ext cx="1537212" cy="1569660"/>
          </a:xfrm>
          <a:prstGeom prst="rect">
            <a:avLst/>
          </a:prstGeom>
          <a:noFill/>
        </p:spPr>
        <p:txBody>
          <a:bodyPr wrap="square" rtlCol="0">
            <a:spAutoFit/>
          </a:bodyPr>
          <a:lstStyle/>
          <a:p>
            <a:r>
              <a:rPr lang="en-US" sz="2400" dirty="0">
                <a:solidFill>
                  <a:schemeClr val="bg1"/>
                </a:solidFill>
              </a:rPr>
              <a:t>Neighbors ROUNDUP XTEND SOYBEANS</a:t>
            </a:r>
          </a:p>
        </p:txBody>
      </p:sp>
      <p:sp>
        <p:nvSpPr>
          <p:cNvPr id="15" name="TextBox 14"/>
          <p:cNvSpPr txBox="1"/>
          <p:nvPr/>
        </p:nvSpPr>
        <p:spPr>
          <a:xfrm>
            <a:off x="9546826" y="375755"/>
            <a:ext cx="1502928" cy="1569660"/>
          </a:xfrm>
          <a:prstGeom prst="rect">
            <a:avLst/>
          </a:prstGeom>
          <a:noFill/>
        </p:spPr>
        <p:txBody>
          <a:bodyPr wrap="square" rtlCol="0">
            <a:spAutoFit/>
          </a:bodyPr>
          <a:lstStyle/>
          <a:p>
            <a:r>
              <a:rPr lang="en-US" sz="2400" dirty="0" smtClean="0">
                <a:solidFill>
                  <a:schemeClr val="bg1"/>
                </a:solidFill>
              </a:rPr>
              <a:t>County road with vegetative shoulder</a:t>
            </a:r>
            <a:endParaRPr lang="en-US" sz="2400" dirty="0">
              <a:solidFill>
                <a:schemeClr val="bg1"/>
              </a:solidFill>
            </a:endParaRPr>
          </a:p>
        </p:txBody>
      </p:sp>
      <p:sp>
        <p:nvSpPr>
          <p:cNvPr id="18" name="Rectangle 17"/>
          <p:cNvSpPr/>
          <p:nvPr/>
        </p:nvSpPr>
        <p:spPr>
          <a:xfrm>
            <a:off x="4131819" y="3331847"/>
            <a:ext cx="3706974" cy="1569660"/>
          </a:xfrm>
          <a:prstGeom prst="rect">
            <a:avLst/>
          </a:prstGeom>
        </p:spPr>
        <p:txBody>
          <a:bodyPr wrap="square">
            <a:spAutoFit/>
          </a:bodyPr>
          <a:lstStyle/>
          <a:p>
            <a:r>
              <a:rPr lang="en-US" sz="2400" dirty="0">
                <a:solidFill>
                  <a:srgbClr val="FFFF00"/>
                </a:solidFill>
              </a:rPr>
              <a:t>If the wind is blowing </a:t>
            </a:r>
            <a:r>
              <a:rPr lang="en-US" sz="2400" dirty="0" smtClean="0">
                <a:solidFill>
                  <a:srgbClr val="FFFF00"/>
                </a:solidFill>
              </a:rPr>
              <a:t>9 </a:t>
            </a:r>
            <a:r>
              <a:rPr lang="en-US" sz="2400" dirty="0">
                <a:solidFill>
                  <a:srgbClr val="FFFF00"/>
                </a:solidFill>
              </a:rPr>
              <a:t>MPH this direction? </a:t>
            </a:r>
          </a:p>
          <a:p>
            <a:r>
              <a:rPr lang="en-US" sz="2400" dirty="0">
                <a:solidFill>
                  <a:srgbClr val="FFFF00"/>
                </a:solidFill>
              </a:rPr>
              <a:t>DO I NEED A DOWNWIND BUFFER?</a:t>
            </a:r>
          </a:p>
        </p:txBody>
      </p:sp>
      <p:sp>
        <p:nvSpPr>
          <p:cNvPr id="21" name="TextBox 20"/>
          <p:cNvSpPr txBox="1"/>
          <p:nvPr/>
        </p:nvSpPr>
        <p:spPr>
          <a:xfrm>
            <a:off x="5514833" y="5786050"/>
            <a:ext cx="2421256" cy="830997"/>
          </a:xfrm>
          <a:prstGeom prst="rect">
            <a:avLst/>
          </a:prstGeom>
          <a:solidFill>
            <a:schemeClr val="bg1"/>
          </a:solidFill>
        </p:spPr>
        <p:txBody>
          <a:bodyPr wrap="square" rtlCol="0">
            <a:spAutoFit/>
          </a:bodyPr>
          <a:lstStyle/>
          <a:p>
            <a:r>
              <a:rPr lang="en-US" sz="2400" b="1" dirty="0" smtClean="0"/>
              <a:t>Yes, all 110 ft. from your field </a:t>
            </a:r>
            <a:endParaRPr lang="en-US" sz="2400" b="1" dirty="0"/>
          </a:p>
        </p:txBody>
      </p:sp>
      <p:sp>
        <p:nvSpPr>
          <p:cNvPr id="22" name="Rectangle 21"/>
          <p:cNvSpPr/>
          <p:nvPr/>
        </p:nvSpPr>
        <p:spPr>
          <a:xfrm>
            <a:off x="6205272" y="2414953"/>
            <a:ext cx="2538131" cy="400110"/>
          </a:xfrm>
          <a:prstGeom prst="rect">
            <a:avLst/>
          </a:prstGeom>
        </p:spPr>
        <p:txBody>
          <a:bodyPr wrap="none">
            <a:spAutoFit/>
          </a:bodyPr>
          <a:lstStyle/>
          <a:p>
            <a:r>
              <a:rPr lang="en-US" sz="2000" dirty="0"/>
              <a:t>110-foot</a:t>
            </a:r>
            <a:r>
              <a:rPr lang="en-US" dirty="0"/>
              <a:t> Xtend Soybean</a:t>
            </a:r>
          </a:p>
        </p:txBody>
      </p:sp>
      <p:sp>
        <p:nvSpPr>
          <p:cNvPr id="23" name="Rectangle 22"/>
          <p:cNvSpPr/>
          <p:nvPr/>
        </p:nvSpPr>
        <p:spPr>
          <a:xfrm rot="16200000">
            <a:off x="7223600" y="5015317"/>
            <a:ext cx="2536913" cy="400110"/>
          </a:xfrm>
          <a:prstGeom prst="rect">
            <a:avLst/>
          </a:prstGeom>
        </p:spPr>
        <p:txBody>
          <a:bodyPr wrap="none">
            <a:spAutoFit/>
          </a:bodyPr>
          <a:lstStyle/>
          <a:p>
            <a:r>
              <a:rPr lang="en-US" dirty="0"/>
              <a:t>110-foot Xtend </a:t>
            </a:r>
            <a:r>
              <a:rPr lang="en-US" sz="2000" dirty="0"/>
              <a:t>Soybean</a:t>
            </a:r>
            <a:endParaRPr lang="en-US" dirty="0"/>
          </a:p>
        </p:txBody>
      </p:sp>
      <p:sp>
        <p:nvSpPr>
          <p:cNvPr id="8" name="Date Placeholder 7"/>
          <p:cNvSpPr>
            <a:spLocks noGrp="1"/>
          </p:cNvSpPr>
          <p:nvPr>
            <p:ph type="dt" sz="half" idx="10"/>
          </p:nvPr>
        </p:nvSpPr>
        <p:spPr/>
        <p:txBody>
          <a:bodyPr/>
          <a:lstStyle/>
          <a:p>
            <a:r>
              <a:rPr lang="en-US" smtClean="0"/>
              <a:t>5/30/2018</a:t>
            </a:r>
            <a:endParaRPr lang="en-US" dirty="0"/>
          </a:p>
        </p:txBody>
      </p:sp>
      <p:sp>
        <p:nvSpPr>
          <p:cNvPr id="13" name="Slide Number Placeholder 12"/>
          <p:cNvSpPr>
            <a:spLocks noGrp="1"/>
          </p:cNvSpPr>
          <p:nvPr>
            <p:ph type="sldNum" sz="quarter" idx="12"/>
          </p:nvPr>
        </p:nvSpPr>
        <p:spPr/>
        <p:txBody>
          <a:bodyPr/>
          <a:lstStyle/>
          <a:p>
            <a:fld id="{1FC8DD8B-E0DB-44BA-B35E-E587B0E651D5}" type="slidenum">
              <a:rPr lang="en-US" smtClean="0"/>
              <a:t>58</a:t>
            </a:fld>
            <a:endParaRPr lang="en-US" dirty="0"/>
          </a:p>
        </p:txBody>
      </p:sp>
    </p:spTree>
    <p:extLst>
      <p:ext uri="{BB962C8B-B14F-4D97-AF65-F5344CB8AC3E}">
        <p14:creationId xmlns:p14="http://schemas.microsoft.com/office/powerpoint/2010/main" val="307925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46304" y="58153"/>
            <a:ext cx="9581511" cy="6858000"/>
          </a:xfrm>
          <a:prstGeom prst="rect">
            <a:avLst/>
          </a:prstGeom>
        </p:spPr>
      </p:pic>
      <p:sp>
        <p:nvSpPr>
          <p:cNvPr id="8" name="TextBox 7"/>
          <p:cNvSpPr txBox="1"/>
          <p:nvPr/>
        </p:nvSpPr>
        <p:spPr>
          <a:xfrm>
            <a:off x="4319565" y="1234425"/>
            <a:ext cx="4803721" cy="461665"/>
          </a:xfrm>
          <a:prstGeom prst="rect">
            <a:avLst/>
          </a:prstGeom>
          <a:noFill/>
        </p:spPr>
        <p:txBody>
          <a:bodyPr wrap="square" rtlCol="0">
            <a:spAutoFit/>
          </a:bodyPr>
          <a:lstStyle/>
          <a:p>
            <a:r>
              <a:rPr lang="en-US" sz="2400" b="1" dirty="0" smtClean="0">
                <a:solidFill>
                  <a:srgbClr val="FFFF00"/>
                </a:solidFill>
              </a:rPr>
              <a:t>Well, </a:t>
            </a:r>
            <a:r>
              <a:rPr lang="en-US" sz="2400" b="1" dirty="0">
                <a:solidFill>
                  <a:srgbClr val="FFFF00"/>
                </a:solidFill>
              </a:rPr>
              <a:t>when the heck can I spray???</a:t>
            </a:r>
          </a:p>
        </p:txBody>
      </p:sp>
      <p:sp>
        <p:nvSpPr>
          <p:cNvPr id="6" name="TextBox 5"/>
          <p:cNvSpPr txBox="1"/>
          <p:nvPr/>
        </p:nvSpPr>
        <p:spPr>
          <a:xfrm>
            <a:off x="2786572" y="4443515"/>
            <a:ext cx="1532993" cy="707886"/>
          </a:xfrm>
          <a:prstGeom prst="rect">
            <a:avLst/>
          </a:prstGeom>
          <a:solidFill>
            <a:schemeClr val="bg1"/>
          </a:solidFill>
        </p:spPr>
        <p:txBody>
          <a:bodyPr wrap="square" rtlCol="0">
            <a:spAutoFit/>
          </a:bodyPr>
          <a:lstStyle/>
          <a:p>
            <a:r>
              <a:rPr lang="en-US" sz="2000" b="1" dirty="0">
                <a:solidFill>
                  <a:srgbClr val="C00000"/>
                </a:solidFill>
              </a:rPr>
              <a:t>Commercial</a:t>
            </a:r>
          </a:p>
          <a:p>
            <a:r>
              <a:rPr lang="en-US" sz="2000" b="1" dirty="0">
                <a:solidFill>
                  <a:srgbClr val="C00000"/>
                </a:solidFill>
              </a:rPr>
              <a:t>Tomatoes</a:t>
            </a:r>
          </a:p>
        </p:txBody>
      </p:sp>
      <p:sp>
        <p:nvSpPr>
          <p:cNvPr id="9" name="TextBox 8"/>
          <p:cNvSpPr txBox="1"/>
          <p:nvPr/>
        </p:nvSpPr>
        <p:spPr>
          <a:xfrm>
            <a:off x="4501498" y="4254720"/>
            <a:ext cx="4516702" cy="430887"/>
          </a:xfrm>
          <a:prstGeom prst="rect">
            <a:avLst/>
          </a:prstGeom>
          <a:solidFill>
            <a:schemeClr val="bg1"/>
          </a:solidFill>
        </p:spPr>
        <p:txBody>
          <a:bodyPr wrap="square" rtlCol="0">
            <a:spAutoFit/>
          </a:bodyPr>
          <a:lstStyle/>
          <a:p>
            <a:r>
              <a:rPr lang="en-US" sz="2200" dirty="0"/>
              <a:t>Still need a downwind buffer!</a:t>
            </a:r>
          </a:p>
        </p:txBody>
      </p:sp>
      <p:sp>
        <p:nvSpPr>
          <p:cNvPr id="10" name="TextBox 9"/>
          <p:cNvSpPr txBox="1"/>
          <p:nvPr/>
        </p:nvSpPr>
        <p:spPr>
          <a:xfrm>
            <a:off x="4404008" y="2176878"/>
            <a:ext cx="4424661" cy="769441"/>
          </a:xfrm>
          <a:prstGeom prst="rect">
            <a:avLst/>
          </a:prstGeom>
          <a:solidFill>
            <a:schemeClr val="bg1"/>
          </a:solidFill>
        </p:spPr>
        <p:txBody>
          <a:bodyPr wrap="square" rtlCol="0">
            <a:spAutoFit/>
          </a:bodyPr>
          <a:lstStyle/>
          <a:p>
            <a:r>
              <a:rPr lang="en-US" sz="2200" dirty="0"/>
              <a:t>When winds are 3-10 MPH not blowing toward sensitive </a:t>
            </a:r>
            <a:r>
              <a:rPr lang="en-US" sz="2200" dirty="0" smtClean="0"/>
              <a:t>crops.</a:t>
            </a:r>
            <a:endParaRPr lang="en-US" sz="2200" dirty="0"/>
          </a:p>
        </p:txBody>
      </p:sp>
      <p:sp>
        <p:nvSpPr>
          <p:cNvPr id="12" name="TextBox 11"/>
          <p:cNvSpPr txBox="1"/>
          <p:nvPr/>
        </p:nvSpPr>
        <p:spPr>
          <a:xfrm>
            <a:off x="4214479" y="3746451"/>
            <a:ext cx="4803721" cy="430887"/>
          </a:xfrm>
          <a:prstGeom prst="rect">
            <a:avLst/>
          </a:prstGeom>
          <a:solidFill>
            <a:schemeClr val="bg1"/>
          </a:solidFill>
        </p:spPr>
        <p:txBody>
          <a:bodyPr wrap="square" rtlCol="0">
            <a:spAutoFit/>
          </a:bodyPr>
          <a:lstStyle/>
          <a:p>
            <a:r>
              <a:rPr lang="en-US" sz="2200" dirty="0"/>
              <a:t>No rain </a:t>
            </a:r>
            <a:r>
              <a:rPr lang="en-US" sz="2200" dirty="0" smtClean="0"/>
              <a:t>forecast (51%) </a:t>
            </a:r>
            <a:r>
              <a:rPr lang="en-US" sz="2200" dirty="0"/>
              <a:t>for next 24 </a:t>
            </a:r>
            <a:r>
              <a:rPr lang="en-US" sz="2200" dirty="0" smtClean="0"/>
              <a:t>hours. </a:t>
            </a:r>
            <a:endParaRPr lang="en-US" sz="2200" dirty="0"/>
          </a:p>
        </p:txBody>
      </p:sp>
      <p:sp>
        <p:nvSpPr>
          <p:cNvPr id="13" name="TextBox 12"/>
          <p:cNvSpPr txBox="1"/>
          <p:nvPr/>
        </p:nvSpPr>
        <p:spPr>
          <a:xfrm>
            <a:off x="4214479" y="3120611"/>
            <a:ext cx="4803721" cy="461665"/>
          </a:xfrm>
          <a:prstGeom prst="rect">
            <a:avLst/>
          </a:prstGeom>
          <a:solidFill>
            <a:schemeClr val="bg1"/>
          </a:solidFill>
        </p:spPr>
        <p:txBody>
          <a:bodyPr wrap="square" rtlCol="0">
            <a:spAutoFit/>
          </a:bodyPr>
          <a:lstStyle/>
          <a:p>
            <a:r>
              <a:rPr lang="en-US" sz="2400" dirty="0"/>
              <a:t>It’s between sunrise and </a:t>
            </a:r>
            <a:r>
              <a:rPr lang="en-US" sz="2400" dirty="0" smtClean="0"/>
              <a:t>sunset.</a:t>
            </a:r>
            <a:endParaRPr lang="en-US" sz="2400" dirty="0"/>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59</a:t>
            </a:fld>
            <a:endParaRPr lang="en-US" dirty="0"/>
          </a:p>
        </p:txBody>
      </p:sp>
      <p:sp>
        <p:nvSpPr>
          <p:cNvPr id="4" name="TextBox 3"/>
          <p:cNvSpPr txBox="1"/>
          <p:nvPr/>
        </p:nvSpPr>
        <p:spPr>
          <a:xfrm>
            <a:off x="4570087" y="4808840"/>
            <a:ext cx="4553199" cy="1785104"/>
          </a:xfrm>
          <a:prstGeom prst="rect">
            <a:avLst/>
          </a:prstGeom>
          <a:solidFill>
            <a:schemeClr val="bg1"/>
          </a:solidFill>
        </p:spPr>
        <p:txBody>
          <a:bodyPr wrap="square" rtlCol="0">
            <a:spAutoFit/>
          </a:bodyPr>
          <a:lstStyle/>
          <a:p>
            <a:r>
              <a:rPr lang="en-US" sz="2200" dirty="0"/>
              <a:t>AND, volatility can occur for several days after application and move with any wind at that time</a:t>
            </a:r>
            <a:r>
              <a:rPr lang="en-US" sz="2200" dirty="0" smtClean="0"/>
              <a:t>.</a:t>
            </a:r>
            <a:endParaRPr lang="en-US" dirty="0"/>
          </a:p>
          <a:p>
            <a:r>
              <a:rPr lang="en-US" sz="2200" dirty="0"/>
              <a:t>Consider BMP of any sensitive plant within ½ mile or </a:t>
            </a:r>
            <a:r>
              <a:rPr lang="en-US" sz="2200" dirty="0" smtClean="0"/>
              <a:t>more.</a:t>
            </a:r>
            <a:r>
              <a:rPr lang="en-US" sz="2200" dirty="0" smtClean="0">
                <a:solidFill>
                  <a:schemeClr val="bg1"/>
                </a:solidFill>
              </a:rPr>
              <a:t>!</a:t>
            </a:r>
            <a:endParaRPr lang="en-US" sz="2200" dirty="0">
              <a:solidFill>
                <a:schemeClr val="bg1"/>
              </a:solidFill>
            </a:endParaRPr>
          </a:p>
        </p:txBody>
      </p:sp>
      <p:sp>
        <p:nvSpPr>
          <p:cNvPr id="14" name="TextBox 13"/>
          <p:cNvSpPr txBox="1"/>
          <p:nvPr/>
        </p:nvSpPr>
        <p:spPr>
          <a:xfrm>
            <a:off x="2569134" y="1452592"/>
            <a:ext cx="1339014" cy="461665"/>
          </a:xfrm>
          <a:prstGeom prst="rect">
            <a:avLst/>
          </a:prstGeom>
          <a:solidFill>
            <a:schemeClr val="bg1"/>
          </a:solidFill>
        </p:spPr>
        <p:txBody>
          <a:bodyPr wrap="square" rtlCol="0">
            <a:spAutoFit/>
          </a:bodyPr>
          <a:lstStyle/>
          <a:p>
            <a:r>
              <a:rPr lang="en-US" sz="2400" b="1" dirty="0" smtClean="0">
                <a:solidFill>
                  <a:schemeClr val="accent2">
                    <a:lumMod val="50000"/>
                  </a:schemeClr>
                </a:solidFill>
              </a:rPr>
              <a:t>Melons</a:t>
            </a:r>
            <a:endParaRPr lang="en-US" sz="2400" b="1" dirty="0">
              <a:solidFill>
                <a:schemeClr val="accent2">
                  <a:lumMod val="50000"/>
                </a:schemeClr>
              </a:solidFill>
            </a:endParaRPr>
          </a:p>
        </p:txBody>
      </p:sp>
      <p:sp>
        <p:nvSpPr>
          <p:cNvPr id="15" name="TextBox 14"/>
          <p:cNvSpPr txBox="1"/>
          <p:nvPr/>
        </p:nvSpPr>
        <p:spPr>
          <a:xfrm>
            <a:off x="1546304" y="4378088"/>
            <a:ext cx="1127252" cy="461665"/>
          </a:xfrm>
          <a:prstGeom prst="rect">
            <a:avLst/>
          </a:prstGeom>
          <a:solidFill>
            <a:schemeClr val="bg1"/>
          </a:solidFill>
        </p:spPr>
        <p:txBody>
          <a:bodyPr wrap="square" rtlCol="0">
            <a:spAutoFit/>
          </a:bodyPr>
          <a:lstStyle/>
          <a:p>
            <a:r>
              <a:rPr lang="en-US" sz="2400" b="1" dirty="0" smtClean="0">
                <a:solidFill>
                  <a:srgbClr val="7030A0"/>
                </a:solidFill>
              </a:rPr>
              <a:t>Grapes</a:t>
            </a:r>
            <a:endParaRPr lang="en-US" sz="2400" b="1" dirty="0">
              <a:solidFill>
                <a:srgbClr val="7030A0"/>
              </a:solidFill>
            </a:endParaRPr>
          </a:p>
        </p:txBody>
      </p:sp>
      <p:sp>
        <p:nvSpPr>
          <p:cNvPr id="16" name="TextBox 15"/>
          <p:cNvSpPr txBox="1"/>
          <p:nvPr/>
        </p:nvSpPr>
        <p:spPr>
          <a:xfrm>
            <a:off x="2047786" y="5409004"/>
            <a:ext cx="1969731" cy="461665"/>
          </a:xfrm>
          <a:prstGeom prst="rect">
            <a:avLst/>
          </a:prstGeom>
          <a:solidFill>
            <a:schemeClr val="bg1"/>
          </a:solidFill>
        </p:spPr>
        <p:txBody>
          <a:bodyPr wrap="square" rtlCol="0">
            <a:spAutoFit/>
          </a:bodyPr>
          <a:lstStyle/>
          <a:p>
            <a:r>
              <a:rPr lang="en-US" sz="2400" b="1" dirty="0" smtClean="0">
                <a:solidFill>
                  <a:schemeClr val="accent6">
                    <a:lumMod val="50000"/>
                  </a:schemeClr>
                </a:solidFill>
              </a:rPr>
              <a:t>Plant Nursery</a:t>
            </a:r>
            <a:endParaRPr lang="en-US" sz="2400" b="1" dirty="0">
              <a:solidFill>
                <a:schemeClr val="accent6">
                  <a:lumMod val="50000"/>
                </a:schemeClr>
              </a:solidFill>
            </a:endParaRPr>
          </a:p>
        </p:txBody>
      </p:sp>
      <p:sp>
        <p:nvSpPr>
          <p:cNvPr id="17" name="TextBox 16"/>
          <p:cNvSpPr txBox="1"/>
          <p:nvPr/>
        </p:nvSpPr>
        <p:spPr>
          <a:xfrm>
            <a:off x="9372252" y="3932047"/>
            <a:ext cx="1521442" cy="830997"/>
          </a:xfrm>
          <a:prstGeom prst="rect">
            <a:avLst/>
          </a:prstGeom>
          <a:noFill/>
        </p:spPr>
        <p:txBody>
          <a:bodyPr wrap="square" rtlCol="0">
            <a:spAutoFit/>
          </a:bodyPr>
          <a:lstStyle/>
          <a:p>
            <a:r>
              <a:rPr lang="en-US" sz="2400" dirty="0" smtClean="0">
                <a:solidFill>
                  <a:schemeClr val="bg1"/>
                </a:solidFill>
              </a:rPr>
              <a:t>Non-DT Soybeans</a:t>
            </a:r>
            <a:endParaRPr lang="en-US" sz="2400" dirty="0">
              <a:solidFill>
                <a:schemeClr val="bg1"/>
              </a:solidFill>
            </a:endParaRPr>
          </a:p>
        </p:txBody>
      </p:sp>
      <p:sp>
        <p:nvSpPr>
          <p:cNvPr id="18" name="TextBox 17"/>
          <p:cNvSpPr txBox="1"/>
          <p:nvPr/>
        </p:nvSpPr>
        <p:spPr>
          <a:xfrm>
            <a:off x="5169882" y="450904"/>
            <a:ext cx="2504357" cy="461665"/>
          </a:xfrm>
          <a:prstGeom prst="rect">
            <a:avLst/>
          </a:prstGeom>
          <a:noFill/>
        </p:spPr>
        <p:txBody>
          <a:bodyPr wrap="square" rtlCol="0">
            <a:spAutoFit/>
          </a:bodyPr>
          <a:lstStyle/>
          <a:p>
            <a:r>
              <a:rPr lang="en-US" sz="2400" dirty="0" smtClean="0">
                <a:solidFill>
                  <a:schemeClr val="bg1"/>
                </a:solidFill>
              </a:rPr>
              <a:t>Nature Preserve</a:t>
            </a:r>
            <a:endParaRPr lang="en-US" sz="2400" dirty="0">
              <a:solidFill>
                <a:schemeClr val="bg1"/>
              </a:solidFill>
            </a:endParaRPr>
          </a:p>
        </p:txBody>
      </p:sp>
    </p:spTree>
    <p:extLst>
      <p:ext uri="{BB962C8B-B14F-4D97-AF65-F5344CB8AC3E}">
        <p14:creationId xmlns:p14="http://schemas.microsoft.com/office/powerpoint/2010/main" val="191612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811" y="1341400"/>
            <a:ext cx="11180027" cy="4613352"/>
          </a:xfrm>
        </p:spPr>
        <p:txBody>
          <a:bodyPr>
            <a:noAutofit/>
          </a:bodyPr>
          <a:lstStyle/>
          <a:p>
            <a:pPr>
              <a:lnSpc>
                <a:spcPct val="150000"/>
              </a:lnSpc>
            </a:pPr>
            <a:r>
              <a:rPr lang="en-US" dirty="0" smtClean="0"/>
              <a:t>Many herbicide-resistant </a:t>
            </a:r>
            <a:r>
              <a:rPr lang="en-US" dirty="0"/>
              <a:t>weeds are </a:t>
            </a:r>
            <a:r>
              <a:rPr lang="en-US" dirty="0" smtClean="0"/>
              <a:t>already here, more to come</a:t>
            </a:r>
            <a:endParaRPr lang="en-US" dirty="0"/>
          </a:p>
          <a:p>
            <a:pPr marL="234950" lvl="1" indent="-234950">
              <a:lnSpc>
                <a:spcPct val="100000"/>
              </a:lnSpc>
            </a:pPr>
            <a:r>
              <a:rPr lang="en-US" sz="3200" dirty="0"/>
              <a:t>Resistance of multiple weeds to multiple herbicide modes of action is a game changer</a:t>
            </a:r>
          </a:p>
          <a:p>
            <a:pPr marL="234950" lvl="2" indent="-234950">
              <a:lnSpc>
                <a:spcPct val="150000"/>
              </a:lnSpc>
            </a:pPr>
            <a:r>
              <a:rPr lang="en-US" sz="3200" dirty="0" smtClean="0"/>
              <a:t>Marestail </a:t>
            </a:r>
            <a:r>
              <a:rPr lang="en-US" sz="3200" dirty="0"/>
              <a:t>- $</a:t>
            </a:r>
            <a:r>
              <a:rPr lang="en-US" sz="3200" dirty="0" smtClean="0"/>
              <a:t>20/A and Giant </a:t>
            </a:r>
            <a:r>
              <a:rPr lang="en-US" sz="3200" dirty="0"/>
              <a:t>Ragweed - $30/A</a:t>
            </a:r>
          </a:p>
          <a:p>
            <a:pPr marL="234950" lvl="2" indent="-234950">
              <a:lnSpc>
                <a:spcPct val="150000"/>
              </a:lnSpc>
            </a:pPr>
            <a:r>
              <a:rPr lang="en-US" sz="3200" dirty="0"/>
              <a:t>Waterhemp and Palmer - $50/A</a:t>
            </a:r>
          </a:p>
          <a:p>
            <a:pPr marL="234950" lvl="1" indent="-234950">
              <a:lnSpc>
                <a:spcPct val="100000"/>
              </a:lnSpc>
            </a:pPr>
            <a:r>
              <a:rPr lang="en-US" sz="3200" dirty="0"/>
              <a:t>No new sites of action (unique active ingredients) coming to market any time soon</a:t>
            </a:r>
          </a:p>
          <a:p>
            <a:pPr marL="234950" lvl="1" indent="-234950">
              <a:lnSpc>
                <a:spcPct val="150000"/>
              </a:lnSpc>
            </a:pPr>
            <a:r>
              <a:rPr lang="en-US" sz="3200" dirty="0"/>
              <a:t>Reluctance to return to intensive tillage </a:t>
            </a:r>
            <a:r>
              <a:rPr lang="en-US" sz="3200" dirty="0" smtClean="0"/>
              <a:t>programs</a:t>
            </a:r>
            <a:endParaRPr lang="en-US" sz="3200" dirty="0"/>
          </a:p>
        </p:txBody>
      </p:sp>
      <p:sp>
        <p:nvSpPr>
          <p:cNvPr id="2" name="TextBox 1"/>
          <p:cNvSpPr txBox="1"/>
          <p:nvPr/>
        </p:nvSpPr>
        <p:spPr>
          <a:xfrm>
            <a:off x="606812" y="858645"/>
            <a:ext cx="6891454" cy="646331"/>
          </a:xfrm>
          <a:prstGeom prst="rect">
            <a:avLst/>
          </a:prstGeom>
          <a:noFill/>
        </p:spPr>
        <p:txBody>
          <a:bodyPr wrap="square" rtlCol="0">
            <a:spAutoFit/>
          </a:bodyPr>
          <a:lstStyle/>
          <a:p>
            <a:r>
              <a:rPr lang="en-US" sz="3600" b="1" dirty="0" smtClean="0"/>
              <a:t>The Need</a:t>
            </a:r>
            <a:endParaRPr lang="en-US" sz="3600" b="1"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6</a:t>
            </a:fld>
            <a:endParaRPr lang="en-US" dirty="0"/>
          </a:p>
        </p:txBody>
      </p:sp>
    </p:spTree>
    <p:extLst>
      <p:ext uri="{BB962C8B-B14F-4D97-AF65-F5344CB8AC3E}">
        <p14:creationId xmlns:p14="http://schemas.microsoft.com/office/powerpoint/2010/main" val="1204982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907323" y="973016"/>
            <a:ext cx="9070286" cy="5884984"/>
          </a:xfrm>
          <a:prstGeom prst="rect">
            <a:avLst/>
          </a:prstGeom>
        </p:spPr>
      </p:pic>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60</a:t>
            </a:fld>
            <a:endParaRPr lang="en-US" dirty="0"/>
          </a:p>
        </p:txBody>
      </p:sp>
      <p:sp>
        <p:nvSpPr>
          <p:cNvPr id="4" name="TextBox 3"/>
          <p:cNvSpPr txBox="1"/>
          <p:nvPr/>
        </p:nvSpPr>
        <p:spPr>
          <a:xfrm>
            <a:off x="451339" y="1160585"/>
            <a:ext cx="2848708" cy="1754326"/>
          </a:xfrm>
          <a:prstGeom prst="rect">
            <a:avLst/>
          </a:prstGeom>
          <a:noFill/>
        </p:spPr>
        <p:txBody>
          <a:bodyPr wrap="square" rtlCol="0">
            <a:spAutoFit/>
          </a:bodyPr>
          <a:lstStyle/>
          <a:p>
            <a:r>
              <a:rPr lang="en-US" sz="3600" b="1" dirty="0" smtClean="0"/>
              <a:t>Clean</a:t>
            </a:r>
          </a:p>
          <a:p>
            <a:r>
              <a:rPr lang="en-US" sz="3600" b="1" dirty="0" smtClean="0"/>
              <a:t>the </a:t>
            </a:r>
          </a:p>
          <a:p>
            <a:r>
              <a:rPr lang="en-US" sz="3600" b="1" dirty="0" smtClean="0"/>
              <a:t>Spray Tank</a:t>
            </a:r>
            <a:endParaRPr lang="en-US" sz="3600" b="1" dirty="0"/>
          </a:p>
        </p:txBody>
      </p:sp>
    </p:spTree>
    <p:extLst>
      <p:ext uri="{BB962C8B-B14F-4D97-AF65-F5344CB8AC3E}">
        <p14:creationId xmlns:p14="http://schemas.microsoft.com/office/powerpoint/2010/main" val="23440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192" y="445721"/>
            <a:ext cx="10515600" cy="1325563"/>
          </a:xfrm>
        </p:spPr>
        <p:txBody>
          <a:bodyPr>
            <a:normAutofit/>
          </a:bodyPr>
          <a:lstStyle/>
          <a:p>
            <a:r>
              <a:rPr lang="en-US" sz="3600" b="1" dirty="0" smtClean="0"/>
              <a:t>Post Application</a:t>
            </a:r>
            <a:endParaRPr lang="en-US" sz="3600" b="1" dirty="0"/>
          </a:p>
        </p:txBody>
      </p:sp>
      <p:sp>
        <p:nvSpPr>
          <p:cNvPr id="3" name="Content Placeholder 2"/>
          <p:cNvSpPr>
            <a:spLocks noGrp="1"/>
          </p:cNvSpPr>
          <p:nvPr>
            <p:ph idx="1"/>
          </p:nvPr>
        </p:nvSpPr>
        <p:spPr>
          <a:xfrm>
            <a:off x="5237241" y="1490399"/>
            <a:ext cx="5671127" cy="2484582"/>
          </a:xfrm>
        </p:spPr>
        <p:txBody>
          <a:bodyPr/>
          <a:lstStyle/>
          <a:p>
            <a:pPr marL="0" indent="0">
              <a:buNone/>
            </a:pPr>
            <a:r>
              <a:rPr lang="en-US" dirty="0" smtClean="0"/>
              <a:t>Confirm and record that the spray system has been rinsed according to the label. </a:t>
            </a:r>
          </a:p>
          <a:p>
            <a:endParaRPr lang="en-US" dirty="0"/>
          </a:p>
          <a:p>
            <a:endParaRPr lang="en-US" dirty="0"/>
          </a:p>
        </p:txBody>
      </p:sp>
      <p:pic>
        <p:nvPicPr>
          <p:cNvPr id="4" name="Picture 3" descr="Cover.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178" y="890954"/>
            <a:ext cx="4589731" cy="5939653"/>
          </a:xfrm>
          <a:prstGeom prst="rect">
            <a:avLst/>
          </a:prstGeom>
          <a:ln>
            <a:noFill/>
          </a:ln>
          <a:effectLst>
            <a:outerShdw blurRad="190500" algn="tl" rotWithShape="0">
              <a:srgbClr val="000000">
                <a:alpha val="70000"/>
              </a:srgbClr>
            </a:outerShdw>
          </a:effectLst>
        </p:spPr>
      </p:pic>
      <p:sp>
        <p:nvSpPr>
          <p:cNvPr id="5" name="Date Placeholder 4"/>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61</a:t>
            </a:fld>
            <a:endParaRPr lang="en-US" dirty="0"/>
          </a:p>
        </p:txBody>
      </p:sp>
    </p:spTree>
    <p:extLst>
      <p:ext uri="{BB962C8B-B14F-4D97-AF65-F5344CB8AC3E}">
        <p14:creationId xmlns:p14="http://schemas.microsoft.com/office/powerpoint/2010/main" val="4232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500062"/>
            <a:ext cx="10515600" cy="1325563"/>
          </a:xfrm>
        </p:spPr>
        <p:txBody>
          <a:bodyPr>
            <a:normAutofit/>
          </a:bodyPr>
          <a:lstStyle/>
          <a:p>
            <a:r>
              <a:rPr lang="en-US" sz="3600" b="1" dirty="0"/>
              <a:t>Post Application</a:t>
            </a:r>
          </a:p>
        </p:txBody>
      </p:sp>
      <p:sp>
        <p:nvSpPr>
          <p:cNvPr id="3" name="Content Placeholder 2"/>
          <p:cNvSpPr>
            <a:spLocks noGrp="1"/>
          </p:cNvSpPr>
          <p:nvPr>
            <p:ph idx="1"/>
          </p:nvPr>
        </p:nvSpPr>
        <p:spPr>
          <a:xfrm>
            <a:off x="704850" y="1466850"/>
            <a:ext cx="10648950" cy="4710113"/>
          </a:xfrm>
        </p:spPr>
        <p:txBody>
          <a:bodyPr>
            <a:normAutofit/>
          </a:bodyPr>
          <a:lstStyle/>
          <a:p>
            <a:r>
              <a:rPr lang="en-US" sz="3200" dirty="0" smtClean="0"/>
              <a:t>Create the records within 14 days of application.</a:t>
            </a:r>
          </a:p>
          <a:p>
            <a:r>
              <a:rPr lang="en-US" sz="3200" dirty="0" smtClean="0"/>
              <a:t>Keep records for at least 2 years.</a:t>
            </a:r>
          </a:p>
          <a:p>
            <a:r>
              <a:rPr lang="en-US" sz="3200" dirty="0" smtClean="0"/>
              <a:t>Remember, if split treatment is made in a field, two separate records will be required since application time, temperature, &amp; winds may be different.</a:t>
            </a:r>
          </a:p>
          <a:p>
            <a:r>
              <a:rPr lang="en-US" dirty="0"/>
              <a:t>Required application recordkeeping consists of two parts:</a:t>
            </a:r>
          </a:p>
          <a:p>
            <a:pPr marL="971550" lvl="1" indent="-514350">
              <a:buFont typeface="+mj-lt"/>
              <a:buAutoNum type="arabicPeriod"/>
            </a:pPr>
            <a:r>
              <a:rPr lang="en-US" sz="3200" dirty="0"/>
              <a:t>Standard RUP records </a:t>
            </a:r>
            <a:r>
              <a:rPr lang="en-US" sz="3200" i="1" dirty="0"/>
              <a:t>(all dicamba products); </a:t>
            </a:r>
            <a:r>
              <a:rPr lang="en-US" sz="3200" dirty="0"/>
              <a:t>plus </a:t>
            </a:r>
          </a:p>
          <a:p>
            <a:pPr marL="971550" lvl="1" indent="-514350">
              <a:buFont typeface="+mj-lt"/>
              <a:buAutoNum type="arabicPeriod"/>
            </a:pPr>
            <a:r>
              <a:rPr lang="en-US" sz="3200" dirty="0"/>
              <a:t>Label-required records </a:t>
            </a:r>
            <a:r>
              <a:rPr lang="en-US" sz="3200" i="1" dirty="0"/>
              <a:t>(Xtendimax, Engenia, &amp; FeXapan.)</a:t>
            </a:r>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62</a:t>
            </a:fld>
            <a:endParaRPr lang="en-US" dirty="0"/>
          </a:p>
        </p:txBody>
      </p:sp>
    </p:spTree>
    <p:extLst>
      <p:ext uri="{BB962C8B-B14F-4D97-AF65-F5344CB8AC3E}">
        <p14:creationId xmlns:p14="http://schemas.microsoft.com/office/powerpoint/2010/main" val="357928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66750" y="548409"/>
            <a:ext cx="10926939" cy="1206500"/>
          </a:xfrm>
        </p:spPr>
        <p:txBody>
          <a:bodyPr>
            <a:normAutofit/>
          </a:bodyPr>
          <a:lstStyle/>
          <a:p>
            <a:pPr>
              <a:defRPr/>
            </a:pPr>
            <a:r>
              <a:rPr lang="en-US" altLang="en-US" sz="3600" b="1" dirty="0"/>
              <a:t>RUP </a:t>
            </a:r>
            <a:r>
              <a:rPr lang="en-US" altLang="en-US" sz="3600" b="1" dirty="0" smtClean="0"/>
              <a:t>application information (all RUP Dicamba Products)</a:t>
            </a:r>
            <a:endParaRPr lang="en-US" altLang="en-US" sz="3600" b="1" dirty="0"/>
          </a:p>
        </p:txBody>
      </p:sp>
      <p:sp>
        <p:nvSpPr>
          <p:cNvPr id="44034" name="Rectangle 3"/>
          <p:cNvSpPr>
            <a:spLocks noGrp="1" noChangeArrowheads="1"/>
          </p:cNvSpPr>
          <p:nvPr>
            <p:ph sz="half" idx="1"/>
          </p:nvPr>
        </p:nvSpPr>
        <p:spPr>
          <a:xfrm>
            <a:off x="1127991" y="1754909"/>
            <a:ext cx="3810000" cy="4495800"/>
          </a:xfrm>
        </p:spPr>
        <p:txBody>
          <a:bodyPr>
            <a:normAutofit/>
          </a:bodyPr>
          <a:lstStyle/>
          <a:p>
            <a:pPr eaLnBrk="1" hangingPunct="1"/>
            <a:r>
              <a:rPr lang="en-US" altLang="en-US" dirty="0"/>
              <a:t>Location</a:t>
            </a:r>
          </a:p>
          <a:p>
            <a:pPr eaLnBrk="1" hangingPunct="1"/>
            <a:r>
              <a:rPr lang="en-US" altLang="en-US" dirty="0"/>
              <a:t>Applicator name and permit number</a:t>
            </a:r>
          </a:p>
          <a:p>
            <a:pPr eaLnBrk="1" hangingPunct="1"/>
            <a:r>
              <a:rPr lang="en-US" altLang="en-US" dirty="0"/>
              <a:t>Date of application</a:t>
            </a:r>
          </a:p>
          <a:p>
            <a:pPr eaLnBrk="1" hangingPunct="1"/>
            <a:r>
              <a:rPr lang="en-US" altLang="en-US" dirty="0"/>
              <a:t>Crop</a:t>
            </a:r>
          </a:p>
          <a:p>
            <a:pPr eaLnBrk="1" hangingPunct="1"/>
            <a:r>
              <a:rPr lang="en-US" altLang="en-US" dirty="0"/>
              <a:t>Pest</a:t>
            </a:r>
          </a:p>
          <a:p>
            <a:pPr eaLnBrk="1" hangingPunct="1"/>
            <a:r>
              <a:rPr lang="en-US" altLang="en-US" dirty="0"/>
              <a:t>Acres treated</a:t>
            </a:r>
          </a:p>
        </p:txBody>
      </p:sp>
      <p:sp>
        <p:nvSpPr>
          <p:cNvPr id="44035" name="Rectangle 4"/>
          <p:cNvSpPr>
            <a:spLocks noGrp="1" noChangeArrowheads="1"/>
          </p:cNvSpPr>
          <p:nvPr>
            <p:ph sz="half" idx="2"/>
          </p:nvPr>
        </p:nvSpPr>
        <p:spPr>
          <a:xfrm>
            <a:off x="5772150" y="1754909"/>
            <a:ext cx="4705350" cy="4495800"/>
          </a:xfrm>
        </p:spPr>
        <p:txBody>
          <a:bodyPr/>
          <a:lstStyle/>
          <a:p>
            <a:pPr eaLnBrk="1" hangingPunct="1"/>
            <a:r>
              <a:rPr lang="en-US" altLang="en-US" dirty="0"/>
              <a:t>Rate</a:t>
            </a:r>
          </a:p>
          <a:p>
            <a:pPr eaLnBrk="1" hangingPunct="1"/>
            <a:r>
              <a:rPr lang="en-US" altLang="en-US" dirty="0"/>
              <a:t>Total amount used</a:t>
            </a:r>
          </a:p>
          <a:p>
            <a:pPr eaLnBrk="1" hangingPunct="1"/>
            <a:r>
              <a:rPr lang="en-US" altLang="en-US" dirty="0"/>
              <a:t>Brand name </a:t>
            </a:r>
            <a:r>
              <a:rPr lang="en-US" altLang="en-US" dirty="0" smtClean="0"/>
              <a:t>&amp; </a:t>
            </a:r>
            <a:r>
              <a:rPr lang="en-US" altLang="en-US" dirty="0"/>
              <a:t>formulation</a:t>
            </a:r>
          </a:p>
          <a:p>
            <a:pPr eaLnBrk="1" hangingPunct="1"/>
            <a:r>
              <a:rPr lang="en-US" altLang="en-US" dirty="0"/>
              <a:t>Manufacturer</a:t>
            </a:r>
          </a:p>
          <a:p>
            <a:pPr eaLnBrk="1" hangingPunct="1"/>
            <a:r>
              <a:rPr lang="en-US" altLang="en-US" dirty="0"/>
              <a:t>EPA registration </a:t>
            </a:r>
            <a:r>
              <a:rPr lang="en-US" altLang="en-US" dirty="0" smtClean="0"/>
              <a:t>number</a:t>
            </a:r>
            <a:endParaRPr lang="en-US" altLang="en-US" dirty="0"/>
          </a:p>
          <a:p>
            <a:pPr eaLnBrk="1" hangingPunct="1">
              <a:buClr>
                <a:srgbClr val="D6A10A"/>
              </a:buClr>
            </a:pPr>
            <a:endParaRPr lang="en-US" altLang="en-US" sz="2600" dirty="0">
              <a:solidFill>
                <a:srgbClr val="3333CC"/>
              </a:solidFill>
              <a:latin typeface="Souvenir Lt BT" pitchFamily="18" charset="0"/>
            </a:endParaRPr>
          </a:p>
        </p:txBody>
      </p:sp>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63</a:t>
            </a:fld>
            <a:endParaRPr lang="en-US" dirty="0"/>
          </a:p>
        </p:txBody>
      </p:sp>
    </p:spTree>
    <p:extLst>
      <p:ext uri="{BB962C8B-B14F-4D97-AF65-F5344CB8AC3E}">
        <p14:creationId xmlns:p14="http://schemas.microsoft.com/office/powerpoint/2010/main" val="352179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93" y="457200"/>
            <a:ext cx="11269887" cy="1110343"/>
          </a:xfrm>
        </p:spPr>
        <p:txBody>
          <a:bodyPr>
            <a:normAutofit/>
          </a:bodyPr>
          <a:lstStyle/>
          <a:p>
            <a:r>
              <a:rPr lang="en-US" sz="3200" b="1" dirty="0" smtClean="0"/>
              <a:t>Additional </a:t>
            </a:r>
            <a:r>
              <a:rPr lang="en-US" sz="3200" b="1" dirty="0"/>
              <a:t>records </a:t>
            </a:r>
            <a:r>
              <a:rPr lang="en-US" sz="3200" b="1" dirty="0" smtClean="0"/>
              <a:t>for </a:t>
            </a:r>
            <a:r>
              <a:rPr lang="en-US" sz="3200" dirty="0"/>
              <a:t>Xtendimax, Engenia, and </a:t>
            </a:r>
            <a:r>
              <a:rPr lang="en-US" sz="3200" dirty="0" smtClean="0"/>
              <a:t>FeXapan </a:t>
            </a:r>
            <a:r>
              <a:rPr lang="en-US" sz="3200" b="1" dirty="0" smtClean="0"/>
              <a:t>include:</a:t>
            </a:r>
            <a:endParaRPr lang="en-US" sz="3200" dirty="0"/>
          </a:p>
        </p:txBody>
      </p:sp>
      <p:sp>
        <p:nvSpPr>
          <p:cNvPr id="3" name="Content Placeholder 2"/>
          <p:cNvSpPr>
            <a:spLocks noGrp="1"/>
          </p:cNvSpPr>
          <p:nvPr>
            <p:ph idx="1"/>
          </p:nvPr>
        </p:nvSpPr>
        <p:spPr>
          <a:xfrm>
            <a:off x="727037" y="2388178"/>
            <a:ext cx="10515600" cy="4195763"/>
          </a:xfrm>
        </p:spPr>
        <p:txBody>
          <a:bodyPr>
            <a:normAutofit/>
          </a:bodyPr>
          <a:lstStyle/>
          <a:p>
            <a:endParaRPr lang="en-US" dirty="0"/>
          </a:p>
          <a:p>
            <a:endParaRPr lang="en-US" dirty="0" smtClean="0"/>
          </a:p>
          <a:p>
            <a:endParaRPr lang="en-US" dirty="0"/>
          </a:p>
        </p:txBody>
      </p:sp>
      <p:sp>
        <p:nvSpPr>
          <p:cNvPr id="4" name="TextBox 3"/>
          <p:cNvSpPr txBox="1"/>
          <p:nvPr/>
        </p:nvSpPr>
        <p:spPr>
          <a:xfrm>
            <a:off x="492369" y="1178169"/>
            <a:ext cx="11699631" cy="5847755"/>
          </a:xfrm>
          <a:prstGeom prst="rect">
            <a:avLst/>
          </a:prstGeom>
          <a:noFill/>
        </p:spPr>
        <p:txBody>
          <a:bodyPr wrap="square" rtlCol="0">
            <a:spAutoFit/>
          </a:bodyPr>
          <a:lstStyle/>
          <a:p>
            <a:pPr marL="342900" indent="-342900">
              <a:buAutoNum type="arabicPeriod"/>
            </a:pPr>
            <a:r>
              <a:rPr lang="en-US" sz="2600" dirty="0"/>
              <a:t>Proof the applicator was trained</a:t>
            </a:r>
          </a:p>
          <a:p>
            <a:pPr marL="342900" indent="-342900">
              <a:buAutoNum type="arabicPeriod"/>
            </a:pPr>
            <a:r>
              <a:rPr lang="en-US" sz="2600" dirty="0"/>
              <a:t>Receipts for product purchase</a:t>
            </a:r>
          </a:p>
          <a:p>
            <a:pPr marL="342900" indent="-342900">
              <a:buAutoNum type="arabicPeriod"/>
            </a:pPr>
            <a:r>
              <a:rPr lang="en-US" sz="2600" dirty="0"/>
              <a:t>Product label</a:t>
            </a:r>
          </a:p>
          <a:p>
            <a:pPr marL="342900" indent="-342900">
              <a:buAutoNum type="arabicPeriod"/>
            </a:pPr>
            <a:r>
              <a:rPr lang="en-US" sz="2600" dirty="0"/>
              <a:t>Date you visited </a:t>
            </a:r>
            <a:r>
              <a:rPr lang="en-US" sz="2600" dirty="0" smtClean="0"/>
              <a:t>DriftWatch </a:t>
            </a:r>
            <a:r>
              <a:rPr lang="en-US" sz="2600" dirty="0"/>
              <a:t>for nearby sensitive crops &amp; documentation that you surveyed nearby fields for sensitive crops prior to application </a:t>
            </a:r>
            <a:r>
              <a:rPr lang="en-US" sz="2600" i="1" dirty="0" smtClean="0"/>
              <a:t>(BMP within </a:t>
            </a:r>
            <a:r>
              <a:rPr lang="en-US" sz="2600" i="1" dirty="0"/>
              <a:t>½ mile).</a:t>
            </a:r>
            <a:endParaRPr lang="en-US" sz="2600" dirty="0"/>
          </a:p>
          <a:p>
            <a:pPr marL="342900" indent="-342900">
              <a:buAutoNum type="arabicPeriod"/>
            </a:pPr>
            <a:r>
              <a:rPr lang="en-US" sz="2600" dirty="0"/>
              <a:t>Pre-emergence or Post-emergence </a:t>
            </a:r>
            <a:r>
              <a:rPr lang="en-US" sz="2600" i="1" dirty="0"/>
              <a:t>(if post, also include number of days after planting).</a:t>
            </a:r>
          </a:p>
          <a:p>
            <a:pPr marL="342900" indent="-342900">
              <a:buAutoNum type="arabicPeriod"/>
            </a:pPr>
            <a:r>
              <a:rPr lang="en-US" sz="2600" dirty="0"/>
              <a:t>List of all products in the tank mix</a:t>
            </a:r>
          </a:p>
          <a:p>
            <a:pPr marL="342900" indent="-342900">
              <a:buFontTx/>
              <a:buAutoNum type="arabicPeriod"/>
            </a:pPr>
            <a:r>
              <a:rPr lang="en-US" sz="2600" dirty="0"/>
              <a:t>Type of nozzle &amp; pressure used</a:t>
            </a:r>
          </a:p>
          <a:p>
            <a:pPr marL="342900" indent="-342900">
              <a:buAutoNum type="arabicPeriod"/>
            </a:pPr>
            <a:r>
              <a:rPr lang="en-US" sz="2600" dirty="0"/>
              <a:t>Date &amp; start &amp; finish times of application</a:t>
            </a:r>
          </a:p>
          <a:p>
            <a:pPr marL="342900" indent="-342900">
              <a:buAutoNum type="arabicPeriod"/>
            </a:pPr>
            <a:r>
              <a:rPr lang="en-US" sz="2600" dirty="0"/>
              <a:t>Air temperature at the start &amp; end of application, measured at boom height</a:t>
            </a:r>
          </a:p>
          <a:p>
            <a:pPr marL="342900" indent="-342900">
              <a:buFontTx/>
              <a:buAutoNum type="arabicPeriod"/>
            </a:pPr>
            <a:r>
              <a:rPr lang="en-US" sz="2600" dirty="0"/>
              <a:t> Wind direction &amp; speed at start &amp; end of application, measured at boom height </a:t>
            </a:r>
          </a:p>
          <a:p>
            <a:pPr marL="342900" indent="-342900">
              <a:buFontTx/>
              <a:buAutoNum type="arabicPeriod"/>
            </a:pPr>
            <a:r>
              <a:rPr lang="en-US" sz="2600" dirty="0"/>
              <a:t> Date the sprayer was cleaned &amp; method used to clean it</a:t>
            </a:r>
          </a:p>
          <a:p>
            <a:endParaRPr lang="en-US" dirty="0" smtClean="0"/>
          </a:p>
          <a:p>
            <a:pPr marL="342900" indent="-342900">
              <a:buAutoNum type="arabicPeriod"/>
            </a:pPr>
            <a:endParaRPr lang="en-US" dirty="0"/>
          </a:p>
        </p:txBody>
      </p:sp>
      <p:sp>
        <p:nvSpPr>
          <p:cNvPr id="5" name="Date Placeholder 4"/>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64</a:t>
            </a:fld>
            <a:endParaRPr lang="en-US" dirty="0"/>
          </a:p>
        </p:txBody>
      </p:sp>
    </p:spTree>
    <p:extLst>
      <p:ext uri="{BB962C8B-B14F-4D97-AF65-F5344CB8AC3E}">
        <p14:creationId xmlns:p14="http://schemas.microsoft.com/office/powerpoint/2010/main" val="113419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199" y="1073498"/>
            <a:ext cx="4953001" cy="3046988"/>
          </a:xfrm>
          <a:prstGeom prst="rect">
            <a:avLst/>
          </a:prstGeom>
          <a:noFill/>
          <a:ln w="15875">
            <a:solidFill>
              <a:srgbClr val="0070C0"/>
            </a:solidFill>
          </a:ln>
        </p:spPr>
        <p:txBody>
          <a:bodyPr wrap="square" rtlCol="0">
            <a:spAutoFit/>
          </a:bodyPr>
          <a:lstStyle/>
          <a:p>
            <a:r>
              <a:rPr lang="en-US" sz="3200" dirty="0" smtClean="0"/>
              <a:t>You were given this recordkeeping form to use as a guide. The form is available at OISC </a:t>
            </a:r>
            <a:r>
              <a:rPr lang="en-US" sz="3200" dirty="0"/>
              <a:t>website </a:t>
            </a:r>
            <a:r>
              <a:rPr lang="en-US" sz="3200" dirty="0" smtClean="0"/>
              <a:t>as a pdf </a:t>
            </a:r>
            <a:r>
              <a:rPr lang="en-US" sz="3200" dirty="0"/>
              <a:t>you </a:t>
            </a:r>
            <a:r>
              <a:rPr lang="en-US" sz="3200" dirty="0" smtClean="0"/>
              <a:t>can print or </a:t>
            </a:r>
            <a:br>
              <a:rPr lang="en-US" sz="3200" dirty="0" smtClean="0"/>
            </a:br>
            <a:r>
              <a:rPr lang="en-US" sz="3200" dirty="0" smtClean="0"/>
              <a:t>fill in and save electronically.</a:t>
            </a:r>
            <a:endParaRPr lang="en-US" sz="3200" dirty="0"/>
          </a:p>
        </p:txBody>
      </p:sp>
      <p:sp>
        <p:nvSpPr>
          <p:cNvPr id="3" name="Date Placeholder 2"/>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65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Tree>
    <p:extLst>
      <p:ext uri="{BB962C8B-B14F-4D97-AF65-F5344CB8AC3E}">
        <p14:creationId xmlns:p14="http://schemas.microsoft.com/office/powerpoint/2010/main" val="180783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66</a:t>
            </a:fld>
            <a:endParaRPr lang="en-US" dirty="0"/>
          </a:p>
        </p:txBody>
      </p:sp>
      <p:pic>
        <p:nvPicPr>
          <p:cNvPr id="23" name="Picture 2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4571134" y="0"/>
            <a:ext cx="6296891" cy="6791325"/>
          </a:xfrm>
          <a:prstGeom prst="rect">
            <a:avLst/>
          </a:prstGeom>
          <a:ln w="12700">
            <a:solidFill>
              <a:schemeClr val="tx1"/>
            </a:solidFill>
          </a:ln>
        </p:spPr>
      </p:pic>
      <p:sp>
        <p:nvSpPr>
          <p:cNvPr id="24" name="Rectangle 23"/>
          <p:cNvSpPr/>
          <p:nvPr/>
        </p:nvSpPr>
        <p:spPr>
          <a:xfrm>
            <a:off x="304801" y="1038226"/>
            <a:ext cx="4266334" cy="4832092"/>
          </a:xfrm>
          <a:prstGeom prst="rect">
            <a:avLst/>
          </a:prstGeom>
        </p:spPr>
        <p:txBody>
          <a:bodyPr wrap="square">
            <a:spAutoFit/>
          </a:bodyPr>
          <a:lstStyle/>
          <a:p>
            <a:r>
              <a:rPr lang="en-US" sz="2800" dirty="0"/>
              <a:t>The label is complex, requiring much from the user of these products</a:t>
            </a:r>
            <a:r>
              <a:rPr lang="en-US" sz="2800" dirty="0" smtClean="0"/>
              <a:t>.</a:t>
            </a:r>
          </a:p>
          <a:p>
            <a:endParaRPr lang="en-US" sz="2800" dirty="0" smtClean="0"/>
          </a:p>
          <a:p>
            <a:r>
              <a:rPr lang="en-US" sz="2800" dirty="0" smtClean="0"/>
              <a:t>Observe </a:t>
            </a:r>
            <a:r>
              <a:rPr lang="en-US" sz="2800" dirty="0"/>
              <a:t>OISC’s guidance for “Interpreting </a:t>
            </a:r>
            <a:r>
              <a:rPr lang="en-US" sz="2800" dirty="0" smtClean="0"/>
              <a:t>Dicamba Label Terms And Phrases.”</a:t>
            </a:r>
          </a:p>
          <a:p>
            <a:endParaRPr lang="en-US" sz="2800" dirty="0"/>
          </a:p>
          <a:p>
            <a:r>
              <a:rPr lang="en-US" sz="2800" dirty="0" smtClean="0"/>
              <a:t>Guidance was developed thru consultation &amp; input with EPA &amp; registrants.</a:t>
            </a:r>
            <a:endParaRPr lang="en-US" sz="2800" dirty="0"/>
          </a:p>
        </p:txBody>
      </p:sp>
    </p:spTree>
    <p:extLst>
      <p:ext uri="{BB962C8B-B14F-4D97-AF65-F5344CB8AC3E}">
        <p14:creationId xmlns:p14="http://schemas.microsoft.com/office/powerpoint/2010/main" val="65395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4499"/>
            <a:ext cx="10515600" cy="1325563"/>
          </a:xfrm>
        </p:spPr>
        <p:txBody>
          <a:bodyPr/>
          <a:lstStyle/>
          <a:p>
            <a:r>
              <a:rPr lang="en-US" dirty="0" smtClean="0"/>
              <a:t>Keep in mind</a:t>
            </a:r>
            <a:endParaRPr lang="en-US" dirty="0"/>
          </a:p>
        </p:txBody>
      </p:sp>
      <p:sp>
        <p:nvSpPr>
          <p:cNvPr id="3" name="Content Placeholder 2"/>
          <p:cNvSpPr>
            <a:spLocks noGrp="1"/>
          </p:cNvSpPr>
          <p:nvPr>
            <p:ph idx="1"/>
          </p:nvPr>
        </p:nvSpPr>
        <p:spPr>
          <a:xfrm>
            <a:off x="619125" y="2010062"/>
            <a:ext cx="6116782" cy="2019262"/>
          </a:xfrm>
        </p:spPr>
        <p:txBody>
          <a:bodyPr>
            <a:normAutofit/>
          </a:bodyPr>
          <a:lstStyle/>
          <a:p>
            <a:pPr marL="0" indent="0">
              <a:buNone/>
            </a:pPr>
            <a:r>
              <a:rPr lang="en-US" dirty="0" smtClean="0"/>
              <a:t>Rotate </a:t>
            </a:r>
            <a:r>
              <a:rPr lang="en-US" dirty="0"/>
              <a:t>herbicide classes when possible as a way of reducing resistance</a:t>
            </a:r>
            <a:r>
              <a:rPr lang="en-US" dirty="0" smtClean="0"/>
              <a:t>. Dicamba is a Group 4.</a:t>
            </a:r>
          </a:p>
          <a:p>
            <a:endParaRPr lang="en-US" dirty="0"/>
          </a:p>
          <a:p>
            <a:endParaRPr lang="en-US" dirty="0"/>
          </a:p>
          <a:p>
            <a:endParaRPr lang="en-US" dirty="0" smtClean="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9863" y="802719"/>
            <a:ext cx="4736152" cy="484045"/>
          </a:xfrm>
          <a:prstGeom prst="rect">
            <a:avLst/>
          </a:prstGeom>
        </p:spPr>
      </p:pic>
      <p:sp>
        <p:nvSpPr>
          <p:cNvPr id="9" name="TextBox 8"/>
          <p:cNvSpPr txBox="1"/>
          <p:nvPr/>
        </p:nvSpPr>
        <p:spPr>
          <a:xfrm>
            <a:off x="1685926" y="5111918"/>
            <a:ext cx="9458324" cy="584775"/>
          </a:xfrm>
          <a:prstGeom prst="rect">
            <a:avLst/>
          </a:prstGeom>
          <a:noFill/>
        </p:spPr>
        <p:txBody>
          <a:bodyPr wrap="square" rtlCol="0">
            <a:spAutoFit/>
          </a:bodyPr>
          <a:lstStyle/>
          <a:p>
            <a:r>
              <a:rPr lang="en-US" sz="3200" dirty="0">
                <a:latin typeface="Segoe Script" panose="020B0504020000000003" pitchFamily="34" charset="0"/>
              </a:rPr>
              <a:t>Do your part to preserve the technology!</a:t>
            </a:r>
          </a:p>
        </p:txBody>
      </p:sp>
      <p:sp>
        <p:nvSpPr>
          <p:cNvPr id="10" name="Rectangle 9"/>
          <p:cNvSpPr/>
          <p:nvPr/>
        </p:nvSpPr>
        <p:spPr>
          <a:xfrm>
            <a:off x="6767205" y="1287044"/>
            <a:ext cx="4384035" cy="2862322"/>
          </a:xfrm>
          <a:prstGeom prst="rect">
            <a:avLst/>
          </a:prstGeom>
        </p:spPr>
        <p:txBody>
          <a:bodyPr wrap="square">
            <a:spAutoFit/>
          </a:bodyPr>
          <a:lstStyle/>
          <a:p>
            <a:r>
              <a:rPr lang="en-US" dirty="0" smtClean="0"/>
              <a:t>Q: We’ve been spraying dicamba on corn since the 1960’s and there hasn’t been any resistance issues, so why can’t I just spray Engenia, FeXapan, or Xtendimax 3 times a season?</a:t>
            </a:r>
          </a:p>
          <a:p>
            <a:endParaRPr lang="en-US" dirty="0"/>
          </a:p>
          <a:p>
            <a:r>
              <a:rPr lang="en-US" dirty="0" smtClean="0"/>
              <a:t>A: We’ve been down this road, it was called “Roundup Ready”. HISTORY will repeat itself if we do the same thing </a:t>
            </a:r>
            <a:r>
              <a:rPr lang="en-US" dirty="0" smtClean="0">
                <a:sym typeface="Symbol" panose="05050102010706020507" pitchFamily="18" charset="2"/>
              </a:rPr>
              <a:t> RESISTANCE!</a:t>
            </a:r>
            <a:endParaRPr lang="en-US" dirty="0" smtClean="0"/>
          </a:p>
          <a:p>
            <a:pPr algn="r"/>
            <a:r>
              <a:rPr lang="en-US" dirty="0" smtClean="0"/>
              <a:t>Bill </a:t>
            </a:r>
            <a:r>
              <a:rPr lang="en-US" dirty="0"/>
              <a:t>Johnson, Purdue weed scientist</a:t>
            </a:r>
          </a:p>
        </p:txBody>
      </p:sp>
      <p:sp>
        <p:nvSpPr>
          <p:cNvPr id="5" name="Date Placeholder 4"/>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67</a:t>
            </a:fld>
            <a:endParaRPr lang="en-US" dirty="0"/>
          </a:p>
        </p:txBody>
      </p:sp>
    </p:spTree>
    <p:extLst>
      <p:ext uri="{BB962C8B-B14F-4D97-AF65-F5344CB8AC3E}">
        <p14:creationId xmlns:p14="http://schemas.microsoft.com/office/powerpoint/2010/main" val="414617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04" y="382710"/>
            <a:ext cx="10515600" cy="1325563"/>
          </a:xfrm>
        </p:spPr>
        <p:txBody>
          <a:bodyPr/>
          <a:lstStyle/>
          <a:p>
            <a:r>
              <a:rPr lang="en-US" dirty="0" smtClean="0"/>
              <a:t>Conclusion</a:t>
            </a:r>
            <a:endParaRPr lang="en-US" dirty="0"/>
          </a:p>
        </p:txBody>
      </p:sp>
      <p:sp>
        <p:nvSpPr>
          <p:cNvPr id="3" name="Content Placeholder 2"/>
          <p:cNvSpPr>
            <a:spLocks noGrp="1"/>
          </p:cNvSpPr>
          <p:nvPr>
            <p:ph idx="1"/>
          </p:nvPr>
        </p:nvSpPr>
        <p:spPr>
          <a:xfrm>
            <a:off x="289703" y="1317320"/>
            <a:ext cx="9062109" cy="5540680"/>
          </a:xfrm>
        </p:spPr>
        <p:txBody>
          <a:bodyPr>
            <a:normAutofit lnSpcReduction="10000"/>
          </a:bodyPr>
          <a:lstStyle/>
          <a:p>
            <a:r>
              <a:rPr lang="en-US" dirty="0" smtClean="0"/>
              <a:t>Weed resistance is a real and ever-growing issue.</a:t>
            </a:r>
          </a:p>
          <a:p>
            <a:r>
              <a:rPr lang="en-US" dirty="0" smtClean="0"/>
              <a:t>Rotate herbicide classes when possible as a way of reducing resistance.</a:t>
            </a:r>
          </a:p>
          <a:p>
            <a:r>
              <a:rPr lang="en-US" dirty="0" smtClean="0"/>
              <a:t>Dicamba products are important tools in managing resistant weeds such as marestail, Palmer, and water hemp in dicamba-tolerant crops such as soybeans.</a:t>
            </a:r>
          </a:p>
          <a:p>
            <a:r>
              <a:rPr lang="en-US" dirty="0" smtClean="0"/>
              <a:t>The label is written to put all of the liability (both regulatory and civil) on the applicator. Follow the label.</a:t>
            </a:r>
          </a:p>
          <a:p>
            <a:r>
              <a:rPr lang="en-US" dirty="0" smtClean="0"/>
              <a:t>There are alternatives to dicamba products in soybeans in many cases.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1813" y="2620107"/>
            <a:ext cx="2906983" cy="4237891"/>
          </a:xfrm>
          <a:prstGeom prst="rect">
            <a:avLst/>
          </a:prstGeom>
        </p:spPr>
      </p:pic>
      <p:sp>
        <p:nvSpPr>
          <p:cNvPr id="5" name="Date Placeholder 4"/>
          <p:cNvSpPr>
            <a:spLocks noGrp="1"/>
          </p:cNvSpPr>
          <p:nvPr>
            <p:ph type="dt" sz="half" idx="10"/>
          </p:nvPr>
        </p:nvSpPr>
        <p:spPr/>
        <p:txBody>
          <a:bodyPr/>
          <a:lstStyle/>
          <a:p>
            <a:r>
              <a:rPr lang="en-US" smtClean="0"/>
              <a:t>5/30/2018</a:t>
            </a:r>
            <a:endParaRPr lang="en-US" dirty="0"/>
          </a:p>
        </p:txBody>
      </p:sp>
      <p:sp>
        <p:nvSpPr>
          <p:cNvPr id="6" name="Slide Number Placeholder 5"/>
          <p:cNvSpPr>
            <a:spLocks noGrp="1"/>
          </p:cNvSpPr>
          <p:nvPr>
            <p:ph type="sldNum" sz="quarter" idx="12"/>
          </p:nvPr>
        </p:nvSpPr>
        <p:spPr/>
        <p:txBody>
          <a:bodyPr/>
          <a:lstStyle/>
          <a:p>
            <a:fld id="{1FC8DD8B-E0DB-44BA-B35E-E587B0E651D5}" type="slidenum">
              <a:rPr lang="en-US" smtClean="0"/>
              <a:t>68</a:t>
            </a:fld>
            <a:endParaRPr lang="en-US" dirty="0"/>
          </a:p>
        </p:txBody>
      </p:sp>
    </p:spTree>
    <p:extLst>
      <p:ext uri="{BB962C8B-B14F-4D97-AF65-F5344CB8AC3E}">
        <p14:creationId xmlns:p14="http://schemas.microsoft.com/office/powerpoint/2010/main" val="13797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351" y="1633613"/>
            <a:ext cx="8410703" cy="1200329"/>
          </a:xfrm>
          <a:prstGeom prst="rect">
            <a:avLst/>
          </a:prstGeom>
        </p:spPr>
        <p:txBody>
          <a:bodyPr wrap="square">
            <a:spAutoFit/>
          </a:bodyPr>
          <a:lstStyle/>
          <a:p>
            <a:r>
              <a:rPr lang="en-US" sz="3600" b="1" dirty="0">
                <a:latin typeface="Segoe Script" panose="020B0504020000000003" pitchFamily="34" charset="0"/>
              </a:rPr>
              <a:t>“Threading The Needle”</a:t>
            </a:r>
            <a:br>
              <a:rPr lang="en-US" sz="3600" b="1" dirty="0">
                <a:latin typeface="Segoe Script" panose="020B0504020000000003" pitchFamily="34" charset="0"/>
              </a:rPr>
            </a:br>
            <a:endParaRPr lang="en-US" sz="3600" b="1" dirty="0"/>
          </a:p>
        </p:txBody>
      </p:sp>
      <p:sp>
        <p:nvSpPr>
          <p:cNvPr id="6" name="TextBox 5"/>
          <p:cNvSpPr txBox="1"/>
          <p:nvPr/>
        </p:nvSpPr>
        <p:spPr>
          <a:xfrm>
            <a:off x="2546582" y="4034270"/>
            <a:ext cx="6622472" cy="1200329"/>
          </a:xfrm>
          <a:prstGeom prst="rect">
            <a:avLst/>
          </a:prstGeom>
          <a:noFill/>
          <a:ln w="38100">
            <a:solidFill>
              <a:srgbClr val="FF0066"/>
            </a:solidFill>
            <a:prstDash val="lgDash"/>
          </a:ln>
        </p:spPr>
        <p:txBody>
          <a:bodyPr wrap="square" rtlCol="0">
            <a:spAutoFit/>
          </a:bodyPr>
          <a:lstStyle/>
          <a:p>
            <a:pPr algn="ctr"/>
            <a:r>
              <a:rPr lang="en-US" sz="3600" b="1" dirty="0" smtClean="0"/>
              <a:t>To prevent spray technology from falling apart in 2018</a:t>
            </a:r>
          </a:p>
        </p:txBody>
      </p:sp>
      <p:pic>
        <p:nvPicPr>
          <p:cNvPr id="7" name="Picture 6" descr="7 Tips on How to &lt;strong&gt;Sew&lt;/strong&gt; Shapewear | IN FORM®"/>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19282825" flipH="1">
            <a:off x="7075471" y="2914188"/>
            <a:ext cx="2812350" cy="574920"/>
          </a:xfrm>
          <a:prstGeom prst="rect">
            <a:avLst/>
          </a:prstGeom>
        </p:spPr>
      </p:pic>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69</a:t>
            </a:fld>
            <a:endParaRPr lang="en-US" dirty="0"/>
          </a:p>
        </p:txBody>
      </p:sp>
    </p:spTree>
    <p:extLst>
      <p:ext uri="{BB962C8B-B14F-4D97-AF65-F5344CB8AC3E}">
        <p14:creationId xmlns:p14="http://schemas.microsoft.com/office/powerpoint/2010/main" val="73561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327" y="1507996"/>
            <a:ext cx="10698480" cy="5596600"/>
          </a:xfrm>
        </p:spPr>
        <p:txBody>
          <a:bodyPr>
            <a:normAutofit/>
          </a:bodyPr>
          <a:lstStyle/>
          <a:p>
            <a:pPr lvl="1"/>
            <a:r>
              <a:rPr lang="en-US" sz="3200" dirty="0" smtClean="0"/>
              <a:t>Cover </a:t>
            </a:r>
            <a:r>
              <a:rPr lang="en-US" sz="3200" dirty="0"/>
              <a:t>crops can help with </a:t>
            </a:r>
            <a:r>
              <a:rPr lang="en-US" sz="3200" dirty="0" smtClean="0"/>
              <a:t>Marestail</a:t>
            </a:r>
            <a:r>
              <a:rPr lang="en-US" sz="3200" dirty="0"/>
              <a:t>, but results are very erratic with </a:t>
            </a:r>
            <a:r>
              <a:rPr lang="en-US" sz="3200" dirty="0" smtClean="0"/>
              <a:t>Palmer and Giant Ragweed.</a:t>
            </a:r>
            <a:endParaRPr lang="en-US" sz="3200" dirty="0"/>
          </a:p>
          <a:p>
            <a:pPr lvl="1"/>
            <a:endParaRPr lang="en-US" sz="3200" dirty="0" smtClean="0"/>
          </a:p>
          <a:p>
            <a:pPr lvl="1"/>
            <a:r>
              <a:rPr lang="en-US" sz="3200" dirty="0" smtClean="0"/>
              <a:t>Growers </a:t>
            </a:r>
            <a:r>
              <a:rPr lang="en-US" sz="3200" dirty="0"/>
              <a:t>will migrate to </a:t>
            </a:r>
            <a:r>
              <a:rPr lang="en-US" sz="3200" dirty="0" smtClean="0"/>
              <a:t>the </a:t>
            </a:r>
            <a:r>
              <a:rPr lang="en-US" sz="3200" dirty="0"/>
              <a:t>best perceived </a:t>
            </a:r>
            <a:r>
              <a:rPr lang="en-US" sz="3200" u="sng" dirty="0" smtClean="0"/>
              <a:t>short-term</a:t>
            </a:r>
            <a:r>
              <a:rPr lang="en-US" sz="3200" dirty="0" smtClean="0"/>
              <a:t> solutions </a:t>
            </a:r>
            <a:r>
              <a:rPr lang="en-US" sz="3200" dirty="0"/>
              <a:t>through their GMO seed </a:t>
            </a:r>
            <a:r>
              <a:rPr lang="en-US" sz="3200" dirty="0" smtClean="0"/>
              <a:t>purchases: </a:t>
            </a:r>
            <a:endParaRPr lang="en-US" sz="3200" dirty="0"/>
          </a:p>
          <a:p>
            <a:pPr lvl="2"/>
            <a:r>
              <a:rPr lang="en-US" sz="3200" dirty="0" smtClean="0"/>
              <a:t>Liberty Link</a:t>
            </a:r>
          </a:p>
          <a:p>
            <a:pPr lvl="2"/>
            <a:r>
              <a:rPr lang="en-US" sz="3200" dirty="0" smtClean="0"/>
              <a:t>Xtend</a:t>
            </a:r>
            <a:endParaRPr lang="en-US" sz="3200" dirty="0"/>
          </a:p>
          <a:p>
            <a:pPr lvl="2"/>
            <a:r>
              <a:rPr lang="en-US" sz="3200" dirty="0"/>
              <a:t>Enlist</a:t>
            </a:r>
          </a:p>
          <a:p>
            <a:pPr lvl="2"/>
            <a:r>
              <a:rPr lang="en-US" sz="3200" dirty="0"/>
              <a:t>Bleacher beans (Balance GT and MGI) ) – 2019???</a:t>
            </a:r>
          </a:p>
          <a:p>
            <a:pPr lvl="2"/>
            <a:endParaRPr lang="en-US" sz="3300" dirty="0"/>
          </a:p>
          <a:p>
            <a:pPr lvl="1"/>
            <a:endParaRPr lang="en-US" dirty="0"/>
          </a:p>
        </p:txBody>
      </p:sp>
      <p:sp>
        <p:nvSpPr>
          <p:cNvPr id="2" name="TextBox 1"/>
          <p:cNvSpPr txBox="1"/>
          <p:nvPr/>
        </p:nvSpPr>
        <p:spPr>
          <a:xfrm>
            <a:off x="571500" y="962026"/>
            <a:ext cx="8334375" cy="646331"/>
          </a:xfrm>
          <a:prstGeom prst="rect">
            <a:avLst/>
          </a:prstGeom>
          <a:noFill/>
        </p:spPr>
        <p:txBody>
          <a:bodyPr wrap="square" rtlCol="0">
            <a:spAutoFit/>
          </a:bodyPr>
          <a:lstStyle/>
          <a:p>
            <a:r>
              <a:rPr lang="en-US" sz="3600" b="1" dirty="0" smtClean="0"/>
              <a:t>Control Options</a:t>
            </a:r>
            <a:endParaRPr lang="en-US" sz="3600" b="1" dirty="0"/>
          </a:p>
        </p:txBody>
      </p:sp>
      <p:sp>
        <p:nvSpPr>
          <p:cNvPr id="4" name="Date Placeholder 3"/>
          <p:cNvSpPr>
            <a:spLocks noGrp="1"/>
          </p:cNvSpPr>
          <p:nvPr>
            <p:ph type="dt" sz="half" idx="10"/>
          </p:nvPr>
        </p:nvSpPr>
        <p:spPr/>
        <p:txBody>
          <a:bodyPr/>
          <a:lstStyle/>
          <a:p>
            <a:r>
              <a:rPr lang="en-US" smtClean="0"/>
              <a:t>5/30/2018</a:t>
            </a:r>
            <a:endParaRPr lang="en-US" dirty="0"/>
          </a:p>
        </p:txBody>
      </p:sp>
      <p:sp>
        <p:nvSpPr>
          <p:cNvPr id="5" name="Slide Number Placeholder 4"/>
          <p:cNvSpPr>
            <a:spLocks noGrp="1"/>
          </p:cNvSpPr>
          <p:nvPr>
            <p:ph type="sldNum" sz="quarter" idx="12"/>
          </p:nvPr>
        </p:nvSpPr>
        <p:spPr/>
        <p:txBody>
          <a:bodyPr/>
          <a:lstStyle/>
          <a:p>
            <a:fld id="{1FC8DD8B-E0DB-44BA-B35E-E587B0E651D5}" type="slidenum">
              <a:rPr lang="en-US" smtClean="0"/>
              <a:t>7</a:t>
            </a:fld>
            <a:endParaRPr lang="en-US" dirty="0"/>
          </a:p>
        </p:txBody>
      </p:sp>
    </p:spTree>
    <p:extLst>
      <p:ext uri="{BB962C8B-B14F-4D97-AF65-F5344CB8AC3E}">
        <p14:creationId xmlns:p14="http://schemas.microsoft.com/office/powerpoint/2010/main" val="158130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722" y="791591"/>
            <a:ext cx="11101360" cy="748782"/>
          </a:xfrm>
        </p:spPr>
        <p:txBody>
          <a:bodyPr>
            <a:normAutofit/>
          </a:bodyPr>
          <a:lstStyle/>
          <a:p>
            <a:r>
              <a:rPr lang="en-US" sz="3600" dirty="0" smtClean="0">
                <a:latin typeface="+mn-lt"/>
              </a:rPr>
              <a:t>Contributors:</a:t>
            </a:r>
            <a:endParaRPr lang="en-US" sz="3600" dirty="0">
              <a:latin typeface="+mn-lt"/>
            </a:endParaRPr>
          </a:p>
        </p:txBody>
      </p:sp>
      <p:sp>
        <p:nvSpPr>
          <p:cNvPr id="6" name="Text Placeholder 5"/>
          <p:cNvSpPr>
            <a:spLocks noGrp="1"/>
          </p:cNvSpPr>
          <p:nvPr>
            <p:ph type="body" idx="12"/>
          </p:nvPr>
        </p:nvSpPr>
        <p:spPr>
          <a:xfrm>
            <a:off x="395723" y="1540373"/>
            <a:ext cx="10682586" cy="3930799"/>
          </a:xfrm>
        </p:spPr>
        <p:txBody>
          <a:bodyPr>
            <a:normAutofit/>
          </a:bodyPr>
          <a:lstStyle/>
          <a:p>
            <a:r>
              <a:rPr lang="en-US" sz="3200" dirty="0">
                <a:latin typeface="+mn-lt"/>
              </a:rPr>
              <a:t>Joe </a:t>
            </a:r>
            <a:r>
              <a:rPr lang="en-US" sz="3200" dirty="0" smtClean="0">
                <a:latin typeface="+mn-lt"/>
              </a:rPr>
              <a:t>Ikley</a:t>
            </a:r>
            <a:r>
              <a:rPr lang="en-US" sz="3200" dirty="0">
                <a:latin typeface="+mn-lt"/>
              </a:rPr>
              <a:t>, Weed Science Professional Assistant, </a:t>
            </a:r>
            <a:r>
              <a:rPr lang="en-US" sz="3200" dirty="0" smtClean="0">
                <a:latin typeface="+mn-lt"/>
              </a:rPr>
              <a:t/>
            </a:r>
            <a:br>
              <a:rPr lang="en-US" sz="3200" dirty="0" smtClean="0">
                <a:latin typeface="+mn-lt"/>
              </a:rPr>
            </a:br>
            <a:r>
              <a:rPr lang="en-US" sz="3200" dirty="0" smtClean="0">
                <a:latin typeface="+mn-lt"/>
              </a:rPr>
              <a:t>Purdue </a:t>
            </a:r>
            <a:r>
              <a:rPr lang="en-US" sz="3200" dirty="0">
                <a:latin typeface="+mn-lt"/>
              </a:rPr>
              <a:t>University</a:t>
            </a:r>
          </a:p>
          <a:p>
            <a:r>
              <a:rPr lang="en-US" sz="3200" dirty="0" smtClean="0">
                <a:latin typeface="+mn-lt"/>
              </a:rPr>
              <a:t>Bill Johnson, Professor </a:t>
            </a:r>
            <a:r>
              <a:rPr lang="en-US" sz="3200" dirty="0">
                <a:latin typeface="+mn-lt"/>
              </a:rPr>
              <a:t>of Weed </a:t>
            </a:r>
            <a:r>
              <a:rPr lang="en-US" sz="3200" dirty="0" smtClean="0">
                <a:latin typeface="+mn-lt"/>
              </a:rPr>
              <a:t>Science, Purdue University</a:t>
            </a:r>
          </a:p>
          <a:p>
            <a:r>
              <a:rPr lang="en-US" sz="3200" dirty="0" smtClean="0">
                <a:latin typeface="+mn-lt"/>
              </a:rPr>
              <a:t>Dave Scott, Pesticide Program Administrator, </a:t>
            </a:r>
            <a:br>
              <a:rPr lang="en-US" sz="3200" dirty="0" smtClean="0">
                <a:latin typeface="+mn-lt"/>
              </a:rPr>
            </a:br>
            <a:r>
              <a:rPr lang="en-US" sz="3200" dirty="0" smtClean="0">
                <a:latin typeface="+mn-lt"/>
              </a:rPr>
              <a:t>Office of Indiana State Chemist</a:t>
            </a:r>
          </a:p>
          <a:p>
            <a:r>
              <a:rPr lang="en-US" sz="3200" dirty="0" smtClean="0">
                <a:latin typeface="+mn-lt"/>
              </a:rPr>
              <a:t>Fred </a:t>
            </a:r>
            <a:r>
              <a:rPr lang="en-US" sz="3200" dirty="0" err="1" smtClean="0">
                <a:latin typeface="+mn-lt"/>
              </a:rPr>
              <a:t>Whitford</a:t>
            </a:r>
            <a:r>
              <a:rPr lang="en-US" sz="3200" dirty="0" smtClean="0">
                <a:latin typeface="+mn-lt"/>
              </a:rPr>
              <a:t>, </a:t>
            </a:r>
            <a:r>
              <a:rPr lang="en-US" sz="3200" dirty="0">
                <a:latin typeface="+mn-lt"/>
              </a:rPr>
              <a:t>Clinical Engagement </a:t>
            </a:r>
            <a:r>
              <a:rPr lang="en-US" sz="3200" dirty="0" smtClean="0">
                <a:latin typeface="+mn-lt"/>
              </a:rPr>
              <a:t>Professor, </a:t>
            </a:r>
            <a:br>
              <a:rPr lang="en-US" sz="3200" dirty="0" smtClean="0">
                <a:latin typeface="+mn-lt"/>
              </a:rPr>
            </a:br>
            <a:r>
              <a:rPr lang="en-US" sz="3200" dirty="0" smtClean="0">
                <a:latin typeface="+mn-lt"/>
              </a:rPr>
              <a:t>Purdue Pesticide Programs</a:t>
            </a:r>
            <a:endParaRPr lang="en-US" sz="3200" dirty="0">
              <a:latin typeface="+mn-lt"/>
            </a:endParaRPr>
          </a:p>
        </p:txBody>
      </p:sp>
      <p:sp>
        <p:nvSpPr>
          <p:cNvPr id="2" name="Date Placeholder 1"/>
          <p:cNvSpPr>
            <a:spLocks noGrp="1"/>
          </p:cNvSpPr>
          <p:nvPr>
            <p:ph type="dt" sz="half" idx="4294967295"/>
          </p:nvPr>
        </p:nvSpPr>
        <p:spPr>
          <a:xfrm>
            <a:off x="0" y="6356350"/>
            <a:ext cx="2743200" cy="365125"/>
          </a:xfrm>
        </p:spPr>
        <p:txBody>
          <a:bodyPr/>
          <a:lstStyle/>
          <a:p>
            <a:r>
              <a:rPr lang="en-US" smtClean="0"/>
              <a:t>5/30/2018</a:t>
            </a:r>
            <a:endParaRPr lang="en-US" dirty="0"/>
          </a:p>
        </p:txBody>
      </p:sp>
      <p:sp>
        <p:nvSpPr>
          <p:cNvPr id="3" name="Slide Number Placeholder 2"/>
          <p:cNvSpPr>
            <a:spLocks noGrp="1"/>
          </p:cNvSpPr>
          <p:nvPr>
            <p:ph type="sldNum" sz="quarter" idx="4294967295"/>
          </p:nvPr>
        </p:nvSpPr>
        <p:spPr>
          <a:xfrm>
            <a:off x="9448800" y="6356350"/>
            <a:ext cx="2743200" cy="365125"/>
          </a:xfrm>
        </p:spPr>
        <p:txBody>
          <a:bodyPr/>
          <a:lstStyle/>
          <a:p>
            <a:fld id="{1FC8DD8B-E0DB-44BA-B35E-E587B0E651D5}" type="slidenum">
              <a:rPr lang="en-US" smtClean="0"/>
              <a:t>70</a:t>
            </a:fld>
            <a:endParaRPr lang="en-US" dirty="0"/>
          </a:p>
        </p:txBody>
      </p:sp>
    </p:spTree>
    <p:extLst>
      <p:ext uri="{BB962C8B-B14F-4D97-AF65-F5344CB8AC3E}">
        <p14:creationId xmlns:p14="http://schemas.microsoft.com/office/powerpoint/2010/main" val="22075737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Best Management Practices</a:t>
            </a:r>
            <a:endParaRPr lang="en-US" dirty="0"/>
          </a:p>
        </p:txBody>
      </p:sp>
      <p:sp>
        <p:nvSpPr>
          <p:cNvPr id="3" name="Content Placeholder 2"/>
          <p:cNvSpPr>
            <a:spLocks noGrp="1"/>
          </p:cNvSpPr>
          <p:nvPr>
            <p:ph sz="quarter" idx="1"/>
          </p:nvPr>
        </p:nvSpPr>
        <p:spPr/>
        <p:txBody>
          <a:bodyPr/>
          <a:lstStyle/>
          <a:p>
            <a:r>
              <a:rPr lang="en-US" sz="2600" dirty="0"/>
              <a:t>Do not apply if sensitive crops are within ½ mile</a:t>
            </a:r>
          </a:p>
          <a:p>
            <a:r>
              <a:rPr lang="en-US" sz="2600" dirty="0"/>
              <a:t>Pay attention to wind forecast 2-3 days after application</a:t>
            </a:r>
          </a:p>
          <a:p>
            <a:r>
              <a:rPr lang="en-US" sz="2600" dirty="0"/>
              <a:t>Use an app like Spray Smart to check for inversions</a:t>
            </a:r>
          </a:p>
          <a:p>
            <a:r>
              <a:rPr lang="en-US" sz="2600" dirty="0"/>
              <a:t>Avoid applications when temperatures exceed 80 degrees</a:t>
            </a:r>
          </a:p>
          <a:p>
            <a:pPr lvl="1"/>
            <a:r>
              <a:rPr lang="en-US" sz="2300" dirty="0"/>
              <a:t>Higher temps = higher risk for volatility</a:t>
            </a:r>
          </a:p>
          <a:p>
            <a:r>
              <a:rPr lang="en-US" sz="2600" dirty="0"/>
              <a:t>Consider </a:t>
            </a:r>
            <a:r>
              <a:rPr lang="en-US" sz="2600" dirty="0" err="1"/>
              <a:t>Preplant</a:t>
            </a:r>
            <a:r>
              <a:rPr lang="en-US" sz="2600" dirty="0"/>
              <a:t>, </a:t>
            </a:r>
            <a:r>
              <a:rPr lang="en-US" sz="2600" dirty="0" err="1"/>
              <a:t>Preemergence</a:t>
            </a:r>
            <a:r>
              <a:rPr lang="en-US" sz="2600" dirty="0"/>
              <a:t>, or very early </a:t>
            </a:r>
            <a:r>
              <a:rPr lang="en-US" sz="2600" dirty="0" err="1"/>
              <a:t>Postemergence</a:t>
            </a:r>
            <a:r>
              <a:rPr lang="en-US" sz="2600" dirty="0"/>
              <a:t> only</a:t>
            </a:r>
          </a:p>
          <a:p>
            <a:endParaRPr lang="en-US" sz="2600" dirty="0"/>
          </a:p>
          <a:p>
            <a:pPr marL="0" indent="0" algn="ctr">
              <a:buNone/>
            </a:pPr>
            <a:r>
              <a:rPr lang="en-US" sz="3600" dirty="0"/>
              <a:t>TALK TO YOUR NEIGHBORS</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7024" y="2573267"/>
            <a:ext cx="1011322" cy="408302"/>
          </a:xfrm>
          <a:prstGeom prst="rect">
            <a:avLst/>
          </a:prstGeom>
        </p:spPr>
      </p:pic>
      <p:pic>
        <p:nvPicPr>
          <p:cNvPr id="5" name="Picture 11" descr="\\xserv2.btny.purdue.edu\department\Graphics and Images\Logos\WeedSci_color.t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54615" y="6030702"/>
            <a:ext cx="858818" cy="562396"/>
          </a:xfrm>
          <a:prstGeom prst="rect">
            <a:avLst/>
          </a:prstGeom>
          <a:noFill/>
        </p:spPr>
      </p:pic>
      <p:sp>
        <p:nvSpPr>
          <p:cNvPr id="6" name="Date Placeholder 5"/>
          <p:cNvSpPr>
            <a:spLocks noGrp="1"/>
          </p:cNvSpPr>
          <p:nvPr>
            <p:ph type="dt" sz="half" idx="10"/>
          </p:nvPr>
        </p:nvSpPr>
        <p:spPr/>
        <p:txBody>
          <a:bodyPr/>
          <a:lstStyle/>
          <a:p>
            <a:r>
              <a:rPr lang="en-US" smtClean="0"/>
              <a:t>5/30/2018</a:t>
            </a:r>
            <a:endParaRPr lang="en-US" dirty="0"/>
          </a:p>
        </p:txBody>
      </p:sp>
      <p:sp>
        <p:nvSpPr>
          <p:cNvPr id="7" name="Slide Number Placeholder 6"/>
          <p:cNvSpPr>
            <a:spLocks noGrp="1"/>
          </p:cNvSpPr>
          <p:nvPr>
            <p:ph type="sldNum" sz="quarter" idx="12"/>
          </p:nvPr>
        </p:nvSpPr>
        <p:spPr/>
        <p:txBody>
          <a:bodyPr/>
          <a:lstStyle/>
          <a:p>
            <a:fld id="{1FC8DD8B-E0DB-44BA-B35E-E587B0E651D5}" type="slidenum">
              <a:rPr lang="en-US" smtClean="0"/>
              <a:t>71</a:t>
            </a:fld>
            <a:endParaRPr lang="en-US" dirty="0"/>
          </a:p>
        </p:txBody>
      </p:sp>
    </p:spTree>
    <p:extLst>
      <p:ext uri="{BB962C8B-B14F-4D97-AF65-F5344CB8AC3E}">
        <p14:creationId xmlns:p14="http://schemas.microsoft.com/office/powerpoint/2010/main" val="219348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1871" y="5145423"/>
            <a:ext cx="10462301" cy="1077218"/>
          </a:xfrm>
          <a:prstGeom prst="rect">
            <a:avLst/>
          </a:prstGeom>
          <a:noFill/>
        </p:spPr>
        <p:txBody>
          <a:bodyPr wrap="square" rtlCol="0">
            <a:spAutoFit/>
          </a:bodyPr>
          <a:lstStyle/>
          <a:p>
            <a:r>
              <a:rPr lang="en-US" sz="3200" b="1" dirty="0" smtClean="0"/>
              <a:t>Dicamba products registered for dicamba-tolerant (DT) soybeans appear to be an effective option. </a:t>
            </a:r>
            <a:endParaRPr lang="en-US" sz="32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182" y="1038578"/>
            <a:ext cx="5132681" cy="384951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8532" y="1038578"/>
            <a:ext cx="5325640" cy="3994230"/>
          </a:xfrm>
          <a:prstGeom prst="rect">
            <a:avLst/>
          </a:prstGeom>
        </p:spPr>
      </p:pic>
      <p:sp>
        <p:nvSpPr>
          <p:cNvPr id="2" name="Date Placeholder 1"/>
          <p:cNvSpPr>
            <a:spLocks noGrp="1"/>
          </p:cNvSpPr>
          <p:nvPr>
            <p:ph type="dt" sz="half" idx="10"/>
          </p:nvPr>
        </p:nvSpPr>
        <p:spPr/>
        <p:txBody>
          <a:bodyPr/>
          <a:lstStyle/>
          <a:p>
            <a:r>
              <a:rPr lang="en-US" smtClean="0"/>
              <a:t>5/30/2018</a:t>
            </a:r>
            <a:endParaRPr lang="en-US" dirty="0"/>
          </a:p>
        </p:txBody>
      </p:sp>
      <p:sp>
        <p:nvSpPr>
          <p:cNvPr id="4" name="Slide Number Placeholder 3"/>
          <p:cNvSpPr>
            <a:spLocks noGrp="1"/>
          </p:cNvSpPr>
          <p:nvPr>
            <p:ph type="sldNum" sz="quarter" idx="12"/>
          </p:nvPr>
        </p:nvSpPr>
        <p:spPr/>
        <p:txBody>
          <a:bodyPr/>
          <a:lstStyle/>
          <a:p>
            <a:fld id="{1FC8DD8B-E0DB-44BA-B35E-E587B0E651D5}" type="slidenum">
              <a:rPr lang="en-US" smtClean="0"/>
              <a:t>8</a:t>
            </a:fld>
            <a:endParaRPr lang="en-US" dirty="0"/>
          </a:p>
        </p:txBody>
      </p:sp>
    </p:spTree>
    <p:extLst>
      <p:ext uri="{BB962C8B-B14F-4D97-AF65-F5344CB8AC3E}">
        <p14:creationId xmlns:p14="http://schemas.microsoft.com/office/powerpoint/2010/main" val="1951777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96099"/>
            <a:ext cx="12192000" cy="1586899"/>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0371" y="2295912"/>
            <a:ext cx="11865429" cy="3677979"/>
          </a:xfrm>
          <a:prstGeom prst="rect">
            <a:avLst/>
          </a:prstGeom>
        </p:spPr>
      </p:pic>
      <p:sp>
        <p:nvSpPr>
          <p:cNvPr id="2" name="Date Placeholder 1"/>
          <p:cNvSpPr>
            <a:spLocks noGrp="1"/>
          </p:cNvSpPr>
          <p:nvPr>
            <p:ph type="dt" sz="half" idx="10"/>
          </p:nvPr>
        </p:nvSpPr>
        <p:spPr/>
        <p:txBody>
          <a:bodyPr/>
          <a:lstStyle/>
          <a:p>
            <a:r>
              <a:rPr lang="en-US" smtClean="0"/>
              <a:t>5/30/2018</a:t>
            </a:r>
            <a:endParaRPr lang="en-US" dirty="0"/>
          </a:p>
        </p:txBody>
      </p:sp>
      <p:sp>
        <p:nvSpPr>
          <p:cNvPr id="3" name="Slide Number Placeholder 2"/>
          <p:cNvSpPr>
            <a:spLocks noGrp="1"/>
          </p:cNvSpPr>
          <p:nvPr>
            <p:ph type="sldNum" sz="quarter" idx="12"/>
          </p:nvPr>
        </p:nvSpPr>
        <p:spPr/>
        <p:txBody>
          <a:bodyPr/>
          <a:lstStyle/>
          <a:p>
            <a:fld id="{1FC8DD8B-E0DB-44BA-B35E-E587B0E651D5}" type="slidenum">
              <a:rPr lang="en-US" smtClean="0"/>
              <a:t>9</a:t>
            </a:fld>
            <a:endParaRPr lang="en-US" dirty="0"/>
          </a:p>
        </p:txBody>
      </p:sp>
    </p:spTree>
    <p:extLst>
      <p:ext uri="{BB962C8B-B14F-4D97-AF65-F5344CB8AC3E}">
        <p14:creationId xmlns:p14="http://schemas.microsoft.com/office/powerpoint/2010/main" val="413524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9942</TotalTime>
  <Words>6879</Words>
  <Application>Microsoft Office PowerPoint</Application>
  <PresentationFormat>Widescreen</PresentationFormat>
  <Paragraphs>824</Paragraphs>
  <Slides>71</Slides>
  <Notes>64</Notes>
  <HiddenSlides>1</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71</vt:i4>
      </vt:variant>
    </vt:vector>
  </HeadingPairs>
  <TitlesOfParts>
    <vt:vector size="88" baseType="lpstr">
      <vt:lpstr>ＭＳ Ｐゴシック</vt:lpstr>
      <vt:lpstr>Arial</vt:lpstr>
      <vt:lpstr>Arial Narrow</vt:lpstr>
      <vt:lpstr>Calibri</vt:lpstr>
      <vt:lpstr>Calibri Light</vt:lpstr>
      <vt:lpstr>Candara</vt:lpstr>
      <vt:lpstr>Gill Sans MT</vt:lpstr>
      <vt:lpstr>Segoe Script</vt:lpstr>
      <vt:lpstr>Segoe UI</vt:lpstr>
      <vt:lpstr>Souvenir Lt BT</vt:lpstr>
      <vt:lpstr>Symbol</vt:lpstr>
      <vt:lpstr>Times New Roman</vt:lpstr>
      <vt:lpstr>Wingdings</vt:lpstr>
      <vt:lpstr>Office Theme</vt:lpstr>
      <vt:lpstr>2_Office Theme</vt:lpstr>
      <vt:lpstr>1_Office Theme</vt:lpstr>
      <vt:lpstr>Document</vt:lpstr>
      <vt:lpstr>2018 Indiana Required Training for Users of Engenia, FeXapan and Xtendimax dicamba products  “Threading the Needle” </vt:lpstr>
      <vt:lpstr>  </vt:lpstr>
      <vt:lpstr>PowerPoint Presentation</vt:lpstr>
      <vt:lpstr>The Emergence of Resistant Weeds</vt:lpstr>
      <vt:lpstr>PowerPoint Presentation</vt:lpstr>
      <vt:lpstr>PowerPoint Presentation</vt:lpstr>
      <vt:lpstr>PowerPoint Presentation</vt:lpstr>
      <vt:lpstr>PowerPoint Presentation</vt:lpstr>
      <vt:lpstr>PowerPoint Presentation</vt:lpstr>
      <vt:lpstr>PowerPoint Presentation</vt:lpstr>
      <vt:lpstr>Dicamba –  What Happened in 2017?</vt:lpstr>
      <vt:lpstr>Official Dicamba-related Injury Investigations as Reported by State Departments of Agriculture (*as of October 15, 2017) </vt:lpstr>
      <vt:lpstr>PowerPoint Presentation</vt:lpstr>
      <vt:lpstr>Recent Drift &amp; Dicamba Data for Indiana</vt:lpstr>
      <vt:lpstr>Details of 132 dicamba investigations for 2017</vt:lpstr>
      <vt:lpstr>Details of 132 dicamba investigations for 2017</vt:lpstr>
      <vt:lpstr>2017 Dicamba Complaint Violations </vt:lpstr>
      <vt:lpstr>EPA and Manufacturers Agreed to Make Xtendimax, Engenia, and FeXapan Federally RUPs and to Add More Label Restrictions</vt:lpstr>
      <vt:lpstr>Engenia, FeXapan, and Xtendimax Federally Registered Until November 2018  EPA will decide whether the products should continue to be registered. It appears this will depend partially on the number of off-target incidents in 2018.</vt:lpstr>
      <vt:lpstr>RUP by Indiana Pesticide Review Board (IPRB)</vt:lpstr>
      <vt:lpstr>PowerPoint Presentation</vt:lpstr>
      <vt:lpstr>Pay attention to the labels.  Many requirements among the three products are similar, but a few differences.  The Quick Guide you received will help.</vt:lpstr>
      <vt:lpstr>PowerPoint Presentation</vt:lpstr>
      <vt:lpstr>Let’s walk through what a work day would look like when applying Engenia, Xtendimax, or FeXapan products.</vt:lpstr>
      <vt:lpstr>Purchasing Product at the RUP Dealer  (Ag Retailer/Distributor) </vt:lpstr>
      <vt:lpstr>Pre-Application Records</vt:lpstr>
      <vt:lpstr> Neighboring/Adjacent Fields &amp; Areas Include: </vt:lpstr>
      <vt:lpstr>PowerPoint Presentation</vt:lpstr>
      <vt:lpstr>PowerPoint Presentation</vt:lpstr>
      <vt:lpstr>At the Farm or Custom Ag Shop</vt:lpstr>
      <vt:lpstr>PowerPoint Presentation</vt:lpstr>
      <vt:lpstr>PowerPoint Presentation</vt:lpstr>
      <vt:lpstr>PowerPoint Presentation</vt:lpstr>
      <vt:lpstr>At the Application Site/Field</vt:lpstr>
      <vt:lpstr>Sensitive and susceptible crops Include but not limited to: </vt:lpstr>
      <vt:lpstr>At the field of application  What is this called?</vt:lpstr>
      <vt:lpstr>Recognizing Inversions</vt:lpstr>
      <vt:lpstr>Smoke Bomb Test (Univ. of Missouri Weed Science)</vt:lpstr>
      <vt:lpstr>PowerPoint Presentation</vt:lpstr>
      <vt:lpstr>184 Legal Spray Hours At Agronomy Center (ACRE) with 2017 Label </vt:lpstr>
      <vt:lpstr>Agronomy Center (ACRE) – 44 Legal Spray Hours With 2018 Revised Label</vt:lpstr>
      <vt:lpstr>NE Purdue Ag Center  50 legal spray  hours in June with 2018 label</vt:lpstr>
      <vt:lpstr>SE Purdue Ag Center –  64 legal spray hours in June with the 2018 label</vt:lpstr>
      <vt:lpstr>Wind Speeds in June at ACRE</vt:lpstr>
      <vt:lpstr>Spray hours in June at ACRE with 2018 label</vt:lpstr>
      <vt:lpstr>Working Through the Label Required Buffers Is CHALLENGING!</vt:lpstr>
      <vt:lpstr>Working Through the Label Required Buffers Is CHALLENGING!</vt:lpstr>
      <vt:lpstr>Working Through the Label Required Buffers Is CHALLENGING!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Application</vt:lpstr>
      <vt:lpstr>Post Application</vt:lpstr>
      <vt:lpstr>RUP application information (all RUP Dicamba Products)</vt:lpstr>
      <vt:lpstr>Additional records for Xtendimax, Engenia, and FeXapan include:</vt:lpstr>
      <vt:lpstr>PowerPoint Presentation</vt:lpstr>
      <vt:lpstr>PowerPoint Presentation</vt:lpstr>
      <vt:lpstr>Keep in mind</vt:lpstr>
      <vt:lpstr>Conclusion</vt:lpstr>
      <vt:lpstr>PowerPoint Presentation</vt:lpstr>
      <vt:lpstr>Contributors:</vt:lpstr>
      <vt:lpstr>Best Management Practices</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Janssen, Cheri L.</dc:creator>
  <cp:lastModifiedBy>Janssen, Cheri L.</cp:lastModifiedBy>
  <cp:revision>451</cp:revision>
  <cp:lastPrinted>2017-11-29T20:09:09Z</cp:lastPrinted>
  <dcterms:created xsi:type="dcterms:W3CDTF">2017-11-01T17:49:25Z</dcterms:created>
  <dcterms:modified xsi:type="dcterms:W3CDTF">2018-05-30T17:40:08Z</dcterms:modified>
</cp:coreProperties>
</file>