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3"/>
  </p:notesMasterIdLst>
  <p:handoutMasterIdLst>
    <p:handoutMasterId r:id="rId24"/>
  </p:handoutMasterIdLst>
  <p:sldIdLst>
    <p:sldId id="301" r:id="rId2"/>
    <p:sldId id="284" r:id="rId3"/>
    <p:sldId id="287" r:id="rId4"/>
    <p:sldId id="290" r:id="rId5"/>
    <p:sldId id="302" r:id="rId6"/>
    <p:sldId id="303" r:id="rId7"/>
    <p:sldId id="2955" r:id="rId8"/>
    <p:sldId id="2953" r:id="rId9"/>
    <p:sldId id="304" r:id="rId10"/>
    <p:sldId id="2954" r:id="rId11"/>
    <p:sldId id="305" r:id="rId12"/>
    <p:sldId id="1820" r:id="rId13"/>
    <p:sldId id="306" r:id="rId14"/>
    <p:sldId id="1821" r:id="rId15"/>
    <p:sldId id="312" r:id="rId16"/>
    <p:sldId id="310" r:id="rId17"/>
    <p:sldId id="2950" r:id="rId18"/>
    <p:sldId id="2951" r:id="rId19"/>
    <p:sldId id="2952" r:id="rId20"/>
    <p:sldId id="2949" r:id="rId21"/>
    <p:sldId id="311" r:id="rId22"/>
  </p:sldIdLst>
  <p:sldSz cx="12192000" cy="6858000"/>
  <p:notesSz cx="6858000" cy="9144000"/>
  <p:embeddedFontLst>
    <p:embeddedFont>
      <p:font typeface="Acumin Pro" panose="020B0604020202020204" charset="0"/>
      <p:regular r:id="rId25"/>
      <p:bold r:id="rId26"/>
      <p:italic r:id="rId27"/>
      <p:boldItalic r:id="rId28"/>
    </p:embeddedFont>
    <p:embeddedFont>
      <p:font typeface="Acumin Pro ExtraCondensed" panose="020B0604020202020204" charset="0"/>
      <p:regular r:id="rId29"/>
      <p:bold r:id="rId30"/>
      <p:italic r:id="rId31"/>
      <p:boldItalic r:id="rId32"/>
    </p:embeddedFont>
    <p:embeddedFont>
      <p:font typeface="Acumin Pro ExtraCondensed Smbd" panose="020B0604020202020204" charset="0"/>
      <p:regular r:id="rId33"/>
      <p:bold r:id="rId34"/>
      <p:italic r:id="rId35"/>
      <p:boldItalic r:id="rId36"/>
    </p:embeddedFont>
    <p:embeddedFont>
      <p:font typeface="Acumin Pro Medium" panose="020B0604020202020204" charset="0"/>
      <p:regular r:id="rId37"/>
      <p:italic r:id="rId38"/>
    </p:embeddedFont>
    <p:embeddedFont>
      <p:font typeface="Acumin Pro Semibold" panose="020B0604020202020204" charset="0"/>
      <p:regular r:id="rId39"/>
      <p:bold r:id="rId40"/>
      <p:italic r:id="rId41"/>
      <p:boldItalic r:id="rId42"/>
    </p:embeddedFont>
    <p:embeddedFont>
      <p:font typeface="Acumin Pro SemiCondensed" panose="020B0604020202020204" charset="0"/>
      <p:regular r:id="rId43"/>
      <p:bold r:id="rId44"/>
      <p:italic r:id="rId45"/>
      <p:boldItalic r:id="rId46"/>
    </p:embeddedFont>
    <p:embeddedFont>
      <p:font typeface="Calibri" panose="020F0502020204030204" pitchFamily="3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United Sans Cd Md" charset="0"/>
      <p:regular r:id="rId55"/>
    </p:embeddedFont>
    <p:embeddedFont>
      <p:font typeface="United Sans Rg Md" charset="0"/>
      <p:regular r:id="rId5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teel, Shaun N" initials="CSN" lastIdx="4" clrIdx="0">
    <p:extLst>
      <p:ext uri="{19B8F6BF-5375-455C-9EA6-DF929625EA0E}">
        <p15:presenceInfo xmlns:p15="http://schemas.microsoft.com/office/powerpoint/2012/main" userId="S::scasteel@purdue.edu::49e07b9b-4d26-4dfa-898d-a1fb8dfc81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68" autoAdjust="0"/>
    <p:restoredTop sz="73024"/>
  </p:normalViewPr>
  <p:slideViewPr>
    <p:cSldViewPr snapToGrid="0" snapToObjects="1">
      <p:cViewPr varScale="1">
        <p:scale>
          <a:sx n="76" d="100"/>
          <a:sy n="76" d="100"/>
        </p:scale>
        <p:origin x="163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font" Target="fonts/font3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font" Target="fonts/font2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font" Target="fonts/font2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7.fntdata"/><Relationship Id="rId54"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font" Target="fonts/font2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1-16T16:07:05.685" idx="1">
    <p:pos x="10" y="10"/>
    <p:text>Do you want to add green or blue stars for soybean fields?</p:text>
    <p:extLst>
      <p:ext uri="{C676402C-5697-4E1C-873F-D02D1690AC5C}">
        <p15:threadingInfo xmlns:p15="http://schemas.microsoft.com/office/powerpoint/2012/main" timeZoneBias="300"/>
      </p:ext>
    </p:extLst>
  </p:cm>
  <p:cm authorId="1" dt="2023-01-16T16:18:25.477" idx="2">
    <p:pos x="106" y="106"/>
    <p:text>It would be interesting to see if the farmers and educators are the same for both crops</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6T16:07:05.685" idx="3">
    <p:pos x="10" y="10"/>
    <p:text>Do you want to add green or blue stars for soybean fields?</p:text>
    <p:extLst>
      <p:ext uri="{C676402C-5697-4E1C-873F-D02D1690AC5C}">
        <p15:threadingInfo xmlns:p15="http://schemas.microsoft.com/office/powerpoint/2012/main" timeZoneBias="300"/>
      </p:ext>
    </p:extLst>
  </p:cm>
  <p:cm authorId="1" dt="2023-01-16T16:18:25.477" idx="4">
    <p:pos x="106" y="106"/>
    <p:text>It would be interesting to see if the farmers and educators are the same for both crops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2/17/2023</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5</a:t>
            </a:fld>
            <a:endParaRPr lang="en-US"/>
          </a:p>
        </p:txBody>
      </p:sp>
    </p:spTree>
    <p:extLst>
      <p:ext uri="{BB962C8B-B14F-4D97-AF65-F5344CB8AC3E}">
        <p14:creationId xmlns:p14="http://schemas.microsoft.com/office/powerpoint/2010/main" val="140811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12</a:t>
            </a:fld>
            <a:endParaRPr lang="en-US"/>
          </a:p>
        </p:txBody>
      </p:sp>
    </p:spTree>
    <p:extLst>
      <p:ext uri="{BB962C8B-B14F-4D97-AF65-F5344CB8AC3E}">
        <p14:creationId xmlns:p14="http://schemas.microsoft.com/office/powerpoint/2010/main" val="35760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Herbicide trait: </a:t>
            </a:r>
          </a:p>
          <a:p>
            <a:r>
              <a:rPr lang="en-US" dirty="0"/>
              <a:t>Plant Population: </a:t>
            </a:r>
            <a:r>
              <a:rPr lang="en-US" dirty="0" err="1"/>
              <a:t>kinda</a:t>
            </a:r>
            <a:r>
              <a:rPr lang="en-US" dirty="0"/>
              <a:t> hard to generate plant population unless the area of the stand count is known.</a:t>
            </a:r>
          </a:p>
          <a:p>
            <a:r>
              <a:rPr lang="en-US" dirty="0"/>
              <a:t>Weed photos are cumbersome to work through for canopy and pressure.</a:t>
            </a:r>
          </a:p>
          <a:p>
            <a:r>
              <a:rPr lang="en-US" dirty="0" err="1"/>
              <a:t>Canopeo</a:t>
            </a:r>
            <a:r>
              <a:rPr lang="en-US" dirty="0"/>
              <a:t>: 3 out 21 fields were imaged. 23% weed canopy cover, ~3% weed canopy cover</a:t>
            </a:r>
          </a:p>
          <a:p>
            <a:r>
              <a:rPr lang="en-US" dirty="0"/>
              <a:t>Weed pressure and ranking very difficult to distinguish on excel</a:t>
            </a:r>
          </a:p>
          <a:p>
            <a:endParaRPr lang="en-US" dirty="0"/>
          </a:p>
          <a:p>
            <a:r>
              <a:rPr lang="en-US" dirty="0"/>
              <a:t>Farmer conversations or notes:</a:t>
            </a:r>
          </a:p>
          <a:p>
            <a:pPr marL="171450" indent="-171450">
              <a:buFont typeface="Arial" panose="020B0604020202020204" pitchFamily="34" charset="0"/>
              <a:buChar char="•"/>
            </a:pPr>
            <a:r>
              <a:rPr lang="en-US" dirty="0"/>
              <a:t>Evaluate cereal rye cover, stringy or leggy soybeans and interesting for a normally full till producer</a:t>
            </a:r>
          </a:p>
          <a:p>
            <a:pPr marL="171450" indent="-171450">
              <a:buFont typeface="Arial" panose="020B0604020202020204" pitchFamily="34" charset="0"/>
              <a:buChar char="•"/>
            </a:pPr>
            <a:r>
              <a:rPr lang="en-US" dirty="0" err="1"/>
              <a:t>Sidedressed</a:t>
            </a:r>
            <a:r>
              <a:rPr lang="en-US" dirty="0"/>
              <a:t> 28% as a demo</a:t>
            </a:r>
          </a:p>
          <a:p>
            <a:pPr marL="171450" indent="-171450">
              <a:buFont typeface="Arial" panose="020B0604020202020204" pitchFamily="34" charset="0"/>
              <a:buChar char="•"/>
            </a:pPr>
            <a:r>
              <a:rPr lang="en-US" dirty="0"/>
              <a:t>Low plant stands on several with discussion to the farmer. Then, replanted and/or understood why</a:t>
            </a:r>
          </a:p>
          <a:p>
            <a:pPr marL="628650" lvl="1" indent="-171450">
              <a:buFont typeface="Arial" panose="020B0604020202020204" pitchFamily="34" charset="0"/>
              <a:buChar char="•"/>
            </a:pPr>
            <a:r>
              <a:rPr lang="en-US" dirty="0"/>
              <a:t>Headlands tilled vs. no-till rest of the field, so planter improperly setup</a:t>
            </a:r>
          </a:p>
          <a:p>
            <a:pPr marL="628650" lvl="1" indent="-171450">
              <a:buFont typeface="Arial" panose="020B0604020202020204" pitchFamily="34" charset="0"/>
              <a:buChar char="•"/>
            </a:pPr>
            <a:r>
              <a:rPr lang="en-US" dirty="0"/>
              <a:t>Seedling disease</a:t>
            </a:r>
          </a:p>
          <a:p>
            <a:pPr marL="628650" lvl="1" indent="-171450">
              <a:buFont typeface="Arial" panose="020B0604020202020204" pitchFamily="34" charset="0"/>
              <a:buChar char="•"/>
            </a:pPr>
            <a:r>
              <a:rPr lang="en-US" dirty="0"/>
              <a:t>Herbicide carryover</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13</a:t>
            </a:fld>
            <a:endParaRPr lang="en-US"/>
          </a:p>
        </p:txBody>
      </p:sp>
    </p:spTree>
    <p:extLst>
      <p:ext uri="{BB962C8B-B14F-4D97-AF65-F5344CB8AC3E}">
        <p14:creationId xmlns:p14="http://schemas.microsoft.com/office/powerpoint/2010/main" val="3700291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 soil depth</a:t>
            </a:r>
          </a:p>
          <a:p>
            <a:r>
              <a:rPr lang="en-US" dirty="0"/>
              <a:t>15 of the 21 fields</a:t>
            </a:r>
          </a:p>
          <a:p>
            <a:endParaRPr lang="en-US" dirty="0"/>
          </a:p>
          <a:p>
            <a:endParaRPr lang="en-US" dirty="0"/>
          </a:p>
          <a:p>
            <a:r>
              <a:rPr lang="en-US" dirty="0"/>
              <a:t>Herbicide trait: </a:t>
            </a:r>
          </a:p>
          <a:p>
            <a:r>
              <a:rPr lang="en-US" dirty="0"/>
              <a:t>Plant Population: </a:t>
            </a:r>
            <a:r>
              <a:rPr lang="en-US" dirty="0" err="1"/>
              <a:t>kinda</a:t>
            </a:r>
            <a:r>
              <a:rPr lang="en-US" dirty="0"/>
              <a:t> hard to generate plant population unless the area of the stand count is known.</a:t>
            </a:r>
          </a:p>
          <a:p>
            <a:r>
              <a:rPr lang="en-US" dirty="0"/>
              <a:t>Weed photos are cumbersome to work through for canopy and pressure.</a:t>
            </a:r>
          </a:p>
          <a:p>
            <a:r>
              <a:rPr lang="en-US" dirty="0" err="1"/>
              <a:t>Canopeo</a:t>
            </a:r>
            <a:r>
              <a:rPr lang="en-US" dirty="0"/>
              <a:t>: 3 out 21 fields were imaged. 23% weed canopy cover, ~3% weed canopy cover</a:t>
            </a:r>
          </a:p>
          <a:p>
            <a:r>
              <a:rPr lang="en-US" dirty="0"/>
              <a:t>Weed pressure and ranking very difficult to distinguish on excel</a:t>
            </a:r>
          </a:p>
          <a:p>
            <a:endParaRPr lang="en-US" dirty="0"/>
          </a:p>
          <a:p>
            <a:r>
              <a:rPr lang="en-US" dirty="0"/>
              <a:t>Farmer conversations or notes:</a:t>
            </a:r>
          </a:p>
          <a:p>
            <a:pPr marL="171450" indent="-171450">
              <a:buFont typeface="Arial" panose="020B0604020202020204" pitchFamily="34" charset="0"/>
              <a:buChar char="•"/>
            </a:pPr>
            <a:r>
              <a:rPr lang="en-US" dirty="0"/>
              <a:t>Evaluate cereal rye cover, stringy or leggy soybeans and interesting for a normally full till producer</a:t>
            </a:r>
          </a:p>
          <a:p>
            <a:pPr marL="171450" indent="-171450">
              <a:buFont typeface="Arial" panose="020B0604020202020204" pitchFamily="34" charset="0"/>
              <a:buChar char="•"/>
            </a:pPr>
            <a:r>
              <a:rPr lang="en-US" dirty="0" err="1"/>
              <a:t>Sidedressed</a:t>
            </a:r>
            <a:r>
              <a:rPr lang="en-US" dirty="0"/>
              <a:t> 28% as a demo</a:t>
            </a:r>
          </a:p>
          <a:p>
            <a:pPr marL="171450" indent="-171450">
              <a:buFont typeface="Arial" panose="020B0604020202020204" pitchFamily="34" charset="0"/>
              <a:buChar char="•"/>
            </a:pPr>
            <a:r>
              <a:rPr lang="en-US" dirty="0"/>
              <a:t>Low plant stands on several with discussion to the farmer. Then, replanted and/or understood why</a:t>
            </a:r>
          </a:p>
          <a:p>
            <a:pPr marL="628650" lvl="1" indent="-171450">
              <a:buFont typeface="Arial" panose="020B0604020202020204" pitchFamily="34" charset="0"/>
              <a:buChar char="•"/>
            </a:pPr>
            <a:r>
              <a:rPr lang="en-US" dirty="0"/>
              <a:t>Headlands tilled vs. no-till rest of the field, so planter improperly setup</a:t>
            </a:r>
          </a:p>
          <a:p>
            <a:pPr marL="628650" lvl="1" indent="-171450">
              <a:buFont typeface="Arial" panose="020B0604020202020204" pitchFamily="34" charset="0"/>
              <a:buChar char="•"/>
            </a:pPr>
            <a:r>
              <a:rPr lang="en-US" dirty="0"/>
              <a:t>Seedling disease</a:t>
            </a:r>
          </a:p>
          <a:p>
            <a:pPr marL="628650" lvl="1" indent="-171450">
              <a:buFont typeface="Arial" panose="020B0604020202020204" pitchFamily="34" charset="0"/>
              <a:buChar char="•"/>
            </a:pPr>
            <a:r>
              <a:rPr lang="en-US" dirty="0"/>
              <a:t>Herbicide carryover</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14</a:t>
            </a:fld>
            <a:endParaRPr lang="en-US"/>
          </a:p>
        </p:txBody>
      </p:sp>
    </p:spTree>
    <p:extLst>
      <p:ext uri="{BB962C8B-B14F-4D97-AF65-F5344CB8AC3E}">
        <p14:creationId xmlns:p14="http://schemas.microsoft.com/office/powerpoint/2010/main" val="414660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fields in mid season report</a:t>
            </a:r>
          </a:p>
          <a:p>
            <a:r>
              <a:rPr lang="en-US" dirty="0"/>
              <a:t>11 fields in AL tissue plus 3 more samples that were part of a demo</a:t>
            </a:r>
          </a:p>
          <a:p>
            <a:r>
              <a:rPr lang="en-US" dirty="0"/>
              <a:t>* Only 15 fields sampled for soil</a:t>
            </a:r>
          </a:p>
          <a:p>
            <a:endParaRPr lang="en-US" dirty="0"/>
          </a:p>
          <a:p>
            <a:r>
              <a:rPr lang="en-US" dirty="0"/>
              <a:t>Pictures taken and uploaded, but have they been connected with sample results? Specialist review?</a:t>
            </a:r>
          </a:p>
          <a:p>
            <a:r>
              <a:rPr lang="en-US" dirty="0"/>
              <a:t>Were the pictures beneficial to you and your clientele?</a:t>
            </a:r>
          </a:p>
          <a:p>
            <a:endParaRPr lang="en-US" dirty="0"/>
          </a:p>
          <a:p>
            <a:r>
              <a:rPr lang="en-US" dirty="0"/>
              <a:t>Frogeye Leaf Spot </a:t>
            </a:r>
          </a:p>
          <a:p>
            <a:pPr marL="171450" indent="-171450">
              <a:buFont typeface="Arial" panose="020B0604020202020204" pitchFamily="34" charset="0"/>
              <a:buChar char="•"/>
            </a:pPr>
            <a:r>
              <a:rPr lang="en-US" dirty="0"/>
              <a:t>Pictures taken and uploaded (to box). Did they make it to PPDL? Pictures and the samples?</a:t>
            </a:r>
          </a:p>
          <a:p>
            <a:pPr marL="171450" indent="-171450">
              <a:buFont typeface="Arial" panose="020B0604020202020204" pitchFamily="34" charset="0"/>
              <a:buChar char="•"/>
            </a:pPr>
            <a:r>
              <a:rPr lang="en-US" dirty="0"/>
              <a:t> </a:t>
            </a:r>
          </a:p>
          <a:p>
            <a:endParaRPr lang="en-US" dirty="0"/>
          </a:p>
          <a:p>
            <a:endParaRPr lang="en-US" dirty="0"/>
          </a:p>
          <a:p>
            <a:r>
              <a:rPr lang="en-US" dirty="0"/>
              <a:t>Other observations and notes:</a:t>
            </a:r>
          </a:p>
          <a:p>
            <a:pPr marL="171450" indent="-171450">
              <a:buFont typeface="Arial" panose="020B0604020202020204" pitchFamily="34" charset="0"/>
              <a:buChar char="•"/>
            </a:pPr>
            <a:r>
              <a:rPr lang="en-US" dirty="0"/>
              <a:t>Small pocket of Mn deficiency reported to farmer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16</a:t>
            </a:fld>
            <a:endParaRPr lang="en-US"/>
          </a:p>
        </p:txBody>
      </p:sp>
    </p:spTree>
    <p:extLst>
      <p:ext uri="{BB962C8B-B14F-4D97-AF65-F5344CB8AC3E}">
        <p14:creationId xmlns:p14="http://schemas.microsoft.com/office/powerpoint/2010/main" val="22807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649D1C-5DE0-4404-A307-0B45C4533834}" type="slidenum">
              <a:rPr lang="en-US" smtClean="0"/>
              <a:t>19</a:t>
            </a:fld>
            <a:endParaRPr lang="en-US"/>
          </a:p>
        </p:txBody>
      </p:sp>
    </p:spTree>
    <p:extLst>
      <p:ext uri="{BB962C8B-B14F-4D97-AF65-F5344CB8AC3E}">
        <p14:creationId xmlns:p14="http://schemas.microsoft.com/office/powerpoint/2010/main" val="405014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 fields in mid season report</a:t>
            </a:r>
          </a:p>
          <a:p>
            <a:r>
              <a:rPr lang="en-US" dirty="0"/>
              <a:t>11 fields in AL tissue plus 3 more samples that were part of a demo</a:t>
            </a:r>
          </a:p>
          <a:p>
            <a:r>
              <a:rPr lang="en-US" dirty="0"/>
              <a:t>* Only 15 fields sampled for soil</a:t>
            </a:r>
          </a:p>
          <a:p>
            <a:endParaRPr lang="en-US" dirty="0"/>
          </a:p>
          <a:p>
            <a:r>
              <a:rPr lang="en-US" dirty="0"/>
              <a:t>Pictures taken and uploaded, but have they been connected with sample results? Specialist review?</a:t>
            </a:r>
          </a:p>
          <a:p>
            <a:r>
              <a:rPr lang="en-US" dirty="0"/>
              <a:t>Were the pictures beneficial to you and your clientele?</a:t>
            </a:r>
          </a:p>
          <a:p>
            <a:endParaRPr lang="en-US" dirty="0"/>
          </a:p>
          <a:p>
            <a:r>
              <a:rPr lang="en-US" dirty="0"/>
              <a:t>Frogeye Leaf Spot </a:t>
            </a:r>
          </a:p>
          <a:p>
            <a:pPr marL="171450" indent="-171450">
              <a:buFont typeface="Arial" panose="020B0604020202020204" pitchFamily="34" charset="0"/>
              <a:buChar char="•"/>
            </a:pPr>
            <a:r>
              <a:rPr lang="en-US" dirty="0"/>
              <a:t>Pictures taken and uploaded (to box). Did they make it to PPDL? Pictures and the samples?</a:t>
            </a:r>
          </a:p>
          <a:p>
            <a:pPr marL="171450" indent="-171450">
              <a:buFont typeface="Arial" panose="020B0604020202020204" pitchFamily="34" charset="0"/>
              <a:buChar char="•"/>
            </a:pPr>
            <a:r>
              <a:rPr lang="en-US" dirty="0"/>
              <a:t> </a:t>
            </a:r>
          </a:p>
          <a:p>
            <a:endParaRPr lang="en-US" dirty="0"/>
          </a:p>
          <a:p>
            <a:endParaRPr lang="en-US" dirty="0"/>
          </a:p>
          <a:p>
            <a:r>
              <a:rPr lang="en-US" dirty="0"/>
              <a:t>Other observations and notes:</a:t>
            </a:r>
          </a:p>
          <a:p>
            <a:pPr marL="171450" indent="-171450">
              <a:buFont typeface="Arial" panose="020B0604020202020204" pitchFamily="34" charset="0"/>
              <a:buChar char="•"/>
            </a:pPr>
            <a:r>
              <a:rPr lang="en-US" dirty="0"/>
              <a:t>Small pocket of Mn deficiency reported to farmer</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20</a:t>
            </a:fld>
            <a:endParaRPr lang="en-US"/>
          </a:p>
        </p:txBody>
      </p:sp>
    </p:spTree>
    <p:extLst>
      <p:ext uri="{BB962C8B-B14F-4D97-AF65-F5344CB8AC3E}">
        <p14:creationId xmlns:p14="http://schemas.microsoft.com/office/powerpoint/2010/main" val="617358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Normal Seed Size (2.5 seeds/pod, 18 seed size factor which is 3000 seeds/</a:t>
            </a:r>
            <a:r>
              <a:rPr lang="en-US" dirty="0" err="1"/>
              <a:t>lb</a:t>
            </a:r>
            <a:r>
              <a:rPr lang="en-US" dirty="0"/>
              <a:t>) </a:t>
            </a:r>
            <a:r>
              <a:rPr lang="en-US" dirty="0">
                <a:sym typeface="Wingdings" pitchFamily="2" charset="2"/>
              </a:rPr>
              <a:t> 50 to 95 </a:t>
            </a:r>
            <a:r>
              <a:rPr lang="en-US" dirty="0" err="1">
                <a:sym typeface="Wingdings" pitchFamily="2" charset="2"/>
              </a:rPr>
              <a:t>bu</a:t>
            </a:r>
            <a:r>
              <a:rPr lang="en-US" dirty="0">
                <a:sym typeface="Wingdings" pitchFamily="2" charset="2"/>
              </a:rPr>
              <a:t>/ac</a:t>
            </a:r>
          </a:p>
          <a:p>
            <a:pPr lvl="1"/>
            <a:r>
              <a:rPr lang="en-US" dirty="0"/>
              <a:t>Small Seed ((2.5 seeds/pod, 21 seed size factor which is 3300 seeds/</a:t>
            </a:r>
            <a:r>
              <a:rPr lang="en-US" dirty="0" err="1"/>
              <a:t>lb</a:t>
            </a:r>
            <a:r>
              <a:rPr lang="en-US" dirty="0"/>
              <a:t>) </a:t>
            </a:r>
            <a:r>
              <a:rPr lang="en-US" dirty="0">
                <a:sym typeface="Wingdings" pitchFamily="2" charset="2"/>
              </a:rPr>
              <a:t> 43 to 81 </a:t>
            </a:r>
            <a:r>
              <a:rPr lang="en-US" dirty="0" err="1">
                <a:sym typeface="Wingdings" pitchFamily="2" charset="2"/>
              </a:rPr>
              <a:t>bu</a:t>
            </a:r>
            <a:r>
              <a:rPr lang="en-US" dirty="0">
                <a:sym typeface="Wingdings" pitchFamily="2" charset="2"/>
              </a:rPr>
              <a:t>/ac</a:t>
            </a:r>
            <a:endParaRPr lang="en-US" dirty="0"/>
          </a:p>
        </p:txBody>
      </p:sp>
      <p:sp>
        <p:nvSpPr>
          <p:cNvPr id="4" name="Slide Number Placeholder 3"/>
          <p:cNvSpPr>
            <a:spLocks noGrp="1"/>
          </p:cNvSpPr>
          <p:nvPr>
            <p:ph type="sldNum" sz="quarter" idx="5"/>
          </p:nvPr>
        </p:nvSpPr>
        <p:spPr/>
        <p:txBody>
          <a:bodyPr/>
          <a:lstStyle/>
          <a:p>
            <a:fld id="{984E6BCC-3D1A-4AE1-815F-9D66876271B4}" type="slidenum">
              <a:rPr lang="en-US" smtClean="0"/>
              <a:t>21</a:t>
            </a:fld>
            <a:endParaRPr lang="en-US"/>
          </a:p>
        </p:txBody>
      </p:sp>
    </p:spTree>
    <p:extLst>
      <p:ext uri="{BB962C8B-B14F-4D97-AF65-F5344CB8AC3E}">
        <p14:creationId xmlns:p14="http://schemas.microsoft.com/office/powerpoint/2010/main" val="727344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3508"/>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51525" y="6202177"/>
            <a:ext cx="1142268" cy="323968"/>
          </a:xfrm>
        </p:spPr>
        <p:txBody>
          <a:bodyPr/>
          <a:lstStyle>
            <a:lvl1pPr>
              <a:defRPr>
                <a:solidFill>
                  <a:schemeClr val="accent4">
                    <a:alpha val="70000"/>
                  </a:schemeClr>
                </a:solidFill>
              </a:defRPr>
            </a:lvl1pPr>
          </a:lstStyle>
          <a:p>
            <a:fld id="{049DC8E1-D369-0F48-9062-BB068AFD07CE}" type="datetime1">
              <a:rPr lang="en-US" smtClean="0"/>
              <a:pPr/>
              <a:t>2/17/2023</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2537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3" name="Picture 12">
            <a:extLst>
              <a:ext uri="{FF2B5EF4-FFF2-40B4-BE49-F238E27FC236}">
                <a16:creationId xmlns:a16="http://schemas.microsoft.com/office/drawing/2014/main" id="{B934AFB2-308C-B147-AD23-1825C1D073BD}"/>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2/17/2023</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8908FD83-C08D-2647-9249-56CAEE8CA620}"/>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2/17/2023</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99016266-9C66-1045-B5E0-AF3A54B44078}"/>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2/17/2023</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D37BDE0B-0A23-0F41-94EA-4F1AC8E83F4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2/17/2023</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8" name="Picture 7">
            <a:extLst>
              <a:ext uri="{FF2B5EF4-FFF2-40B4-BE49-F238E27FC236}">
                <a16:creationId xmlns:a16="http://schemas.microsoft.com/office/drawing/2014/main" id="{1F0AB02C-49D6-A24A-ACF3-E99690986BAF}"/>
              </a:ext>
            </a:extLst>
          </p:cNvPr>
          <p:cNvPicPr>
            <a:picLocks noChangeAspect="1"/>
          </p:cNvPicPr>
          <p:nvPr userDrawn="1"/>
        </p:nvPicPr>
        <p:blipFill>
          <a:blip r:embed="rId3"/>
          <a:stretch>
            <a:fillRect/>
          </a:stretch>
        </p:blipFill>
        <p:spPr>
          <a:xfrm>
            <a:off x="870992" y="5989066"/>
            <a:ext cx="4018645" cy="436041"/>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2/17/2023</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6F372547-80F0-164B-AB66-DD18F58B8598}"/>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2" name="Footer Placeholder 4">
            <a:extLst>
              <a:ext uri="{FF2B5EF4-FFF2-40B4-BE49-F238E27FC236}">
                <a16:creationId xmlns:a16="http://schemas.microsoft.com/office/drawing/2014/main" id="{5139139F-C55A-A043-8CEF-0ACCF5316686}"/>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2/17/2023</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50056E8B-5AFB-3D48-8B5C-7C06BE697080}"/>
              </a:ext>
            </a:extLst>
          </p:cNvPr>
          <p:cNvPicPr>
            <a:picLocks noChangeAspect="1"/>
          </p:cNvPicPr>
          <p:nvPr userDrawn="1"/>
        </p:nvPicPr>
        <p:blipFill>
          <a:blip r:embed="rId3"/>
          <a:stretch>
            <a:fillRect/>
          </a:stretch>
        </p:blipFill>
        <p:spPr>
          <a:xfrm>
            <a:off x="870992" y="5989066"/>
            <a:ext cx="4018645" cy="436041"/>
          </a:xfrm>
          <a:prstGeom prst="rect">
            <a:avLst/>
          </a:prstGeom>
        </p:spPr>
      </p:pic>
      <p:sp>
        <p:nvSpPr>
          <p:cNvPr id="10" name="Footer Placeholder 4">
            <a:extLst>
              <a:ext uri="{FF2B5EF4-FFF2-40B4-BE49-F238E27FC236}">
                <a16:creationId xmlns:a16="http://schemas.microsoft.com/office/drawing/2014/main" id="{76B4FC98-A02C-1241-8200-8E42D9023435}"/>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bg>
      <p:bgPr>
        <a:gradFill flip="none" rotWithShape="1">
          <a:gsLst>
            <a:gs pos="47000">
              <a:schemeClr val="accent3">
                <a:lumMod val="5000"/>
                <a:lumOff val="95000"/>
              </a:schemeClr>
            </a:gs>
            <a:gs pos="86000">
              <a:schemeClr val="accent3">
                <a:lumMod val="45000"/>
                <a:lumOff val="55000"/>
              </a:schemeClr>
            </a:gs>
            <a:gs pos="9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3E434-39CA-DA45-969F-425F4DBC47E6}"/>
              </a:ext>
            </a:extLst>
          </p:cNvPr>
          <p:cNvSpPr>
            <a:spLocks noGrp="1"/>
          </p:cNvSpPr>
          <p:nvPr>
            <p:ph type="title"/>
          </p:nvPr>
        </p:nvSpPr>
        <p:spPr>
          <a:ln>
            <a:noFill/>
          </a:ln>
        </p:spPr>
        <p:txBody>
          <a:bodyPr>
            <a:normAutofit/>
          </a:bodyPr>
          <a:lstStyle>
            <a:lvl1pPr>
              <a:defRPr sz="36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2AE4A71-27E4-3944-8502-744F1120FB6F}"/>
              </a:ext>
            </a:extLst>
          </p:cNvPr>
          <p:cNvSpPr>
            <a:spLocks noGrp="1"/>
          </p:cNvSpPr>
          <p:nvPr>
            <p:ph idx="1"/>
          </p:nvPr>
        </p:nvSpPr>
        <p:spPr/>
        <p:txBody>
          <a:bodyPr>
            <a:normAutofit/>
          </a:bodyPr>
          <a:lstStyle>
            <a:lvl1pP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400">
                <a:latin typeface="Calibri" panose="020F0502020204030204" pitchFamily="34" charset="0"/>
                <a:cs typeface="Calibri" panose="020F0502020204030204" pitchFamily="34" charset="0"/>
              </a:defRPr>
            </a:lvl4pPr>
            <a:lvl5pPr>
              <a:defRPr sz="24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942E2E3-1ED4-784C-8C61-7638D6B56AD9}"/>
              </a:ext>
            </a:extLst>
          </p:cNvPr>
          <p:cNvSpPr>
            <a:spLocks noGrp="1"/>
          </p:cNvSpPr>
          <p:nvPr>
            <p:ph type="ftr" sz="quarter" idx="11"/>
          </p:nvPr>
        </p:nvSpPr>
        <p:spPr>
          <a:xfrm>
            <a:off x="1548783" y="6336012"/>
            <a:ext cx="4114800" cy="365125"/>
          </a:xfrm>
          <a:prstGeom prst="rect">
            <a:avLst/>
          </a:prstGeom>
        </p:spPr>
        <p:txBody>
          <a:bodyPr/>
          <a:lstStyle/>
          <a:p>
            <a:r>
              <a:rPr lang="en-US" dirty="0"/>
              <a:t>© D.J. Quinn, Purdue University</a:t>
            </a:r>
          </a:p>
        </p:txBody>
      </p:sp>
      <p:sp>
        <p:nvSpPr>
          <p:cNvPr id="6" name="Slide Number Placeholder 5">
            <a:extLst>
              <a:ext uri="{FF2B5EF4-FFF2-40B4-BE49-F238E27FC236}">
                <a16:creationId xmlns:a16="http://schemas.microsoft.com/office/drawing/2014/main" id="{3EC0721D-4DE4-2249-A6AD-388C9F3E30DF}"/>
              </a:ext>
            </a:extLst>
          </p:cNvPr>
          <p:cNvSpPr>
            <a:spLocks noGrp="1"/>
          </p:cNvSpPr>
          <p:nvPr>
            <p:ph type="sldNum" sz="quarter" idx="12"/>
          </p:nvPr>
        </p:nvSpPr>
        <p:spPr>
          <a:xfrm>
            <a:off x="7399638" y="6336012"/>
            <a:ext cx="2743200" cy="365125"/>
          </a:xfrm>
          <a:prstGeom prst="rect">
            <a:avLst/>
          </a:prstGeom>
        </p:spPr>
        <p:txBody>
          <a:bodyPr/>
          <a:lstStyle/>
          <a:p>
            <a:fld id="{FE30BF5E-1802-2946-9AC6-4E62C2FFD1BE}"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4FF2C48B-B63E-2140-A696-0E0A77EF98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32687" y="6021242"/>
            <a:ext cx="1272815" cy="679895"/>
          </a:xfrm>
          <a:prstGeom prst="rect">
            <a:avLst/>
          </a:prstGeom>
        </p:spPr>
      </p:pic>
    </p:spTree>
    <p:extLst>
      <p:ext uri="{BB962C8B-B14F-4D97-AF65-F5344CB8AC3E}">
        <p14:creationId xmlns:p14="http://schemas.microsoft.com/office/powerpoint/2010/main" val="211585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0ACF-BC73-5F48-B34C-64A9276068A6}"/>
              </a:ext>
            </a:extLst>
          </p:cNvPr>
          <p:cNvSpPr>
            <a:spLocks noGrp="1"/>
          </p:cNvSpPr>
          <p:nvPr>
            <p:ph type="title"/>
          </p:nvPr>
        </p:nvSpPr>
        <p:spPr>
          <a:ln>
            <a:noFill/>
          </a:ln>
        </p:spPr>
        <p:txBody>
          <a:bodyPr>
            <a:normAutofit/>
          </a:bodyPr>
          <a:lstStyle>
            <a:lvl1pPr>
              <a:defRPr sz="36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E62D62A-8FAD-FF4E-B9AF-E21FF90F5D7D}"/>
              </a:ext>
            </a:extLst>
          </p:cNvPr>
          <p:cNvSpPr>
            <a:spLocks noGrp="1"/>
          </p:cNvSpPr>
          <p:nvPr>
            <p:ph type="dt" sz="half" idx="10"/>
          </p:nvPr>
        </p:nvSpPr>
        <p:spPr>
          <a:xfrm>
            <a:off x="838200" y="6356350"/>
            <a:ext cx="2743200" cy="365125"/>
          </a:xfrm>
          <a:prstGeom prst="rect">
            <a:avLst/>
          </a:prstGeom>
        </p:spPr>
        <p:txBody>
          <a:bodyPr/>
          <a:lstStyle/>
          <a:p>
            <a:fld id="{E704617F-5AD9-F94E-BA1E-6D7D75B90506}" type="datetimeFigureOut">
              <a:rPr lang="en-US" smtClean="0"/>
              <a:t>2/17/2023</a:t>
            </a:fld>
            <a:endParaRPr lang="en-US"/>
          </a:p>
        </p:txBody>
      </p:sp>
      <p:sp>
        <p:nvSpPr>
          <p:cNvPr id="4" name="Footer Placeholder 3">
            <a:extLst>
              <a:ext uri="{FF2B5EF4-FFF2-40B4-BE49-F238E27FC236}">
                <a16:creationId xmlns:a16="http://schemas.microsoft.com/office/drawing/2014/main" id="{F7EB913C-B5CF-7648-B002-D51375FCC7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EDB198-C6D4-954A-92D2-E10739679815}"/>
              </a:ext>
            </a:extLst>
          </p:cNvPr>
          <p:cNvSpPr>
            <a:spLocks noGrp="1"/>
          </p:cNvSpPr>
          <p:nvPr>
            <p:ph type="sldNum" sz="quarter" idx="12"/>
          </p:nvPr>
        </p:nvSpPr>
        <p:spPr>
          <a:xfrm>
            <a:off x="8610600" y="6356350"/>
            <a:ext cx="2743200" cy="365125"/>
          </a:xfrm>
          <a:prstGeom prst="rect">
            <a:avLst/>
          </a:prstGeom>
        </p:spPr>
        <p:txBody>
          <a:bodyPr/>
          <a:lstStyle/>
          <a:p>
            <a:fld id="{FE30BF5E-1802-2946-9AC6-4E62C2FFD1BE}" type="slidenum">
              <a:rPr lang="en-US" smtClean="0"/>
              <a:t>‹#›</a:t>
            </a:fld>
            <a:endParaRPr lang="en-US"/>
          </a:p>
        </p:txBody>
      </p:sp>
    </p:spTree>
    <p:extLst>
      <p:ext uri="{BB962C8B-B14F-4D97-AF65-F5344CB8AC3E}">
        <p14:creationId xmlns:p14="http://schemas.microsoft.com/office/powerpoint/2010/main" val="108454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2/17/2023</a:t>
            </a:fld>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27576B-9273-A444-ACCF-10FC4C60BD6E}"/>
              </a:ext>
            </a:extLst>
          </p:cNvPr>
          <p:cNvPicPr>
            <a:picLocks noChangeAspect="1"/>
          </p:cNvPicPr>
          <p:nvPr userDrawn="1"/>
        </p:nvPicPr>
        <p:blipFill>
          <a:blip r:embed="rId11"/>
          <a:stretch>
            <a:fillRect/>
          </a:stretch>
        </p:blipFill>
        <p:spPr>
          <a:xfrm>
            <a:off x="870992" y="5989066"/>
            <a:ext cx="4018645" cy="436041"/>
          </a:xfrm>
          <a:prstGeom prst="rect">
            <a:avLst/>
          </a:prstGeom>
        </p:spPr>
      </p:pic>
      <p:sp>
        <p:nvSpPr>
          <p:cNvPr id="9" name="Footer Placeholder 4">
            <a:extLst>
              <a:ext uri="{FF2B5EF4-FFF2-40B4-BE49-F238E27FC236}">
                <a16:creationId xmlns:a16="http://schemas.microsoft.com/office/drawing/2014/main" id="{A0429295-CEEB-004C-B3B1-B374B64B3B63}"/>
              </a:ext>
            </a:extLst>
          </p:cNvPr>
          <p:cNvSpPr txBox="1">
            <a:spLocks/>
          </p:cNvSpPr>
          <p:nvPr userDrawn="1"/>
        </p:nvSpPr>
        <p:spPr>
          <a:xfrm>
            <a:off x="6614805" y="6510552"/>
            <a:ext cx="3125701" cy="320040"/>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700"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 id="2147483726" r:id="rId8"/>
    <p:sldLayoutId id="2147483727" r:id="rId9"/>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casteel@purdue.edu" TargetMode="External"/><Relationship Id="rId2" Type="http://schemas.openxmlformats.org/officeDocument/2006/relationships/hyperlink" Target="mailto:djquinn@purdue.edu"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9D9E61-DECF-CF02-49A0-20BB33F74F90}"/>
              </a:ext>
            </a:extLst>
          </p:cNvPr>
          <p:cNvSpPr txBox="1">
            <a:spLocks/>
          </p:cNvSpPr>
          <p:nvPr/>
        </p:nvSpPr>
        <p:spPr>
          <a:xfrm>
            <a:off x="185738" y="0"/>
            <a:ext cx="11815762" cy="30158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Cambria" panose="02040503050406030204" pitchFamily="18" charset="0"/>
              </a:rPr>
              <a:t>Purdue On The Farm: </a:t>
            </a:r>
          </a:p>
          <a:p>
            <a:pPr algn="ctr"/>
            <a:r>
              <a:rPr lang="en-US" b="1" dirty="0">
                <a:latin typeface="Cambria" panose="02040503050406030204" pitchFamily="18" charset="0"/>
              </a:rPr>
              <a:t>Summary of 2022 Crop Scouting Results</a:t>
            </a:r>
          </a:p>
        </p:txBody>
      </p:sp>
      <p:sp>
        <p:nvSpPr>
          <p:cNvPr id="5" name="Subtitle 2">
            <a:extLst>
              <a:ext uri="{FF2B5EF4-FFF2-40B4-BE49-F238E27FC236}">
                <a16:creationId xmlns:a16="http://schemas.microsoft.com/office/drawing/2014/main" id="{3252AA10-4232-BE8B-3579-8505D1D10FDB}"/>
              </a:ext>
            </a:extLst>
          </p:cNvPr>
          <p:cNvSpPr txBox="1">
            <a:spLocks/>
          </p:cNvSpPr>
          <p:nvPr/>
        </p:nvSpPr>
        <p:spPr>
          <a:xfrm>
            <a:off x="185738" y="2846768"/>
            <a:ext cx="12006261" cy="25539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en-US" b="1" dirty="0"/>
              <a:t>Dan Quinn, </a:t>
            </a:r>
            <a:r>
              <a:rPr lang="en-US" dirty="0"/>
              <a:t>Purdue Extension Corn Specialist, </a:t>
            </a:r>
            <a:r>
              <a:rPr lang="en-US" dirty="0">
                <a:hlinkClick r:id="rId2"/>
              </a:rPr>
              <a:t>djquinn@purdue.edu</a:t>
            </a:r>
            <a:r>
              <a:rPr lang="en-US" dirty="0"/>
              <a:t> </a:t>
            </a:r>
          </a:p>
          <a:p>
            <a:pPr marL="0" indent="0">
              <a:lnSpc>
                <a:spcPct val="120000"/>
              </a:lnSpc>
              <a:spcBef>
                <a:spcPts val="0"/>
              </a:spcBef>
              <a:spcAft>
                <a:spcPts val="600"/>
              </a:spcAft>
              <a:buNone/>
            </a:pPr>
            <a:r>
              <a:rPr lang="en-US" b="1" dirty="0"/>
              <a:t>Shaun Casteel</a:t>
            </a:r>
            <a:r>
              <a:rPr lang="en-US" dirty="0"/>
              <a:t>, Purdue Extension Soybean Specialist, </a:t>
            </a:r>
            <a:r>
              <a:rPr lang="en-US" dirty="0">
                <a:hlinkClick r:id="rId3"/>
              </a:rPr>
              <a:t>scasteel@purdue.edu</a:t>
            </a:r>
            <a:r>
              <a:rPr lang="en-US" dirty="0"/>
              <a:t> </a:t>
            </a:r>
          </a:p>
          <a:p>
            <a:pPr marL="0" indent="0">
              <a:lnSpc>
                <a:spcPct val="120000"/>
              </a:lnSpc>
              <a:spcBef>
                <a:spcPts val="0"/>
              </a:spcBef>
              <a:spcAft>
                <a:spcPts val="600"/>
              </a:spcAft>
              <a:buNone/>
            </a:pPr>
            <a:endParaRPr lang="en-US" dirty="0">
              <a:solidFill>
                <a:srgbClr val="000000"/>
              </a:solidFill>
            </a:endParaRPr>
          </a:p>
          <a:p>
            <a:pPr algn="r"/>
            <a:endParaRPr lang="en-US" dirty="0"/>
          </a:p>
        </p:txBody>
      </p:sp>
    </p:spTree>
    <p:extLst>
      <p:ext uri="{BB962C8B-B14F-4D97-AF65-F5344CB8AC3E}">
        <p14:creationId xmlns:p14="http://schemas.microsoft.com/office/powerpoint/2010/main" val="98521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316A0-670E-4E01-8AD6-8536362FF25E}"/>
              </a:ext>
            </a:extLst>
          </p:cNvPr>
          <p:cNvSpPr>
            <a:spLocks noGrp="1"/>
          </p:cNvSpPr>
          <p:nvPr>
            <p:ph type="title"/>
          </p:nvPr>
        </p:nvSpPr>
        <p:spPr>
          <a:xfrm>
            <a:off x="2137496" y="636905"/>
            <a:ext cx="7917007" cy="1188720"/>
          </a:xfrm>
        </p:spPr>
        <p:txBody>
          <a:bodyPr>
            <a:normAutofit fontScale="90000"/>
          </a:bodyPr>
          <a:lstStyle/>
          <a:p>
            <a:r>
              <a:rPr lang="en-US" b="1" dirty="0"/>
              <a:t>Corn Plant Tissue Analysis (R1 ear leaf) - 2022</a:t>
            </a:r>
          </a:p>
        </p:txBody>
      </p:sp>
      <p:sp>
        <p:nvSpPr>
          <p:cNvPr id="3" name="Content Placeholder 2">
            <a:extLst>
              <a:ext uri="{FF2B5EF4-FFF2-40B4-BE49-F238E27FC236}">
                <a16:creationId xmlns:a16="http://schemas.microsoft.com/office/drawing/2014/main" id="{89F76079-85B7-4EE0-A1D7-43CD9135EEF6}"/>
              </a:ext>
            </a:extLst>
          </p:cNvPr>
          <p:cNvSpPr>
            <a:spLocks noGrp="1"/>
          </p:cNvSpPr>
          <p:nvPr>
            <p:ph idx="1"/>
          </p:nvPr>
        </p:nvSpPr>
        <p:spPr>
          <a:xfrm>
            <a:off x="838199" y="1679321"/>
            <a:ext cx="5257800" cy="4351338"/>
          </a:xfrm>
        </p:spPr>
        <p:txBody>
          <a:bodyPr>
            <a:normAutofit fontScale="85000" lnSpcReduction="20000"/>
          </a:bodyPr>
          <a:lstStyle/>
          <a:p>
            <a:r>
              <a:rPr lang="en-US" dirty="0"/>
              <a:t>Sulfur deficiency &lt;0.17% S</a:t>
            </a:r>
          </a:p>
          <a:p>
            <a:pPr lvl="1"/>
            <a:r>
              <a:rPr lang="en-US" dirty="0"/>
              <a:t>1 out of 31 samples</a:t>
            </a:r>
          </a:p>
          <a:p>
            <a:pPr lvl="1"/>
            <a:endParaRPr lang="en-US" dirty="0"/>
          </a:p>
          <a:p>
            <a:r>
              <a:rPr lang="en-US" dirty="0"/>
              <a:t>Boron deficiency &lt;4 ppm</a:t>
            </a:r>
          </a:p>
          <a:p>
            <a:pPr lvl="1"/>
            <a:r>
              <a:rPr lang="en-US" dirty="0"/>
              <a:t>3 out of 31 samples</a:t>
            </a:r>
          </a:p>
          <a:p>
            <a:pPr lvl="1"/>
            <a:endParaRPr lang="en-US" dirty="0"/>
          </a:p>
          <a:p>
            <a:r>
              <a:rPr lang="en-US" dirty="0"/>
              <a:t>Zinc deficiency &lt;20 ppm</a:t>
            </a:r>
          </a:p>
          <a:p>
            <a:pPr lvl="1"/>
            <a:r>
              <a:rPr lang="en-US" dirty="0"/>
              <a:t>1 out of 31 samples</a:t>
            </a:r>
          </a:p>
          <a:p>
            <a:pPr lvl="1"/>
            <a:endParaRPr lang="en-US" dirty="0"/>
          </a:p>
          <a:p>
            <a:r>
              <a:rPr lang="en-US" dirty="0"/>
              <a:t>Manganese deficiency &lt;20 ppm</a:t>
            </a:r>
          </a:p>
          <a:p>
            <a:pPr lvl="1"/>
            <a:r>
              <a:rPr lang="en-US" dirty="0"/>
              <a:t>0 out of 31 samples</a:t>
            </a:r>
          </a:p>
        </p:txBody>
      </p:sp>
      <p:sp>
        <p:nvSpPr>
          <p:cNvPr id="4" name="Content Placeholder 2">
            <a:extLst>
              <a:ext uri="{FF2B5EF4-FFF2-40B4-BE49-F238E27FC236}">
                <a16:creationId xmlns:a16="http://schemas.microsoft.com/office/drawing/2014/main" id="{8606B701-AADD-4F76-8E1F-6C3CE779B393}"/>
              </a:ext>
            </a:extLst>
          </p:cNvPr>
          <p:cNvSpPr txBox="1">
            <a:spLocks/>
          </p:cNvSpPr>
          <p:nvPr/>
        </p:nvSpPr>
        <p:spPr>
          <a:xfrm>
            <a:off x="6638925" y="2854325"/>
            <a:ext cx="5257800" cy="16033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Minimal macro and micronutrient deficiencies observed from R1 plant tissues analysis</a:t>
            </a:r>
          </a:p>
        </p:txBody>
      </p:sp>
    </p:spTree>
    <p:extLst>
      <p:ext uri="{BB962C8B-B14F-4D97-AF65-F5344CB8AC3E}">
        <p14:creationId xmlns:p14="http://schemas.microsoft.com/office/powerpoint/2010/main" val="290423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362339" y="122530"/>
            <a:ext cx="10515600" cy="810532"/>
          </a:xfrm>
        </p:spPr>
        <p:txBody>
          <a:bodyPr>
            <a:normAutofit fontScale="90000"/>
          </a:bodyPr>
          <a:lstStyle/>
          <a:p>
            <a:r>
              <a:rPr lang="en-US" b="1" dirty="0"/>
              <a:t>Corn Late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735562" y="1129006"/>
            <a:ext cx="9686731" cy="5299788"/>
          </a:xfrm>
        </p:spPr>
        <p:txBody>
          <a:bodyPr>
            <a:normAutofit fontScale="62500" lnSpcReduction="20000"/>
          </a:bodyPr>
          <a:lstStyle/>
          <a:p>
            <a:r>
              <a:rPr lang="en-US" dirty="0"/>
              <a:t>Final plant population – 28,000 – 33,000 plants/acre</a:t>
            </a:r>
          </a:p>
          <a:p>
            <a:endParaRPr lang="en-US" dirty="0"/>
          </a:p>
          <a:p>
            <a:r>
              <a:rPr lang="en-US" dirty="0"/>
              <a:t>Tar spot – 60% of scouted fields</a:t>
            </a:r>
          </a:p>
          <a:p>
            <a:pPr lvl="1"/>
            <a:r>
              <a:rPr lang="en-US" dirty="0"/>
              <a:t>10 – 100% incidence on scouted plants</a:t>
            </a:r>
          </a:p>
          <a:p>
            <a:r>
              <a:rPr lang="en-US" dirty="0"/>
              <a:t>Gray leaf spot – 60% of scouted fields</a:t>
            </a:r>
          </a:p>
          <a:p>
            <a:pPr lvl="1"/>
            <a:r>
              <a:rPr lang="en-US" dirty="0"/>
              <a:t>92 – 100% incidence on scouted plants</a:t>
            </a:r>
          </a:p>
          <a:p>
            <a:r>
              <a:rPr lang="en-US" dirty="0"/>
              <a:t>Southern rust – 0% of scouted fields</a:t>
            </a:r>
          </a:p>
          <a:p>
            <a:endParaRPr lang="en-US" dirty="0"/>
          </a:p>
          <a:p>
            <a:r>
              <a:rPr lang="en-US" dirty="0"/>
              <a:t>Lodging potential – 0 – 4% of scouted plants</a:t>
            </a:r>
          </a:p>
          <a:p>
            <a:pPr marL="0" indent="0">
              <a:buNone/>
            </a:pPr>
            <a:endParaRPr lang="en-US" dirty="0"/>
          </a:p>
          <a:p>
            <a:r>
              <a:rPr lang="en-US" dirty="0"/>
              <a:t>Yield estimates</a:t>
            </a:r>
          </a:p>
          <a:p>
            <a:pPr lvl="1"/>
            <a:r>
              <a:rPr lang="en-US" dirty="0"/>
              <a:t>Factor 65 – 202 – 310 bushels/acre</a:t>
            </a:r>
          </a:p>
          <a:p>
            <a:pPr lvl="1"/>
            <a:r>
              <a:rPr lang="en-US" dirty="0"/>
              <a:t>Factor 75 – 175 – 268 bushels/acre</a:t>
            </a:r>
          </a:p>
          <a:p>
            <a:pPr lvl="1"/>
            <a:r>
              <a:rPr lang="en-US" dirty="0"/>
              <a:t>Factor 85 – 154 – 242 bushels/acre</a:t>
            </a:r>
          </a:p>
          <a:p>
            <a:pPr lvl="1"/>
            <a:endParaRPr lang="en-US" dirty="0"/>
          </a:p>
          <a:p>
            <a:r>
              <a:rPr lang="en-US" dirty="0"/>
              <a:t>Ear abnormalities – jumbled kernels, ear rot (</a:t>
            </a:r>
            <a:r>
              <a:rPr lang="en-US" dirty="0" err="1"/>
              <a:t>diplodia</a:t>
            </a:r>
            <a:r>
              <a:rPr lang="en-US" dirty="0"/>
              <a:t>), tip back, smut, tassel ears</a:t>
            </a:r>
          </a:p>
        </p:txBody>
      </p:sp>
    </p:spTree>
    <p:extLst>
      <p:ext uri="{BB962C8B-B14F-4D97-AF65-F5344CB8AC3E}">
        <p14:creationId xmlns:p14="http://schemas.microsoft.com/office/powerpoint/2010/main" val="390742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648-73AE-45CE-B59C-5582C36827C4}"/>
              </a:ext>
            </a:extLst>
          </p:cNvPr>
          <p:cNvSpPr>
            <a:spLocks noGrp="1"/>
          </p:cNvSpPr>
          <p:nvPr>
            <p:ph type="title"/>
          </p:nvPr>
        </p:nvSpPr>
        <p:spPr>
          <a:xfrm>
            <a:off x="153178" y="159609"/>
            <a:ext cx="6906208" cy="737119"/>
          </a:xfrm>
        </p:spPr>
        <p:txBody>
          <a:bodyPr>
            <a:normAutofit fontScale="90000"/>
          </a:bodyPr>
          <a:lstStyle/>
          <a:p>
            <a:r>
              <a:rPr lang="en-US" sz="3200" b="1" dirty="0"/>
              <a:t>2022 Crop Scouting Overview</a:t>
            </a:r>
          </a:p>
        </p:txBody>
      </p:sp>
      <p:sp>
        <p:nvSpPr>
          <p:cNvPr id="3" name="Content Placeholder 2">
            <a:extLst>
              <a:ext uri="{FF2B5EF4-FFF2-40B4-BE49-F238E27FC236}">
                <a16:creationId xmlns:a16="http://schemas.microsoft.com/office/drawing/2014/main" id="{DA49CAED-2AB3-40EE-B533-9135CBE409FB}"/>
              </a:ext>
            </a:extLst>
          </p:cNvPr>
          <p:cNvSpPr>
            <a:spLocks noGrp="1"/>
          </p:cNvSpPr>
          <p:nvPr>
            <p:ph idx="1"/>
          </p:nvPr>
        </p:nvSpPr>
        <p:spPr>
          <a:xfrm>
            <a:off x="472454" y="751929"/>
            <a:ext cx="5257800" cy="5191671"/>
          </a:xfrm>
        </p:spPr>
        <p:txBody>
          <a:bodyPr>
            <a:normAutofit fontScale="92500" lnSpcReduction="20000"/>
          </a:bodyPr>
          <a:lstStyle/>
          <a:p>
            <a:r>
              <a:rPr lang="en-US" dirty="0"/>
              <a:t>Corn Scouting</a:t>
            </a:r>
          </a:p>
          <a:p>
            <a:pPr lvl="1"/>
            <a:r>
              <a:rPr lang="en-US" dirty="0"/>
              <a:t>27 total fields scouted </a:t>
            </a:r>
          </a:p>
          <a:p>
            <a:pPr lvl="1"/>
            <a:r>
              <a:rPr lang="en-US" dirty="0"/>
              <a:t>21 different farmers</a:t>
            </a:r>
          </a:p>
          <a:p>
            <a:pPr lvl="1"/>
            <a:r>
              <a:rPr lang="en-US" dirty="0"/>
              <a:t>15 different counties</a:t>
            </a:r>
          </a:p>
          <a:p>
            <a:pPr lvl="1"/>
            <a:r>
              <a:rPr lang="en-US" dirty="0"/>
              <a:t>14 different educator participation</a:t>
            </a:r>
          </a:p>
          <a:p>
            <a:pPr lvl="1"/>
            <a:r>
              <a:rPr lang="en-US" dirty="0"/>
              <a:t>800 acres scouted</a:t>
            </a:r>
          </a:p>
          <a:p>
            <a:r>
              <a:rPr lang="en-US" dirty="0">
                <a:solidFill>
                  <a:srgbClr val="0000FF"/>
                </a:solidFill>
              </a:rPr>
              <a:t>Soybean Scouting</a:t>
            </a:r>
          </a:p>
          <a:p>
            <a:pPr lvl="1"/>
            <a:r>
              <a:rPr lang="en-US" dirty="0">
                <a:solidFill>
                  <a:srgbClr val="0000FF"/>
                </a:solidFill>
              </a:rPr>
              <a:t>21 total fields scouted </a:t>
            </a:r>
          </a:p>
          <a:p>
            <a:pPr lvl="1"/>
            <a:r>
              <a:rPr lang="en-US" dirty="0">
                <a:solidFill>
                  <a:srgbClr val="0000FF"/>
                </a:solidFill>
              </a:rPr>
              <a:t>17 different farmers</a:t>
            </a:r>
          </a:p>
          <a:p>
            <a:pPr lvl="1"/>
            <a:r>
              <a:rPr lang="en-US" dirty="0">
                <a:solidFill>
                  <a:srgbClr val="0000FF"/>
                </a:solidFill>
              </a:rPr>
              <a:t>14 different counties</a:t>
            </a:r>
          </a:p>
          <a:p>
            <a:pPr lvl="1"/>
            <a:r>
              <a:rPr lang="en-US" dirty="0">
                <a:solidFill>
                  <a:srgbClr val="0000FF"/>
                </a:solidFill>
              </a:rPr>
              <a:t>10 different educator participation</a:t>
            </a:r>
          </a:p>
          <a:p>
            <a:pPr lvl="1"/>
            <a:r>
              <a:rPr lang="en-US" dirty="0">
                <a:solidFill>
                  <a:srgbClr val="0000FF"/>
                </a:solidFill>
              </a:rPr>
              <a:t>1450 acres scouted</a:t>
            </a:r>
          </a:p>
          <a:p>
            <a:endParaRPr lang="en-US" dirty="0"/>
          </a:p>
        </p:txBody>
      </p:sp>
      <p:pic>
        <p:nvPicPr>
          <p:cNvPr id="5" name="Picture 4">
            <a:extLst>
              <a:ext uri="{FF2B5EF4-FFF2-40B4-BE49-F238E27FC236}">
                <a16:creationId xmlns:a16="http://schemas.microsoft.com/office/drawing/2014/main" id="{6457F970-D9AC-42EC-9285-D75DDE07BF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8947" y="159609"/>
            <a:ext cx="4093265" cy="6306505"/>
          </a:xfrm>
          <a:prstGeom prst="rect">
            <a:avLst/>
          </a:prstGeom>
        </p:spPr>
      </p:pic>
      <p:sp>
        <p:nvSpPr>
          <p:cNvPr id="6" name="Star: 5 Points 5">
            <a:extLst>
              <a:ext uri="{FF2B5EF4-FFF2-40B4-BE49-F238E27FC236}">
                <a16:creationId xmlns:a16="http://schemas.microsoft.com/office/drawing/2014/main" id="{23C5431E-C432-4903-A1EC-01DEB305C26F}"/>
              </a:ext>
            </a:extLst>
          </p:cNvPr>
          <p:cNvSpPr/>
          <p:nvPr/>
        </p:nvSpPr>
        <p:spPr>
          <a:xfrm>
            <a:off x="8338338" y="3056764"/>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582D828C-7D15-4B90-A3B6-3A001A3257E8}"/>
              </a:ext>
            </a:extLst>
          </p:cNvPr>
          <p:cNvSpPr/>
          <p:nvPr/>
        </p:nvSpPr>
        <p:spPr>
          <a:xfrm>
            <a:off x="8021097" y="3052099"/>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2201CFBD-A49D-46F8-8893-94E014A12C3D}"/>
              </a:ext>
            </a:extLst>
          </p:cNvPr>
          <p:cNvSpPr/>
          <p:nvPr/>
        </p:nvSpPr>
        <p:spPr>
          <a:xfrm>
            <a:off x="8332117" y="2159470"/>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FC2064C4-B16E-48E9-BC60-C37BD14B7DE4}"/>
              </a:ext>
            </a:extLst>
          </p:cNvPr>
          <p:cNvSpPr/>
          <p:nvPr/>
        </p:nvSpPr>
        <p:spPr>
          <a:xfrm>
            <a:off x="7532795" y="3367784"/>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0189EE32-5E13-45A0-94ED-8ED9F8DFE6BF}"/>
              </a:ext>
            </a:extLst>
          </p:cNvPr>
          <p:cNvSpPr/>
          <p:nvPr/>
        </p:nvSpPr>
        <p:spPr>
          <a:xfrm>
            <a:off x="10126705" y="1870221"/>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FC5B8B8A-EA3F-4BCD-B61B-4DFEE8E8591F}"/>
              </a:ext>
            </a:extLst>
          </p:cNvPr>
          <p:cNvSpPr/>
          <p:nvPr/>
        </p:nvSpPr>
        <p:spPr>
          <a:xfrm>
            <a:off x="8428414" y="2513466"/>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61095761-0BC4-4816-B57C-8E2A1620873A}"/>
              </a:ext>
            </a:extLst>
          </p:cNvPr>
          <p:cNvSpPr/>
          <p:nvPr/>
        </p:nvSpPr>
        <p:spPr>
          <a:xfrm>
            <a:off x="8179717" y="3608047"/>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44EE6594-F34C-4924-AD1C-8E46C39AB9DF}"/>
              </a:ext>
            </a:extLst>
          </p:cNvPr>
          <p:cNvSpPr/>
          <p:nvPr/>
        </p:nvSpPr>
        <p:spPr>
          <a:xfrm>
            <a:off x="7850036" y="1108706"/>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AE9A2079-7634-4EE0-B860-56EEEBA16FF2}"/>
              </a:ext>
            </a:extLst>
          </p:cNvPr>
          <p:cNvSpPr/>
          <p:nvPr/>
        </p:nvSpPr>
        <p:spPr>
          <a:xfrm>
            <a:off x="7691415" y="4950100"/>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9656B699-FF33-4E34-9EDA-3F53D1CF73C1}"/>
              </a:ext>
            </a:extLst>
          </p:cNvPr>
          <p:cNvSpPr/>
          <p:nvPr/>
        </p:nvSpPr>
        <p:spPr>
          <a:xfrm>
            <a:off x="8269793" y="1462702"/>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C18E5CBD-C7E4-4482-B074-82623B6B7D27}"/>
              </a:ext>
            </a:extLst>
          </p:cNvPr>
          <p:cNvSpPr/>
          <p:nvPr/>
        </p:nvSpPr>
        <p:spPr>
          <a:xfrm>
            <a:off x="7489133" y="2884778"/>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Star: 5 Points 16">
            <a:extLst>
              <a:ext uri="{FF2B5EF4-FFF2-40B4-BE49-F238E27FC236}">
                <a16:creationId xmlns:a16="http://schemas.microsoft.com/office/drawing/2014/main" id="{5C79529A-BADC-4B9C-B5E5-6BE19A10D2D8}"/>
              </a:ext>
            </a:extLst>
          </p:cNvPr>
          <p:cNvSpPr/>
          <p:nvPr/>
        </p:nvSpPr>
        <p:spPr>
          <a:xfrm>
            <a:off x="7862476" y="2014845"/>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Star: 5 Points 18">
            <a:extLst>
              <a:ext uri="{FF2B5EF4-FFF2-40B4-BE49-F238E27FC236}">
                <a16:creationId xmlns:a16="http://schemas.microsoft.com/office/drawing/2014/main" id="{3F28938D-2F0E-4774-8AD4-E3D3A57DF442}"/>
              </a:ext>
            </a:extLst>
          </p:cNvPr>
          <p:cNvSpPr/>
          <p:nvPr/>
        </p:nvSpPr>
        <p:spPr>
          <a:xfrm>
            <a:off x="7939992" y="2495143"/>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FA620BE8-22FF-4A21-9800-310135F520FF}"/>
              </a:ext>
            </a:extLst>
          </p:cNvPr>
          <p:cNvSpPr/>
          <p:nvPr/>
        </p:nvSpPr>
        <p:spPr>
          <a:xfrm>
            <a:off x="9968084" y="607479"/>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Star: 5 Points 20">
            <a:extLst>
              <a:ext uri="{FF2B5EF4-FFF2-40B4-BE49-F238E27FC236}">
                <a16:creationId xmlns:a16="http://schemas.microsoft.com/office/drawing/2014/main" id="{A186EEC2-B8B2-48FE-84C6-9D9D50A176BF}"/>
              </a:ext>
            </a:extLst>
          </p:cNvPr>
          <p:cNvSpPr/>
          <p:nvPr/>
        </p:nvSpPr>
        <p:spPr>
          <a:xfrm>
            <a:off x="9205848" y="3608047"/>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21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158262" y="104872"/>
            <a:ext cx="11195538" cy="1325563"/>
          </a:xfrm>
        </p:spPr>
        <p:txBody>
          <a:bodyPr>
            <a:normAutofit/>
          </a:bodyPr>
          <a:lstStyle/>
          <a:p>
            <a:r>
              <a:rPr lang="en-US" b="1" dirty="0">
                <a:solidFill>
                  <a:srgbClr val="0000FF"/>
                </a:solidFill>
              </a:rPr>
              <a:t>SOYBEAN Early Season Lessons Learned - 2022</a:t>
            </a:r>
          </a:p>
        </p:txBody>
      </p:sp>
      <p:sp>
        <p:nvSpPr>
          <p:cNvPr id="4" name="Content Placeholder 2">
            <a:extLst>
              <a:ext uri="{FF2B5EF4-FFF2-40B4-BE49-F238E27FC236}">
                <a16:creationId xmlns:a16="http://schemas.microsoft.com/office/drawing/2014/main" id="{70C5CD6E-ECFD-40BF-8BE1-2EE666585908}"/>
              </a:ext>
            </a:extLst>
          </p:cNvPr>
          <p:cNvSpPr txBox="1">
            <a:spLocks/>
          </p:cNvSpPr>
          <p:nvPr/>
        </p:nvSpPr>
        <p:spPr>
          <a:xfrm>
            <a:off x="7679094" y="2422720"/>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9E1797FA-EE52-4C57-924A-962F28AD712E}"/>
              </a:ext>
            </a:extLst>
          </p:cNvPr>
          <p:cNvSpPr txBox="1">
            <a:spLocks/>
          </p:cNvSpPr>
          <p:nvPr/>
        </p:nvSpPr>
        <p:spPr>
          <a:xfrm>
            <a:off x="7973009" y="2133471"/>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0E1B1EA8-E3FB-F723-FCFF-C6F91BF699A1}"/>
              </a:ext>
            </a:extLst>
          </p:cNvPr>
          <p:cNvSpPr txBox="1">
            <a:spLocks/>
          </p:cNvSpPr>
          <p:nvPr/>
        </p:nvSpPr>
        <p:spPr>
          <a:xfrm>
            <a:off x="362338" y="1212283"/>
            <a:ext cx="11671400" cy="4878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Planting date range: April 23 to June 7</a:t>
            </a:r>
          </a:p>
          <a:p>
            <a:pPr lvl="1"/>
            <a:r>
              <a:rPr lang="en-US" dirty="0"/>
              <a:t>3 fields in April, 12 fields in May, 6 fields in June</a:t>
            </a:r>
          </a:p>
          <a:p>
            <a:r>
              <a:rPr lang="en-US" b="1" dirty="0"/>
              <a:t>Farmer seeding rate: 120,000 to 160,000 seeds/acre</a:t>
            </a:r>
          </a:p>
          <a:p>
            <a:pPr lvl="1"/>
            <a:r>
              <a:rPr lang="en-US" dirty="0"/>
              <a:t>Exception: 225,000 seeds/acre</a:t>
            </a:r>
          </a:p>
          <a:p>
            <a:pPr lvl="1"/>
            <a:r>
              <a:rPr lang="en-US" dirty="0"/>
              <a:t>Plant population: 86667 – 142222 plants/acre (Average: 115,908 </a:t>
            </a:r>
            <a:r>
              <a:rPr lang="en-US" dirty="0" err="1"/>
              <a:t>ppa</a:t>
            </a:r>
            <a:r>
              <a:rPr lang="en-US" dirty="0"/>
              <a:t>)</a:t>
            </a:r>
          </a:p>
          <a:p>
            <a:pPr lvl="1"/>
            <a:r>
              <a:rPr lang="en-US" dirty="0"/>
              <a:t>Up to 9% seedling death</a:t>
            </a:r>
          </a:p>
          <a:p>
            <a:r>
              <a:rPr lang="en-US" b="1" dirty="0"/>
              <a:t>Herbicide trait: </a:t>
            </a:r>
          </a:p>
          <a:p>
            <a:pPr lvl="1"/>
            <a:r>
              <a:rPr lang="en-US" dirty="0"/>
              <a:t>Enlist 11 of 21 fields (52%)</a:t>
            </a:r>
          </a:p>
          <a:p>
            <a:pPr lvl="1"/>
            <a:r>
              <a:rPr lang="en-US" dirty="0"/>
              <a:t>Extend Flex: 7 of 21 fields (33%)</a:t>
            </a:r>
          </a:p>
          <a:p>
            <a:pPr lvl="1"/>
            <a:r>
              <a:rPr lang="en-US" dirty="0"/>
              <a:t>Other: 3 of 21 fields (14%)</a:t>
            </a:r>
          </a:p>
          <a:p>
            <a:r>
              <a:rPr lang="en-US" b="1" dirty="0"/>
              <a:t>Bean Leaf Beetle pressure </a:t>
            </a:r>
            <a:r>
              <a:rPr lang="en-US" dirty="0"/>
              <a:t>4 out of 21 fields had (19%)</a:t>
            </a:r>
          </a:p>
          <a:p>
            <a:endParaRPr lang="en-US" dirty="0"/>
          </a:p>
          <a:p>
            <a:pPr lvl="1"/>
            <a:endParaRPr lang="en-US" dirty="0"/>
          </a:p>
        </p:txBody>
      </p:sp>
    </p:spTree>
    <p:extLst>
      <p:ext uri="{BB962C8B-B14F-4D97-AF65-F5344CB8AC3E}">
        <p14:creationId xmlns:p14="http://schemas.microsoft.com/office/powerpoint/2010/main" val="28925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158262" y="365125"/>
            <a:ext cx="11195538" cy="1325563"/>
          </a:xfrm>
        </p:spPr>
        <p:txBody>
          <a:bodyPr/>
          <a:lstStyle/>
          <a:p>
            <a:r>
              <a:rPr lang="en-US" b="1" dirty="0">
                <a:solidFill>
                  <a:srgbClr val="0000FF"/>
                </a:solidFill>
              </a:rPr>
              <a:t>SOYBEAN Soil Fertility - 2022</a:t>
            </a:r>
          </a:p>
        </p:txBody>
      </p:sp>
      <p:sp>
        <p:nvSpPr>
          <p:cNvPr id="4" name="Content Placeholder 2">
            <a:extLst>
              <a:ext uri="{FF2B5EF4-FFF2-40B4-BE49-F238E27FC236}">
                <a16:creationId xmlns:a16="http://schemas.microsoft.com/office/drawing/2014/main" id="{70C5CD6E-ECFD-40BF-8BE1-2EE666585908}"/>
              </a:ext>
            </a:extLst>
          </p:cNvPr>
          <p:cNvSpPr txBox="1">
            <a:spLocks/>
          </p:cNvSpPr>
          <p:nvPr/>
        </p:nvSpPr>
        <p:spPr>
          <a:xfrm>
            <a:off x="7679094" y="2422720"/>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9E1797FA-EE52-4C57-924A-962F28AD712E}"/>
              </a:ext>
            </a:extLst>
          </p:cNvPr>
          <p:cNvSpPr txBox="1">
            <a:spLocks/>
          </p:cNvSpPr>
          <p:nvPr/>
        </p:nvSpPr>
        <p:spPr>
          <a:xfrm>
            <a:off x="7973009" y="2133471"/>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0E1B1EA8-E3FB-F723-FCFF-C6F91BF699A1}"/>
              </a:ext>
            </a:extLst>
          </p:cNvPr>
          <p:cNvSpPr txBox="1">
            <a:spLocks/>
          </p:cNvSpPr>
          <p:nvPr/>
        </p:nvSpPr>
        <p:spPr>
          <a:xfrm>
            <a:off x="362338" y="1532067"/>
            <a:ext cx="11671400" cy="4878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Soil pH &lt; 6.0</a:t>
            </a:r>
          </a:p>
          <a:p>
            <a:pPr lvl="1"/>
            <a:r>
              <a:rPr lang="en-US" dirty="0"/>
              <a:t>5 out of 15 fields (33%), 3 of which also had low P and/or K</a:t>
            </a:r>
          </a:p>
          <a:p>
            <a:pPr lvl="1"/>
            <a:endParaRPr lang="en-US" dirty="0"/>
          </a:p>
          <a:p>
            <a:r>
              <a:rPr lang="en-US" b="1" dirty="0"/>
              <a:t>Phosphorus &lt; 20 mg M3P/kg</a:t>
            </a:r>
          </a:p>
          <a:p>
            <a:pPr lvl="1"/>
            <a:r>
              <a:rPr lang="en-US" dirty="0"/>
              <a:t>4 out of 15 fields (27%)</a:t>
            </a:r>
          </a:p>
          <a:p>
            <a:pPr lvl="1"/>
            <a:endParaRPr lang="en-US" dirty="0"/>
          </a:p>
          <a:p>
            <a:r>
              <a:rPr lang="en-US" b="1" dirty="0"/>
              <a:t>CEC ranged from 7 to 19 </a:t>
            </a:r>
            <a:r>
              <a:rPr lang="en-US" b="1" dirty="0" err="1"/>
              <a:t>cmolc</a:t>
            </a:r>
            <a:r>
              <a:rPr lang="en-US" b="1" dirty="0"/>
              <a:t>/kg</a:t>
            </a:r>
          </a:p>
          <a:p>
            <a:r>
              <a:rPr lang="en-US" b="1" dirty="0"/>
              <a:t>Potassium &lt; 120 mg M3K/kg</a:t>
            </a:r>
          </a:p>
          <a:p>
            <a:pPr lvl="1"/>
            <a:r>
              <a:rPr lang="en-US" b="1" dirty="0">
                <a:solidFill>
                  <a:srgbClr val="C00000"/>
                </a:solidFill>
              </a:rPr>
              <a:t>9 out of 15 fields (60%)</a:t>
            </a:r>
            <a:endParaRPr lang="en-US" dirty="0"/>
          </a:p>
          <a:p>
            <a:endParaRPr lang="en-US" dirty="0"/>
          </a:p>
          <a:p>
            <a:pPr lvl="1"/>
            <a:endParaRPr lang="en-US" dirty="0"/>
          </a:p>
        </p:txBody>
      </p:sp>
    </p:spTree>
    <p:extLst>
      <p:ext uri="{BB962C8B-B14F-4D97-AF65-F5344CB8AC3E}">
        <p14:creationId xmlns:p14="http://schemas.microsoft.com/office/powerpoint/2010/main" val="350501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28F7-2F54-BA55-F71C-2EB4B2730BFC}"/>
              </a:ext>
            </a:extLst>
          </p:cNvPr>
          <p:cNvSpPr>
            <a:spLocks noGrp="1"/>
          </p:cNvSpPr>
          <p:nvPr>
            <p:ph type="title"/>
          </p:nvPr>
        </p:nvSpPr>
        <p:spPr>
          <a:xfrm>
            <a:off x="2137496" y="311468"/>
            <a:ext cx="7917007" cy="1188720"/>
          </a:xfrm>
        </p:spPr>
        <p:txBody>
          <a:bodyPr>
            <a:normAutofit fontScale="90000"/>
          </a:bodyPr>
          <a:lstStyle/>
          <a:p>
            <a:r>
              <a:rPr lang="en-US" b="1" dirty="0">
                <a:solidFill>
                  <a:srgbClr val="0000FF"/>
                </a:solidFill>
              </a:rPr>
              <a:t>SOYBEAN Early Season: Discussions/Demos</a:t>
            </a:r>
          </a:p>
        </p:txBody>
      </p:sp>
      <p:sp>
        <p:nvSpPr>
          <p:cNvPr id="3" name="Content Placeholder 2">
            <a:extLst>
              <a:ext uri="{FF2B5EF4-FFF2-40B4-BE49-F238E27FC236}">
                <a16:creationId xmlns:a16="http://schemas.microsoft.com/office/drawing/2014/main" id="{E8904722-66C8-BA5C-1F3B-8FE7ADBE4B5E}"/>
              </a:ext>
            </a:extLst>
          </p:cNvPr>
          <p:cNvSpPr>
            <a:spLocks noGrp="1"/>
          </p:cNvSpPr>
          <p:nvPr>
            <p:ph idx="1"/>
          </p:nvPr>
        </p:nvSpPr>
        <p:spPr>
          <a:xfrm>
            <a:off x="171449" y="1500188"/>
            <a:ext cx="11872913" cy="4676775"/>
          </a:xfrm>
        </p:spPr>
        <p:txBody>
          <a:bodyPr>
            <a:normAutofit fontScale="92500" lnSpcReduction="20000"/>
          </a:bodyPr>
          <a:lstStyle/>
          <a:p>
            <a:pPr marL="171450" indent="-171450">
              <a:buFont typeface="Arial" panose="020B0604020202020204" pitchFamily="34" charset="0"/>
              <a:buChar char="•"/>
            </a:pPr>
            <a:r>
              <a:rPr lang="en-US" dirty="0"/>
              <a:t>Evaluate cereal rye cover, stringy or leggy soybeans and interesting for a normally full till producer</a:t>
            </a:r>
          </a:p>
          <a:p>
            <a:pPr marL="171450" indent="-171450">
              <a:buFont typeface="Arial" panose="020B0604020202020204" pitchFamily="34" charset="0"/>
              <a:buChar char="•"/>
            </a:pPr>
            <a:r>
              <a:rPr lang="en-US" dirty="0" err="1"/>
              <a:t>Sidedressed</a:t>
            </a:r>
            <a:r>
              <a:rPr lang="en-US" dirty="0"/>
              <a:t> 28% as a demo</a:t>
            </a:r>
          </a:p>
          <a:p>
            <a:pPr marL="171450" indent="-171450"/>
            <a:r>
              <a:rPr lang="en-US" dirty="0"/>
              <a:t>AMS vs. No AMS</a:t>
            </a:r>
          </a:p>
          <a:p>
            <a:pPr marL="171450" indent="-171450"/>
            <a:r>
              <a:rPr lang="en-US" dirty="0"/>
              <a:t>Fungicide vs. No Fungicide</a:t>
            </a:r>
          </a:p>
          <a:p>
            <a:pPr marL="171450" indent="-171450"/>
            <a:endParaRPr lang="en-US" dirty="0">
              <a:solidFill>
                <a:srgbClr val="FF0000"/>
              </a:solidFill>
              <a:highlight>
                <a:srgbClr val="FFFF00"/>
              </a:highlight>
            </a:endParaRPr>
          </a:p>
          <a:p>
            <a:pPr marL="171450" indent="-171450">
              <a:buFont typeface="Arial" panose="020B0604020202020204" pitchFamily="34" charset="0"/>
              <a:buChar char="•"/>
            </a:pPr>
            <a:r>
              <a:rPr lang="en-US" b="1" dirty="0"/>
              <a:t>Low plant stands</a:t>
            </a:r>
            <a:r>
              <a:rPr lang="en-US" dirty="0"/>
              <a:t> on several with discussion to the farmer. Then, replanted and/or understood why</a:t>
            </a:r>
          </a:p>
          <a:p>
            <a:pPr marL="628650" lvl="1" indent="-171450">
              <a:buFont typeface="Arial" panose="020B0604020202020204" pitchFamily="34" charset="0"/>
              <a:buChar char="•"/>
            </a:pPr>
            <a:r>
              <a:rPr lang="en-US" dirty="0"/>
              <a:t>Headlands tilled vs. no-till rest of the field, so planter improperly setup</a:t>
            </a:r>
          </a:p>
          <a:p>
            <a:pPr marL="628650" lvl="1" indent="-171450">
              <a:buFont typeface="Arial" panose="020B0604020202020204" pitchFamily="34" charset="0"/>
              <a:buChar char="•"/>
            </a:pPr>
            <a:r>
              <a:rPr lang="en-US" dirty="0"/>
              <a:t>Seedling disease</a:t>
            </a:r>
          </a:p>
          <a:p>
            <a:pPr marL="628650" lvl="1" indent="-171450">
              <a:buFont typeface="Arial" panose="020B0604020202020204" pitchFamily="34" charset="0"/>
              <a:buChar char="•"/>
            </a:pPr>
            <a:r>
              <a:rPr lang="en-US" dirty="0"/>
              <a:t>Herbicide carryover</a:t>
            </a:r>
          </a:p>
          <a:p>
            <a:endParaRPr lang="en-US" dirty="0"/>
          </a:p>
        </p:txBody>
      </p:sp>
    </p:spTree>
    <p:extLst>
      <p:ext uri="{BB962C8B-B14F-4D97-AF65-F5344CB8AC3E}">
        <p14:creationId xmlns:p14="http://schemas.microsoft.com/office/powerpoint/2010/main" val="24912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604935" y="131860"/>
            <a:ext cx="10515600" cy="1325563"/>
          </a:xfrm>
        </p:spPr>
        <p:txBody>
          <a:bodyPr>
            <a:normAutofit fontScale="90000"/>
          </a:bodyPr>
          <a:lstStyle/>
          <a:p>
            <a:r>
              <a:rPr lang="en-US" b="1" dirty="0">
                <a:solidFill>
                  <a:srgbClr val="0000FF"/>
                </a:solidFill>
              </a:rPr>
              <a:t>SOYBEAN Mid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328614" y="1021288"/>
            <a:ext cx="8815386" cy="5120659"/>
          </a:xfrm>
        </p:spPr>
        <p:txBody>
          <a:bodyPr>
            <a:normAutofit fontScale="92500" lnSpcReduction="10000"/>
          </a:bodyPr>
          <a:lstStyle/>
          <a:p>
            <a:r>
              <a:rPr lang="en-US" b="1" dirty="0"/>
              <a:t>Growth Stage</a:t>
            </a:r>
            <a:r>
              <a:rPr lang="en-US" dirty="0"/>
              <a:t> primarily: R2 (full bloom) to R3 (first pod)</a:t>
            </a:r>
          </a:p>
          <a:p>
            <a:r>
              <a:rPr lang="en-US" b="1" dirty="0"/>
              <a:t>Imbalance of N:S ratio of 18:1 or higher</a:t>
            </a:r>
            <a:r>
              <a:rPr lang="en-US" dirty="0"/>
              <a:t> </a:t>
            </a:r>
          </a:p>
          <a:p>
            <a:pPr lvl="1"/>
            <a:r>
              <a:rPr lang="en-US" dirty="0"/>
              <a:t>5 of 11 fields (45%), but S deficiency was not observed. A few fields were close to S deficient levels.</a:t>
            </a:r>
          </a:p>
          <a:p>
            <a:r>
              <a:rPr lang="en-US" b="1" dirty="0"/>
              <a:t>Leaf Potassium</a:t>
            </a:r>
          </a:p>
          <a:p>
            <a:pPr lvl="1"/>
            <a:r>
              <a:rPr lang="en-US" dirty="0"/>
              <a:t>5 of 11 fields were low (Same as low soil K)</a:t>
            </a:r>
          </a:p>
          <a:p>
            <a:pPr lvl="1"/>
            <a:r>
              <a:rPr lang="en-US" dirty="0"/>
              <a:t>4 more fields that were low in soil K that were not leaf sampled. </a:t>
            </a:r>
          </a:p>
          <a:p>
            <a:pPr lvl="1"/>
            <a:r>
              <a:rPr lang="en-US" dirty="0"/>
              <a:t>Dry field conditions also limited mass flow and K uptake. </a:t>
            </a:r>
          </a:p>
          <a:p>
            <a:pPr lvl="1"/>
            <a:r>
              <a:rPr lang="en-US" dirty="0"/>
              <a:t>Interestingly, no leaf symptomology to note.</a:t>
            </a:r>
          </a:p>
          <a:p>
            <a:r>
              <a:rPr lang="en-US" dirty="0"/>
              <a:t>No nutrient differences among 3 demo fields (AMS, Fungicide) </a:t>
            </a:r>
          </a:p>
          <a:p>
            <a:r>
              <a:rPr lang="en-US" dirty="0"/>
              <a:t>Small pocket of Mn deficiency reported to farmer</a:t>
            </a:r>
          </a:p>
          <a:p>
            <a:pPr marL="0" indent="0">
              <a:buNone/>
            </a:pPr>
            <a:endParaRPr lang="en-US" dirty="0">
              <a:highlight>
                <a:srgbClr val="FFFF00"/>
              </a:highlight>
            </a:endParaRPr>
          </a:p>
          <a:p>
            <a:pPr lvl="1"/>
            <a:endParaRPr lang="en-US" dirty="0"/>
          </a:p>
        </p:txBody>
      </p:sp>
      <p:pic>
        <p:nvPicPr>
          <p:cNvPr id="5" name="Content Placeholder 4">
            <a:extLst>
              <a:ext uri="{FF2B5EF4-FFF2-40B4-BE49-F238E27FC236}">
                <a16:creationId xmlns:a16="http://schemas.microsoft.com/office/drawing/2014/main" id="{86AEAFA3-19BA-3C45-AB9A-025FCC925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492339" y="2344222"/>
            <a:ext cx="4026799" cy="3020099"/>
          </a:xfrm>
          <a:prstGeom prst="rect">
            <a:avLst/>
          </a:prstGeom>
        </p:spPr>
      </p:pic>
    </p:spTree>
    <p:extLst>
      <p:ext uri="{BB962C8B-B14F-4D97-AF65-F5344CB8AC3E}">
        <p14:creationId xmlns:p14="http://schemas.microsoft.com/office/powerpoint/2010/main" val="384024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D9A4-3E13-467B-B8EE-C5BBC91E4037}"/>
              </a:ext>
            </a:extLst>
          </p:cNvPr>
          <p:cNvSpPr>
            <a:spLocks noGrp="1"/>
          </p:cNvSpPr>
          <p:nvPr>
            <p:ph type="title"/>
          </p:nvPr>
        </p:nvSpPr>
        <p:spPr>
          <a:xfrm>
            <a:off x="838200" y="0"/>
            <a:ext cx="10515600" cy="1325563"/>
          </a:xfrm>
        </p:spPr>
        <p:txBody>
          <a:bodyPr/>
          <a:lstStyle/>
          <a:p>
            <a:r>
              <a:rPr lang="en-US" b="1" dirty="0"/>
              <a:t>Potassium Deficiency: Progression</a:t>
            </a:r>
          </a:p>
        </p:txBody>
      </p:sp>
      <p:grpSp>
        <p:nvGrpSpPr>
          <p:cNvPr id="3" name="Group 2">
            <a:extLst>
              <a:ext uri="{FF2B5EF4-FFF2-40B4-BE49-F238E27FC236}">
                <a16:creationId xmlns:a16="http://schemas.microsoft.com/office/drawing/2014/main" id="{3031CD0F-9440-3D79-C0D1-25F4F57A1961}"/>
              </a:ext>
            </a:extLst>
          </p:cNvPr>
          <p:cNvGrpSpPr/>
          <p:nvPr/>
        </p:nvGrpSpPr>
        <p:grpSpPr>
          <a:xfrm>
            <a:off x="291992" y="990599"/>
            <a:ext cx="11608016" cy="4876801"/>
            <a:chOff x="317608" y="1142999"/>
            <a:chExt cx="11608016" cy="4876801"/>
          </a:xfrm>
        </p:grpSpPr>
        <p:pic>
          <p:nvPicPr>
            <p:cNvPr id="7" name="Picture 6">
              <a:extLst>
                <a:ext uri="{FF2B5EF4-FFF2-40B4-BE49-F238E27FC236}">
                  <a16:creationId xmlns:a16="http://schemas.microsoft.com/office/drawing/2014/main" id="{A71A1366-72B6-421A-BD1C-3398A89E7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683216" y="1752600"/>
              <a:ext cx="4876800" cy="3657600"/>
            </a:xfrm>
            <a:prstGeom prst="rect">
              <a:avLst/>
            </a:prstGeom>
          </p:spPr>
        </p:pic>
        <p:pic>
          <p:nvPicPr>
            <p:cNvPr id="9" name="Picture 8">
              <a:extLst>
                <a:ext uri="{FF2B5EF4-FFF2-40B4-BE49-F238E27FC236}">
                  <a16:creationId xmlns:a16="http://schemas.microsoft.com/office/drawing/2014/main" id="{5DE56C2C-503F-EAFD-3EF0-BE782D8455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291992" y="1752600"/>
              <a:ext cx="4876800" cy="3657600"/>
            </a:xfrm>
            <a:prstGeom prst="rect">
              <a:avLst/>
            </a:prstGeom>
          </p:spPr>
        </p:pic>
        <p:pic>
          <p:nvPicPr>
            <p:cNvPr id="20" name="Picture 19">
              <a:extLst>
                <a:ext uri="{FF2B5EF4-FFF2-40B4-BE49-F238E27FC236}">
                  <a16:creationId xmlns:a16="http://schemas.microsoft.com/office/drawing/2014/main" id="{34312F54-6098-2B24-5B9E-311D1E65EF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68024" y="1142999"/>
              <a:ext cx="3657600" cy="4876800"/>
            </a:xfrm>
            <a:prstGeom prst="rect">
              <a:avLst/>
            </a:prstGeom>
          </p:spPr>
        </p:pic>
      </p:grpSp>
    </p:spTree>
    <p:extLst>
      <p:ext uri="{BB962C8B-B14F-4D97-AF65-F5344CB8AC3E}">
        <p14:creationId xmlns:p14="http://schemas.microsoft.com/office/powerpoint/2010/main" val="4264887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4D9A4-3E13-467B-B8EE-C5BBC91E4037}"/>
              </a:ext>
            </a:extLst>
          </p:cNvPr>
          <p:cNvSpPr>
            <a:spLocks noGrp="1"/>
          </p:cNvSpPr>
          <p:nvPr>
            <p:ph type="title"/>
          </p:nvPr>
        </p:nvSpPr>
        <p:spPr>
          <a:xfrm>
            <a:off x="838200" y="0"/>
            <a:ext cx="10515600" cy="1325563"/>
          </a:xfrm>
        </p:spPr>
        <p:txBody>
          <a:bodyPr/>
          <a:lstStyle/>
          <a:p>
            <a:r>
              <a:rPr lang="en-US" b="1" dirty="0"/>
              <a:t>Potassium Deficiency: Progression</a:t>
            </a:r>
          </a:p>
        </p:txBody>
      </p:sp>
      <p:grpSp>
        <p:nvGrpSpPr>
          <p:cNvPr id="3" name="Group 2">
            <a:extLst>
              <a:ext uri="{FF2B5EF4-FFF2-40B4-BE49-F238E27FC236}">
                <a16:creationId xmlns:a16="http://schemas.microsoft.com/office/drawing/2014/main" id="{46221AE2-8B65-373D-1C82-382F3B6F4D9E}"/>
              </a:ext>
            </a:extLst>
          </p:cNvPr>
          <p:cNvGrpSpPr/>
          <p:nvPr/>
        </p:nvGrpSpPr>
        <p:grpSpPr>
          <a:xfrm>
            <a:off x="338016" y="990600"/>
            <a:ext cx="11515968" cy="4876800"/>
            <a:chOff x="379076" y="1142999"/>
            <a:chExt cx="11515968" cy="4876800"/>
          </a:xfrm>
        </p:grpSpPr>
        <p:pic>
          <p:nvPicPr>
            <p:cNvPr id="13" name="Picture 12">
              <a:extLst>
                <a:ext uri="{FF2B5EF4-FFF2-40B4-BE49-F238E27FC236}">
                  <a16:creationId xmlns:a16="http://schemas.microsoft.com/office/drawing/2014/main" id="{89E79891-35E7-C2F9-69B2-D1BA104DFA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734277" y="1752599"/>
              <a:ext cx="4876800" cy="3657600"/>
            </a:xfrm>
            <a:prstGeom prst="rect">
              <a:avLst/>
            </a:prstGeom>
          </p:spPr>
        </p:pic>
        <p:pic>
          <p:nvPicPr>
            <p:cNvPr id="15" name="Picture 14">
              <a:extLst>
                <a:ext uri="{FF2B5EF4-FFF2-40B4-BE49-F238E27FC236}">
                  <a16:creationId xmlns:a16="http://schemas.microsoft.com/office/drawing/2014/main" id="{1D4390E6-778A-F43D-6D6F-CC32FFF796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627844" y="1752599"/>
              <a:ext cx="4876800" cy="3657600"/>
            </a:xfrm>
            <a:prstGeom prst="rect">
              <a:avLst/>
            </a:prstGeom>
          </p:spPr>
        </p:pic>
        <p:pic>
          <p:nvPicPr>
            <p:cNvPr id="6" name="Picture 5">
              <a:extLst>
                <a:ext uri="{FF2B5EF4-FFF2-40B4-BE49-F238E27FC236}">
                  <a16:creationId xmlns:a16="http://schemas.microsoft.com/office/drawing/2014/main" id="{AA260226-4DE4-6F5E-D641-6441FA036C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76" y="1142999"/>
              <a:ext cx="3657600" cy="4876800"/>
            </a:xfrm>
            <a:prstGeom prst="rect">
              <a:avLst/>
            </a:prstGeom>
          </p:spPr>
        </p:pic>
      </p:grpSp>
    </p:spTree>
    <p:extLst>
      <p:ext uri="{BB962C8B-B14F-4D97-AF65-F5344CB8AC3E}">
        <p14:creationId xmlns:p14="http://schemas.microsoft.com/office/powerpoint/2010/main" val="355473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AB950F-2EB9-47C9-A7DA-610CDDC22154}"/>
              </a:ext>
            </a:extLst>
          </p:cNvPr>
          <p:cNvSpPr>
            <a:spLocks noGrp="1"/>
          </p:cNvSpPr>
          <p:nvPr>
            <p:ph type="title"/>
          </p:nvPr>
        </p:nvSpPr>
        <p:spPr/>
        <p:txBody>
          <a:bodyPr>
            <a:normAutofit fontScale="90000"/>
          </a:bodyPr>
          <a:lstStyle/>
          <a:p>
            <a:r>
              <a:rPr lang="en-US" b="1" dirty="0"/>
              <a:t>Hidden hunger – yield loss without symptoms</a:t>
            </a:r>
          </a:p>
        </p:txBody>
      </p:sp>
      <p:pic>
        <p:nvPicPr>
          <p:cNvPr id="7" name="Picture 6">
            <a:extLst>
              <a:ext uri="{FF2B5EF4-FFF2-40B4-BE49-F238E27FC236}">
                <a16:creationId xmlns:a16="http://schemas.microsoft.com/office/drawing/2014/main" id="{DD21F365-E064-4FAD-B4DC-FC44C78D85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17150" y="3385331"/>
            <a:ext cx="4535808" cy="3335509"/>
          </a:xfrm>
          <a:prstGeom prst="rect">
            <a:avLst/>
          </a:prstGeom>
          <a:ln w="19050">
            <a:solidFill>
              <a:schemeClr val="tx1"/>
            </a:solidFill>
          </a:ln>
        </p:spPr>
      </p:pic>
      <p:sp>
        <p:nvSpPr>
          <p:cNvPr id="13" name="TextBox 12">
            <a:extLst>
              <a:ext uri="{FF2B5EF4-FFF2-40B4-BE49-F238E27FC236}">
                <a16:creationId xmlns:a16="http://schemas.microsoft.com/office/drawing/2014/main" id="{E9119500-CD6C-4296-A3CB-0AD55A0AAB20}"/>
              </a:ext>
            </a:extLst>
          </p:cNvPr>
          <p:cNvSpPr txBox="1"/>
          <p:nvPr/>
        </p:nvSpPr>
        <p:spPr>
          <a:xfrm>
            <a:off x="6432475" y="4237450"/>
            <a:ext cx="704039" cy="707886"/>
          </a:xfrm>
          <a:prstGeom prst="rect">
            <a:avLst/>
          </a:prstGeom>
          <a:noFill/>
        </p:spPr>
        <p:txBody>
          <a:bodyPr wrap="none" rtlCol="0">
            <a:spAutoFit/>
          </a:bodyPr>
          <a:lstStyle/>
          <a:p>
            <a:pPr algn="ctr"/>
            <a:r>
              <a:rPr lang="en-US" sz="4000" dirty="0">
                <a:solidFill>
                  <a:srgbClr val="C00000"/>
                </a:solidFill>
                <a:effectLst>
                  <a:outerShdw blurRad="38100" dist="38100" dir="2700000" algn="tl">
                    <a:srgbClr val="000000">
                      <a:alpha val="43137"/>
                    </a:srgbClr>
                  </a:outerShdw>
                </a:effectLst>
              </a:rPr>
              <a:t>69</a:t>
            </a:r>
          </a:p>
        </p:txBody>
      </p:sp>
      <p:pic>
        <p:nvPicPr>
          <p:cNvPr id="9" name="Picture 8">
            <a:extLst>
              <a:ext uri="{FF2B5EF4-FFF2-40B4-BE49-F238E27FC236}">
                <a16:creationId xmlns:a16="http://schemas.microsoft.com/office/drawing/2014/main" id="{DA79694F-1E2D-4A4A-861F-5E938A0B24A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5487" y="3417277"/>
            <a:ext cx="4476425" cy="3291840"/>
          </a:xfrm>
          <a:prstGeom prst="rect">
            <a:avLst/>
          </a:prstGeom>
          <a:ln w="19050">
            <a:solidFill>
              <a:schemeClr val="tx1"/>
            </a:solidFill>
          </a:ln>
        </p:spPr>
      </p:pic>
      <p:sp>
        <p:nvSpPr>
          <p:cNvPr id="16" name="TextBox 15">
            <a:extLst>
              <a:ext uri="{FF2B5EF4-FFF2-40B4-BE49-F238E27FC236}">
                <a16:creationId xmlns:a16="http://schemas.microsoft.com/office/drawing/2014/main" id="{EEB74236-750A-4B30-97B7-41CD7CF3AE7B}"/>
              </a:ext>
            </a:extLst>
          </p:cNvPr>
          <p:cNvSpPr txBox="1"/>
          <p:nvPr/>
        </p:nvSpPr>
        <p:spPr>
          <a:xfrm>
            <a:off x="1897692" y="4237450"/>
            <a:ext cx="704039" cy="707886"/>
          </a:xfrm>
          <a:prstGeom prst="rect">
            <a:avLst/>
          </a:prstGeom>
          <a:noFill/>
        </p:spPr>
        <p:txBody>
          <a:bodyPr wrap="none" rtlCol="0">
            <a:spAutoFit/>
          </a:bodyPr>
          <a:lstStyle/>
          <a:p>
            <a:pPr algn="ctr"/>
            <a:r>
              <a:rPr lang="en-US" sz="4000" dirty="0">
                <a:solidFill>
                  <a:srgbClr val="C00000"/>
                </a:solidFill>
                <a:effectLst>
                  <a:outerShdw blurRad="38100" dist="38100" dir="2700000" algn="tl">
                    <a:srgbClr val="000000">
                      <a:alpha val="43137"/>
                    </a:srgbClr>
                  </a:outerShdw>
                </a:effectLst>
              </a:rPr>
              <a:t>64</a:t>
            </a:r>
          </a:p>
        </p:txBody>
      </p:sp>
      <p:pic>
        <p:nvPicPr>
          <p:cNvPr id="10" name="Picture 9">
            <a:extLst>
              <a:ext uri="{FF2B5EF4-FFF2-40B4-BE49-F238E27FC236}">
                <a16:creationId xmlns:a16="http://schemas.microsoft.com/office/drawing/2014/main" id="{7F086B7E-DA6E-460F-A68C-4396B9CEF1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609470" y="78972"/>
            <a:ext cx="4476425" cy="3291840"/>
          </a:xfrm>
          <a:prstGeom prst="rect">
            <a:avLst/>
          </a:prstGeom>
          <a:ln w="19050">
            <a:solidFill>
              <a:schemeClr val="tx1"/>
            </a:solidFill>
          </a:ln>
        </p:spPr>
      </p:pic>
      <p:sp>
        <p:nvSpPr>
          <p:cNvPr id="18" name="TextBox 17">
            <a:extLst>
              <a:ext uri="{FF2B5EF4-FFF2-40B4-BE49-F238E27FC236}">
                <a16:creationId xmlns:a16="http://schemas.microsoft.com/office/drawing/2014/main" id="{E3785976-FF3A-4286-AA4E-81E74569178C}"/>
              </a:ext>
            </a:extLst>
          </p:cNvPr>
          <p:cNvSpPr txBox="1"/>
          <p:nvPr/>
        </p:nvSpPr>
        <p:spPr>
          <a:xfrm>
            <a:off x="6432474" y="803750"/>
            <a:ext cx="704039" cy="707886"/>
          </a:xfrm>
          <a:prstGeom prst="rect">
            <a:avLst/>
          </a:prstGeom>
          <a:noFill/>
        </p:spPr>
        <p:txBody>
          <a:bodyPr wrap="none" rtlCol="0">
            <a:spAutoFit/>
          </a:bodyPr>
          <a:lstStyle/>
          <a:p>
            <a:pPr algn="ctr"/>
            <a:r>
              <a:rPr lang="en-US" sz="4000" dirty="0">
                <a:solidFill>
                  <a:srgbClr val="C00000"/>
                </a:solidFill>
                <a:effectLst>
                  <a:outerShdw blurRad="38100" dist="38100" dir="2700000" algn="tl">
                    <a:srgbClr val="000000">
                      <a:alpha val="43137"/>
                    </a:srgbClr>
                  </a:outerShdw>
                </a:effectLst>
              </a:rPr>
              <a:t>51</a:t>
            </a:r>
          </a:p>
        </p:txBody>
      </p:sp>
      <p:grpSp>
        <p:nvGrpSpPr>
          <p:cNvPr id="21" name="Group 20">
            <a:extLst>
              <a:ext uri="{FF2B5EF4-FFF2-40B4-BE49-F238E27FC236}">
                <a16:creationId xmlns:a16="http://schemas.microsoft.com/office/drawing/2014/main" id="{2548DE10-69DE-4C3C-A492-26B83B876B41}"/>
              </a:ext>
            </a:extLst>
          </p:cNvPr>
          <p:cNvGrpSpPr/>
          <p:nvPr/>
        </p:nvGrpSpPr>
        <p:grpSpPr>
          <a:xfrm>
            <a:off x="97420" y="78972"/>
            <a:ext cx="4476425" cy="3291840"/>
            <a:chOff x="7553487" y="1783080"/>
            <a:chExt cx="4476425" cy="3291840"/>
          </a:xfrm>
        </p:grpSpPr>
        <p:pic>
          <p:nvPicPr>
            <p:cNvPr id="11" name="Picture 10">
              <a:extLst>
                <a:ext uri="{FF2B5EF4-FFF2-40B4-BE49-F238E27FC236}">
                  <a16:creationId xmlns:a16="http://schemas.microsoft.com/office/drawing/2014/main" id="{6875FCDF-18A1-4373-A364-9670A71807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553487" y="1783080"/>
              <a:ext cx="4476425" cy="3291840"/>
            </a:xfrm>
            <a:prstGeom prst="rect">
              <a:avLst/>
            </a:prstGeom>
            <a:ln w="19050">
              <a:solidFill>
                <a:schemeClr val="tx1"/>
              </a:solidFill>
            </a:ln>
          </p:spPr>
        </p:pic>
        <p:sp>
          <p:nvSpPr>
            <p:cNvPr id="20" name="TextBox 19">
              <a:extLst>
                <a:ext uri="{FF2B5EF4-FFF2-40B4-BE49-F238E27FC236}">
                  <a16:creationId xmlns:a16="http://schemas.microsoft.com/office/drawing/2014/main" id="{17CC931F-A809-4084-835B-6653595F86C9}"/>
                </a:ext>
              </a:extLst>
            </p:cNvPr>
            <p:cNvSpPr txBox="1"/>
            <p:nvPr/>
          </p:nvSpPr>
          <p:spPr>
            <a:xfrm>
              <a:off x="9314139" y="2657912"/>
              <a:ext cx="2436886" cy="707886"/>
            </a:xfrm>
            <a:prstGeom prst="rect">
              <a:avLst/>
            </a:prstGeom>
            <a:noFill/>
          </p:spPr>
          <p:txBody>
            <a:bodyPr wrap="none" rtlCol="0">
              <a:spAutoFit/>
            </a:bodyPr>
            <a:lstStyle/>
            <a:p>
              <a:pPr algn="ctr"/>
              <a:r>
                <a:rPr lang="en-US" sz="4000" dirty="0">
                  <a:solidFill>
                    <a:srgbClr val="C00000"/>
                  </a:solidFill>
                  <a:effectLst>
                    <a:outerShdw blurRad="38100" dist="38100" dir="2700000" algn="tl">
                      <a:srgbClr val="000000">
                        <a:alpha val="43137"/>
                      </a:srgbClr>
                    </a:outerShdw>
                  </a:effectLst>
                </a:rPr>
                <a:t>24 </a:t>
              </a:r>
              <a:r>
                <a:rPr lang="en-US" sz="4000" dirty="0" err="1">
                  <a:solidFill>
                    <a:srgbClr val="C00000"/>
                  </a:solidFill>
                  <a:effectLst>
                    <a:outerShdw blurRad="38100" dist="38100" dir="2700000" algn="tl">
                      <a:srgbClr val="000000">
                        <a:alpha val="43137"/>
                      </a:srgbClr>
                    </a:outerShdw>
                  </a:effectLst>
                </a:rPr>
                <a:t>bu</a:t>
              </a:r>
              <a:r>
                <a:rPr lang="en-US" sz="4000" dirty="0">
                  <a:solidFill>
                    <a:srgbClr val="C00000"/>
                  </a:solidFill>
                  <a:effectLst>
                    <a:outerShdw blurRad="38100" dist="38100" dir="2700000" algn="tl">
                      <a:srgbClr val="000000">
                        <a:alpha val="43137"/>
                      </a:srgbClr>
                    </a:outerShdw>
                  </a:effectLst>
                </a:rPr>
                <a:t>/acre</a:t>
              </a:r>
            </a:p>
          </p:txBody>
        </p:sp>
      </p:grpSp>
      <p:sp>
        <p:nvSpPr>
          <p:cNvPr id="22" name="TextBox 21">
            <a:extLst>
              <a:ext uri="{FF2B5EF4-FFF2-40B4-BE49-F238E27FC236}">
                <a16:creationId xmlns:a16="http://schemas.microsoft.com/office/drawing/2014/main" id="{CDBCA4C5-1A81-40AE-9B34-07C0952627DB}"/>
              </a:ext>
            </a:extLst>
          </p:cNvPr>
          <p:cNvSpPr txBox="1"/>
          <p:nvPr/>
        </p:nvSpPr>
        <p:spPr>
          <a:xfrm>
            <a:off x="10641369" y="6245855"/>
            <a:ext cx="1280094" cy="369332"/>
          </a:xfrm>
          <a:prstGeom prst="rect">
            <a:avLst/>
          </a:prstGeom>
          <a:noFill/>
        </p:spPr>
        <p:txBody>
          <a:bodyPr wrap="none" rtlCol="0">
            <a:spAutoFit/>
          </a:bodyPr>
          <a:lstStyle/>
          <a:p>
            <a:r>
              <a:rPr lang="en-US" dirty="0"/>
              <a:t>2020 SEPAC</a:t>
            </a:r>
          </a:p>
        </p:txBody>
      </p:sp>
      <p:pic>
        <p:nvPicPr>
          <p:cNvPr id="6" name="Picture 5">
            <a:extLst>
              <a:ext uri="{FF2B5EF4-FFF2-40B4-BE49-F238E27FC236}">
                <a16:creationId xmlns:a16="http://schemas.microsoft.com/office/drawing/2014/main" id="{CA5E3DA3-43B4-4F58-8547-140C80B4375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715575" y="1783080"/>
            <a:ext cx="4476425" cy="3291840"/>
          </a:xfrm>
          <a:prstGeom prst="rect">
            <a:avLst/>
          </a:prstGeom>
          <a:ln w="19050">
            <a:solidFill>
              <a:schemeClr val="tx1"/>
            </a:solidFill>
          </a:ln>
        </p:spPr>
      </p:pic>
      <p:sp>
        <p:nvSpPr>
          <p:cNvPr id="12" name="TextBox 11">
            <a:extLst>
              <a:ext uri="{FF2B5EF4-FFF2-40B4-BE49-F238E27FC236}">
                <a16:creationId xmlns:a16="http://schemas.microsoft.com/office/drawing/2014/main" id="{B6B451FD-DC76-4D6E-AD01-09E87B4283D2}"/>
              </a:ext>
            </a:extLst>
          </p:cNvPr>
          <p:cNvSpPr txBox="1"/>
          <p:nvPr/>
        </p:nvSpPr>
        <p:spPr>
          <a:xfrm>
            <a:off x="9515808" y="2544173"/>
            <a:ext cx="704039" cy="707886"/>
          </a:xfrm>
          <a:prstGeom prst="rect">
            <a:avLst/>
          </a:prstGeom>
          <a:noFill/>
        </p:spPr>
        <p:txBody>
          <a:bodyPr wrap="none" rtlCol="0">
            <a:spAutoFit/>
          </a:bodyPr>
          <a:lstStyle/>
          <a:p>
            <a:pPr algn="ctr"/>
            <a:r>
              <a:rPr lang="en-US" sz="4000" dirty="0">
                <a:solidFill>
                  <a:srgbClr val="C00000"/>
                </a:solidFill>
                <a:effectLst>
                  <a:outerShdw blurRad="38100" dist="38100" dir="2700000" algn="tl">
                    <a:srgbClr val="000000">
                      <a:alpha val="43137"/>
                    </a:srgbClr>
                  </a:outerShdw>
                </a:effectLst>
              </a:rPr>
              <a:t>74</a:t>
            </a:r>
          </a:p>
        </p:txBody>
      </p:sp>
      <p:grpSp>
        <p:nvGrpSpPr>
          <p:cNvPr id="15" name="Group 14">
            <a:extLst>
              <a:ext uri="{FF2B5EF4-FFF2-40B4-BE49-F238E27FC236}">
                <a16:creationId xmlns:a16="http://schemas.microsoft.com/office/drawing/2014/main" id="{646522A7-E7A1-4DCE-B668-ABC22386FC90}"/>
              </a:ext>
            </a:extLst>
          </p:cNvPr>
          <p:cNvGrpSpPr/>
          <p:nvPr/>
        </p:nvGrpSpPr>
        <p:grpSpPr>
          <a:xfrm>
            <a:off x="0" y="0"/>
            <a:ext cx="12192000" cy="6858000"/>
            <a:chOff x="0" y="0"/>
            <a:chExt cx="12192000" cy="6858000"/>
          </a:xfrm>
        </p:grpSpPr>
        <p:sp>
          <p:nvSpPr>
            <p:cNvPr id="17" name="Frame 16">
              <a:extLst>
                <a:ext uri="{FF2B5EF4-FFF2-40B4-BE49-F238E27FC236}">
                  <a16:creationId xmlns:a16="http://schemas.microsoft.com/office/drawing/2014/main" id="{3102F2CE-4F4F-48DE-9ABD-1D086FFC97C7}"/>
                </a:ext>
              </a:extLst>
            </p:cNvPr>
            <p:cNvSpPr/>
            <p:nvPr/>
          </p:nvSpPr>
          <p:spPr>
            <a:xfrm>
              <a:off x="0" y="0"/>
              <a:ext cx="12192000" cy="6858000"/>
            </a:xfrm>
            <a:prstGeom prst="frame">
              <a:avLst>
                <a:gd name="adj1" fmla="val 194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D92416AA-846C-4A5B-83AC-21B6163E0CE9}"/>
                </a:ext>
              </a:extLst>
            </p:cNvPr>
            <p:cNvSpPr/>
            <p:nvPr/>
          </p:nvSpPr>
          <p:spPr>
            <a:xfrm>
              <a:off x="123763" y="130594"/>
              <a:ext cx="11942064" cy="6611112"/>
            </a:xfrm>
            <a:prstGeom prst="frame">
              <a:avLst>
                <a:gd name="adj1" fmla="val 1075"/>
              </a:avLst>
            </a:prstGeom>
            <a:solidFill>
              <a:srgbClr val="B18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a:extLst>
              <a:ext uri="{FF2B5EF4-FFF2-40B4-BE49-F238E27FC236}">
                <a16:creationId xmlns:a16="http://schemas.microsoft.com/office/drawing/2014/main" id="{2A5A48A2-3C3C-17B8-9969-09D6EB6E76D3}"/>
              </a:ext>
            </a:extLst>
          </p:cNvPr>
          <p:cNvSpPr txBox="1"/>
          <p:nvPr/>
        </p:nvSpPr>
        <p:spPr>
          <a:xfrm>
            <a:off x="9075299" y="5538981"/>
            <a:ext cx="2846164" cy="369332"/>
          </a:xfrm>
          <a:prstGeom prst="rect">
            <a:avLst/>
          </a:prstGeom>
          <a:noFill/>
        </p:spPr>
        <p:txBody>
          <a:bodyPr wrap="none" rtlCol="0">
            <a:spAutoFit/>
          </a:bodyPr>
          <a:lstStyle/>
          <a:p>
            <a:r>
              <a:rPr lang="en-US" dirty="0" err="1"/>
              <a:t>Camberato</a:t>
            </a:r>
            <a:r>
              <a:rPr lang="en-US" dirty="0"/>
              <a:t> and Helms, 2020</a:t>
            </a:r>
          </a:p>
        </p:txBody>
      </p:sp>
    </p:spTree>
    <p:extLst>
      <p:ext uri="{BB962C8B-B14F-4D97-AF65-F5344CB8AC3E}">
        <p14:creationId xmlns:p14="http://schemas.microsoft.com/office/powerpoint/2010/main" val="42470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8"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EB33-913E-6929-D7BC-427C7A93C6F7}"/>
              </a:ext>
            </a:extLst>
          </p:cNvPr>
          <p:cNvSpPr>
            <a:spLocks noGrp="1"/>
          </p:cNvSpPr>
          <p:nvPr>
            <p:ph type="title"/>
          </p:nvPr>
        </p:nvSpPr>
        <p:spPr/>
        <p:txBody>
          <a:bodyPr>
            <a:normAutofit/>
          </a:bodyPr>
          <a:lstStyle/>
          <a:p>
            <a:r>
              <a:rPr lang="en-US" sz="3600" b="1" dirty="0"/>
              <a:t>Operations Team</a:t>
            </a:r>
          </a:p>
        </p:txBody>
      </p:sp>
      <p:sp>
        <p:nvSpPr>
          <p:cNvPr id="3" name="Content Placeholder 2">
            <a:extLst>
              <a:ext uri="{FF2B5EF4-FFF2-40B4-BE49-F238E27FC236}">
                <a16:creationId xmlns:a16="http://schemas.microsoft.com/office/drawing/2014/main" id="{F0695BC9-9CE5-6144-EF55-0C8678611F43}"/>
              </a:ext>
            </a:extLst>
          </p:cNvPr>
          <p:cNvSpPr>
            <a:spLocks noGrp="1"/>
          </p:cNvSpPr>
          <p:nvPr>
            <p:ph idx="1"/>
          </p:nvPr>
        </p:nvSpPr>
        <p:spPr/>
        <p:txBody>
          <a:bodyPr>
            <a:normAutofit fontScale="92500" lnSpcReduction="10000"/>
          </a:bodyPr>
          <a:lstStyle/>
          <a:p>
            <a:r>
              <a:rPr lang="en-US" sz="2400" dirty="0"/>
              <a:t>Dr. Dan Quinn – Extension Corn Agronomist</a:t>
            </a:r>
          </a:p>
          <a:p>
            <a:r>
              <a:rPr lang="en-US" sz="2400" dirty="0"/>
              <a:t>Dr. Shaun Casteel – Extension Soybean Agronomist</a:t>
            </a:r>
          </a:p>
          <a:p>
            <a:r>
              <a:rPr lang="en-US" sz="2400" dirty="0"/>
              <a:t>Dr. Michael </a:t>
            </a:r>
            <a:r>
              <a:rPr lang="en-US" sz="2400" dirty="0" err="1"/>
              <a:t>Langemeier</a:t>
            </a:r>
            <a:r>
              <a:rPr lang="en-US" sz="2400" dirty="0"/>
              <a:t> – Ag Economist</a:t>
            </a:r>
          </a:p>
          <a:p>
            <a:r>
              <a:rPr lang="en-US" sz="2400" dirty="0"/>
              <a:t>John Scott – Purdue Extension and WHIN</a:t>
            </a:r>
          </a:p>
          <a:p>
            <a:r>
              <a:rPr lang="en-US" sz="2400" dirty="0"/>
              <a:t>Joe </a:t>
            </a:r>
            <a:r>
              <a:rPr lang="en-US" sz="2400" dirty="0" err="1"/>
              <a:t>Rorick</a:t>
            </a:r>
            <a:r>
              <a:rPr lang="en-US" sz="2400" dirty="0"/>
              <a:t> – Indiana Soybean Alliance and Purdue Extension</a:t>
            </a:r>
          </a:p>
          <a:p>
            <a:r>
              <a:rPr lang="en-US" sz="2400" dirty="0"/>
              <a:t>Hans Schmitz – CCSI Agronomist</a:t>
            </a:r>
          </a:p>
          <a:p>
            <a:r>
              <a:rPr lang="en-US" sz="2400" dirty="0"/>
              <a:t>Scott Gabbard – Shelby County ANR Extension</a:t>
            </a:r>
          </a:p>
        </p:txBody>
      </p:sp>
    </p:spTree>
    <p:extLst>
      <p:ext uri="{BB962C8B-B14F-4D97-AF65-F5344CB8AC3E}">
        <p14:creationId xmlns:p14="http://schemas.microsoft.com/office/powerpoint/2010/main" val="390915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604935" y="131860"/>
            <a:ext cx="10515600" cy="1325563"/>
          </a:xfrm>
        </p:spPr>
        <p:txBody>
          <a:bodyPr>
            <a:normAutofit fontScale="90000"/>
          </a:bodyPr>
          <a:lstStyle/>
          <a:p>
            <a:r>
              <a:rPr lang="en-US" b="1" dirty="0">
                <a:solidFill>
                  <a:srgbClr val="0000FF"/>
                </a:solidFill>
              </a:rPr>
              <a:t>SOYBEAN Mid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328613" y="1021288"/>
            <a:ext cx="8667076" cy="4846383"/>
          </a:xfrm>
        </p:spPr>
        <p:txBody>
          <a:bodyPr>
            <a:normAutofit fontScale="92500" lnSpcReduction="10000"/>
          </a:bodyPr>
          <a:lstStyle/>
          <a:p>
            <a:r>
              <a:rPr lang="en-US" b="1" dirty="0"/>
              <a:t>Bean Leaf Beetle</a:t>
            </a:r>
            <a:r>
              <a:rPr lang="en-US" dirty="0"/>
              <a:t> presence was minimal and feeding was 10% leaf defoliation at the highest. Most fields did not have BLB present nor leaf feeding. </a:t>
            </a:r>
          </a:p>
          <a:p>
            <a:r>
              <a:rPr lang="en-US" b="1" dirty="0"/>
              <a:t>Green stink bugs</a:t>
            </a:r>
            <a:r>
              <a:rPr lang="en-US" dirty="0"/>
              <a:t> were not found.</a:t>
            </a:r>
          </a:p>
          <a:p>
            <a:r>
              <a:rPr lang="en-US" b="1" dirty="0"/>
              <a:t>Field conditions: </a:t>
            </a:r>
          </a:p>
          <a:p>
            <a:pPr lvl="1"/>
            <a:r>
              <a:rPr lang="en-US" dirty="0"/>
              <a:t>Dry in 17 of 23 fields</a:t>
            </a:r>
          </a:p>
          <a:p>
            <a:pPr lvl="1"/>
            <a:r>
              <a:rPr lang="en-US" dirty="0"/>
              <a:t>Wet in 2 of 23 fields</a:t>
            </a:r>
            <a:endParaRPr lang="en-US" dirty="0">
              <a:highlight>
                <a:srgbClr val="FFFF00"/>
              </a:highlight>
            </a:endParaRPr>
          </a:p>
          <a:p>
            <a:r>
              <a:rPr lang="en-US" b="1" dirty="0"/>
              <a:t>Minimal disease pressure</a:t>
            </a:r>
          </a:p>
          <a:p>
            <a:pPr lvl="1"/>
            <a:r>
              <a:rPr lang="en-US" dirty="0"/>
              <a:t>Septoria Brown Spot: 0 – 5% of canopy severity, 0 to 2 </a:t>
            </a:r>
            <a:r>
              <a:rPr lang="en-US" dirty="0" err="1"/>
              <a:t>trifoliates</a:t>
            </a:r>
            <a:r>
              <a:rPr lang="en-US" dirty="0"/>
              <a:t>  infected per plants</a:t>
            </a:r>
          </a:p>
          <a:p>
            <a:pPr lvl="1"/>
            <a:r>
              <a:rPr lang="en-US" dirty="0"/>
              <a:t>Frogeye Leaf Spot and Downy Mildew: very little </a:t>
            </a:r>
            <a:endParaRPr lang="en-US" dirty="0">
              <a:highlight>
                <a:srgbClr val="FFFF00"/>
              </a:highlight>
            </a:endParaRPr>
          </a:p>
          <a:p>
            <a:pPr lvl="1"/>
            <a:endParaRPr lang="en-US" dirty="0"/>
          </a:p>
        </p:txBody>
      </p:sp>
      <p:pic>
        <p:nvPicPr>
          <p:cNvPr id="5" name="Content Placeholder 4">
            <a:extLst>
              <a:ext uri="{FF2B5EF4-FFF2-40B4-BE49-F238E27FC236}">
                <a16:creationId xmlns:a16="http://schemas.microsoft.com/office/drawing/2014/main" id="{86AEAFA3-19BA-3C45-AB9A-025FCC925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492339" y="2344222"/>
            <a:ext cx="4026799" cy="3020099"/>
          </a:xfrm>
          <a:prstGeom prst="rect">
            <a:avLst/>
          </a:prstGeom>
        </p:spPr>
      </p:pic>
    </p:spTree>
    <p:extLst>
      <p:ext uri="{BB962C8B-B14F-4D97-AF65-F5344CB8AC3E}">
        <p14:creationId xmlns:p14="http://schemas.microsoft.com/office/powerpoint/2010/main" val="27578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362339" y="122530"/>
            <a:ext cx="10515600" cy="810532"/>
          </a:xfrm>
        </p:spPr>
        <p:txBody>
          <a:bodyPr>
            <a:normAutofit fontScale="90000"/>
          </a:bodyPr>
          <a:lstStyle/>
          <a:p>
            <a:r>
              <a:rPr lang="en-US" b="1" dirty="0">
                <a:solidFill>
                  <a:srgbClr val="0000FF"/>
                </a:solidFill>
              </a:rPr>
              <a:t>SOYBEAN Late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215153" y="933062"/>
            <a:ext cx="5527279" cy="4992250"/>
          </a:xfrm>
        </p:spPr>
        <p:txBody>
          <a:bodyPr>
            <a:normAutofit lnSpcReduction="10000"/>
          </a:bodyPr>
          <a:lstStyle/>
          <a:p>
            <a:r>
              <a:rPr lang="en-US" b="1" dirty="0"/>
              <a:t>Growth Stage: R6 (Full pod)</a:t>
            </a:r>
          </a:p>
          <a:p>
            <a:r>
              <a:rPr lang="en-US" b="1" dirty="0"/>
              <a:t>Final plant population</a:t>
            </a:r>
          </a:p>
          <a:p>
            <a:pPr lvl="1"/>
            <a:r>
              <a:rPr lang="en-US" dirty="0"/>
              <a:t>84,000 to 150,000 plants/ac, AVG: 118,000 plants/ac</a:t>
            </a:r>
          </a:p>
          <a:p>
            <a:r>
              <a:rPr lang="en-US" b="1" dirty="0"/>
              <a:t>Foliar fungicide and insecticide </a:t>
            </a:r>
            <a:r>
              <a:rPr lang="en-US" dirty="0"/>
              <a:t>applied in 7 of 13 fields (53%)</a:t>
            </a:r>
          </a:p>
          <a:p>
            <a:r>
              <a:rPr lang="en-US" b="1" dirty="0"/>
              <a:t>Bean Leaf Beetle</a:t>
            </a:r>
          </a:p>
          <a:p>
            <a:pPr lvl="1"/>
            <a:r>
              <a:rPr lang="en-US" dirty="0"/>
              <a:t>Presence: 6 out 13 fields with nearly 100% plant presence</a:t>
            </a:r>
          </a:p>
          <a:p>
            <a:pPr lvl="1"/>
            <a:r>
              <a:rPr lang="en-US" dirty="0"/>
              <a:t>Pod feeding: 4 out 13 fields with 10 to 40% pod presence*</a:t>
            </a:r>
          </a:p>
          <a:p>
            <a:pPr marL="0" indent="0">
              <a:buNone/>
            </a:pPr>
            <a:endParaRPr lang="en-US" dirty="0">
              <a:highlight>
                <a:srgbClr val="FFFF00"/>
              </a:highlight>
            </a:endParaRPr>
          </a:p>
        </p:txBody>
      </p:sp>
      <p:sp>
        <p:nvSpPr>
          <p:cNvPr id="4" name="Content Placeholder 2">
            <a:extLst>
              <a:ext uri="{FF2B5EF4-FFF2-40B4-BE49-F238E27FC236}">
                <a16:creationId xmlns:a16="http://schemas.microsoft.com/office/drawing/2014/main" id="{41999786-8092-1C06-B938-A095C2DB799B}"/>
              </a:ext>
            </a:extLst>
          </p:cNvPr>
          <p:cNvSpPr txBox="1">
            <a:spLocks/>
          </p:cNvSpPr>
          <p:nvPr/>
        </p:nvSpPr>
        <p:spPr>
          <a:xfrm>
            <a:off x="6096000" y="939532"/>
            <a:ext cx="5527279" cy="499225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3000" b="1" dirty="0"/>
              <a:t>Green Stink Bug</a:t>
            </a:r>
          </a:p>
          <a:p>
            <a:pPr lvl="1"/>
            <a:r>
              <a:rPr lang="en-US" sz="2600" dirty="0"/>
              <a:t>Plants: 3 out 13 fields with 30 to 40% plant presence</a:t>
            </a:r>
          </a:p>
          <a:p>
            <a:pPr lvl="1"/>
            <a:r>
              <a:rPr lang="en-US" sz="2600" dirty="0"/>
              <a:t>Pod feeding: 2 out 13 fields with ~10% pod presence*</a:t>
            </a:r>
          </a:p>
          <a:p>
            <a:r>
              <a:rPr lang="en-US" sz="3000" b="1" dirty="0"/>
              <a:t>Pod Counts and Yield Estimates</a:t>
            </a:r>
          </a:p>
          <a:p>
            <a:pPr lvl="1"/>
            <a:r>
              <a:rPr lang="en-US" dirty="0"/>
              <a:t>360 to 684 pods per 10,000th of acre</a:t>
            </a:r>
          </a:p>
          <a:p>
            <a:pPr lvl="1"/>
            <a:r>
              <a:rPr lang="en-US" sz="2600" dirty="0"/>
              <a:t> A few were over 1000, which were counting pods that wouldn’t make a seed</a:t>
            </a:r>
          </a:p>
          <a:p>
            <a:pPr lvl="1"/>
            <a:r>
              <a:rPr lang="en-US" sz="2600" dirty="0"/>
              <a:t>Normal Seed Size </a:t>
            </a:r>
            <a:r>
              <a:rPr lang="en-US" sz="2600" dirty="0">
                <a:sym typeface="Wingdings" pitchFamily="2" charset="2"/>
              </a:rPr>
              <a:t> 50 to 95 </a:t>
            </a:r>
            <a:r>
              <a:rPr lang="en-US" sz="2600" dirty="0" err="1">
                <a:sym typeface="Wingdings" pitchFamily="2" charset="2"/>
              </a:rPr>
              <a:t>bu</a:t>
            </a:r>
            <a:r>
              <a:rPr lang="en-US" sz="2600" dirty="0">
                <a:sym typeface="Wingdings" pitchFamily="2" charset="2"/>
              </a:rPr>
              <a:t>/ac</a:t>
            </a:r>
          </a:p>
          <a:p>
            <a:pPr lvl="1"/>
            <a:r>
              <a:rPr lang="en-US" sz="2600" dirty="0"/>
              <a:t>Small Seed </a:t>
            </a:r>
            <a:r>
              <a:rPr lang="en-US" sz="2600" dirty="0">
                <a:sym typeface="Wingdings" pitchFamily="2" charset="2"/>
              </a:rPr>
              <a:t> 43 to 81 </a:t>
            </a:r>
            <a:r>
              <a:rPr lang="en-US" sz="2600" dirty="0" err="1">
                <a:sym typeface="Wingdings" pitchFamily="2" charset="2"/>
              </a:rPr>
              <a:t>bu</a:t>
            </a:r>
            <a:r>
              <a:rPr lang="en-US" sz="2600" dirty="0">
                <a:sym typeface="Wingdings" pitchFamily="2" charset="2"/>
              </a:rPr>
              <a:t>/ac</a:t>
            </a:r>
            <a:endParaRPr lang="en-US" sz="2600" dirty="0"/>
          </a:p>
          <a:p>
            <a:pPr marL="0" indent="0">
              <a:buFont typeface="Arial" panose="020B0604020202020204" pitchFamily="34" charset="0"/>
              <a:buNone/>
            </a:pPr>
            <a:endParaRPr lang="en-US" dirty="0">
              <a:highlight>
                <a:srgbClr val="FFFF00"/>
              </a:highlight>
            </a:endParaRPr>
          </a:p>
        </p:txBody>
      </p:sp>
    </p:spTree>
    <p:extLst>
      <p:ext uri="{BB962C8B-B14F-4D97-AF65-F5344CB8AC3E}">
        <p14:creationId xmlns:p14="http://schemas.microsoft.com/office/powerpoint/2010/main" val="237212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C911F-650B-4F28-3BB5-C4A183CED40F}"/>
              </a:ext>
            </a:extLst>
          </p:cNvPr>
          <p:cNvSpPr>
            <a:spLocks noGrp="1"/>
          </p:cNvSpPr>
          <p:nvPr>
            <p:ph type="title"/>
          </p:nvPr>
        </p:nvSpPr>
        <p:spPr>
          <a:xfrm>
            <a:off x="171448" y="-30661"/>
            <a:ext cx="11182352" cy="1325563"/>
          </a:xfrm>
        </p:spPr>
        <p:txBody>
          <a:bodyPr>
            <a:normAutofit fontScale="90000"/>
          </a:bodyPr>
          <a:lstStyle/>
          <a:p>
            <a:r>
              <a:rPr lang="en-US" b="1" dirty="0">
                <a:latin typeface="Cambria" panose="02040503050406030204" pitchFamily="18" charset="0"/>
              </a:rPr>
              <a:t>Crop Scouting Survey and Field Monitoring</a:t>
            </a:r>
          </a:p>
        </p:txBody>
      </p:sp>
      <p:sp>
        <p:nvSpPr>
          <p:cNvPr id="3" name="Content Placeholder 2">
            <a:extLst>
              <a:ext uri="{FF2B5EF4-FFF2-40B4-BE49-F238E27FC236}">
                <a16:creationId xmlns:a16="http://schemas.microsoft.com/office/drawing/2014/main" id="{B19F0D5F-FA60-DE95-DEE1-83D8F6088F74}"/>
              </a:ext>
            </a:extLst>
          </p:cNvPr>
          <p:cNvSpPr>
            <a:spLocks noGrp="1"/>
          </p:cNvSpPr>
          <p:nvPr>
            <p:ph idx="1"/>
          </p:nvPr>
        </p:nvSpPr>
        <p:spPr>
          <a:xfrm>
            <a:off x="171449" y="1294902"/>
            <a:ext cx="7657725" cy="5184325"/>
          </a:xfrm>
        </p:spPr>
        <p:txBody>
          <a:bodyPr>
            <a:normAutofit fontScale="85000" lnSpcReduction="20000"/>
          </a:bodyPr>
          <a:lstStyle/>
          <a:p>
            <a:r>
              <a:rPr lang="en-US" dirty="0"/>
              <a:t>Corn and Soybean Scouting Surveys</a:t>
            </a:r>
          </a:p>
          <a:p>
            <a:pPr lvl="1"/>
            <a:r>
              <a:rPr lang="en-US" dirty="0"/>
              <a:t>Early, Mid, and Late-Season</a:t>
            </a:r>
          </a:p>
          <a:p>
            <a:endParaRPr lang="en-US" dirty="0"/>
          </a:p>
          <a:p>
            <a:r>
              <a:rPr lang="en-US" dirty="0"/>
              <a:t>Give Purdue Extension Educators the opportunity to:</a:t>
            </a:r>
          </a:p>
          <a:p>
            <a:pPr lvl="1"/>
            <a:r>
              <a:rPr lang="en-US" dirty="0"/>
              <a:t>Scout (Disease, Weeds, Insects, Nutrient Deficiencies, etc.)</a:t>
            </a:r>
          </a:p>
          <a:p>
            <a:pPr lvl="1"/>
            <a:r>
              <a:rPr lang="en-US" dirty="0"/>
              <a:t>Soil and Tissue Sample</a:t>
            </a:r>
          </a:p>
          <a:p>
            <a:pPr lvl="1"/>
            <a:r>
              <a:rPr lang="en-US" dirty="0"/>
              <a:t>Growth Stage</a:t>
            </a:r>
          </a:p>
          <a:p>
            <a:pPr lvl="1"/>
            <a:r>
              <a:rPr lang="en-US" dirty="0"/>
              <a:t>Estimate Yield, etc.</a:t>
            </a:r>
          </a:p>
          <a:p>
            <a:pPr lvl="1"/>
            <a:r>
              <a:rPr lang="en-US" dirty="0"/>
              <a:t>Enhance Agronomic Knowledge</a:t>
            </a:r>
          </a:p>
          <a:p>
            <a:pPr lvl="1"/>
            <a:r>
              <a:rPr lang="en-US" dirty="0"/>
              <a:t>Build relationships with farmers</a:t>
            </a:r>
          </a:p>
          <a:p>
            <a:r>
              <a:rPr lang="en-US" dirty="0"/>
              <a:t>Data used to help inform Purdue Extension Specialists on, management practices used, crop conditions, and issues observed around the state</a:t>
            </a:r>
          </a:p>
        </p:txBody>
      </p:sp>
      <p:pic>
        <p:nvPicPr>
          <p:cNvPr id="5" name="Picture 4" descr="Close up of a green cactus&#10;&#10;Description automatically generated with medium confidence">
            <a:extLst>
              <a:ext uri="{FF2B5EF4-FFF2-40B4-BE49-F238E27FC236}">
                <a16:creationId xmlns:a16="http://schemas.microsoft.com/office/drawing/2014/main" id="{360F3AD4-CCF2-1284-40B0-B417D8C2E8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29175" y="1079250"/>
            <a:ext cx="3524625" cy="4699499"/>
          </a:xfrm>
          <a:prstGeom prst="rect">
            <a:avLst/>
          </a:prstGeom>
        </p:spPr>
      </p:pic>
    </p:spTree>
    <p:extLst>
      <p:ext uri="{BB962C8B-B14F-4D97-AF65-F5344CB8AC3E}">
        <p14:creationId xmlns:p14="http://schemas.microsoft.com/office/powerpoint/2010/main" val="69514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663A6C28-AA94-E794-9BC6-3412AB57AB93}"/>
              </a:ext>
            </a:extLst>
          </p:cNvPr>
          <p:cNvPicPr>
            <a:picLocks noGrp="1" noChangeAspect="1"/>
          </p:cNvPicPr>
          <p:nvPr>
            <p:ph idx="1"/>
          </p:nvPr>
        </p:nvPicPr>
        <p:blipFill>
          <a:blip r:embed="rId2"/>
          <a:stretch>
            <a:fillRect/>
          </a:stretch>
        </p:blipFill>
        <p:spPr>
          <a:xfrm>
            <a:off x="1631462" y="73174"/>
            <a:ext cx="8929076" cy="6711651"/>
          </a:xfrm>
        </p:spPr>
      </p:pic>
    </p:spTree>
    <p:extLst>
      <p:ext uri="{BB962C8B-B14F-4D97-AF65-F5344CB8AC3E}">
        <p14:creationId xmlns:p14="http://schemas.microsoft.com/office/powerpoint/2010/main" val="60279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B648-73AE-45CE-B59C-5582C36827C4}"/>
              </a:ext>
            </a:extLst>
          </p:cNvPr>
          <p:cNvSpPr>
            <a:spLocks noGrp="1"/>
          </p:cNvSpPr>
          <p:nvPr>
            <p:ph type="title"/>
          </p:nvPr>
        </p:nvSpPr>
        <p:spPr>
          <a:xfrm>
            <a:off x="153178" y="159609"/>
            <a:ext cx="6906208" cy="737119"/>
          </a:xfrm>
        </p:spPr>
        <p:txBody>
          <a:bodyPr>
            <a:normAutofit fontScale="90000"/>
          </a:bodyPr>
          <a:lstStyle/>
          <a:p>
            <a:r>
              <a:rPr lang="en-US" sz="3200" b="1" dirty="0"/>
              <a:t>2022 Crop Scouting Overview</a:t>
            </a:r>
          </a:p>
        </p:txBody>
      </p:sp>
      <p:sp>
        <p:nvSpPr>
          <p:cNvPr id="3" name="Content Placeholder 2">
            <a:extLst>
              <a:ext uri="{FF2B5EF4-FFF2-40B4-BE49-F238E27FC236}">
                <a16:creationId xmlns:a16="http://schemas.microsoft.com/office/drawing/2014/main" id="{DA49CAED-2AB3-40EE-B533-9135CBE409FB}"/>
              </a:ext>
            </a:extLst>
          </p:cNvPr>
          <p:cNvSpPr>
            <a:spLocks noGrp="1"/>
          </p:cNvSpPr>
          <p:nvPr>
            <p:ph idx="1"/>
          </p:nvPr>
        </p:nvSpPr>
        <p:spPr>
          <a:xfrm>
            <a:off x="483636" y="1021053"/>
            <a:ext cx="5257800" cy="5677337"/>
          </a:xfrm>
        </p:spPr>
        <p:txBody>
          <a:bodyPr>
            <a:normAutofit/>
          </a:bodyPr>
          <a:lstStyle/>
          <a:p>
            <a:r>
              <a:rPr lang="en-US" dirty="0"/>
              <a:t>Corn Scouting</a:t>
            </a:r>
          </a:p>
          <a:p>
            <a:pPr lvl="1"/>
            <a:r>
              <a:rPr lang="en-US" dirty="0"/>
              <a:t>27 total fields scouted </a:t>
            </a:r>
          </a:p>
          <a:p>
            <a:pPr lvl="1"/>
            <a:r>
              <a:rPr lang="en-US" dirty="0"/>
              <a:t>21 different farmers</a:t>
            </a:r>
          </a:p>
          <a:p>
            <a:pPr lvl="1"/>
            <a:r>
              <a:rPr lang="en-US" dirty="0"/>
              <a:t>15 different counties</a:t>
            </a:r>
          </a:p>
          <a:p>
            <a:pPr lvl="1"/>
            <a:r>
              <a:rPr lang="en-US" dirty="0"/>
              <a:t>14 different educator participation</a:t>
            </a:r>
          </a:p>
          <a:p>
            <a:pPr lvl="1"/>
            <a:r>
              <a:rPr lang="en-US" dirty="0"/>
              <a:t>800 acres scouted</a:t>
            </a:r>
            <a:endParaRPr lang="en-US" dirty="0">
              <a:solidFill>
                <a:srgbClr val="0000FF"/>
              </a:solidFill>
            </a:endParaRPr>
          </a:p>
          <a:p>
            <a:endParaRPr lang="en-US" dirty="0"/>
          </a:p>
        </p:txBody>
      </p:sp>
      <p:pic>
        <p:nvPicPr>
          <p:cNvPr id="5" name="Picture 4">
            <a:extLst>
              <a:ext uri="{FF2B5EF4-FFF2-40B4-BE49-F238E27FC236}">
                <a16:creationId xmlns:a16="http://schemas.microsoft.com/office/drawing/2014/main" id="{6457F970-D9AC-42EC-9285-D75DDE07BF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08947" y="159609"/>
            <a:ext cx="4093265" cy="6306505"/>
          </a:xfrm>
          <a:prstGeom prst="rect">
            <a:avLst/>
          </a:prstGeom>
        </p:spPr>
      </p:pic>
      <p:sp>
        <p:nvSpPr>
          <p:cNvPr id="6" name="Star: 5 Points 5">
            <a:extLst>
              <a:ext uri="{FF2B5EF4-FFF2-40B4-BE49-F238E27FC236}">
                <a16:creationId xmlns:a16="http://schemas.microsoft.com/office/drawing/2014/main" id="{23C5431E-C432-4903-A1EC-01DEB305C26F}"/>
              </a:ext>
            </a:extLst>
          </p:cNvPr>
          <p:cNvSpPr/>
          <p:nvPr/>
        </p:nvSpPr>
        <p:spPr>
          <a:xfrm>
            <a:off x="8338338" y="3056764"/>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582D828C-7D15-4B90-A3B6-3A001A3257E8}"/>
              </a:ext>
            </a:extLst>
          </p:cNvPr>
          <p:cNvSpPr/>
          <p:nvPr/>
        </p:nvSpPr>
        <p:spPr>
          <a:xfrm>
            <a:off x="8021097" y="3052099"/>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2201CFBD-A49D-46F8-8893-94E014A12C3D}"/>
              </a:ext>
            </a:extLst>
          </p:cNvPr>
          <p:cNvSpPr/>
          <p:nvPr/>
        </p:nvSpPr>
        <p:spPr>
          <a:xfrm>
            <a:off x="8332117" y="2159470"/>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Star: 5 Points 8">
            <a:extLst>
              <a:ext uri="{FF2B5EF4-FFF2-40B4-BE49-F238E27FC236}">
                <a16:creationId xmlns:a16="http://schemas.microsoft.com/office/drawing/2014/main" id="{FC2064C4-B16E-48E9-BC60-C37BD14B7DE4}"/>
              </a:ext>
            </a:extLst>
          </p:cNvPr>
          <p:cNvSpPr/>
          <p:nvPr/>
        </p:nvSpPr>
        <p:spPr>
          <a:xfrm>
            <a:off x="7532795" y="3367784"/>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0189EE32-5E13-45A0-94ED-8ED9F8DFE6BF}"/>
              </a:ext>
            </a:extLst>
          </p:cNvPr>
          <p:cNvSpPr/>
          <p:nvPr/>
        </p:nvSpPr>
        <p:spPr>
          <a:xfrm>
            <a:off x="10126705" y="1870221"/>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FC5B8B8A-EA3F-4BCD-B61B-4DFEE8E8591F}"/>
              </a:ext>
            </a:extLst>
          </p:cNvPr>
          <p:cNvSpPr/>
          <p:nvPr/>
        </p:nvSpPr>
        <p:spPr>
          <a:xfrm>
            <a:off x="8428414" y="2513466"/>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61095761-0BC4-4816-B57C-8E2A1620873A}"/>
              </a:ext>
            </a:extLst>
          </p:cNvPr>
          <p:cNvSpPr/>
          <p:nvPr/>
        </p:nvSpPr>
        <p:spPr>
          <a:xfrm>
            <a:off x="8179717" y="3608047"/>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44EE6594-F34C-4924-AD1C-8E46C39AB9DF}"/>
              </a:ext>
            </a:extLst>
          </p:cNvPr>
          <p:cNvSpPr/>
          <p:nvPr/>
        </p:nvSpPr>
        <p:spPr>
          <a:xfrm>
            <a:off x="7850036" y="1108706"/>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AE9A2079-7634-4EE0-B860-56EEEBA16FF2}"/>
              </a:ext>
            </a:extLst>
          </p:cNvPr>
          <p:cNvSpPr/>
          <p:nvPr/>
        </p:nvSpPr>
        <p:spPr>
          <a:xfrm>
            <a:off x="7691415" y="4950100"/>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Star: 5 Points 14">
            <a:extLst>
              <a:ext uri="{FF2B5EF4-FFF2-40B4-BE49-F238E27FC236}">
                <a16:creationId xmlns:a16="http://schemas.microsoft.com/office/drawing/2014/main" id="{9656B699-FF33-4E34-9EDA-3F53D1CF73C1}"/>
              </a:ext>
            </a:extLst>
          </p:cNvPr>
          <p:cNvSpPr/>
          <p:nvPr/>
        </p:nvSpPr>
        <p:spPr>
          <a:xfrm>
            <a:off x="8269793" y="1462702"/>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Star: 5 Points 15">
            <a:extLst>
              <a:ext uri="{FF2B5EF4-FFF2-40B4-BE49-F238E27FC236}">
                <a16:creationId xmlns:a16="http://schemas.microsoft.com/office/drawing/2014/main" id="{C18E5CBD-C7E4-4482-B074-82623B6B7D27}"/>
              </a:ext>
            </a:extLst>
          </p:cNvPr>
          <p:cNvSpPr/>
          <p:nvPr/>
        </p:nvSpPr>
        <p:spPr>
          <a:xfrm>
            <a:off x="7489133" y="2884778"/>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Star: 5 Points 16">
            <a:extLst>
              <a:ext uri="{FF2B5EF4-FFF2-40B4-BE49-F238E27FC236}">
                <a16:creationId xmlns:a16="http://schemas.microsoft.com/office/drawing/2014/main" id="{5C79529A-BADC-4B9C-B5E5-6BE19A10D2D8}"/>
              </a:ext>
            </a:extLst>
          </p:cNvPr>
          <p:cNvSpPr/>
          <p:nvPr/>
        </p:nvSpPr>
        <p:spPr>
          <a:xfrm>
            <a:off x="7862476" y="2014845"/>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Star: 5 Points 18">
            <a:extLst>
              <a:ext uri="{FF2B5EF4-FFF2-40B4-BE49-F238E27FC236}">
                <a16:creationId xmlns:a16="http://schemas.microsoft.com/office/drawing/2014/main" id="{3F28938D-2F0E-4774-8AD4-E3D3A57DF442}"/>
              </a:ext>
            </a:extLst>
          </p:cNvPr>
          <p:cNvSpPr/>
          <p:nvPr/>
        </p:nvSpPr>
        <p:spPr>
          <a:xfrm>
            <a:off x="7939992" y="2495143"/>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FA620BE8-22FF-4A21-9800-310135F520FF}"/>
              </a:ext>
            </a:extLst>
          </p:cNvPr>
          <p:cNvSpPr/>
          <p:nvPr/>
        </p:nvSpPr>
        <p:spPr>
          <a:xfrm>
            <a:off x="9968084" y="607479"/>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Star: 5 Points 20">
            <a:extLst>
              <a:ext uri="{FF2B5EF4-FFF2-40B4-BE49-F238E27FC236}">
                <a16:creationId xmlns:a16="http://schemas.microsoft.com/office/drawing/2014/main" id="{A186EEC2-B8B2-48FE-84C6-9D9D50A176BF}"/>
              </a:ext>
            </a:extLst>
          </p:cNvPr>
          <p:cNvSpPr/>
          <p:nvPr/>
        </p:nvSpPr>
        <p:spPr>
          <a:xfrm>
            <a:off x="9205848" y="3608047"/>
            <a:ext cx="317241" cy="289249"/>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89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838200" y="289250"/>
            <a:ext cx="10515600" cy="987814"/>
          </a:xfrm>
        </p:spPr>
        <p:txBody>
          <a:bodyPr>
            <a:normAutofit/>
          </a:bodyPr>
          <a:lstStyle/>
          <a:p>
            <a:r>
              <a:rPr lang="en-US" b="1" dirty="0"/>
              <a:t>Corn Early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362338" y="1277065"/>
            <a:ext cx="6934201" cy="5133066"/>
          </a:xfrm>
        </p:spPr>
        <p:txBody>
          <a:bodyPr>
            <a:noAutofit/>
          </a:bodyPr>
          <a:lstStyle/>
          <a:p>
            <a:r>
              <a:rPr lang="en-US" sz="2000" dirty="0"/>
              <a:t>Planting date range – April 20</a:t>
            </a:r>
            <a:r>
              <a:rPr lang="en-US" sz="2000" baseline="30000" dirty="0"/>
              <a:t>th</a:t>
            </a:r>
            <a:r>
              <a:rPr lang="en-US" sz="2000" dirty="0"/>
              <a:t> – June 2</a:t>
            </a:r>
            <a:r>
              <a:rPr lang="en-US" sz="2000" baseline="30000" dirty="0"/>
              <a:t>nd</a:t>
            </a:r>
            <a:r>
              <a:rPr lang="en-US" sz="2000" dirty="0"/>
              <a:t> </a:t>
            </a:r>
          </a:p>
          <a:p>
            <a:r>
              <a:rPr lang="en-US" sz="2000" dirty="0"/>
              <a:t>Farmer seeding rate – 29,000 – 34,000 seeds/acre</a:t>
            </a:r>
          </a:p>
          <a:p>
            <a:pPr lvl="1"/>
            <a:r>
              <a:rPr lang="en-US" sz="1800" dirty="0"/>
              <a:t>Plant population – 25,000 – 38,000 plants/acre</a:t>
            </a:r>
          </a:p>
          <a:p>
            <a:r>
              <a:rPr lang="en-US" sz="2000" dirty="0"/>
              <a:t>Farmer total nitrogen rate applied – 150 – 210 </a:t>
            </a:r>
            <a:r>
              <a:rPr lang="en-US" sz="2000" dirty="0" err="1"/>
              <a:t>lbs</a:t>
            </a:r>
            <a:r>
              <a:rPr lang="en-US" sz="2000" dirty="0"/>
              <a:t>/acre</a:t>
            </a:r>
            <a:endParaRPr lang="en-US" sz="1800" dirty="0"/>
          </a:p>
          <a:p>
            <a:r>
              <a:rPr lang="en-US" sz="2000" dirty="0"/>
              <a:t>Most prevalent nutrient deficiency – sulfur</a:t>
            </a:r>
          </a:p>
          <a:p>
            <a:pPr lvl="1"/>
            <a:r>
              <a:rPr lang="en-US" sz="1800" dirty="0"/>
              <a:t>23% of fields scouted</a:t>
            </a:r>
          </a:p>
          <a:p>
            <a:r>
              <a:rPr lang="en-US" sz="2000" dirty="0"/>
              <a:t>Average weed height – 2 in</a:t>
            </a:r>
          </a:p>
          <a:p>
            <a:pPr lvl="1"/>
            <a:r>
              <a:rPr lang="en-US" sz="1800" dirty="0"/>
              <a:t>Minimal weed pressure in all fields scouted</a:t>
            </a:r>
          </a:p>
          <a:p>
            <a:r>
              <a:rPr lang="en-US" sz="2000" dirty="0"/>
              <a:t>No seedling disease or insect pressure</a:t>
            </a:r>
          </a:p>
          <a:p>
            <a:r>
              <a:rPr lang="en-US" sz="2000" dirty="0"/>
              <a:t>Both wet and dry conditions depending on planting date</a:t>
            </a:r>
          </a:p>
          <a:p>
            <a:pPr lvl="1"/>
            <a:endParaRPr lang="en-US" sz="1800" dirty="0"/>
          </a:p>
        </p:txBody>
      </p:sp>
      <p:sp>
        <p:nvSpPr>
          <p:cNvPr id="4" name="Content Placeholder 2">
            <a:extLst>
              <a:ext uri="{FF2B5EF4-FFF2-40B4-BE49-F238E27FC236}">
                <a16:creationId xmlns:a16="http://schemas.microsoft.com/office/drawing/2014/main" id="{70C5CD6E-ECFD-40BF-8BE1-2EE666585908}"/>
              </a:ext>
            </a:extLst>
          </p:cNvPr>
          <p:cNvSpPr txBox="1">
            <a:spLocks/>
          </p:cNvSpPr>
          <p:nvPr/>
        </p:nvSpPr>
        <p:spPr>
          <a:xfrm>
            <a:off x="7715670" y="1911156"/>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Overall crop condition score</a:t>
            </a:r>
          </a:p>
          <a:p>
            <a:pPr lvl="1"/>
            <a:r>
              <a:rPr lang="en-US" dirty="0"/>
              <a:t>Excellent – 48%</a:t>
            </a:r>
          </a:p>
          <a:p>
            <a:pPr lvl="1"/>
            <a:r>
              <a:rPr lang="en-US" dirty="0"/>
              <a:t>Good – 30%</a:t>
            </a:r>
          </a:p>
          <a:p>
            <a:pPr lvl="1"/>
            <a:r>
              <a:rPr lang="en-US" dirty="0"/>
              <a:t>Fair – 8%</a:t>
            </a:r>
          </a:p>
          <a:p>
            <a:pPr lvl="1"/>
            <a:r>
              <a:rPr lang="en-US" dirty="0"/>
              <a:t>Poor – 0%</a:t>
            </a:r>
          </a:p>
          <a:p>
            <a:pPr lvl="1"/>
            <a:r>
              <a:rPr lang="en-US" dirty="0"/>
              <a:t>N/A – 14%</a:t>
            </a:r>
          </a:p>
        </p:txBody>
      </p:sp>
    </p:spTree>
    <p:extLst>
      <p:ext uri="{BB962C8B-B14F-4D97-AF65-F5344CB8AC3E}">
        <p14:creationId xmlns:p14="http://schemas.microsoft.com/office/powerpoint/2010/main" val="242833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2E81-8928-479A-93A9-E7A0F68B52AD}"/>
              </a:ext>
            </a:extLst>
          </p:cNvPr>
          <p:cNvSpPr>
            <a:spLocks noGrp="1"/>
          </p:cNvSpPr>
          <p:nvPr>
            <p:ph type="title"/>
          </p:nvPr>
        </p:nvSpPr>
        <p:spPr>
          <a:xfrm>
            <a:off x="568737" y="250825"/>
            <a:ext cx="5527263" cy="1325563"/>
          </a:xfrm>
        </p:spPr>
        <p:txBody>
          <a:bodyPr>
            <a:normAutofit fontScale="90000"/>
          </a:bodyPr>
          <a:lstStyle/>
          <a:p>
            <a:r>
              <a:rPr lang="en-US" b="1" dirty="0"/>
              <a:t>Sulfur Deficiency </a:t>
            </a:r>
            <a:br>
              <a:rPr lang="en-US" b="1" dirty="0"/>
            </a:br>
            <a:r>
              <a:rPr lang="en-US" b="1" dirty="0"/>
              <a:t>- Corn</a:t>
            </a:r>
          </a:p>
        </p:txBody>
      </p:sp>
      <p:sp>
        <p:nvSpPr>
          <p:cNvPr id="3" name="Content Placeholder 2">
            <a:extLst>
              <a:ext uri="{FF2B5EF4-FFF2-40B4-BE49-F238E27FC236}">
                <a16:creationId xmlns:a16="http://schemas.microsoft.com/office/drawing/2014/main" id="{3DD9B75A-106E-4230-B87B-7D765F7FCFEF}"/>
              </a:ext>
            </a:extLst>
          </p:cNvPr>
          <p:cNvSpPr>
            <a:spLocks noGrp="1"/>
          </p:cNvSpPr>
          <p:nvPr>
            <p:ph idx="1"/>
          </p:nvPr>
        </p:nvSpPr>
        <p:spPr>
          <a:xfrm>
            <a:off x="838200" y="1576388"/>
            <a:ext cx="5257800" cy="4351338"/>
          </a:xfrm>
        </p:spPr>
        <p:txBody>
          <a:bodyPr>
            <a:normAutofit fontScale="92500"/>
          </a:bodyPr>
          <a:lstStyle/>
          <a:p>
            <a:r>
              <a:rPr lang="en-US" dirty="0"/>
              <a:t>Cool and wet springs, lack of S mineralization early. </a:t>
            </a:r>
          </a:p>
          <a:p>
            <a:endParaRPr lang="en-US" dirty="0"/>
          </a:p>
          <a:p>
            <a:r>
              <a:rPr lang="en-US" dirty="0"/>
              <a:t>Most predominant nutrient deficiency observed in early scouting trips</a:t>
            </a:r>
          </a:p>
          <a:p>
            <a:endParaRPr lang="en-US" dirty="0"/>
          </a:p>
          <a:p>
            <a:r>
              <a:rPr lang="en-US" dirty="0"/>
              <a:t>Did not translate to R1 tissue results</a:t>
            </a:r>
          </a:p>
          <a:p>
            <a:pPr lvl="1"/>
            <a:r>
              <a:rPr lang="en-US" dirty="0"/>
              <a:t>Only 1/31 samples was below 0.17% S</a:t>
            </a:r>
          </a:p>
        </p:txBody>
      </p:sp>
      <p:pic>
        <p:nvPicPr>
          <p:cNvPr id="4" name="Picture 3" descr="A picture containing ground, outdoor, plant, green&#10;&#10;Description automatically generated">
            <a:extLst>
              <a:ext uri="{FF2B5EF4-FFF2-40B4-BE49-F238E27FC236}">
                <a16:creationId xmlns:a16="http://schemas.microsoft.com/office/drawing/2014/main" id="{12F77C3D-5DD2-468A-AE8F-17DAB3B0F8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5464" y="422543"/>
            <a:ext cx="4509685" cy="6012914"/>
          </a:xfrm>
          <a:prstGeom prst="rect">
            <a:avLst/>
          </a:prstGeom>
        </p:spPr>
      </p:pic>
    </p:spTree>
    <p:extLst>
      <p:ext uri="{BB962C8B-B14F-4D97-AF65-F5344CB8AC3E}">
        <p14:creationId xmlns:p14="http://schemas.microsoft.com/office/powerpoint/2010/main" val="3698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7FBC5-DFE9-4171-8EEB-067B84F1EFE8}"/>
              </a:ext>
            </a:extLst>
          </p:cNvPr>
          <p:cNvSpPr>
            <a:spLocks noGrp="1"/>
          </p:cNvSpPr>
          <p:nvPr>
            <p:ph type="title"/>
          </p:nvPr>
        </p:nvSpPr>
        <p:spPr/>
        <p:txBody>
          <a:bodyPr/>
          <a:lstStyle/>
          <a:p>
            <a:r>
              <a:rPr lang="en-US" b="1" dirty="0"/>
              <a:t>Corn Soil Fertility - 2022</a:t>
            </a:r>
          </a:p>
        </p:txBody>
      </p:sp>
      <p:sp>
        <p:nvSpPr>
          <p:cNvPr id="3" name="Content Placeholder 2">
            <a:extLst>
              <a:ext uri="{FF2B5EF4-FFF2-40B4-BE49-F238E27FC236}">
                <a16:creationId xmlns:a16="http://schemas.microsoft.com/office/drawing/2014/main" id="{17EEC183-7220-4402-88ED-3F961F130CA5}"/>
              </a:ext>
            </a:extLst>
          </p:cNvPr>
          <p:cNvSpPr>
            <a:spLocks noGrp="1"/>
          </p:cNvSpPr>
          <p:nvPr>
            <p:ph idx="1"/>
          </p:nvPr>
        </p:nvSpPr>
        <p:spPr>
          <a:xfrm>
            <a:off x="2141394" y="2153412"/>
            <a:ext cx="7917007" cy="3586617"/>
          </a:xfrm>
        </p:spPr>
        <p:txBody>
          <a:bodyPr>
            <a:normAutofit fontScale="70000" lnSpcReduction="20000"/>
          </a:bodyPr>
          <a:lstStyle/>
          <a:p>
            <a:r>
              <a:rPr lang="en-US" b="1" dirty="0"/>
              <a:t>Soil pH &lt; 6.0</a:t>
            </a:r>
          </a:p>
          <a:p>
            <a:pPr lvl="1"/>
            <a:r>
              <a:rPr lang="en-US" dirty="0"/>
              <a:t>7 out of 24 fields (30%), 3 of which also had low P and/or K</a:t>
            </a:r>
          </a:p>
          <a:p>
            <a:pPr lvl="1"/>
            <a:endParaRPr lang="en-US" dirty="0"/>
          </a:p>
          <a:p>
            <a:r>
              <a:rPr lang="en-US" b="1" dirty="0"/>
              <a:t>Phosphorus &lt; 20 mg M3P/kg</a:t>
            </a:r>
          </a:p>
          <a:p>
            <a:pPr lvl="1"/>
            <a:r>
              <a:rPr lang="en-US" dirty="0"/>
              <a:t>2 out of 24 fields (27%)</a:t>
            </a:r>
          </a:p>
          <a:p>
            <a:r>
              <a:rPr lang="en-US" b="1" dirty="0"/>
              <a:t>Potassium &lt; 120 mg M3K/kg</a:t>
            </a:r>
          </a:p>
          <a:p>
            <a:pPr lvl="1"/>
            <a:r>
              <a:rPr lang="en-US" dirty="0"/>
              <a:t>6 out of 24 fields (25%)</a:t>
            </a:r>
          </a:p>
          <a:p>
            <a:pPr lvl="1"/>
            <a:endParaRPr lang="en-US" b="1" dirty="0">
              <a:solidFill>
                <a:srgbClr val="C00000"/>
              </a:solidFill>
            </a:endParaRPr>
          </a:p>
          <a:p>
            <a:r>
              <a:rPr lang="en-US" b="1" dirty="0"/>
              <a:t>CEC ranged from 8 to 19 </a:t>
            </a:r>
            <a:r>
              <a:rPr lang="en-US" b="1" dirty="0" err="1"/>
              <a:t>cmolc</a:t>
            </a:r>
            <a:r>
              <a:rPr lang="en-US" b="1" dirty="0"/>
              <a:t>/kg</a:t>
            </a:r>
          </a:p>
          <a:p>
            <a:r>
              <a:rPr lang="en-US" b="1" dirty="0"/>
              <a:t>SOM ranged from 1.8 to 3.8%</a:t>
            </a:r>
            <a:endParaRPr lang="en-US" dirty="0"/>
          </a:p>
          <a:p>
            <a:endParaRPr lang="en-US" dirty="0"/>
          </a:p>
        </p:txBody>
      </p:sp>
    </p:spTree>
    <p:extLst>
      <p:ext uri="{BB962C8B-B14F-4D97-AF65-F5344CB8AC3E}">
        <p14:creationId xmlns:p14="http://schemas.microsoft.com/office/powerpoint/2010/main" val="355720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142C-FB63-4E8F-A6DB-A7CF7AC058FE}"/>
              </a:ext>
            </a:extLst>
          </p:cNvPr>
          <p:cNvSpPr>
            <a:spLocks noGrp="1"/>
          </p:cNvSpPr>
          <p:nvPr>
            <p:ph type="title"/>
          </p:nvPr>
        </p:nvSpPr>
        <p:spPr>
          <a:xfrm>
            <a:off x="604935" y="131860"/>
            <a:ext cx="10515600" cy="1325563"/>
          </a:xfrm>
        </p:spPr>
        <p:txBody>
          <a:bodyPr>
            <a:normAutofit/>
          </a:bodyPr>
          <a:lstStyle/>
          <a:p>
            <a:r>
              <a:rPr lang="en-US" b="1" dirty="0"/>
              <a:t>Corn Mid Season Lessons Learned - 2022</a:t>
            </a:r>
          </a:p>
        </p:txBody>
      </p:sp>
      <p:sp>
        <p:nvSpPr>
          <p:cNvPr id="3" name="Content Placeholder 2">
            <a:extLst>
              <a:ext uri="{FF2B5EF4-FFF2-40B4-BE49-F238E27FC236}">
                <a16:creationId xmlns:a16="http://schemas.microsoft.com/office/drawing/2014/main" id="{FBC1CC58-50B3-4753-A1FE-E02FC2DF0EB2}"/>
              </a:ext>
            </a:extLst>
          </p:cNvPr>
          <p:cNvSpPr>
            <a:spLocks noGrp="1"/>
          </p:cNvSpPr>
          <p:nvPr>
            <p:ph idx="1"/>
          </p:nvPr>
        </p:nvSpPr>
        <p:spPr>
          <a:xfrm>
            <a:off x="783336" y="1090985"/>
            <a:ext cx="6150429" cy="5120659"/>
          </a:xfrm>
        </p:spPr>
        <p:txBody>
          <a:bodyPr>
            <a:normAutofit fontScale="85000" lnSpcReduction="20000"/>
          </a:bodyPr>
          <a:lstStyle/>
          <a:p>
            <a:r>
              <a:rPr lang="en-US" dirty="0"/>
              <a:t>Most common nutrient deficiency – nitrogen</a:t>
            </a:r>
          </a:p>
          <a:p>
            <a:pPr lvl="1"/>
            <a:r>
              <a:rPr lang="en-US" dirty="0"/>
              <a:t>35% of fields scouted</a:t>
            </a:r>
          </a:p>
          <a:p>
            <a:r>
              <a:rPr lang="en-US" dirty="0"/>
              <a:t>Hot and dry conditions</a:t>
            </a:r>
          </a:p>
          <a:p>
            <a:pPr lvl="1"/>
            <a:r>
              <a:rPr lang="en-US" dirty="0"/>
              <a:t>Leaf rolling upwards of 100% in fields</a:t>
            </a:r>
          </a:p>
          <a:p>
            <a:r>
              <a:rPr lang="en-US" dirty="0"/>
              <a:t>Minimal disease pressure</a:t>
            </a:r>
          </a:p>
          <a:p>
            <a:pPr lvl="1"/>
            <a:r>
              <a:rPr lang="en-US" dirty="0"/>
              <a:t>1 – 5% of scouted plants</a:t>
            </a:r>
          </a:p>
          <a:p>
            <a:pPr marL="0" indent="0">
              <a:buNone/>
            </a:pPr>
            <a:r>
              <a:rPr lang="en-US" dirty="0"/>
              <a:t>Minimal insect pressure</a:t>
            </a:r>
          </a:p>
          <a:p>
            <a:pPr lvl="1"/>
            <a:r>
              <a:rPr lang="en-US" dirty="0"/>
              <a:t>1 – 4% of scouted plants</a:t>
            </a:r>
          </a:p>
          <a:p>
            <a:r>
              <a:rPr lang="en-US" dirty="0"/>
              <a:t>Overall weed pressure </a:t>
            </a:r>
          </a:p>
          <a:p>
            <a:pPr lvl="1"/>
            <a:r>
              <a:rPr lang="en-US" dirty="0"/>
              <a:t>Clean – 70%</a:t>
            </a:r>
          </a:p>
          <a:p>
            <a:pPr lvl="1"/>
            <a:r>
              <a:rPr lang="en-US" dirty="0"/>
              <a:t>Weeds found in other 30% – </a:t>
            </a:r>
            <a:r>
              <a:rPr lang="en-US" dirty="0" err="1"/>
              <a:t>waterhemp</a:t>
            </a:r>
            <a:r>
              <a:rPr lang="en-US" dirty="0"/>
              <a:t>, johnsongrass, ragweed, </a:t>
            </a:r>
            <a:r>
              <a:rPr lang="en-US" dirty="0" err="1"/>
              <a:t>barnyardgrass</a:t>
            </a:r>
            <a:r>
              <a:rPr lang="en-US" dirty="0"/>
              <a:t>, velvetleaf, thistle, </a:t>
            </a:r>
            <a:r>
              <a:rPr lang="en-US" dirty="0" err="1"/>
              <a:t>lambsquarter</a:t>
            </a:r>
            <a:endParaRPr lang="en-US" dirty="0"/>
          </a:p>
          <a:p>
            <a:pPr lvl="1"/>
            <a:endParaRPr lang="en-US" dirty="0"/>
          </a:p>
        </p:txBody>
      </p:sp>
      <p:sp>
        <p:nvSpPr>
          <p:cNvPr id="4" name="Content Placeholder 2">
            <a:extLst>
              <a:ext uri="{FF2B5EF4-FFF2-40B4-BE49-F238E27FC236}">
                <a16:creationId xmlns:a16="http://schemas.microsoft.com/office/drawing/2014/main" id="{CF830707-DCEA-4B4E-A114-8B7CB9E4233F}"/>
              </a:ext>
            </a:extLst>
          </p:cNvPr>
          <p:cNvSpPr txBox="1">
            <a:spLocks/>
          </p:cNvSpPr>
          <p:nvPr/>
        </p:nvSpPr>
        <p:spPr>
          <a:xfrm>
            <a:off x="7973009" y="2133471"/>
            <a:ext cx="3959289" cy="3035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Overall crop condition score</a:t>
            </a:r>
          </a:p>
          <a:p>
            <a:pPr lvl="1"/>
            <a:r>
              <a:rPr lang="en-US" dirty="0"/>
              <a:t>Excellent – 30%</a:t>
            </a:r>
          </a:p>
          <a:p>
            <a:pPr lvl="1"/>
            <a:r>
              <a:rPr lang="en-US" dirty="0"/>
              <a:t>Good – 40%</a:t>
            </a:r>
          </a:p>
          <a:p>
            <a:pPr lvl="1"/>
            <a:r>
              <a:rPr lang="en-US" dirty="0"/>
              <a:t>Fair – 10%</a:t>
            </a:r>
          </a:p>
          <a:p>
            <a:pPr lvl="1"/>
            <a:r>
              <a:rPr lang="en-US" dirty="0"/>
              <a:t>Poor – 0%</a:t>
            </a:r>
          </a:p>
          <a:p>
            <a:pPr lvl="1"/>
            <a:r>
              <a:rPr lang="en-US" dirty="0"/>
              <a:t>N/A – 20%</a:t>
            </a:r>
          </a:p>
        </p:txBody>
      </p:sp>
    </p:spTree>
    <p:extLst>
      <p:ext uri="{BB962C8B-B14F-4D97-AF65-F5344CB8AC3E}">
        <p14:creationId xmlns:p14="http://schemas.microsoft.com/office/powerpoint/2010/main" val="324397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Purdue1</Template>
  <TotalTime>970</TotalTime>
  <Words>1904</Words>
  <Application>Microsoft Office PowerPoint</Application>
  <PresentationFormat>Widescreen</PresentationFormat>
  <Paragraphs>273</Paragraphs>
  <Slides>21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Wingdings</vt:lpstr>
      <vt:lpstr>Acumin Pro</vt:lpstr>
      <vt:lpstr>Acumin Pro ExtraCondensed Smbd</vt:lpstr>
      <vt:lpstr>Acumin Pro ExtraCondensed</vt:lpstr>
      <vt:lpstr>Acumin Pro Medium</vt:lpstr>
      <vt:lpstr>Cambria</vt:lpstr>
      <vt:lpstr>United Sans Cd Md</vt:lpstr>
      <vt:lpstr>United Sans Rg Md</vt:lpstr>
      <vt:lpstr>Acumin Pro SemiCondensed</vt:lpstr>
      <vt:lpstr>Calibri</vt:lpstr>
      <vt:lpstr>Acumin Pro Semibold</vt:lpstr>
      <vt:lpstr>Arial</vt:lpstr>
      <vt:lpstr>Purdue1</vt:lpstr>
      <vt:lpstr>PowerPoint Presentation</vt:lpstr>
      <vt:lpstr>Operations Team</vt:lpstr>
      <vt:lpstr>Crop Scouting Survey and Field Monitoring</vt:lpstr>
      <vt:lpstr>PowerPoint Presentation</vt:lpstr>
      <vt:lpstr>2022 Crop Scouting Overview</vt:lpstr>
      <vt:lpstr>Corn Early Season Lessons Learned - 2022</vt:lpstr>
      <vt:lpstr>Sulfur Deficiency  - Corn</vt:lpstr>
      <vt:lpstr>Corn Soil Fertility - 2022</vt:lpstr>
      <vt:lpstr>Corn Mid Season Lessons Learned - 2022</vt:lpstr>
      <vt:lpstr>Corn Plant Tissue Analysis (R1 ear leaf) - 2022</vt:lpstr>
      <vt:lpstr>Corn Late Season Lessons Learned - 2022</vt:lpstr>
      <vt:lpstr>2022 Crop Scouting Overview</vt:lpstr>
      <vt:lpstr>SOYBEAN Early Season Lessons Learned - 2022</vt:lpstr>
      <vt:lpstr>SOYBEAN Soil Fertility - 2022</vt:lpstr>
      <vt:lpstr>SOYBEAN Early Season: Discussions/Demos</vt:lpstr>
      <vt:lpstr>SOYBEAN Mid Season Lessons Learned - 2022</vt:lpstr>
      <vt:lpstr>Potassium Deficiency: Progression</vt:lpstr>
      <vt:lpstr>Potassium Deficiency: Progression</vt:lpstr>
      <vt:lpstr>Hidden hunger – yield loss without symptoms</vt:lpstr>
      <vt:lpstr>SOYBEAN Mid Season Lessons Learned - 2022</vt:lpstr>
      <vt:lpstr>SOYBEAN Late Season Lessons Learned - 2022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Merzdorf, Russell J.</dc:creator>
  <cp:lastModifiedBy>Janssen, Cheri L.</cp:lastModifiedBy>
  <cp:revision>23</cp:revision>
  <dcterms:created xsi:type="dcterms:W3CDTF">2020-12-14T16:46:56Z</dcterms:created>
  <dcterms:modified xsi:type="dcterms:W3CDTF">2023-02-17T18:23:56Z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2023-02-13T17:32:39Z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d7d891a3-baea-449d-92c4-4a20bc936250</vt:lpwstr>
  </property>
  <property fmtid="{D5CDD505-2E9C-101B-9397-08002B2CF9AE}" pid="8" name="MSIP_Label_4044bd30-2ed7-4c9d-9d12-46200872a97b_ContentBits">
    <vt:lpwstr>0</vt:lpwstr>
  </property>
</Properties>
</file>