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sldIdLst>
    <p:sldId id="798" r:id="rId3"/>
    <p:sldId id="297" r:id="rId4"/>
    <p:sldId id="783" r:id="rId5"/>
    <p:sldId id="782" r:id="rId6"/>
    <p:sldId id="768" r:id="rId7"/>
    <p:sldId id="775" r:id="rId8"/>
    <p:sldId id="784" r:id="rId9"/>
    <p:sldId id="776" r:id="rId10"/>
    <p:sldId id="774" r:id="rId11"/>
    <p:sldId id="779" r:id="rId12"/>
    <p:sldId id="777" r:id="rId13"/>
    <p:sldId id="780" r:id="rId14"/>
    <p:sldId id="800" r:id="rId15"/>
    <p:sldId id="790" r:id="rId16"/>
    <p:sldId id="791" r:id="rId17"/>
    <p:sldId id="792" r:id="rId18"/>
    <p:sldId id="785" r:id="rId19"/>
    <p:sldId id="795" r:id="rId20"/>
    <p:sldId id="793" r:id="rId21"/>
    <p:sldId id="794" r:id="rId22"/>
    <p:sldId id="797" r:id="rId23"/>
    <p:sldId id="796" r:id="rId24"/>
    <p:sldId id="804" r:id="rId25"/>
    <p:sldId id="805" r:id="rId26"/>
    <p:sldId id="806" r:id="rId27"/>
    <p:sldId id="799"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79582" autoAdjust="0"/>
  </p:normalViewPr>
  <p:slideViewPr>
    <p:cSldViewPr snapToGrid="0">
      <p:cViewPr varScale="1">
        <p:scale>
          <a:sx n="83" d="100"/>
          <a:sy n="83" d="100"/>
        </p:scale>
        <p:origin x="1266" y="90"/>
      </p:cViewPr>
      <p:guideLst/>
    </p:cSldViewPr>
  </p:slideViewPr>
  <p:notesTextViewPr>
    <p:cViewPr>
      <p:scale>
        <a:sx n="1" d="1"/>
        <a:sy n="1" d="1"/>
      </p:scale>
      <p:origin x="0" y="-120"/>
    </p:cViewPr>
  </p:notesTextViewPr>
  <p:sorterViewPr>
    <p:cViewPr>
      <p:scale>
        <a:sx n="100" d="100"/>
        <a:sy n="100" d="100"/>
      </p:scale>
      <p:origin x="0" y="-49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CCAC238-FB3D-419B-BEF2-126E5EA23D48}" type="datetimeFigureOut">
              <a:rPr lang="en-US" smtClean="0"/>
              <a:t>2/24/2023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8A5F202-A94F-4CFC-8816-B6A7931623DE}" type="slidenum">
              <a:rPr lang="en-US" smtClean="0"/>
              <a:t>‹#›</a:t>
            </a:fld>
            <a:endParaRPr lang="en-US"/>
          </a:p>
        </p:txBody>
      </p:sp>
    </p:spTree>
    <p:extLst>
      <p:ext uri="{BB962C8B-B14F-4D97-AF65-F5344CB8AC3E}">
        <p14:creationId xmlns:p14="http://schemas.microsoft.com/office/powerpoint/2010/main" val="2956054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iga.in.gov/legislative/laws/2021/ic/titles/15#15-16-5-65"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 – Always check the OISC website for the most current updates. https://oisc.purdue.edu/pesticide/index.html </a:t>
            </a:r>
          </a:p>
        </p:txBody>
      </p:sp>
      <p:sp>
        <p:nvSpPr>
          <p:cNvPr id="4" name="Slide Number Placeholder 3"/>
          <p:cNvSpPr>
            <a:spLocks noGrp="1"/>
          </p:cNvSpPr>
          <p:nvPr>
            <p:ph type="sldNum" sz="quarter" idx="5"/>
          </p:nvPr>
        </p:nvSpPr>
        <p:spPr/>
        <p:txBody>
          <a:bodyPr/>
          <a:lstStyle/>
          <a:p>
            <a:fld id="{C8A5F202-A94F-4CFC-8816-B6A7931623DE}" type="slidenum">
              <a:rPr lang="en-US" smtClean="0"/>
              <a:t>1</a:t>
            </a:fld>
            <a:endParaRPr lang="en-US"/>
          </a:p>
        </p:txBody>
      </p:sp>
    </p:spTree>
    <p:extLst>
      <p:ext uri="{BB962C8B-B14F-4D97-AF65-F5344CB8AC3E}">
        <p14:creationId xmlns:p14="http://schemas.microsoft.com/office/powerpoint/2010/main" val="427802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this for Commercial Applicators --- CCH Audience</a:t>
            </a:r>
          </a:p>
          <a:p>
            <a:endParaRPr lang="en-US" dirty="0"/>
          </a:p>
          <a:p>
            <a:endParaRPr lang="en-US" dirty="0"/>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660141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this for Commercial Applicators --- CCH Audience—</a:t>
            </a:r>
          </a:p>
          <a:p>
            <a:endParaRPr lang="en-US" dirty="0"/>
          </a:p>
          <a:p>
            <a:r>
              <a:rPr lang="en-US" dirty="0"/>
              <a:t>RT CANNOT APPLY Restricted Use Pesticide</a:t>
            </a:r>
          </a:p>
          <a:p>
            <a:r>
              <a:rPr lang="en-US" dirty="0"/>
              <a:t>RT CANNOT Supervise other RT, CANNOT supervise noncertified individuals</a:t>
            </a:r>
          </a:p>
          <a:p>
            <a:endParaRPr lang="en-US" dirty="0"/>
          </a:p>
          <a:p>
            <a:r>
              <a:rPr lang="en-US" dirty="0"/>
              <a:t>The three ways to become a RT are:</a:t>
            </a:r>
          </a:p>
          <a:p>
            <a:r>
              <a:rPr lang="en-US" dirty="0"/>
              <a:t>Pass Core exam</a:t>
            </a:r>
          </a:p>
          <a:p>
            <a:r>
              <a:rPr lang="en-US" dirty="0"/>
              <a:t>Attend day long core exam training (no exam)  offered by PPP</a:t>
            </a:r>
          </a:p>
          <a:p>
            <a:r>
              <a:rPr lang="en-US" dirty="0"/>
              <a:t>Attend half day RT training (no exam)  offered by PPP</a:t>
            </a:r>
          </a:p>
          <a:p>
            <a:endParaRPr lang="en-US" dirty="0"/>
          </a:p>
          <a:p>
            <a:r>
              <a:rPr lang="en-US" dirty="0"/>
              <a:t>Under the new rule, there is no limit as to the number of RT’s a certified supervisor can supervise.</a:t>
            </a:r>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3988310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applicators must have access to labels.</a:t>
            </a:r>
          </a:p>
          <a:p>
            <a:endParaRPr lang="en-US" dirty="0"/>
          </a:p>
          <a:p>
            <a:r>
              <a:rPr lang="en-US" dirty="0"/>
              <a:t>However the supervisor MUST be continuously onsite for a non-credentialed (is not an RT)  to make GUP applications.</a:t>
            </a:r>
          </a:p>
          <a:p>
            <a:r>
              <a:rPr lang="en-US" dirty="0"/>
              <a:t>The supervisor must be able to see and to speak with the non-credentialed applicator.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8A5F202-A94F-4CFC-8816-B6A7931623DE}" type="slidenum">
              <a:rPr lang="en-US" smtClean="0"/>
              <a:t>12</a:t>
            </a:fld>
            <a:endParaRPr lang="en-US"/>
          </a:p>
        </p:txBody>
      </p:sp>
    </p:spTree>
    <p:extLst>
      <p:ext uri="{BB962C8B-B14F-4D97-AF65-F5344CB8AC3E}">
        <p14:creationId xmlns:p14="http://schemas.microsoft.com/office/powerpoint/2010/main" val="1026426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dirty="0">
                <a:effectLst/>
                <a:latin typeface="Times New Roman" panose="02020603050405020304" pitchFamily="18" charset="0"/>
                <a:ea typeface="Times New Roman" panose="02020603050405020304" pitchFamily="18" charset="0"/>
              </a:rPr>
              <a:t>IN ALL CASES</a:t>
            </a:r>
            <a:r>
              <a:rPr lang="en-US" sz="1800" dirty="0">
                <a:effectLst/>
                <a:latin typeface="Times New Roman" panose="02020603050405020304" pitchFamily="18" charset="0"/>
                <a:ea typeface="Times New Roman" panose="02020603050405020304" pitchFamily="18" charset="0"/>
              </a:rPr>
              <a:t>, a fully certified commercial applicator or private applicator must be present to open and mix the product(s) or direct the loading of the “hot load” into the spray rig.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effectLst/>
                <a:latin typeface="Times New Roman" panose="02020603050405020304" pitchFamily="18" charset="0"/>
                <a:ea typeface="Times New Roman" panose="02020603050405020304" pitchFamily="18" charset="0"/>
              </a:rPr>
              <a:t>An employee or helper that is Worker Protection trained (WPS) can  assist an on-site certified applicator with RUP or GUP mixing or loading, but is </a:t>
            </a:r>
            <a:r>
              <a:rPr lang="en-US" sz="1200" b="0" u="sng" dirty="0">
                <a:effectLst/>
                <a:latin typeface="Times New Roman" panose="02020603050405020304" pitchFamily="18" charset="0"/>
                <a:ea typeface="Times New Roman" panose="02020603050405020304" pitchFamily="18" charset="0"/>
              </a:rPr>
              <a:t>NOT</a:t>
            </a:r>
            <a:r>
              <a:rPr lang="en-US" sz="1200" b="0" dirty="0">
                <a:effectLst/>
                <a:latin typeface="Times New Roman" panose="02020603050405020304" pitchFamily="18" charset="0"/>
                <a:ea typeface="Times New Roman" panose="02020603050405020304" pitchFamily="18" charset="0"/>
              </a:rPr>
              <a:t> directing the process or is </a:t>
            </a:r>
            <a:r>
              <a:rPr lang="en-US" sz="1200" b="0" u="sng" dirty="0">
                <a:effectLst/>
                <a:latin typeface="Times New Roman" panose="02020603050405020304" pitchFamily="18" charset="0"/>
                <a:ea typeface="Times New Roman" panose="02020603050405020304" pitchFamily="18" charset="0"/>
              </a:rPr>
              <a:t>NOT</a:t>
            </a:r>
            <a:r>
              <a:rPr lang="en-US" sz="1200" b="0" dirty="0">
                <a:effectLst/>
                <a:latin typeface="Times New Roman" panose="02020603050405020304" pitchFamily="18" charset="0"/>
                <a:ea typeface="Times New Roman" panose="02020603050405020304" pitchFamily="18" charset="0"/>
              </a:rPr>
              <a:t> making any decisions about what or how to mix the products, is that helper is  </a:t>
            </a:r>
            <a:r>
              <a:rPr lang="en-US" sz="1200" dirty="0">
                <a:effectLst/>
                <a:latin typeface="Times New Roman" panose="02020603050405020304" pitchFamily="18" charset="0"/>
                <a:ea typeface="Times New Roman" panose="02020603050405020304" pitchFamily="18" charset="0"/>
              </a:rPr>
              <a:t>not required to be certified and credentialed</a:t>
            </a:r>
            <a:r>
              <a:rPr lang="en-US" sz="1200" b="0" dirty="0">
                <a:effectLst/>
                <a:latin typeface="Times New Roman" panose="02020603050405020304" pitchFamily="18" charset="0"/>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effectLst/>
                <a:latin typeface="Times New Roman" panose="02020603050405020304" pitchFamily="18" charset="0"/>
                <a:ea typeface="Calibri" panose="020F0502020204030204" pitchFamily="34" charset="0"/>
              </a:rPr>
              <a:t>Review FAQ # 5. </a:t>
            </a:r>
            <a:endParaRPr lang="en-US" sz="1200" b="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5F202-A94F-4CFC-8816-B6A7931623D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2540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records can be kept electronically or on paper.  No specific form must be used.</a:t>
            </a:r>
          </a:p>
          <a:p>
            <a:r>
              <a:rPr lang="en-US" dirty="0"/>
              <a:t>Must be kept for 2 years</a:t>
            </a:r>
          </a:p>
          <a:p>
            <a:r>
              <a:rPr lang="en-US" dirty="0"/>
              <a:t>These requirements also extend to certified applicators at schools and golf courses, even those using general use pesticides.</a:t>
            </a:r>
          </a:p>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C8A5F202-A94F-4CFC-8816-B6A7931623DE}"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713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RUP Sales will be commercial applicators --- CCH audience</a:t>
            </a:r>
          </a:p>
          <a:p>
            <a:endParaRPr lang="en-US" dirty="0"/>
          </a:p>
          <a:p>
            <a:r>
              <a:rPr lang="en-US" dirty="0"/>
              <a:t>These records can be kept electronically or on paper.  No specific form must be used. Records kept 2 years.</a:t>
            </a:r>
          </a:p>
          <a:p>
            <a:r>
              <a:rPr lang="en-US" dirty="0"/>
              <a:t>A new requirement for sales includes listing the categories of certification of the purchaser.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#12, Verifiable confirmation can include electronic signature or electronic notation of person taking delivery. Anything that can be verified (NOT Verbal) to accommodate technology</a:t>
            </a:r>
          </a:p>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C8A5F202-A94F-4CFC-8816-B6A7931623DE}"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6222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penalty became effective 2022 mid-year.</a:t>
            </a:r>
          </a:p>
          <a:p>
            <a:endParaRPr lang="en-US" dirty="0"/>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1973676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Penalty can be a Warning</a:t>
            </a:r>
          </a:p>
          <a:p>
            <a:r>
              <a:rPr lang="en-US" dirty="0"/>
              <a:t>Or fines of $250 - $500 - $1000  </a:t>
            </a:r>
          </a:p>
          <a:p>
            <a:r>
              <a:rPr lang="en-US" dirty="0"/>
              <a:t>For any and/or all pesticide applicators  </a:t>
            </a:r>
          </a:p>
          <a:p>
            <a:r>
              <a:rPr lang="en-US" dirty="0"/>
              <a:t>Definition of Adverse Effect in next slide</a:t>
            </a:r>
          </a:p>
          <a:p>
            <a:endParaRPr lang="en-US" dirty="0"/>
          </a:p>
        </p:txBody>
      </p:sp>
      <p:sp>
        <p:nvSpPr>
          <p:cNvPr id="4" name="Slide Number Placeholder 3"/>
          <p:cNvSpPr>
            <a:spLocks noGrp="1"/>
          </p:cNvSpPr>
          <p:nvPr>
            <p:ph type="sldNum" sz="quarter" idx="5"/>
          </p:nvPr>
        </p:nvSpPr>
        <p:spPr/>
        <p:txBody>
          <a:bodyPr/>
          <a:lstStyle/>
          <a:p>
            <a:fld id="{C8A5F202-A94F-4CFC-8816-B6A7931623DE}" type="slidenum">
              <a:rPr lang="en-US" smtClean="0"/>
              <a:t>17</a:t>
            </a:fld>
            <a:endParaRPr lang="en-US"/>
          </a:p>
        </p:txBody>
      </p:sp>
    </p:spTree>
    <p:extLst>
      <p:ext uri="{BB962C8B-B14F-4D97-AF65-F5344CB8AC3E}">
        <p14:creationId xmlns:p14="http://schemas.microsoft.com/office/powerpoint/2010/main" val="2119654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5F202-A94F-4CFC-8816-B6A7931623D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08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following slides list examples of most common violations. To see a complete list of  civil penalties look here: </a:t>
            </a:r>
            <a:r>
              <a:rPr lang="en-US" sz="1800" u="sng" dirty="0">
                <a:solidFill>
                  <a:srgbClr val="0563C1"/>
                </a:solidFill>
                <a:effectLst/>
                <a:latin typeface="Calibri" panose="020F0502020204030204" pitchFamily="34" charset="0"/>
                <a:ea typeface="Calibri" panose="020F0502020204030204" pitchFamily="34" charset="0"/>
                <a:hlinkClick r:id="rId3"/>
              </a:rPr>
              <a:t>https://iga.in.gov/legislative/laws/2021/ic/titles/15#15-16-5-65</a:t>
            </a:r>
            <a:endParaRPr lang="en-US" sz="1800" dirty="0">
              <a:effectLst/>
              <a:latin typeface="Calibri" panose="020F0502020204030204" pitchFamily="34" charset="0"/>
              <a:ea typeface="Calibri" panose="020F050202020403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19</a:t>
            </a:fld>
            <a:endParaRPr lang="en-US">
              <a:solidFill>
                <a:prstClr val="black"/>
              </a:solidFill>
              <a:latin typeface="Calibri" panose="020F0502020204030204"/>
            </a:endParaRPr>
          </a:p>
        </p:txBody>
      </p:sp>
    </p:spTree>
    <p:extLst>
      <p:ext uri="{BB962C8B-B14F-4D97-AF65-F5344CB8AC3E}">
        <p14:creationId xmlns:p14="http://schemas.microsoft.com/office/powerpoint/2010/main" val="2451018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will be over the following topics: RUP applications, record keeping and supervision of non-certified applicators working in commercial facilities</a:t>
            </a:r>
          </a:p>
          <a:p>
            <a:r>
              <a:rPr lang="en-US" dirty="0"/>
              <a:t>Certified Applicator = Core + Category exams passed OR Private (farmer) Core exam passed.</a:t>
            </a:r>
          </a:p>
          <a:p>
            <a:r>
              <a:rPr lang="en-US" dirty="0"/>
              <a:t>Registered Technicians (RT) are Credentialed but Not Certified.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regulation changes went into effect January 1, 2023. </a:t>
            </a:r>
          </a:p>
          <a:p>
            <a:r>
              <a:rPr lang="en-US" sz="1200" b="0" i="0" u="none" strike="noStrike" baseline="0" dirty="0">
                <a:solidFill>
                  <a:srgbClr val="000000"/>
                </a:solidFill>
                <a:latin typeface="Times New Roman" panose="02020603050405020304" pitchFamily="18" charset="0"/>
              </a:rPr>
              <a:t>As with previous regulatory changes, 2023 will be a year of compliance assistance to gain voluntary and orderly compliance through additional industry outreach (like this presentation). The new standards will not be enforced against individuals already compliant with the 2022 requirements until January 1, 2024. This will allow adequate lead time for implementation of the new rule. </a:t>
            </a:r>
            <a:endParaRPr lang="en-US" dirty="0"/>
          </a:p>
          <a:p>
            <a:r>
              <a:rPr lang="en-US" dirty="0"/>
              <a:t>The presentation is directed toward both Private and Commercial Applicator audiences.</a:t>
            </a:r>
          </a:p>
        </p:txBody>
      </p:sp>
      <p:sp>
        <p:nvSpPr>
          <p:cNvPr id="4" name="Slide Number Placeholder 3"/>
          <p:cNvSpPr>
            <a:spLocks noGrp="1"/>
          </p:cNvSpPr>
          <p:nvPr>
            <p:ph type="sldNum" sz="quarter" idx="5"/>
          </p:nvPr>
        </p:nvSpPr>
        <p:spPr/>
        <p:txBody>
          <a:bodyPr/>
          <a:lstStyle/>
          <a:p>
            <a:fld id="{C8A5F202-A94F-4CFC-8816-B6A7931623DE}" type="slidenum">
              <a:rPr lang="en-US" smtClean="0"/>
              <a:t>2</a:t>
            </a:fld>
            <a:endParaRPr lang="en-US"/>
          </a:p>
        </p:txBody>
      </p:sp>
    </p:spTree>
    <p:extLst>
      <p:ext uri="{BB962C8B-B14F-4D97-AF65-F5344CB8AC3E}">
        <p14:creationId xmlns:p14="http://schemas.microsoft.com/office/powerpoint/2010/main" val="1703621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Stored a GUP </a:t>
            </a:r>
            <a:r>
              <a:rPr lang="en-US" sz="1200" dirty="0" err="1"/>
              <a:t>minibulk</a:t>
            </a:r>
            <a:r>
              <a:rPr lang="en-US" sz="1200" dirty="0"/>
              <a:t> outside of secondary containment after 30-day delivery </a:t>
            </a:r>
            <a:r>
              <a:rPr lang="en-US" sz="1200" u="sng" dirty="0"/>
              <a:t>date </a:t>
            </a:r>
            <a:r>
              <a:rPr lang="en-US" sz="1200" i="1" u="sng" dirty="0"/>
              <a:t>(proposed rule to extend to 45 days).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u="sng" dirty="0"/>
          </a:p>
          <a:p>
            <a:endParaRPr lang="en-US" dirty="0"/>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20</a:t>
            </a:fld>
            <a:endParaRPr lang="en-US">
              <a:solidFill>
                <a:prstClr val="black"/>
              </a:solidFill>
              <a:latin typeface="Calibri" panose="020F0502020204030204"/>
            </a:endParaRPr>
          </a:p>
        </p:txBody>
      </p:sp>
    </p:spTree>
    <p:extLst>
      <p:ext uri="{BB962C8B-B14F-4D97-AF65-F5344CB8AC3E}">
        <p14:creationId xmlns:p14="http://schemas.microsoft.com/office/powerpoint/2010/main" val="124195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Mitigation, or reduction of penalty fine is possible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total of 60% mitigation is available for 250 and 500 penalties</a:t>
            </a:r>
          </a:p>
          <a:p>
            <a:endParaRPr lang="en-US" dirty="0"/>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21</a:t>
            </a:fld>
            <a:endParaRPr lang="en-US">
              <a:solidFill>
                <a:prstClr val="black"/>
              </a:solidFill>
              <a:latin typeface="Calibri" panose="020F0502020204030204"/>
            </a:endParaRPr>
          </a:p>
        </p:txBody>
      </p:sp>
    </p:spTree>
    <p:extLst>
      <p:ext uri="{BB962C8B-B14F-4D97-AF65-F5344CB8AC3E}">
        <p14:creationId xmlns:p14="http://schemas.microsoft.com/office/powerpoint/2010/main" val="4231265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22</a:t>
            </a:fld>
            <a:endParaRPr lang="en-US">
              <a:solidFill>
                <a:prstClr val="black"/>
              </a:solidFill>
              <a:latin typeface="Calibri" panose="020F0502020204030204"/>
            </a:endParaRPr>
          </a:p>
        </p:txBody>
      </p:sp>
    </p:spTree>
    <p:extLst>
      <p:ext uri="{BB962C8B-B14F-4D97-AF65-F5344CB8AC3E}">
        <p14:creationId xmlns:p14="http://schemas.microsoft.com/office/powerpoint/2010/main" val="20394128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23</a:t>
            </a:fld>
            <a:endParaRPr lang="en-US">
              <a:solidFill>
                <a:prstClr val="black"/>
              </a:solidFill>
              <a:latin typeface="Calibri" panose="020F0502020204030204"/>
            </a:endParaRPr>
          </a:p>
        </p:txBody>
      </p:sp>
    </p:spTree>
    <p:extLst>
      <p:ext uri="{BB962C8B-B14F-4D97-AF65-F5344CB8AC3E}">
        <p14:creationId xmlns:p14="http://schemas.microsoft.com/office/powerpoint/2010/main" val="1260669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24</a:t>
            </a:fld>
            <a:endParaRPr lang="en-US">
              <a:solidFill>
                <a:prstClr val="black"/>
              </a:solidFill>
              <a:latin typeface="Calibri" panose="020F0502020204030204"/>
            </a:endParaRPr>
          </a:p>
        </p:txBody>
      </p:sp>
    </p:spTree>
    <p:extLst>
      <p:ext uri="{BB962C8B-B14F-4D97-AF65-F5344CB8AC3E}">
        <p14:creationId xmlns:p14="http://schemas.microsoft.com/office/powerpoint/2010/main" val="17331759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25</a:t>
            </a:fld>
            <a:endParaRPr lang="en-US">
              <a:solidFill>
                <a:prstClr val="black"/>
              </a:solidFill>
              <a:latin typeface="Calibri" panose="020F0502020204030204"/>
            </a:endParaRPr>
          </a:p>
        </p:txBody>
      </p:sp>
    </p:spTree>
    <p:extLst>
      <p:ext uri="{BB962C8B-B14F-4D97-AF65-F5344CB8AC3E}">
        <p14:creationId xmlns:p14="http://schemas.microsoft.com/office/powerpoint/2010/main" val="797769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Private applicators no longer pay $100 for penalty.  That’s going to  be a big change to some.</a:t>
            </a:r>
          </a:p>
        </p:txBody>
      </p:sp>
      <p:sp>
        <p:nvSpPr>
          <p:cNvPr id="4" name="Slide Number Placeholder 3"/>
          <p:cNvSpPr>
            <a:spLocks noGrp="1"/>
          </p:cNvSpPr>
          <p:nvPr>
            <p:ph type="sldNum" sz="quarter" idx="5"/>
          </p:nvPr>
        </p:nvSpPr>
        <p:spPr/>
        <p:txBody>
          <a:bodyPr/>
          <a:lstStyle/>
          <a:p>
            <a:fld id="{C8A5F202-A94F-4CFC-8816-B6A7931623DE}" type="slidenum">
              <a:rPr lang="en-US" smtClean="0"/>
              <a:t>26</a:t>
            </a:fld>
            <a:endParaRPr lang="en-US"/>
          </a:p>
        </p:txBody>
      </p:sp>
    </p:spTree>
    <p:extLst>
      <p:ext uri="{BB962C8B-B14F-4D97-AF65-F5344CB8AC3E}">
        <p14:creationId xmlns:p14="http://schemas.microsoft.com/office/powerpoint/2010/main" val="130211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Indiana and all states were required to make rules or law changes that were comparable to the new federal certification and training rule that was passed in 2017.</a:t>
            </a:r>
          </a:p>
          <a:p>
            <a:r>
              <a:rPr lang="en-US" sz="1200" b="0" dirty="0"/>
              <a:t>Final rule signed by  Governor…December 1, 2022</a:t>
            </a:r>
            <a:endParaRPr lang="en-US" b="0"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8A5F202-A94F-4CFC-8816-B6A7931623DE}" type="slidenum">
              <a:rPr lang="en-US" smtClean="0"/>
              <a:t>3</a:t>
            </a:fld>
            <a:endParaRPr lang="en-US"/>
          </a:p>
        </p:txBody>
      </p:sp>
    </p:spTree>
    <p:extLst>
      <p:ext uri="{BB962C8B-B14F-4D97-AF65-F5344CB8AC3E}">
        <p14:creationId xmlns:p14="http://schemas.microsoft.com/office/powerpoint/2010/main" val="1820432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OISC worked with stakeholders during the development of the rule package.</a:t>
            </a:r>
          </a:p>
          <a:p>
            <a:r>
              <a:rPr lang="en-US" sz="2600" dirty="0"/>
              <a:t>The IN Pesticide Review Board, with representatives from:</a:t>
            </a:r>
          </a:p>
          <a:p>
            <a:pPr lvl="1"/>
            <a:r>
              <a:rPr lang="en-US" dirty="0"/>
              <a:t>Purdue CES</a:t>
            </a:r>
          </a:p>
          <a:p>
            <a:pPr lvl="1"/>
            <a:r>
              <a:rPr lang="en-US" dirty="0"/>
              <a:t>Purdue Ag Research Programs</a:t>
            </a:r>
          </a:p>
          <a:p>
            <a:pPr lvl="1"/>
            <a:r>
              <a:rPr lang="en-US" dirty="0"/>
              <a:t>Purdue Pesticide Programs</a:t>
            </a:r>
          </a:p>
          <a:p>
            <a:pPr lvl="1"/>
            <a:r>
              <a:rPr lang="en-US" dirty="0"/>
              <a:t>IN Dept. Environmental Mgmt.</a:t>
            </a:r>
          </a:p>
          <a:p>
            <a:pPr lvl="1"/>
            <a:r>
              <a:rPr lang="en-US" dirty="0"/>
              <a:t>IN Dept. Natural Resources</a:t>
            </a:r>
          </a:p>
          <a:p>
            <a:pPr lvl="1"/>
            <a:r>
              <a:rPr lang="en-US" dirty="0"/>
              <a:t>IN Dept. of Public Health</a:t>
            </a:r>
          </a:p>
          <a:p>
            <a:pPr lvl="1"/>
            <a:r>
              <a:rPr lang="en-US" dirty="0"/>
              <a:t>Pesticide Manufacturers Rep</a:t>
            </a:r>
          </a:p>
          <a:p>
            <a:pPr lvl="1"/>
            <a:r>
              <a:rPr lang="en-US" dirty="0"/>
              <a:t>Conservation Organization Rep</a:t>
            </a:r>
          </a:p>
          <a:p>
            <a:pPr lvl="1"/>
            <a:r>
              <a:rPr lang="en-US" dirty="0"/>
              <a:t>Public Rep</a:t>
            </a:r>
          </a:p>
          <a:p>
            <a:pPr lvl="1"/>
            <a:r>
              <a:rPr lang="en-US" dirty="0"/>
              <a:t>2 Certified Ag Producers</a:t>
            </a:r>
          </a:p>
          <a:p>
            <a:pPr lvl="1"/>
            <a:r>
              <a:rPr lang="en-US" dirty="0"/>
              <a:t>3 Certified Commercial Applicators</a:t>
            </a:r>
          </a:p>
          <a:p>
            <a:pPr lvl="1"/>
            <a:endParaRPr lang="en-US" dirty="0"/>
          </a:p>
          <a:p>
            <a:r>
              <a:rPr lang="en-US" dirty="0"/>
              <a:t>As well as input received from:</a:t>
            </a:r>
          </a:p>
          <a:p>
            <a:r>
              <a:rPr lang="en-US" dirty="0"/>
              <a:t>IN Farm Bureau </a:t>
            </a:r>
          </a:p>
          <a:p>
            <a:r>
              <a:rPr lang="en-US" dirty="0"/>
              <a:t>Agribusiness Council of IN</a:t>
            </a:r>
          </a:p>
          <a:p>
            <a:r>
              <a:rPr lang="en-US" dirty="0"/>
              <a:t>IN Corn Growers Assn </a:t>
            </a:r>
          </a:p>
          <a:p>
            <a:r>
              <a:rPr lang="en-US" dirty="0"/>
              <a:t>IN Soybean Alliance</a:t>
            </a:r>
          </a:p>
          <a:p>
            <a:r>
              <a:rPr lang="en-US" dirty="0"/>
              <a:t>IN Prof. Lawn &amp; Landscape Assn</a:t>
            </a:r>
          </a:p>
          <a:p>
            <a:r>
              <a:rPr lang="en-US" dirty="0"/>
              <a:t>IN Outdoor Maintenance Alliance</a:t>
            </a:r>
          </a:p>
          <a:p>
            <a:r>
              <a:rPr lang="en-US" dirty="0"/>
              <a:t>IN Pest Management Assn</a:t>
            </a:r>
          </a:p>
          <a:p>
            <a:r>
              <a:rPr lang="en-US" dirty="0"/>
              <a:t>IN Vector Control Assn</a:t>
            </a:r>
          </a:p>
          <a:p>
            <a:pPr lvl="1"/>
            <a:endParaRPr lang="en-US" dirty="0"/>
          </a:p>
          <a:p>
            <a:endParaRPr lang="en-US" dirty="0"/>
          </a:p>
        </p:txBody>
      </p:sp>
      <p:sp>
        <p:nvSpPr>
          <p:cNvPr id="4" name="Slide Number Placeholder 3"/>
          <p:cNvSpPr>
            <a:spLocks noGrp="1"/>
          </p:cNvSpPr>
          <p:nvPr>
            <p:ph type="sldNum" sz="quarter" idx="5"/>
          </p:nvPr>
        </p:nvSpPr>
        <p:spPr/>
        <p:txBody>
          <a:bodyPr/>
          <a:lstStyle/>
          <a:p>
            <a:fld id="{C8A5F202-A94F-4CFC-8816-B6A7931623DE}" type="slidenum">
              <a:rPr lang="en-US" smtClean="0"/>
              <a:t>4</a:t>
            </a:fld>
            <a:endParaRPr lang="en-US"/>
          </a:p>
        </p:txBody>
      </p:sp>
    </p:spTree>
    <p:extLst>
      <p:ext uri="{BB962C8B-B14F-4D97-AF65-F5344CB8AC3E}">
        <p14:creationId xmlns:p14="http://schemas.microsoft.com/office/powerpoint/2010/main" val="3150824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time line of the rule making process that began in 2019.</a:t>
            </a:r>
          </a:p>
          <a:p>
            <a:r>
              <a:rPr lang="en-US" dirty="0"/>
              <a:t>Indiana and all states were required to make rules or law changes that were comparable to the new federal certification and training</a:t>
            </a:r>
          </a:p>
          <a:p>
            <a:r>
              <a:rPr lang="en-US" dirty="0"/>
              <a:t>rule that was passed in 2017.</a:t>
            </a:r>
          </a:p>
          <a:p>
            <a:r>
              <a:rPr lang="en-US" dirty="0"/>
              <a:t>OISC worked with stakeholders during the development of the rule package.</a:t>
            </a:r>
          </a:p>
        </p:txBody>
      </p:sp>
      <p:sp>
        <p:nvSpPr>
          <p:cNvPr id="4" name="Slide Number Placeholder 3"/>
          <p:cNvSpPr>
            <a:spLocks noGrp="1"/>
          </p:cNvSpPr>
          <p:nvPr>
            <p:ph type="sldNum" sz="quarter" idx="5"/>
          </p:nvPr>
        </p:nvSpPr>
        <p:spPr/>
        <p:txBody>
          <a:bodyPr/>
          <a:lstStyle/>
          <a:p>
            <a:fld id="{C8A5F202-A94F-4CFC-8816-B6A7931623DE}" type="slidenum">
              <a:rPr lang="en-US" smtClean="0"/>
              <a:t>5</a:t>
            </a:fld>
            <a:endParaRPr lang="en-US"/>
          </a:p>
        </p:txBody>
      </p:sp>
    </p:spTree>
    <p:extLst>
      <p:ext uri="{BB962C8B-B14F-4D97-AF65-F5344CB8AC3E}">
        <p14:creationId xmlns:p14="http://schemas.microsoft.com/office/powerpoint/2010/main" val="268619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farm, this means family members, hired hands must hold a private applicator permit/license in order to use a restricted use pesticide (for example dicamba or atrazine)</a:t>
            </a:r>
          </a:p>
          <a:p>
            <a:endParaRPr lang="en-US" dirty="0"/>
          </a:p>
          <a:p>
            <a:r>
              <a:rPr lang="en-US" dirty="0"/>
              <a:t>You cannot supervise anyone who is not fully certified or a private applicator when using restricted use pesticides (RUP).</a:t>
            </a:r>
          </a:p>
          <a:p>
            <a:endParaRPr lang="en-US" dirty="0"/>
          </a:p>
          <a:p>
            <a:r>
              <a:rPr lang="en-US" dirty="0"/>
              <a:t>In order to become a “private applicator” farmers or farm employees must take the pesticide Core exam and apply for the private applicator permit/license.</a:t>
            </a:r>
          </a:p>
          <a:p>
            <a:endParaRPr lang="en-US" dirty="0"/>
          </a:p>
          <a:p>
            <a:r>
              <a:rPr lang="en-US" dirty="0"/>
              <a:t>In order to become fully certified as a for hire commercial applicator, the applicator must take the Core exam AND a category exam (category 1 for Ag).</a:t>
            </a:r>
          </a:p>
        </p:txBody>
      </p:sp>
      <p:sp>
        <p:nvSpPr>
          <p:cNvPr id="4" name="Slide Number Placeholder 3"/>
          <p:cNvSpPr>
            <a:spLocks noGrp="1"/>
          </p:cNvSpPr>
          <p:nvPr>
            <p:ph type="sldNum" sz="quarter" idx="5"/>
          </p:nvPr>
        </p:nvSpPr>
        <p:spPr/>
        <p:txBody>
          <a:bodyPr/>
          <a:lstStyle/>
          <a:p>
            <a:fld id="{C8A5F202-A94F-4CFC-8816-B6A7931623DE}" type="slidenum">
              <a:rPr lang="en-US" smtClean="0"/>
              <a:t>6</a:t>
            </a:fld>
            <a:endParaRPr lang="en-US"/>
          </a:p>
        </p:txBody>
      </p:sp>
    </p:spTree>
    <p:extLst>
      <p:ext uri="{BB962C8B-B14F-4D97-AF65-F5344CB8AC3E}">
        <p14:creationId xmlns:p14="http://schemas.microsoft.com/office/powerpoint/2010/main" val="3385713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buFontTx/>
              <a:buNone/>
            </a:pPr>
            <a:r>
              <a:rPr lang="en-US" sz="1800" dirty="0">
                <a:effectLst/>
                <a:latin typeface="Calibri" panose="020F0502020204030204" pitchFamily="34" charset="0"/>
                <a:ea typeface="Calibri" panose="020F0502020204030204" pitchFamily="34" charset="0"/>
              </a:rPr>
              <a:t> </a:t>
            </a:r>
          </a:p>
          <a:p>
            <a:pPr marL="0" marR="0" lvl="0" indent="0">
              <a:spcBef>
                <a:spcPts val="0"/>
              </a:spcBef>
              <a:spcAft>
                <a:spcPts val="0"/>
              </a:spcAft>
              <a:buFontTx/>
              <a:buNone/>
            </a:pPr>
            <a:r>
              <a:rPr lang="en-US" sz="1800" b="0" dirty="0">
                <a:effectLst/>
                <a:latin typeface="Calibri" panose="020F0502020204030204" pitchFamily="34" charset="0"/>
                <a:ea typeface="Times New Roman" panose="02020603050405020304" pitchFamily="18" charset="0"/>
              </a:rPr>
              <a:t>Mixing and loading of all RUPs like atrazine, dicamba, etc. must be performed by a licensed Cat. 1 applicator Or private pesticide applicator. </a:t>
            </a:r>
          </a:p>
          <a:p>
            <a:pPr marL="0" marR="0" lvl="0" indent="0">
              <a:spcBef>
                <a:spcPts val="0"/>
              </a:spcBef>
              <a:spcAft>
                <a:spcPts val="0"/>
              </a:spcAft>
              <a:buFontTx/>
              <a:buNone/>
            </a:pPr>
            <a:r>
              <a:rPr lang="en-US" sz="1800" dirty="0">
                <a:effectLst/>
                <a:latin typeface="Times New Roman" panose="02020603050405020304" pitchFamily="18" charset="0"/>
                <a:ea typeface="Times New Roman" panose="02020603050405020304" pitchFamily="18" charset="0"/>
              </a:rPr>
              <a:t>Anyone who is </a:t>
            </a:r>
            <a:r>
              <a:rPr lang="en-US" sz="1800" b="1" u="sng" dirty="0">
                <a:effectLst/>
                <a:latin typeface="Times New Roman" panose="02020603050405020304" pitchFamily="18" charset="0"/>
                <a:ea typeface="Times New Roman" panose="02020603050405020304" pitchFamily="18" charset="0"/>
              </a:rPr>
              <a:t>responsible</a:t>
            </a:r>
            <a:r>
              <a:rPr lang="en-US" sz="1800" dirty="0">
                <a:effectLst/>
                <a:latin typeface="Times New Roman" panose="02020603050405020304" pitchFamily="18" charset="0"/>
                <a:ea typeface="Times New Roman" panose="02020603050405020304" pitchFamily="18" charset="0"/>
              </a:rPr>
              <a:t> for any part of the use and application process, which includes mixing, loading, application, cleaning RUP application equipment, or rinsing pesticide containers prior to disposal </a:t>
            </a:r>
            <a:r>
              <a:rPr lang="en-US" sz="1800" u="sng" dirty="0">
                <a:effectLst/>
                <a:latin typeface="Times New Roman" panose="02020603050405020304" pitchFamily="18" charset="0"/>
                <a:ea typeface="Times New Roman" panose="02020603050405020304" pitchFamily="18" charset="0"/>
              </a:rPr>
              <a:t>must be a certified and licensed private applicator or a commercial applicator. </a:t>
            </a:r>
            <a:endParaRPr lang="en-US" sz="1800" b="0" u="sng" dirty="0">
              <a:effectLst/>
              <a:latin typeface="Calibri" panose="020F0502020204030204" pitchFamily="34" charset="0"/>
              <a:ea typeface="Times New Roman" panose="02020603050405020304" pitchFamily="18" charset="0"/>
            </a:endParaRPr>
          </a:p>
          <a:p>
            <a:pPr marL="0" marR="0" lvl="0" indent="0">
              <a:spcBef>
                <a:spcPts val="0"/>
              </a:spcBef>
              <a:spcAft>
                <a:spcPts val="0"/>
              </a:spcAft>
              <a:buFontTx/>
              <a:buNone/>
            </a:pPr>
            <a:endParaRPr lang="en-US" sz="1800" b="0" u="sng" dirty="0">
              <a:effectLst/>
              <a:latin typeface="Calibri" panose="020F0502020204030204" pitchFamily="34" charset="0"/>
              <a:ea typeface="Times New Roman" panose="02020603050405020304" pitchFamily="18" charset="0"/>
            </a:endParaRPr>
          </a:p>
          <a:p>
            <a:pPr marL="0" marR="0" lvl="0" indent="0">
              <a:spcBef>
                <a:spcPts val="0"/>
              </a:spcBef>
              <a:spcAft>
                <a:spcPts val="0"/>
              </a:spcAft>
              <a:buFontTx/>
              <a:buNone/>
            </a:pPr>
            <a:r>
              <a:rPr lang="en-US" sz="1800" b="0" u="sng" dirty="0">
                <a:effectLst/>
                <a:latin typeface="Calibri" panose="020F0502020204030204" pitchFamily="34" charset="0"/>
                <a:ea typeface="Times New Roman" panose="02020603050405020304" pitchFamily="18" charset="0"/>
              </a:rPr>
              <a:t>However</a:t>
            </a:r>
            <a:r>
              <a:rPr lang="en-US" sz="1800" b="0" dirty="0">
                <a:effectLst/>
                <a:latin typeface="Calibri" panose="020F0502020204030204" pitchFamily="34" charset="0"/>
                <a:ea typeface="Times New Roman" panose="02020603050405020304" pitchFamily="18" charset="0"/>
              </a:rPr>
              <a:t>, </a:t>
            </a:r>
            <a:r>
              <a:rPr lang="en-US" sz="1800" b="0" dirty="0">
                <a:effectLst/>
                <a:latin typeface="Times New Roman" panose="02020603050405020304" pitchFamily="18" charset="0"/>
                <a:ea typeface="Times New Roman" panose="02020603050405020304" pitchFamily="18" charset="0"/>
              </a:rPr>
              <a:t>an employee or helper assisting an on-site certified applicator with RUP or GUP (general use pesticide or over the counter) mixing or loading, but is </a:t>
            </a:r>
            <a:r>
              <a:rPr lang="en-US" sz="1800" b="0" u="sng" dirty="0">
                <a:effectLst/>
                <a:latin typeface="Times New Roman" panose="02020603050405020304" pitchFamily="18" charset="0"/>
                <a:ea typeface="Times New Roman" panose="02020603050405020304" pitchFamily="18" charset="0"/>
              </a:rPr>
              <a:t>NOT</a:t>
            </a:r>
            <a:r>
              <a:rPr lang="en-US" sz="1800" b="0" dirty="0">
                <a:effectLst/>
                <a:latin typeface="Times New Roman" panose="02020603050405020304" pitchFamily="18" charset="0"/>
                <a:ea typeface="Times New Roman" panose="02020603050405020304" pitchFamily="18" charset="0"/>
              </a:rPr>
              <a:t> directing the process or is </a:t>
            </a:r>
            <a:r>
              <a:rPr lang="en-US" sz="1800" b="0" u="sng" dirty="0">
                <a:effectLst/>
                <a:latin typeface="Times New Roman" panose="02020603050405020304" pitchFamily="18" charset="0"/>
                <a:ea typeface="Times New Roman" panose="02020603050405020304" pitchFamily="18" charset="0"/>
              </a:rPr>
              <a:t>NOT</a:t>
            </a:r>
            <a:r>
              <a:rPr lang="en-US" sz="1800" b="0" dirty="0">
                <a:effectLst/>
                <a:latin typeface="Times New Roman" panose="02020603050405020304" pitchFamily="18" charset="0"/>
                <a:ea typeface="Times New Roman" panose="02020603050405020304" pitchFamily="18" charset="0"/>
              </a:rPr>
              <a:t> making any decisions about what or how to mix the </a:t>
            </a:r>
            <a:r>
              <a:rPr lang="en-US" sz="1800" b="0">
                <a:effectLst/>
                <a:latin typeface="Times New Roman" panose="02020603050405020304" pitchFamily="18" charset="0"/>
                <a:ea typeface="Times New Roman" panose="02020603050405020304" pitchFamily="18" charset="0"/>
              </a:rPr>
              <a:t>products, that </a:t>
            </a:r>
            <a:r>
              <a:rPr lang="en-US" sz="1800" b="0" dirty="0">
                <a:effectLst/>
                <a:latin typeface="Times New Roman" panose="02020603050405020304" pitchFamily="18" charset="0"/>
                <a:ea typeface="Times New Roman" panose="02020603050405020304" pitchFamily="18" charset="0"/>
              </a:rPr>
              <a:t>helper is  </a:t>
            </a:r>
            <a:r>
              <a:rPr lang="en-US" sz="1800" dirty="0">
                <a:effectLst/>
                <a:latin typeface="Times New Roman" panose="02020603050405020304" pitchFamily="18" charset="0"/>
                <a:ea typeface="Times New Roman" panose="02020603050405020304" pitchFamily="18" charset="0"/>
              </a:rPr>
              <a:t>not required to be certified and credentialed</a:t>
            </a:r>
            <a:r>
              <a:rPr lang="en-US" sz="1800" b="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Helpers assisting on-site certified applicators with the mixing and loading process by providing an extra set of hands to ease the task are not required to be certified and credentialed. </a:t>
            </a:r>
            <a:endParaRPr lang="en-US" sz="1800" b="0" dirty="0">
              <a:effectLst/>
              <a:latin typeface="Calibri" panose="020F0502020204030204" pitchFamily="34" charset="0"/>
              <a:ea typeface="Calibri" panose="020F0502020204030204" pitchFamily="34" charset="0"/>
            </a:endParaRPr>
          </a:p>
          <a:p>
            <a:pPr marL="457200" marR="0">
              <a:spcBef>
                <a:spcPts val="0"/>
              </a:spcBef>
              <a:spcAft>
                <a:spcPts val="0"/>
              </a:spcAft>
              <a:buFontTx/>
              <a:buNone/>
            </a:pPr>
            <a:r>
              <a:rPr lang="en-US" sz="1800" b="0" dirty="0">
                <a:effectLst/>
                <a:latin typeface="Calibri" panose="020F0502020204030204" pitchFamily="34" charset="0"/>
                <a:ea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fld id="{C8A5F202-A94F-4CFC-8816-B6A7931623DE}" type="slidenum">
              <a:rPr lang="en-US" smtClean="0"/>
              <a:t>7</a:t>
            </a:fld>
            <a:endParaRPr lang="en-US"/>
          </a:p>
        </p:txBody>
      </p:sp>
    </p:spTree>
    <p:extLst>
      <p:ext uri="{BB962C8B-B14F-4D97-AF65-F5344CB8AC3E}">
        <p14:creationId xmlns:p14="http://schemas.microsoft.com/office/powerpoint/2010/main" val="2476619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In order to become a “private applicator” farmers or farm employees must take the pesticide Core exam and apply for the private applicator permit/license.</a:t>
            </a:r>
          </a:p>
          <a:p>
            <a:endParaRPr lang="en-US" dirty="0"/>
          </a:p>
          <a:p>
            <a:r>
              <a:rPr lang="en-US" dirty="0"/>
              <a:t>In order to become fully certified as a for hire commercial applicator, the applicator must take the Core exam AND a category exam (category 1 for Ag).</a:t>
            </a:r>
          </a:p>
          <a:p>
            <a:endParaRPr lang="en-US" dirty="0"/>
          </a:p>
          <a:p>
            <a:r>
              <a:rPr lang="en-US" dirty="0"/>
              <a:t>Exam study materials can be ordered from the Purdue Pesticide Programs website.</a:t>
            </a:r>
          </a:p>
          <a:p>
            <a:endParaRPr lang="en-US" dirty="0"/>
          </a:p>
          <a:p>
            <a:r>
              <a:rPr lang="en-US" dirty="0"/>
              <a:t>Exam prep session are also offered by Purdue Pesticide Programs, is an option not requirement. And no exam given following training, all pesticide certification exams must be taken at Metro Institute sites.</a:t>
            </a:r>
          </a:p>
        </p:txBody>
      </p:sp>
      <p:sp>
        <p:nvSpPr>
          <p:cNvPr id="4" name="Slide Number Placeholder 3"/>
          <p:cNvSpPr>
            <a:spLocks noGrp="1"/>
          </p:cNvSpPr>
          <p:nvPr>
            <p:ph type="sldNum" sz="quarter" idx="5"/>
          </p:nvPr>
        </p:nvSpPr>
        <p:spPr/>
        <p:txBody>
          <a:bodyPr/>
          <a:lstStyle/>
          <a:p>
            <a:pPr defTabSz="931774">
              <a:defRPr/>
            </a:pPr>
            <a:fld id="{C8A5F202-A94F-4CFC-8816-B6A7931623DE}" type="slidenum">
              <a:rPr lang="en-US">
                <a:solidFill>
                  <a:prstClr val="black"/>
                </a:solidFill>
                <a:latin typeface="Calibri" panose="020F0502020204030204"/>
              </a:rPr>
              <a:pPr defTabSz="931774">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810559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GUP = General Use Pesticides</a:t>
            </a:r>
          </a:p>
          <a:p>
            <a:r>
              <a:rPr lang="en-US" dirty="0"/>
              <a:t>Registered Technicians (RT) have a credential but are not certified.</a:t>
            </a:r>
          </a:p>
          <a:p>
            <a:pPr marL="0" marR="0" lvl="0" indent="0">
              <a:spcBef>
                <a:spcPts val="0"/>
              </a:spcBef>
              <a:spcAft>
                <a:spcPts val="0"/>
              </a:spcAft>
              <a:buFontTx/>
              <a:buNone/>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buFontTx/>
              <a:buNone/>
            </a:pPr>
            <a:r>
              <a:rPr lang="en-US" sz="1200" dirty="0">
                <a:effectLst/>
                <a:latin typeface="Calibri" panose="020F0502020204030204" pitchFamily="34" charset="0"/>
                <a:ea typeface="Calibri" panose="020F0502020204030204" pitchFamily="34" charset="0"/>
              </a:rPr>
              <a:t> </a:t>
            </a:r>
          </a:p>
          <a:p>
            <a:endParaRPr lang="en-US" dirty="0"/>
          </a:p>
          <a:p>
            <a:endParaRPr lang="en-US" dirty="0"/>
          </a:p>
        </p:txBody>
      </p:sp>
      <p:sp>
        <p:nvSpPr>
          <p:cNvPr id="4" name="Slide Number Placeholder 3"/>
          <p:cNvSpPr>
            <a:spLocks noGrp="1"/>
          </p:cNvSpPr>
          <p:nvPr>
            <p:ph type="sldNum" sz="quarter" idx="5"/>
          </p:nvPr>
        </p:nvSpPr>
        <p:spPr/>
        <p:txBody>
          <a:bodyPr/>
          <a:lstStyle/>
          <a:p>
            <a:fld id="{C8A5F202-A94F-4CFC-8816-B6A7931623DE}" type="slidenum">
              <a:rPr lang="en-US" smtClean="0"/>
              <a:t>9</a:t>
            </a:fld>
            <a:endParaRPr lang="en-US"/>
          </a:p>
        </p:txBody>
      </p:sp>
    </p:spTree>
    <p:extLst>
      <p:ext uri="{BB962C8B-B14F-4D97-AF65-F5344CB8AC3E}">
        <p14:creationId xmlns:p14="http://schemas.microsoft.com/office/powerpoint/2010/main" val="3053148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8D381C-95B0-4D70-8005-E8540EAC00F8}" type="datetimeFigureOut">
              <a:rPr lang="en-US" smtClean="0"/>
              <a:t>2/24/2023</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361324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D381C-95B0-4D70-8005-E8540EAC00F8}"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89447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D381C-95B0-4D70-8005-E8540EAC00F8}"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604585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00B68-952A-40B9-AF3F-25D693496D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488DD2-C436-479E-8424-8BA51E78AA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5EA81C-5134-47B6-AD5A-7750FE26C308}"/>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5" name="Footer Placeholder 4">
            <a:extLst>
              <a:ext uri="{FF2B5EF4-FFF2-40B4-BE49-F238E27FC236}">
                <a16:creationId xmlns:a16="http://schemas.microsoft.com/office/drawing/2014/main" id="{3B54639C-9BFA-4288-A6C0-A99E138A03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72746B-E9E3-46A8-927A-92110170A8D1}"/>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98150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1AF6-2C2F-4509-9572-9A3BDF6BE5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BF012-366B-4A5B-84CA-4CB86B8219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2108BE-AFA8-419D-B379-A44B9656D8BD}"/>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5" name="Footer Placeholder 4">
            <a:extLst>
              <a:ext uri="{FF2B5EF4-FFF2-40B4-BE49-F238E27FC236}">
                <a16:creationId xmlns:a16="http://schemas.microsoft.com/office/drawing/2014/main" id="{C3F9175E-D558-44D3-95DD-3D4DF06A9D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612760-8B8D-4AF0-AC1B-E0C7DC6180B5}"/>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2441389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95B44-D539-4BD7-8465-9864F2A4B0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D57A36-7B1D-43B8-B65A-6C0AE1C348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4A1C62-2360-4FBE-BBD0-6631E695954D}"/>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5" name="Footer Placeholder 4">
            <a:extLst>
              <a:ext uri="{FF2B5EF4-FFF2-40B4-BE49-F238E27FC236}">
                <a16:creationId xmlns:a16="http://schemas.microsoft.com/office/drawing/2014/main" id="{6CA3CACB-E9B5-4658-8B3D-32F6FD3855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E230B2-4256-4929-9DCA-20642EFD3038}"/>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959652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97842-515B-46D4-9F0D-1A81EFCDAB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FC123F-D4B2-4DE1-979D-A0A973623A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37390E-5C4A-46FD-B49E-A0C31519A1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DD7DE5-1CAC-430F-AA81-2291DD55E7E7}"/>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6" name="Footer Placeholder 5">
            <a:extLst>
              <a:ext uri="{FF2B5EF4-FFF2-40B4-BE49-F238E27FC236}">
                <a16:creationId xmlns:a16="http://schemas.microsoft.com/office/drawing/2014/main" id="{25F45047-7214-49F3-BC12-D6B190411D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D98381-C264-4324-9314-732BD6B451AC}"/>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2186900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4F048-36F0-4D5C-AC21-D6BDD39AEC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4FFC9C-F22F-454A-9013-1EA9267B4A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B7E83D-11F1-4C7F-8FC6-084BC79BEE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AEA0CF-32BD-4FCD-A043-D798E34C08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21AE32-2C9F-48EA-9984-EAA2BD2158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CD470A-CBC8-4A08-B896-DF66D259BBC0}"/>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8" name="Footer Placeholder 7">
            <a:extLst>
              <a:ext uri="{FF2B5EF4-FFF2-40B4-BE49-F238E27FC236}">
                <a16:creationId xmlns:a16="http://schemas.microsoft.com/office/drawing/2014/main" id="{6EE15446-9912-4CA7-BD3B-09A3097A44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AFDE5D-E543-4849-A7CE-90DEEC51ABB4}"/>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4140288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3D02-0CAB-481F-971B-78FDA3A56A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1E247-4780-47EF-8E3A-28C4620359BD}"/>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4" name="Footer Placeholder 3">
            <a:extLst>
              <a:ext uri="{FF2B5EF4-FFF2-40B4-BE49-F238E27FC236}">
                <a16:creationId xmlns:a16="http://schemas.microsoft.com/office/drawing/2014/main" id="{5D26645D-A63E-4F3B-8774-3D367BA781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5ABDB6-44CC-440E-AC22-F1826F294A43}"/>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3349319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6936D5-E645-4CFF-8F5D-1E02F410B8C3}"/>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3" name="Footer Placeholder 2">
            <a:extLst>
              <a:ext uri="{FF2B5EF4-FFF2-40B4-BE49-F238E27FC236}">
                <a16:creationId xmlns:a16="http://schemas.microsoft.com/office/drawing/2014/main" id="{BDA0EB05-DE52-4E5F-AE49-E0CAC279FE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74E2EA-ADC0-4619-9D95-5DB40E7606A4}"/>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4017550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04A18-0207-4DBB-8CB0-B98CE3722C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43AE31-BC92-4E66-BAF2-72B07B6853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6F9A1B-A25B-4840-B88D-87127FB8E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EA86F4-6E6D-428B-991F-E81A9F34A84E}"/>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6" name="Footer Placeholder 5">
            <a:extLst>
              <a:ext uri="{FF2B5EF4-FFF2-40B4-BE49-F238E27FC236}">
                <a16:creationId xmlns:a16="http://schemas.microsoft.com/office/drawing/2014/main" id="{9840A9B6-D669-4976-AACE-DA8B2B890C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D4CDB6-B7FA-4AD3-A2B9-5F7134CF13AD}"/>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408361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D381C-95B0-4D70-8005-E8540EAC00F8}"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39356440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8FC2-60F4-4CC1-AB1A-FC0684C7FD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23C2EE-D413-4035-80F3-937615A637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57314A-8D13-44F5-83CF-4D269D894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ACFA6E-9B23-405A-97B2-A47F9785EF55}"/>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6" name="Footer Placeholder 5">
            <a:extLst>
              <a:ext uri="{FF2B5EF4-FFF2-40B4-BE49-F238E27FC236}">
                <a16:creationId xmlns:a16="http://schemas.microsoft.com/office/drawing/2014/main" id="{32389813-B392-4E65-AB30-C4451AB73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A28FF3-2F0A-42C1-87FF-9F07F35C5BA2}"/>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2383512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D354C-C4E1-413F-BAFE-1EE43B658E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28A12A-1D96-4F9F-AAAE-A12F886239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4C2AA5-BFCB-41FD-86CE-4AB89B22D6FB}"/>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5" name="Footer Placeholder 4">
            <a:extLst>
              <a:ext uri="{FF2B5EF4-FFF2-40B4-BE49-F238E27FC236}">
                <a16:creationId xmlns:a16="http://schemas.microsoft.com/office/drawing/2014/main" id="{DA349311-4F0D-4EA6-A540-BA02DFE39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B901B-3C8B-41F3-9E65-30AFAF911F72}"/>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2710829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B768AB-8425-4BC6-B986-EC4104CC22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33167B-3AFB-4309-A981-41D042ABCA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5EF684-7AA2-4B50-A95D-2BAA75A297EA}"/>
              </a:ext>
            </a:extLst>
          </p:cNvPr>
          <p:cNvSpPr>
            <a:spLocks noGrp="1"/>
          </p:cNvSpPr>
          <p:nvPr>
            <p:ph type="dt" sz="half" idx="10"/>
          </p:nvPr>
        </p:nvSpPr>
        <p:spPr/>
        <p:txBody>
          <a:bodyPr/>
          <a:lstStyle/>
          <a:p>
            <a:fld id="{BC85E46D-4C67-4459-9482-4944E9D30C55}" type="datetimeFigureOut">
              <a:rPr lang="en-US" smtClean="0"/>
              <a:t>2/24/2023</a:t>
            </a:fld>
            <a:endParaRPr lang="en-US"/>
          </a:p>
        </p:txBody>
      </p:sp>
      <p:sp>
        <p:nvSpPr>
          <p:cNvPr id="5" name="Footer Placeholder 4">
            <a:extLst>
              <a:ext uri="{FF2B5EF4-FFF2-40B4-BE49-F238E27FC236}">
                <a16:creationId xmlns:a16="http://schemas.microsoft.com/office/drawing/2014/main" id="{E340F7C0-7917-456A-9302-48BA636F2D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49A85-493C-4109-B78C-8FCD5DF7C20A}"/>
              </a:ext>
            </a:extLst>
          </p:cNvPr>
          <p:cNvSpPr>
            <a:spLocks noGrp="1"/>
          </p:cNvSpPr>
          <p:nvPr>
            <p:ph type="sldNum" sz="quarter" idx="12"/>
          </p:nvPr>
        </p:nvSpPr>
        <p:spPr/>
        <p:txBody>
          <a:bodyPr/>
          <a:lstStyle/>
          <a:p>
            <a:fld id="{ADCF1041-811D-4910-8F1D-D583C80C1642}" type="slidenum">
              <a:rPr lang="en-US" smtClean="0"/>
              <a:t>‹#›</a:t>
            </a:fld>
            <a:endParaRPr lang="en-US"/>
          </a:p>
        </p:txBody>
      </p:sp>
    </p:spTree>
    <p:extLst>
      <p:ext uri="{BB962C8B-B14F-4D97-AF65-F5344CB8AC3E}">
        <p14:creationId xmlns:p14="http://schemas.microsoft.com/office/powerpoint/2010/main" val="64227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8D381C-95B0-4D70-8005-E8540EAC00F8}"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258820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8D381C-95B0-4D70-8005-E8540EAC00F8}" type="datetimeFigureOut">
              <a:rPr lang="en-US" smtClean="0"/>
              <a:t>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1687090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8D381C-95B0-4D70-8005-E8540EAC00F8}" type="datetimeFigureOut">
              <a:rPr lang="en-US" smtClean="0"/>
              <a:t>2/24/2023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506100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8D381C-95B0-4D70-8005-E8540EAC00F8}" type="datetimeFigureOut">
              <a:rPr lang="en-US" smtClean="0"/>
              <a:t>2/24/2023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35563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D381C-95B0-4D70-8005-E8540EAC00F8}" type="datetimeFigureOut">
              <a:rPr lang="en-US" smtClean="0"/>
              <a:t>2/24/2023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246513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8D381C-95B0-4D70-8005-E8540EAC00F8}" type="datetimeFigureOut">
              <a:rPr lang="en-US" smtClean="0"/>
              <a:t>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2054375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88D381C-95B0-4D70-8005-E8540EAC00F8}" type="datetimeFigureOut">
              <a:rPr lang="en-US" smtClean="0"/>
              <a:t>2/24/2023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D7B015C-0A57-4BB0-AF12-3A8051699593}" type="slidenum">
              <a:rPr lang="en-US" smtClean="0"/>
              <a:t>‹#›</a:t>
            </a:fld>
            <a:endParaRPr lang="en-US"/>
          </a:p>
        </p:txBody>
      </p:sp>
    </p:spTree>
    <p:extLst>
      <p:ext uri="{BB962C8B-B14F-4D97-AF65-F5344CB8AC3E}">
        <p14:creationId xmlns:p14="http://schemas.microsoft.com/office/powerpoint/2010/main" val="184965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88D381C-95B0-4D70-8005-E8540EAC00F8}" type="datetimeFigureOut">
              <a:rPr lang="en-US" smtClean="0"/>
              <a:t>2/24/2023</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D7B015C-0A57-4BB0-AF12-3A8051699593}"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4894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9FFFC0-3365-4D8F-A560-1A063E71E4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5F4185-0B5F-4BF9-AD06-10722EC8B2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454BCA-7248-4D7A-89D4-45AA685401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5E46D-4C67-4459-9482-4944E9D30C55}" type="datetimeFigureOut">
              <a:rPr lang="en-US" smtClean="0"/>
              <a:t>2/24/2023</a:t>
            </a:fld>
            <a:endParaRPr lang="en-US"/>
          </a:p>
        </p:txBody>
      </p:sp>
      <p:sp>
        <p:nvSpPr>
          <p:cNvPr id="5" name="Footer Placeholder 4">
            <a:extLst>
              <a:ext uri="{FF2B5EF4-FFF2-40B4-BE49-F238E27FC236}">
                <a16:creationId xmlns:a16="http://schemas.microsoft.com/office/drawing/2014/main" id="{7FD5A007-0DA6-48B9-B1B3-A1A1DFA74F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9E9CD3-5B83-4877-8130-6D8AABD281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F1041-811D-4910-8F1D-D583C80C1642}" type="slidenum">
              <a:rPr lang="en-US" smtClean="0"/>
              <a:t>‹#›</a:t>
            </a:fld>
            <a:endParaRPr lang="en-US"/>
          </a:p>
        </p:txBody>
      </p:sp>
    </p:spTree>
    <p:extLst>
      <p:ext uri="{BB962C8B-B14F-4D97-AF65-F5344CB8AC3E}">
        <p14:creationId xmlns:p14="http://schemas.microsoft.com/office/powerpoint/2010/main" val="622032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https://pixabay.com/en/bucket-toy-red-play-summer-beach-303359/"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hyperlink" Target="https://pixabay.com/en/bucket-toy-red-play-summer-beach-30335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hyperlink" Target="https://pixabay.com/en/bucket-toy-red-play-summer-beach-303359/"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hyperlink" Target="https://pixabay.com/en/bucket-toy-red-play-summer-beach-303359/"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http://www.xtendimaxapplicationrequirements.com/"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5" Type="http://schemas.openxmlformats.org/officeDocument/2006/relationships/hyperlink" Target="http://www.taviumapplicationrequirements.com/" TargetMode="External"/><Relationship Id="rId4" Type="http://schemas.openxmlformats.org/officeDocument/2006/relationships/hyperlink" Target="http://www.engeniaherbicide.com/label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oisc.purdue.edu/pesticide/dicamba.html"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s://oisc.purdue.edu/pesticide/index.html"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indiana.metrosignup.com/"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s://ppp.purdue.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23E2E-9302-4269-B7DB-75C91ECED425}"/>
              </a:ext>
            </a:extLst>
          </p:cNvPr>
          <p:cNvSpPr>
            <a:spLocks noGrp="1"/>
          </p:cNvSpPr>
          <p:nvPr>
            <p:ph type="ctrTitle"/>
          </p:nvPr>
        </p:nvSpPr>
        <p:spPr>
          <a:xfrm>
            <a:off x="1571223" y="248376"/>
            <a:ext cx="8637073" cy="2920713"/>
          </a:xfrm>
        </p:spPr>
        <p:txBody>
          <a:bodyPr/>
          <a:lstStyle/>
          <a:p>
            <a:r>
              <a:rPr lang="en-US" sz="6600" dirty="0"/>
              <a:t>state pesticide </a:t>
            </a:r>
            <a:br>
              <a:rPr lang="en-US" sz="6600" dirty="0"/>
            </a:br>
            <a:r>
              <a:rPr lang="en-US" sz="6600" dirty="0"/>
              <a:t>regulation update</a:t>
            </a:r>
            <a:endParaRPr lang="en-US" dirty="0"/>
          </a:p>
        </p:txBody>
      </p:sp>
      <p:sp>
        <p:nvSpPr>
          <p:cNvPr id="3" name="Subtitle 2">
            <a:extLst>
              <a:ext uri="{FF2B5EF4-FFF2-40B4-BE49-F238E27FC236}">
                <a16:creationId xmlns:a16="http://schemas.microsoft.com/office/drawing/2014/main" id="{F457256C-EE5B-42B3-B119-572145FB97A3}"/>
              </a:ext>
            </a:extLst>
          </p:cNvPr>
          <p:cNvSpPr>
            <a:spLocks noGrp="1"/>
          </p:cNvSpPr>
          <p:nvPr>
            <p:ph type="subTitle" idx="1"/>
          </p:nvPr>
        </p:nvSpPr>
        <p:spPr>
          <a:xfrm>
            <a:off x="1774424" y="3169090"/>
            <a:ext cx="8637072" cy="1949010"/>
          </a:xfrm>
        </p:spPr>
        <p:txBody>
          <a:bodyPr>
            <a:normAutofit/>
          </a:bodyPr>
          <a:lstStyle/>
          <a:p>
            <a:r>
              <a:rPr lang="en-US" sz="2800" dirty="0"/>
              <a:t>2023 Mandatory Regulatory Topic</a:t>
            </a:r>
          </a:p>
          <a:p>
            <a:pPr algn="l"/>
            <a:r>
              <a:rPr lang="en-US" sz="2800" dirty="0"/>
              <a:t>Presented by:</a:t>
            </a:r>
          </a:p>
          <a:p>
            <a:endParaRPr lang="en-US" sz="2800" dirty="0"/>
          </a:p>
          <a:p>
            <a:endParaRPr lang="en-US" sz="2800" dirty="0"/>
          </a:p>
        </p:txBody>
      </p:sp>
      <p:pic>
        <p:nvPicPr>
          <p:cNvPr id="1026" name="Picture 2">
            <a:extLst>
              <a:ext uri="{FF2B5EF4-FFF2-40B4-BE49-F238E27FC236}">
                <a16:creationId xmlns:a16="http://schemas.microsoft.com/office/drawing/2014/main" id="{EA7D19B2-B40B-445E-8BC9-7EEFC928682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9467"/>
          <a:stretch/>
        </p:blipFill>
        <p:spPr bwMode="auto">
          <a:xfrm>
            <a:off x="9890796" y="5285762"/>
            <a:ext cx="1978476" cy="14579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E77BA9D-48D5-4D73-9CBE-6F8BABC99D8F}"/>
              </a:ext>
            </a:extLst>
          </p:cNvPr>
          <p:cNvPicPr>
            <a:picLocks noChangeAspect="1"/>
          </p:cNvPicPr>
          <p:nvPr/>
        </p:nvPicPr>
        <p:blipFill>
          <a:blip r:embed="rId4"/>
          <a:stretch>
            <a:fillRect/>
          </a:stretch>
        </p:blipFill>
        <p:spPr>
          <a:xfrm>
            <a:off x="322728" y="6173583"/>
            <a:ext cx="4018645" cy="436041"/>
          </a:xfrm>
          <a:prstGeom prst="rect">
            <a:avLst/>
          </a:prstGeom>
        </p:spPr>
      </p:pic>
    </p:spTree>
    <p:extLst>
      <p:ext uri="{BB962C8B-B14F-4D97-AF65-F5344CB8AC3E}">
        <p14:creationId xmlns:p14="http://schemas.microsoft.com/office/powerpoint/2010/main" val="2120704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220717" y="640080"/>
            <a:ext cx="4330229" cy="5257800"/>
          </a:xfrm>
        </p:spPr>
        <p:txBody>
          <a:bodyPr>
            <a:normAutofit/>
          </a:bodyPr>
          <a:lstStyle/>
          <a:p>
            <a:pPr algn="ctr"/>
            <a:r>
              <a:rPr lang="en-US" sz="4000" b="1" dirty="0">
                <a:solidFill>
                  <a:schemeClr val="bg1"/>
                </a:solidFill>
                <a:latin typeface="Rockwell" panose="02060603020205020403" pitchFamily="18" charset="0"/>
              </a:rPr>
              <a:t>GUP Supervision by Commercial Applicators</a:t>
            </a: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8" name="TextBox 7">
            <a:extLst>
              <a:ext uri="{FF2B5EF4-FFF2-40B4-BE49-F238E27FC236}">
                <a16:creationId xmlns:a16="http://schemas.microsoft.com/office/drawing/2014/main" id="{25EA63CF-3DF2-4010-B10E-DBBA7B4238D4}"/>
              </a:ext>
            </a:extLst>
          </p:cNvPr>
          <p:cNvSpPr txBox="1"/>
          <p:nvPr/>
        </p:nvSpPr>
        <p:spPr>
          <a:xfrm>
            <a:off x="4928353" y="197750"/>
            <a:ext cx="6757532" cy="6897273"/>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Supervisors must:</a:t>
            </a:r>
          </a:p>
          <a:p>
            <a:pPr marL="685800" lvl="1" indent="-228600">
              <a:lnSpc>
                <a:spcPct val="90000"/>
              </a:lnSpc>
              <a:spcBef>
                <a:spcPts val="1000"/>
              </a:spcBef>
              <a:buFont typeface="Arial" panose="020B0604020202020204" pitchFamily="34" charset="0"/>
              <a:buChar char="•"/>
              <a:defRPr/>
            </a:pPr>
            <a:r>
              <a:rPr lang="en-US" sz="4000" b="1" dirty="0">
                <a:solidFill>
                  <a:prstClr val="black"/>
                </a:solidFill>
                <a:latin typeface="Calibri" panose="020F0502020204030204"/>
              </a:rPr>
              <a:t>work for the business</a:t>
            </a:r>
          </a:p>
          <a:p>
            <a:pPr marL="685800" lvl="1" indent="-228600">
              <a:lnSpc>
                <a:spcPct val="90000"/>
              </a:lnSpc>
              <a:spcBef>
                <a:spcPts val="1000"/>
              </a:spcBef>
              <a:buFont typeface="Arial" panose="020B0604020202020204" pitchFamily="34" charset="0"/>
              <a:buChar char="•"/>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ensure direct voice or text communication</a:t>
            </a:r>
          </a:p>
          <a:p>
            <a:pPr marL="685800" lvl="1" indent="-228600">
              <a:lnSpc>
                <a:spcPct val="90000"/>
              </a:lnSpc>
              <a:spcBef>
                <a:spcPts val="1000"/>
              </a:spcBef>
              <a:buFont typeface="Arial" panose="020B0604020202020204" pitchFamily="34" charset="0"/>
              <a:buChar char="•"/>
              <a:defRPr/>
            </a:pPr>
            <a:r>
              <a:rPr lang="en-US" sz="4000" b="1" dirty="0">
                <a:solidFill>
                  <a:prstClr val="black"/>
                </a:solidFill>
                <a:latin typeface="Calibri" panose="020F0502020204030204"/>
              </a:rPr>
              <a:t>provide:</a:t>
            </a:r>
          </a:p>
          <a:p>
            <a:pPr marL="1143000" lvl="2" indent="-228600">
              <a:lnSpc>
                <a:spcPct val="90000"/>
              </a:lnSpc>
              <a:spcBef>
                <a:spcPts val="1000"/>
              </a:spcBef>
              <a:buFont typeface="Arial" panose="020B0604020202020204" pitchFamily="34" charset="0"/>
              <a:buChar char="•"/>
              <a:defRPr/>
            </a:pPr>
            <a:r>
              <a:rPr lang="en-US" sz="3200" b="1" dirty="0">
                <a:solidFill>
                  <a:prstClr val="black"/>
                </a:solidFill>
                <a:latin typeface="Calibri" panose="020F0502020204030204"/>
              </a:rPr>
              <a:t>paper or e-label</a:t>
            </a:r>
          </a:p>
          <a:p>
            <a:pPr marL="1143000" lvl="2" indent="-228600">
              <a:lnSpc>
                <a:spcPct val="90000"/>
              </a:lnSpc>
              <a:spcBef>
                <a:spcPts val="1000"/>
              </a:spcBef>
              <a:buFont typeface="Arial" panose="020B0604020202020204" pitchFamily="34" charset="0"/>
              <a:buChar char="•"/>
              <a:defRPr/>
            </a:pPr>
            <a:r>
              <a:rPr lang="en-US" sz="3200" b="1" dirty="0">
                <a:solidFill>
                  <a:prstClr val="black"/>
                </a:solidFill>
                <a:latin typeface="Calibri" panose="020F0502020204030204"/>
              </a:rPr>
              <a:t>label equipment</a:t>
            </a:r>
          </a:p>
          <a:p>
            <a:pPr marL="1143000" lvl="2" indent="-228600">
              <a:lnSpc>
                <a:spcPct val="90000"/>
              </a:lnSpc>
              <a:spcBef>
                <a:spcPts val="1000"/>
              </a:spcBef>
              <a:buFont typeface="Arial" panose="020B0604020202020204" pitchFamily="34" charset="0"/>
              <a:buChar char="•"/>
              <a:defRPr/>
            </a:pPr>
            <a:r>
              <a:rPr lang="en-US" sz="3200" b="1" dirty="0">
                <a:solidFill>
                  <a:prstClr val="black"/>
                </a:solidFill>
                <a:latin typeface="Calibri" panose="020F0502020204030204"/>
              </a:rPr>
              <a:t>label PPE</a:t>
            </a:r>
          </a:p>
          <a:p>
            <a:pPr marL="1143000" lvl="2" indent="-228600">
              <a:lnSpc>
                <a:spcPct val="90000"/>
              </a:lnSpc>
              <a:spcBef>
                <a:spcPts val="1000"/>
              </a:spcBef>
              <a:buFont typeface="Arial" panose="020B0604020202020204" pitchFamily="34" charset="0"/>
              <a:buChar char="•"/>
              <a:defRPr/>
            </a:pPr>
            <a:r>
              <a:rPr lang="en-US" sz="3200" b="1" dirty="0">
                <a:solidFill>
                  <a:prstClr val="black"/>
                </a:solidFill>
                <a:latin typeface="Calibri" panose="020F0502020204030204"/>
              </a:rPr>
              <a:t>label training &amp; instruction</a:t>
            </a:r>
          </a:p>
          <a:p>
            <a:pPr marL="1143000" lvl="2" indent="-228600">
              <a:lnSpc>
                <a:spcPct val="90000"/>
              </a:lnSpc>
              <a:spcBef>
                <a:spcPts val="1000"/>
              </a:spcBef>
              <a:buFont typeface="Arial" panose="020B0604020202020204" pitchFamily="34" charset="0"/>
              <a:buChar char="•"/>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3814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126124" y="640080"/>
            <a:ext cx="4424822" cy="5257800"/>
          </a:xfrm>
        </p:spPr>
        <p:txBody>
          <a:bodyPr>
            <a:normAutofit/>
          </a:bodyPr>
          <a:lstStyle/>
          <a:p>
            <a:pPr algn="ctr"/>
            <a:r>
              <a:rPr lang="en-US" sz="4000" b="1" dirty="0">
                <a:solidFill>
                  <a:schemeClr val="bg1"/>
                </a:solidFill>
                <a:latin typeface="Rockwell" panose="02060603020205020403" pitchFamily="18" charset="0"/>
              </a:rPr>
              <a:t>Registered Technician(RT) Process</a:t>
            </a: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8" name="TextBox 7">
            <a:extLst>
              <a:ext uri="{FF2B5EF4-FFF2-40B4-BE49-F238E27FC236}">
                <a16:creationId xmlns:a16="http://schemas.microsoft.com/office/drawing/2014/main" id="{25EA63CF-3DF2-4010-B10E-DBBA7B4238D4}"/>
              </a:ext>
            </a:extLst>
          </p:cNvPr>
          <p:cNvSpPr txBox="1"/>
          <p:nvPr/>
        </p:nvSpPr>
        <p:spPr>
          <a:xfrm>
            <a:off x="4991944" y="0"/>
            <a:ext cx="7198531" cy="6780831"/>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3 ways to become an RT: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Pass Core Exam…</a:t>
            </a:r>
            <a:r>
              <a:rPr kumimoji="0" lang="en-US" sz="3200" b="1" i="1" u="none" strike="noStrike" kern="1200" cap="none" spc="0" normalizeH="0" baseline="0" noProof="0" dirty="0">
                <a:ln>
                  <a:noFill/>
                </a:ln>
                <a:solidFill>
                  <a:prstClr val="black"/>
                </a:solidFill>
                <a:effectLst/>
                <a:uLnTx/>
                <a:uFillTx/>
                <a:latin typeface="Calibri" panose="020F0502020204030204"/>
                <a:ea typeface="+mn-ea"/>
                <a:cs typeface="+mn-cs"/>
              </a:rPr>
              <a:t>same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Attend whole-day Core Training </a:t>
            </a:r>
            <a:b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(no exam)…</a:t>
            </a:r>
            <a:r>
              <a:rPr kumimoji="0" lang="en-US" sz="3200" b="1" i="1" u="none" strike="noStrike" kern="1200" cap="none" spc="0" normalizeH="0" baseline="0" noProof="0" dirty="0">
                <a:ln>
                  <a:noFill/>
                </a:ln>
                <a:solidFill>
                  <a:srgbClr val="FF0000"/>
                </a:solidFill>
                <a:effectLst/>
                <a:uLnTx/>
                <a:uFillTx/>
                <a:latin typeface="Calibri" panose="020F0502020204030204"/>
                <a:ea typeface="+mn-ea"/>
                <a:cs typeface="+mn-cs"/>
              </a:rPr>
              <a:t>new</a:t>
            </a:r>
            <a:endPar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Attend 1/2-day RT Training </a:t>
            </a:r>
            <a:b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(no exam)…</a:t>
            </a:r>
            <a:r>
              <a:rPr kumimoji="0" lang="en-US" sz="3200" b="1" i="1" u="none" strike="noStrike" kern="1200" cap="none" spc="0" normalizeH="0" baseline="0" noProof="0" dirty="0">
                <a:ln>
                  <a:noFill/>
                </a:ln>
                <a:solidFill>
                  <a:srgbClr val="FF0000"/>
                </a:solidFill>
                <a:effectLst/>
                <a:uLnTx/>
                <a:uFillTx/>
                <a:latin typeface="Calibri" panose="020F0502020204030204"/>
                <a:ea typeface="+mn-ea"/>
                <a:cs typeface="+mn-cs"/>
              </a:rPr>
              <a:t>new</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3600" b="1" dirty="0">
                <a:latin typeface="Calibri" panose="020F0502020204030204"/>
              </a:rPr>
              <a:t>Submit application &amp; fees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600" b="1" i="1" u="none" strike="noStrike" kern="1200" cap="none" spc="0" normalizeH="0" baseline="0" noProof="0" dirty="0">
              <a:ln>
                <a:noFill/>
              </a:ln>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3600" b="1" dirty="0">
                <a:latin typeface="Calibri" panose="020F0502020204030204"/>
              </a:rPr>
              <a:t>Under the new rule, there is no limit as to the number of RT’s a certified supervisor can supervise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78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3223877" y="0"/>
            <a:ext cx="7164493" cy="1325563"/>
          </a:xfrm>
        </p:spPr>
        <p:txBody>
          <a:bodyPr>
            <a:normAutofit/>
          </a:bodyPr>
          <a:lstStyle/>
          <a:p>
            <a:r>
              <a:rPr lang="en-US" b="1" dirty="0">
                <a:latin typeface="Rockwell" panose="02060603020205020403" pitchFamily="18" charset="0"/>
              </a:rPr>
              <a:t>Notable</a:t>
            </a: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3310759" y="1403131"/>
            <a:ext cx="8237773" cy="4773831"/>
          </a:xfrm>
        </p:spPr>
        <p:txBody>
          <a:bodyPr>
            <a:normAutofit/>
          </a:bodyPr>
          <a:lstStyle/>
          <a:p>
            <a:pPr marL="0" indent="0">
              <a:buNone/>
            </a:pPr>
            <a:r>
              <a:rPr lang="en-US" sz="3600" b="1" dirty="0"/>
              <a:t>ALL applicators must have access to pesticide labels at all times the pesticide is being used.</a:t>
            </a:r>
          </a:p>
          <a:p>
            <a:pPr marL="0" indent="0">
              <a:buNone/>
            </a:pPr>
            <a:endParaRPr lang="en-US" sz="3600" b="1" dirty="0"/>
          </a:p>
          <a:p>
            <a:pPr lvl="1"/>
            <a:r>
              <a:rPr lang="en-US" sz="3200" b="1" dirty="0"/>
              <a:t>can be electronic (e-label)</a:t>
            </a:r>
          </a:p>
          <a:p>
            <a:pPr lvl="1"/>
            <a:r>
              <a:rPr lang="en-US" sz="3200" b="1" dirty="0"/>
              <a:t>must be able to produce a label when required.</a:t>
            </a:r>
          </a:p>
          <a:p>
            <a:endParaRPr lang="en-US" sz="3600" b="1" dirty="0"/>
          </a:p>
          <a:p>
            <a:endParaRPr lang="en-US" sz="2000" b="1" dirty="0"/>
          </a:p>
          <a:p>
            <a:endParaRPr lang="en-US" sz="2000" b="1" dirty="0"/>
          </a:p>
          <a:p>
            <a:pPr lvl="1"/>
            <a:endParaRPr lang="en-US" sz="2000" b="1" dirty="0"/>
          </a:p>
          <a:p>
            <a:pPr lvl="1"/>
            <a:endParaRPr lang="en-US" sz="2000" b="1" dirty="0"/>
          </a:p>
        </p:txBody>
      </p:sp>
    </p:spTree>
    <p:extLst>
      <p:ext uri="{BB962C8B-B14F-4D97-AF65-F5344CB8AC3E}">
        <p14:creationId xmlns:p14="http://schemas.microsoft.com/office/powerpoint/2010/main" val="183925744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2932177" y="0"/>
            <a:ext cx="7456194" cy="1035329"/>
          </a:xfrm>
        </p:spPr>
        <p:txBody>
          <a:bodyPr>
            <a:normAutofit/>
          </a:bodyPr>
          <a:lstStyle/>
          <a:p>
            <a:r>
              <a:rPr lang="en-US" b="1" dirty="0">
                <a:latin typeface="Rockwell" panose="02060603020205020403" pitchFamily="18" charset="0"/>
              </a:rPr>
              <a:t>Notable:</a:t>
            </a: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2933700" y="812800"/>
            <a:ext cx="8614833" cy="3594099"/>
          </a:xfrm>
        </p:spPr>
        <p:txBody>
          <a:bodyPr>
            <a:normAutofit/>
          </a:bodyPr>
          <a:lstStyle/>
          <a:p>
            <a:pPr marL="0" indent="0">
              <a:buNone/>
            </a:pPr>
            <a:r>
              <a:rPr lang="en-US" sz="3600" b="1" dirty="0"/>
              <a:t>Truck drivers are not required to be certified and licensed if they </a:t>
            </a:r>
            <a:r>
              <a:rPr lang="en-US" sz="3600" b="1" u="sng" dirty="0"/>
              <a:t>ONLY</a:t>
            </a:r>
            <a:r>
              <a:rPr lang="en-US" sz="3600" b="1" dirty="0"/>
              <a:t> transport unopened RUP or GUP containers,</a:t>
            </a:r>
          </a:p>
          <a:p>
            <a:pPr marL="0" indent="0">
              <a:buNone/>
            </a:pPr>
            <a:r>
              <a:rPr lang="en-US" sz="3600" b="1" dirty="0"/>
              <a:t> or, “hot loads” (mixed by a certified and licensed applicator) .</a:t>
            </a:r>
          </a:p>
          <a:p>
            <a:endParaRPr lang="en-US" sz="2000" b="1" dirty="0"/>
          </a:p>
          <a:p>
            <a:endParaRPr lang="en-US" sz="2000" b="1" dirty="0"/>
          </a:p>
          <a:p>
            <a:pPr lvl="1"/>
            <a:endParaRPr lang="en-US" sz="2000" b="1" dirty="0"/>
          </a:p>
          <a:p>
            <a:pPr lvl="1"/>
            <a:endParaRPr lang="en-US" sz="2000" b="1" dirty="0"/>
          </a:p>
        </p:txBody>
      </p:sp>
      <p:sp>
        <p:nvSpPr>
          <p:cNvPr id="4" name="TextBox 3">
            <a:extLst>
              <a:ext uri="{FF2B5EF4-FFF2-40B4-BE49-F238E27FC236}">
                <a16:creationId xmlns:a16="http://schemas.microsoft.com/office/drawing/2014/main" id="{DA61771C-6C11-4119-A718-8370842072D4}"/>
              </a:ext>
            </a:extLst>
          </p:cNvPr>
          <p:cNvSpPr txBox="1"/>
          <p:nvPr/>
        </p:nvSpPr>
        <p:spPr>
          <a:xfrm>
            <a:off x="3860800" y="3759200"/>
            <a:ext cx="8331200" cy="2831544"/>
          </a:xfrm>
          <a:prstGeom prst="rect">
            <a:avLst/>
          </a:prstGeom>
          <a:noFill/>
        </p:spPr>
        <p:txBody>
          <a:bodyPr wrap="square" rtlCol="0">
            <a:spAutoFit/>
          </a:bodyPr>
          <a:lstStyle/>
          <a:p>
            <a:pPr algn="ctr"/>
            <a:r>
              <a:rPr lang="en-US" sz="3200" b="1" dirty="0"/>
              <a:t>IN ALL CASES, </a:t>
            </a:r>
          </a:p>
          <a:p>
            <a:r>
              <a:rPr lang="en-US" sz="3200" b="1" dirty="0"/>
              <a:t>a fully certified commercial applicator or private applicator must be present to open and mix the products or direct the loading of the “hot load” into the spray rig. </a:t>
            </a:r>
          </a:p>
          <a:p>
            <a:endParaRPr lang="en-US" dirty="0"/>
          </a:p>
        </p:txBody>
      </p:sp>
    </p:spTree>
    <p:extLst>
      <p:ext uri="{BB962C8B-B14F-4D97-AF65-F5344CB8AC3E}">
        <p14:creationId xmlns:p14="http://schemas.microsoft.com/office/powerpoint/2010/main" val="41768643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0" y="203201"/>
            <a:ext cx="3283569" cy="5257800"/>
          </a:xfrm>
        </p:spPr>
        <p:txBody>
          <a:bodyPr>
            <a:normAutofit/>
          </a:bodyPr>
          <a:lstStyle/>
          <a:p>
            <a:pPr algn="ctr"/>
            <a:r>
              <a:rPr lang="en-US" sz="3200" b="1" dirty="0">
                <a:solidFill>
                  <a:srgbClr val="FFFFFF"/>
                </a:solidFill>
                <a:latin typeface="Rockwell" panose="02060603020205020403" pitchFamily="18" charset="0"/>
              </a:rPr>
              <a:t>New </a:t>
            </a:r>
            <a:r>
              <a:rPr lang="en-US" sz="3200" b="1" dirty="0">
                <a:solidFill>
                  <a:srgbClr val="FF0000"/>
                </a:solidFill>
                <a:latin typeface="Rockwell" panose="02060603020205020403" pitchFamily="18" charset="0"/>
              </a:rPr>
              <a:t>RESTRICTED USE PESTICIDE</a:t>
            </a:r>
            <a:br>
              <a:rPr lang="en-US" sz="3200" b="1" dirty="0">
                <a:solidFill>
                  <a:srgbClr val="FF0000"/>
                </a:solidFill>
                <a:latin typeface="Rockwell" panose="02060603020205020403" pitchFamily="18" charset="0"/>
              </a:rPr>
            </a:br>
            <a:r>
              <a:rPr lang="en-US" sz="3200" b="1" u="sng" dirty="0">
                <a:solidFill>
                  <a:srgbClr val="FF0000"/>
                </a:solidFill>
                <a:latin typeface="Rockwell" panose="02060603020205020403" pitchFamily="18" charset="0"/>
              </a:rPr>
              <a:t>APPLICATION</a:t>
            </a:r>
            <a:r>
              <a:rPr lang="en-US" sz="3200" b="1" dirty="0">
                <a:solidFill>
                  <a:srgbClr val="FF0000"/>
                </a:solidFill>
                <a:latin typeface="Rockwell" panose="02060603020205020403" pitchFamily="18" charset="0"/>
              </a:rPr>
              <a:t> </a:t>
            </a:r>
            <a:r>
              <a:rPr lang="en-US" sz="3200" b="1" dirty="0">
                <a:solidFill>
                  <a:srgbClr val="FFFFFF"/>
                </a:solidFill>
                <a:latin typeface="Rockwell" panose="02060603020205020403" pitchFamily="18" charset="0"/>
              </a:rPr>
              <a:t>Recordkeeping Requirements</a:t>
            </a:r>
            <a:endParaRPr lang="en-US" sz="3200" b="1" dirty="0">
              <a:solidFill>
                <a:schemeClr val="bg1"/>
              </a:solidFill>
              <a:latin typeface="Rockwell" panose="02060603020205020403" pitchFamily="18" charset="0"/>
            </a:endParaRP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5" name="Rectangle 4">
            <a:extLst>
              <a:ext uri="{FF2B5EF4-FFF2-40B4-BE49-F238E27FC236}">
                <a16:creationId xmlns:a16="http://schemas.microsoft.com/office/drawing/2014/main" id="{57AFAFB9-15C2-4365-A3CF-6F485E936139}"/>
              </a:ext>
            </a:extLst>
          </p:cNvPr>
          <p:cNvSpPr/>
          <p:nvPr/>
        </p:nvSpPr>
        <p:spPr>
          <a:xfrm>
            <a:off x="3284331" y="0"/>
            <a:ext cx="890766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BB8ADC5-BED5-4E3A-9785-B20952493B97}"/>
              </a:ext>
            </a:extLst>
          </p:cNvPr>
          <p:cNvSpPr txBox="1"/>
          <p:nvPr/>
        </p:nvSpPr>
        <p:spPr>
          <a:xfrm>
            <a:off x="3283569" y="203201"/>
            <a:ext cx="8908431" cy="6524863"/>
          </a:xfrm>
          <a:prstGeom prst="rect">
            <a:avLst/>
          </a:prstGeom>
          <a:noFill/>
        </p:spPr>
        <p:txBody>
          <a:bodyPr wrap="square" rtlCol="0">
            <a:spAutoFit/>
          </a:bodyPr>
          <a:lstStyle/>
          <a:p>
            <a:pPr marL="0" marR="0" indent="0">
              <a:spcBef>
                <a:spcPts val="0"/>
              </a:spcBef>
              <a:spcAft>
                <a:spcPts val="0"/>
              </a:spcAft>
              <a:buNone/>
            </a:pPr>
            <a:r>
              <a:rPr lang="en-US" sz="2200" b="1" dirty="0">
                <a:effectLst/>
                <a:ea typeface="Times New Roman" panose="02020603050405020304" pitchFamily="18" charset="0"/>
              </a:rPr>
              <a:t>(1) Name of customer or property owner of the site of application.</a:t>
            </a:r>
          </a:p>
          <a:p>
            <a:pPr marR="0" indent="0">
              <a:spcBef>
                <a:spcPts val="0"/>
              </a:spcBef>
              <a:spcAft>
                <a:spcPts val="0"/>
              </a:spcAft>
              <a:buNone/>
            </a:pPr>
            <a:r>
              <a:rPr lang="en-US" sz="2200" b="1" dirty="0">
                <a:effectLst/>
                <a:ea typeface="Times New Roman" panose="02020603050405020304" pitchFamily="18" charset="0"/>
              </a:rPr>
              <a:t>(2) Address, geographic coordinates, or general location description of site of application.</a:t>
            </a:r>
          </a:p>
          <a:p>
            <a:pPr marR="0" indent="0">
              <a:spcBef>
                <a:spcPts val="0"/>
              </a:spcBef>
              <a:spcAft>
                <a:spcPts val="0"/>
              </a:spcAft>
              <a:buNone/>
            </a:pPr>
            <a:r>
              <a:rPr lang="en-US" sz="2200" b="1" dirty="0">
                <a:effectLst/>
                <a:ea typeface="Times New Roman" panose="02020603050405020304" pitchFamily="18" charset="0"/>
              </a:rPr>
              <a:t>(3) Name of the responsible certified applicator.</a:t>
            </a:r>
          </a:p>
          <a:p>
            <a:pPr marR="0" indent="0">
              <a:spcBef>
                <a:spcPts val="0"/>
              </a:spcBef>
              <a:spcAft>
                <a:spcPts val="0"/>
              </a:spcAft>
              <a:buNone/>
            </a:pPr>
            <a:r>
              <a:rPr lang="en-US" sz="2200" b="1" dirty="0">
                <a:effectLst/>
                <a:ea typeface="Times New Roman" panose="02020603050405020304" pitchFamily="18" charset="0"/>
              </a:rPr>
              <a:t>(4) License number of the responsible certified applicator. </a:t>
            </a:r>
          </a:p>
          <a:p>
            <a:pPr marR="0" indent="0">
              <a:spcBef>
                <a:spcPts val="0"/>
              </a:spcBef>
              <a:spcAft>
                <a:spcPts val="0"/>
              </a:spcAft>
              <a:buNone/>
            </a:pPr>
            <a:r>
              <a:rPr lang="en-US" sz="2200" b="1" dirty="0">
                <a:effectLst/>
                <a:ea typeface="Times New Roman" panose="02020603050405020304" pitchFamily="18" charset="0"/>
              </a:rPr>
              <a:t>(5) Name of the supervised noncertified applicator. </a:t>
            </a:r>
            <a:br>
              <a:rPr lang="en-US" sz="2200" b="1" dirty="0">
                <a:effectLst/>
                <a:ea typeface="Times New Roman" panose="02020603050405020304" pitchFamily="18" charset="0"/>
              </a:rPr>
            </a:br>
            <a:r>
              <a:rPr lang="en-US" sz="2200" b="1" dirty="0">
                <a:effectLst/>
                <a:ea typeface="Times New Roman" panose="02020603050405020304" pitchFamily="18" charset="0"/>
              </a:rPr>
              <a:t>       </a:t>
            </a:r>
            <a:r>
              <a:rPr lang="en-US" sz="2200" b="1" i="1" dirty="0">
                <a:solidFill>
                  <a:srgbClr val="FF0000"/>
                </a:solidFill>
                <a:effectLst/>
                <a:ea typeface="Times New Roman" panose="02020603050405020304" pitchFamily="18" charset="0"/>
              </a:rPr>
              <a:t>NOT APPLICABLE FOR RUPs </a:t>
            </a:r>
          </a:p>
          <a:p>
            <a:pPr marR="0" indent="0">
              <a:spcBef>
                <a:spcPts val="0"/>
              </a:spcBef>
              <a:spcAft>
                <a:spcPts val="0"/>
              </a:spcAft>
              <a:buNone/>
            </a:pPr>
            <a:r>
              <a:rPr lang="en-US" sz="2200" b="1" dirty="0">
                <a:effectLst/>
                <a:ea typeface="Times New Roman" panose="02020603050405020304" pitchFamily="18" charset="0"/>
              </a:rPr>
              <a:t>(6) Date of application (month, day, and year).</a:t>
            </a:r>
          </a:p>
          <a:p>
            <a:pPr marR="0" indent="0">
              <a:spcBef>
                <a:spcPts val="0"/>
              </a:spcBef>
              <a:spcAft>
                <a:spcPts val="0"/>
              </a:spcAft>
              <a:buNone/>
            </a:pPr>
            <a:r>
              <a:rPr lang="en-US" sz="2200" b="1" dirty="0">
                <a:solidFill>
                  <a:srgbClr val="FF0000"/>
                </a:solidFill>
                <a:effectLst/>
                <a:ea typeface="Times New Roman" panose="02020603050405020304" pitchFamily="18" charset="0"/>
              </a:rPr>
              <a:t>(7) Start and stop times of the application.  </a:t>
            </a:r>
            <a:r>
              <a:rPr lang="en-US" sz="2200" b="1" i="1" dirty="0">
                <a:solidFill>
                  <a:srgbClr val="FF0000"/>
                </a:solidFill>
                <a:effectLst/>
                <a:ea typeface="Times New Roman" panose="02020603050405020304" pitchFamily="18" charset="0"/>
              </a:rPr>
              <a:t>NEW!</a:t>
            </a:r>
          </a:p>
          <a:p>
            <a:pPr marR="0" indent="0">
              <a:spcBef>
                <a:spcPts val="0"/>
              </a:spcBef>
              <a:spcAft>
                <a:spcPts val="0"/>
              </a:spcAft>
              <a:buNone/>
            </a:pPr>
            <a:r>
              <a:rPr lang="en-US" sz="2200" b="1" dirty="0">
                <a:effectLst/>
                <a:ea typeface="Times New Roman" panose="02020603050405020304" pitchFamily="18" charset="0"/>
              </a:rPr>
              <a:t>(8) Description of plant, crop, animal, commodity, stored product, or site treated. </a:t>
            </a:r>
          </a:p>
          <a:p>
            <a:pPr marR="0" indent="0">
              <a:spcBef>
                <a:spcPts val="0"/>
              </a:spcBef>
              <a:spcAft>
                <a:spcPts val="0"/>
              </a:spcAft>
              <a:buNone/>
            </a:pPr>
            <a:r>
              <a:rPr lang="en-US" sz="2200" b="1" dirty="0">
                <a:effectLst/>
                <a:ea typeface="Times New Roman" panose="02020603050405020304" pitchFamily="18" charset="0"/>
              </a:rPr>
              <a:t>(9) Principal pests to be controlled.</a:t>
            </a:r>
          </a:p>
          <a:p>
            <a:pPr marR="0" indent="0">
              <a:spcBef>
                <a:spcPts val="0"/>
              </a:spcBef>
              <a:spcAft>
                <a:spcPts val="0"/>
              </a:spcAft>
              <a:buNone/>
            </a:pPr>
            <a:r>
              <a:rPr lang="en-US" sz="2200" b="1" dirty="0">
                <a:effectLst/>
                <a:ea typeface="Times New Roman" panose="02020603050405020304" pitchFamily="18" charset="0"/>
              </a:rPr>
              <a:t>(10) Specific acreage, area, parts of a structure, parts of a property, or number of plants or animals treated, or other appropriate description.</a:t>
            </a:r>
          </a:p>
          <a:p>
            <a:pPr marR="0" indent="0">
              <a:spcBef>
                <a:spcPts val="0"/>
              </a:spcBef>
              <a:spcAft>
                <a:spcPts val="0"/>
              </a:spcAft>
              <a:buNone/>
            </a:pPr>
            <a:r>
              <a:rPr lang="en-US" sz="2200" b="1" dirty="0">
                <a:effectLst/>
                <a:ea typeface="Times New Roman" panose="02020603050405020304" pitchFamily="18" charset="0"/>
              </a:rPr>
              <a:t>(11) Brand name of pesticide product applied</a:t>
            </a:r>
            <a:r>
              <a:rPr lang="en-US" sz="2200" b="1" strike="sngStrike" dirty="0">
                <a:effectLst/>
                <a:ea typeface="Times New Roman" panose="02020603050405020304" pitchFamily="18" charset="0"/>
              </a:rPr>
              <a:t> </a:t>
            </a:r>
            <a:endParaRPr lang="en-US" sz="2200" b="1" dirty="0">
              <a:effectLst/>
              <a:ea typeface="Times New Roman" panose="02020603050405020304" pitchFamily="18" charset="0"/>
            </a:endParaRPr>
          </a:p>
          <a:p>
            <a:pPr marR="0" indent="0">
              <a:spcBef>
                <a:spcPts val="0"/>
              </a:spcBef>
              <a:spcAft>
                <a:spcPts val="0"/>
              </a:spcAft>
              <a:buNone/>
            </a:pPr>
            <a:r>
              <a:rPr lang="en-US" sz="2200" b="1" dirty="0">
                <a:effectLst/>
                <a:ea typeface="Times New Roman" panose="02020603050405020304" pitchFamily="18" charset="0"/>
              </a:rPr>
              <a:t>(12) EPA registration number of the pesticide product applied, if applicable.</a:t>
            </a:r>
          </a:p>
          <a:p>
            <a:pPr marR="0" indent="0">
              <a:spcBef>
                <a:spcPts val="0"/>
              </a:spcBef>
              <a:spcAft>
                <a:spcPts val="0"/>
              </a:spcAft>
              <a:buNone/>
            </a:pPr>
            <a:r>
              <a:rPr lang="en-US" sz="2200" b="1" dirty="0">
                <a:effectLst/>
                <a:ea typeface="Times New Roman" panose="02020603050405020304" pitchFamily="18" charset="0"/>
              </a:rPr>
              <a:t>(13) Amount of pesticide product used, expressed as either total quantity or volume of: (A) packaged product; or </a:t>
            </a:r>
            <a:br>
              <a:rPr lang="en-US" sz="2200" b="1" dirty="0">
                <a:effectLst/>
                <a:ea typeface="Times New Roman" panose="02020603050405020304" pitchFamily="18" charset="0"/>
              </a:rPr>
            </a:br>
            <a:r>
              <a:rPr lang="en-US" sz="2200" b="1" dirty="0">
                <a:effectLst/>
                <a:ea typeface="Times New Roman" panose="02020603050405020304" pitchFamily="18" charset="0"/>
              </a:rPr>
              <a:t>(B) and active ingredient concentration (percentage).</a:t>
            </a:r>
            <a:endParaRPr lang="en-US" sz="2200" dirty="0"/>
          </a:p>
        </p:txBody>
      </p:sp>
    </p:spTree>
    <p:extLst>
      <p:ext uri="{BB962C8B-B14F-4D97-AF65-F5344CB8AC3E}">
        <p14:creationId xmlns:p14="http://schemas.microsoft.com/office/powerpoint/2010/main" val="807992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0" y="30481"/>
            <a:ext cx="3284331" cy="5257800"/>
          </a:xfrm>
        </p:spPr>
        <p:txBody>
          <a:bodyPr>
            <a:normAutofit/>
          </a:bodyPr>
          <a:lstStyle/>
          <a:p>
            <a:pPr algn="ctr"/>
            <a:r>
              <a:rPr lang="en-US" sz="3200" b="1" dirty="0">
                <a:solidFill>
                  <a:srgbClr val="FFFFFF"/>
                </a:solidFill>
                <a:latin typeface="Rockwell" panose="02060603020205020403" pitchFamily="18" charset="0"/>
              </a:rPr>
              <a:t>New </a:t>
            </a:r>
            <a:r>
              <a:rPr lang="en-US" sz="3200" b="1" dirty="0">
                <a:solidFill>
                  <a:srgbClr val="FF0000"/>
                </a:solidFill>
                <a:latin typeface="Rockwell" panose="02060603020205020403" pitchFamily="18" charset="0"/>
              </a:rPr>
              <a:t>RESTRICTED USE PESTICIDE</a:t>
            </a:r>
            <a:br>
              <a:rPr lang="en-US" sz="3200" b="1" dirty="0">
                <a:solidFill>
                  <a:srgbClr val="FF0000"/>
                </a:solidFill>
                <a:latin typeface="Rockwell" panose="02060603020205020403" pitchFamily="18" charset="0"/>
              </a:rPr>
            </a:br>
            <a:r>
              <a:rPr lang="en-US" sz="3200" b="1" u="sng" dirty="0">
                <a:solidFill>
                  <a:srgbClr val="FF0000"/>
                </a:solidFill>
                <a:latin typeface="Rockwell" panose="02060603020205020403" pitchFamily="18" charset="0"/>
              </a:rPr>
              <a:t>SALES</a:t>
            </a:r>
            <a:r>
              <a:rPr lang="en-US" sz="3200" b="1" dirty="0">
                <a:solidFill>
                  <a:srgbClr val="FF0000"/>
                </a:solidFill>
                <a:latin typeface="Rockwell" panose="02060603020205020403" pitchFamily="18" charset="0"/>
              </a:rPr>
              <a:t> </a:t>
            </a:r>
            <a:r>
              <a:rPr lang="en-US" sz="3200" b="1" dirty="0">
                <a:solidFill>
                  <a:srgbClr val="FFFFFF"/>
                </a:solidFill>
                <a:latin typeface="Rockwell" panose="02060603020205020403" pitchFamily="18" charset="0"/>
              </a:rPr>
              <a:t>Recordkeeping Requirements</a:t>
            </a:r>
            <a:endParaRPr lang="en-US" sz="3200" b="1" dirty="0">
              <a:solidFill>
                <a:schemeClr val="bg1"/>
              </a:solidFill>
              <a:latin typeface="Rockwell" panose="02060603020205020403" pitchFamily="18" charset="0"/>
            </a:endParaRP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8" name="Rectangle 7">
            <a:extLst>
              <a:ext uri="{FF2B5EF4-FFF2-40B4-BE49-F238E27FC236}">
                <a16:creationId xmlns:a16="http://schemas.microsoft.com/office/drawing/2014/main" id="{B2FCAE49-58BF-45F1-8120-B4B780290450}"/>
              </a:ext>
            </a:extLst>
          </p:cNvPr>
          <p:cNvSpPr/>
          <p:nvPr/>
        </p:nvSpPr>
        <p:spPr>
          <a:xfrm>
            <a:off x="3284331" y="-1"/>
            <a:ext cx="890766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2EE1BE2-E177-4A61-A67D-882F783B2A2A}"/>
              </a:ext>
            </a:extLst>
          </p:cNvPr>
          <p:cNvSpPr txBox="1"/>
          <p:nvPr/>
        </p:nvSpPr>
        <p:spPr>
          <a:xfrm>
            <a:off x="3284331" y="196770"/>
            <a:ext cx="8781545" cy="6801862"/>
          </a:xfrm>
          <a:prstGeom prst="rect">
            <a:avLst/>
          </a:prstGeom>
          <a:noFill/>
        </p:spPr>
        <p:txBody>
          <a:bodyPr wrap="square" rtlCol="0">
            <a:spAutoFit/>
          </a:bodyPr>
          <a:lstStyle/>
          <a:p>
            <a:pPr marL="0" marR="0" indent="0" algn="just">
              <a:spcBef>
                <a:spcPts val="0"/>
              </a:spcBef>
              <a:spcAft>
                <a:spcPts val="0"/>
              </a:spcAft>
              <a:buNone/>
            </a:pPr>
            <a:r>
              <a:rPr lang="en-US" sz="2200" b="1" dirty="0">
                <a:effectLst/>
                <a:ea typeface="Times New Roman" panose="02020603050405020304" pitchFamily="18" charset="0"/>
              </a:rPr>
              <a:t>(1) Name of the certified applicator for whom the purchase or distribution is being made.</a:t>
            </a:r>
            <a:endParaRPr lang="en-US" sz="2200" dirty="0">
              <a:effectLst/>
              <a:ea typeface="Times New Roman" panose="02020603050405020304" pitchFamily="18" charset="0"/>
            </a:endParaRPr>
          </a:p>
          <a:p>
            <a:pPr marL="0" marR="0" indent="0" algn="just">
              <a:spcBef>
                <a:spcPts val="0"/>
              </a:spcBef>
              <a:spcAft>
                <a:spcPts val="0"/>
              </a:spcAft>
              <a:buNone/>
            </a:pPr>
            <a:r>
              <a:rPr lang="en-US" sz="2200" b="1" dirty="0">
                <a:effectLst/>
                <a:ea typeface="Times New Roman" panose="02020603050405020304" pitchFamily="18" charset="0"/>
              </a:rPr>
              <a:t>(2) Certification, license, or permit number of the certified applicator.</a:t>
            </a:r>
            <a:endParaRPr lang="en-US" sz="2200" dirty="0">
              <a:effectLst/>
              <a:ea typeface="Times New Roman" panose="02020603050405020304" pitchFamily="18" charset="0"/>
            </a:endParaRPr>
          </a:p>
          <a:p>
            <a:pPr marL="0" marR="0" indent="0" algn="just">
              <a:spcBef>
                <a:spcPts val="0"/>
              </a:spcBef>
              <a:spcAft>
                <a:spcPts val="0"/>
              </a:spcAft>
              <a:buNone/>
            </a:pPr>
            <a:r>
              <a:rPr lang="en-US" sz="2200" b="1" dirty="0">
                <a:solidFill>
                  <a:srgbClr val="FF0000"/>
                </a:solidFill>
                <a:effectLst/>
                <a:ea typeface="Times New Roman" panose="02020603050405020304" pitchFamily="18" charset="0"/>
              </a:rPr>
              <a:t>(3) If other than from the state chemist, the state, tribe or federal agency that issued the certification.  </a:t>
            </a:r>
            <a:r>
              <a:rPr lang="en-US" sz="2200" b="1" i="1" dirty="0">
                <a:solidFill>
                  <a:srgbClr val="FF0000"/>
                </a:solidFill>
                <a:effectLst/>
                <a:ea typeface="Times New Roman" panose="02020603050405020304" pitchFamily="18" charset="0"/>
              </a:rPr>
              <a:t>NEW!</a:t>
            </a:r>
            <a:endParaRPr lang="en-US" sz="2200" i="1" dirty="0">
              <a:effectLst/>
              <a:ea typeface="Times New Roman" panose="02020603050405020304" pitchFamily="18" charset="0"/>
            </a:endParaRPr>
          </a:p>
          <a:p>
            <a:pPr marL="0" marR="0" indent="0" algn="just">
              <a:spcBef>
                <a:spcPts val="0"/>
              </a:spcBef>
              <a:spcAft>
                <a:spcPts val="0"/>
              </a:spcAft>
              <a:buNone/>
            </a:pPr>
            <a:r>
              <a:rPr lang="en-US" sz="2200" b="1" dirty="0">
                <a:effectLst/>
                <a:ea typeface="Times New Roman" panose="02020603050405020304" pitchFamily="18" charset="0"/>
              </a:rPr>
              <a:t>(4) Certification, license, or permit expiration date of the certified applicator.</a:t>
            </a:r>
            <a:endParaRPr lang="en-US" sz="2200" dirty="0">
              <a:effectLst/>
              <a:ea typeface="Times New Roman" panose="02020603050405020304" pitchFamily="18" charset="0"/>
            </a:endParaRPr>
          </a:p>
          <a:p>
            <a:pPr marL="0" marR="0" indent="0" algn="just">
              <a:spcBef>
                <a:spcPts val="0"/>
              </a:spcBef>
              <a:spcAft>
                <a:spcPts val="0"/>
              </a:spcAft>
              <a:buNone/>
            </a:pPr>
            <a:r>
              <a:rPr lang="en-US" sz="2200" b="1" dirty="0">
                <a:solidFill>
                  <a:srgbClr val="FF0000"/>
                </a:solidFill>
                <a:effectLst/>
                <a:ea typeface="Times New Roman" panose="02020603050405020304" pitchFamily="18" charset="0"/>
              </a:rPr>
              <a:t>(5) Certification, license, or permit categories of the certified applicator. </a:t>
            </a:r>
            <a:r>
              <a:rPr lang="en-US" sz="2200" b="1" i="1" dirty="0">
                <a:solidFill>
                  <a:srgbClr val="FF0000"/>
                </a:solidFill>
                <a:effectLst/>
                <a:ea typeface="Times New Roman" panose="02020603050405020304" pitchFamily="18" charset="0"/>
              </a:rPr>
              <a:t>NEW!</a:t>
            </a:r>
            <a:endParaRPr lang="en-US" sz="2200" dirty="0">
              <a:solidFill>
                <a:srgbClr val="FF0000"/>
              </a:solidFill>
              <a:effectLst/>
              <a:ea typeface="Times New Roman" panose="02020603050405020304" pitchFamily="18" charset="0"/>
            </a:endParaRPr>
          </a:p>
          <a:p>
            <a:pPr marL="0" marR="0" indent="0" algn="just">
              <a:spcBef>
                <a:spcPts val="0"/>
              </a:spcBef>
              <a:spcAft>
                <a:spcPts val="0"/>
              </a:spcAft>
              <a:buNone/>
            </a:pPr>
            <a:r>
              <a:rPr lang="en-US" sz="2200" b="1" dirty="0">
                <a:solidFill>
                  <a:srgbClr val="FF0000"/>
                </a:solidFill>
                <a:effectLst/>
                <a:ea typeface="Times New Roman" panose="02020603050405020304" pitchFamily="18" charset="0"/>
              </a:rPr>
              <a:t>(6) Address of the certified applicator or application business that employs the certified applicator. </a:t>
            </a:r>
            <a:r>
              <a:rPr lang="en-US" sz="2200" b="1" i="1" dirty="0">
                <a:solidFill>
                  <a:srgbClr val="FF0000"/>
                </a:solidFill>
                <a:effectLst/>
                <a:ea typeface="Times New Roman" panose="02020603050405020304" pitchFamily="18" charset="0"/>
              </a:rPr>
              <a:t>NEW!</a:t>
            </a:r>
            <a:endParaRPr lang="en-US" sz="2200" dirty="0">
              <a:solidFill>
                <a:srgbClr val="FF0000"/>
              </a:solidFill>
              <a:effectLst/>
              <a:ea typeface="Times New Roman" panose="02020603050405020304" pitchFamily="18" charset="0"/>
            </a:endParaRPr>
          </a:p>
          <a:p>
            <a:pPr marL="0" marR="0" indent="0" algn="just">
              <a:spcBef>
                <a:spcPts val="0"/>
              </a:spcBef>
              <a:spcAft>
                <a:spcPts val="0"/>
              </a:spcAft>
              <a:buNone/>
            </a:pPr>
            <a:r>
              <a:rPr lang="en-US" sz="2200" b="1" dirty="0">
                <a:ea typeface="Times New Roman" panose="02020603050405020304" pitchFamily="18" charset="0"/>
              </a:rPr>
              <a:t> </a:t>
            </a:r>
            <a:r>
              <a:rPr lang="en-US" sz="2200" b="1" dirty="0">
                <a:effectLst/>
                <a:ea typeface="Times New Roman" panose="02020603050405020304" pitchFamily="18" charset="0"/>
              </a:rPr>
              <a:t>(7) Date of distribution.</a:t>
            </a:r>
            <a:endParaRPr lang="en-US" sz="2200" dirty="0">
              <a:effectLst/>
              <a:ea typeface="Times New Roman" panose="02020603050405020304" pitchFamily="18" charset="0"/>
            </a:endParaRPr>
          </a:p>
          <a:p>
            <a:pPr marL="0" marR="0" indent="0" algn="just">
              <a:spcBef>
                <a:spcPts val="0"/>
              </a:spcBef>
              <a:spcAft>
                <a:spcPts val="0"/>
              </a:spcAft>
              <a:buNone/>
            </a:pPr>
            <a:r>
              <a:rPr lang="en-US" sz="2200" b="1" dirty="0">
                <a:effectLst/>
                <a:ea typeface="Times New Roman" panose="02020603050405020304" pitchFamily="18" charset="0"/>
              </a:rPr>
              <a:t>(8)  Brand name of the pesticide product.</a:t>
            </a:r>
            <a:endParaRPr lang="en-US" sz="2200" dirty="0">
              <a:effectLst/>
              <a:ea typeface="Times New Roman" panose="02020603050405020304" pitchFamily="18" charset="0"/>
            </a:endParaRPr>
          </a:p>
          <a:p>
            <a:pPr marL="0" marR="0" indent="0" algn="just">
              <a:spcBef>
                <a:spcPts val="0"/>
              </a:spcBef>
              <a:spcAft>
                <a:spcPts val="0"/>
              </a:spcAft>
              <a:buNone/>
            </a:pPr>
            <a:r>
              <a:rPr lang="en-US" sz="2200" b="1" dirty="0">
                <a:effectLst/>
                <a:ea typeface="Times New Roman" panose="02020603050405020304" pitchFamily="18" charset="0"/>
              </a:rPr>
              <a:t>(9) EPA registration number of the pesticide product.</a:t>
            </a:r>
            <a:endParaRPr lang="en-US" sz="2200" dirty="0">
              <a:effectLst/>
              <a:ea typeface="Times New Roman" panose="02020603050405020304" pitchFamily="18" charset="0"/>
            </a:endParaRPr>
          </a:p>
          <a:p>
            <a:pPr marL="0" marR="0" indent="0" algn="just">
              <a:spcBef>
                <a:spcPts val="0"/>
              </a:spcBef>
              <a:spcAft>
                <a:spcPts val="0"/>
              </a:spcAft>
              <a:buNone/>
            </a:pPr>
            <a:r>
              <a:rPr lang="en-US" sz="2200" b="1" dirty="0">
                <a:effectLst/>
                <a:ea typeface="Times New Roman" panose="02020603050405020304" pitchFamily="18" charset="0"/>
              </a:rPr>
              <a:t>(10) Amount of pesticide product distributed.</a:t>
            </a:r>
            <a:endParaRPr lang="en-US" sz="2200" dirty="0">
              <a:effectLst/>
              <a:ea typeface="Times New Roman" panose="02020603050405020304" pitchFamily="18" charset="0"/>
            </a:endParaRPr>
          </a:p>
          <a:p>
            <a:pPr marL="0" marR="0" indent="0" algn="just">
              <a:spcBef>
                <a:spcPts val="0"/>
              </a:spcBef>
              <a:spcAft>
                <a:spcPts val="0"/>
              </a:spcAft>
              <a:buNone/>
            </a:pPr>
            <a:r>
              <a:rPr lang="en-US" sz="2200" b="1" dirty="0">
                <a:solidFill>
                  <a:srgbClr val="FF0000"/>
                </a:solidFill>
                <a:effectLst/>
                <a:ea typeface="Times New Roman" panose="02020603050405020304" pitchFamily="18" charset="0"/>
              </a:rPr>
              <a:t>(11) Any applicable emergency exemption or state special local need registration number. </a:t>
            </a:r>
            <a:r>
              <a:rPr lang="en-US" sz="2200" b="1" i="1" dirty="0">
                <a:solidFill>
                  <a:srgbClr val="FF0000"/>
                </a:solidFill>
                <a:effectLst/>
                <a:ea typeface="Times New Roman" panose="02020603050405020304" pitchFamily="18" charset="0"/>
              </a:rPr>
              <a:t>NEW!</a:t>
            </a:r>
            <a:endParaRPr lang="en-US" sz="2200" i="1" dirty="0">
              <a:solidFill>
                <a:srgbClr val="FF0000"/>
              </a:solidFill>
              <a:effectLst/>
              <a:ea typeface="Times New Roman" panose="02020603050405020304" pitchFamily="18" charset="0"/>
            </a:endParaRPr>
          </a:p>
          <a:p>
            <a:pPr marL="0" marR="0" indent="0" algn="just">
              <a:spcBef>
                <a:spcPts val="0"/>
              </a:spcBef>
              <a:spcAft>
                <a:spcPts val="0"/>
              </a:spcAft>
              <a:buNone/>
            </a:pPr>
            <a:r>
              <a:rPr lang="en-US" sz="2200" b="1" dirty="0">
                <a:effectLst/>
                <a:ea typeface="Times New Roman" panose="02020603050405020304" pitchFamily="18" charset="0"/>
              </a:rPr>
              <a:t>(12) Signature </a:t>
            </a:r>
            <a:r>
              <a:rPr lang="en-US" sz="2200" b="1" dirty="0">
                <a:solidFill>
                  <a:srgbClr val="FF0000"/>
                </a:solidFill>
                <a:effectLst/>
                <a:ea typeface="Times New Roman" panose="02020603050405020304" pitchFamily="18" charset="0"/>
              </a:rPr>
              <a:t>or verifiable confirmation </a:t>
            </a:r>
            <a:r>
              <a:rPr lang="en-US" sz="2200" b="1" dirty="0">
                <a:effectLst/>
                <a:ea typeface="Times New Roman" panose="02020603050405020304" pitchFamily="18" charset="0"/>
              </a:rPr>
              <a:t>of the person presenting the certification credentials, ordering or taking delivery of the product.</a:t>
            </a:r>
            <a:endParaRPr lang="en-US" sz="22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621541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126124" y="640080"/>
            <a:ext cx="4424822" cy="5257800"/>
          </a:xfrm>
        </p:spPr>
        <p:txBody>
          <a:bodyPr>
            <a:normAutofit/>
          </a:bodyPr>
          <a:lstStyle/>
          <a:p>
            <a:pPr algn="ctr"/>
            <a:r>
              <a:rPr lang="en-US" sz="4000" dirty="0">
                <a:solidFill>
                  <a:srgbClr val="FFFFFF"/>
                </a:solidFill>
                <a:latin typeface="Rockwell" panose="02060603020205020403" pitchFamily="18" charset="0"/>
              </a:rPr>
              <a:t>2021 Civil Penalty Legislation</a:t>
            </a:r>
            <a:endParaRPr lang="en-US" sz="4000" b="1" dirty="0">
              <a:solidFill>
                <a:schemeClr val="bg1"/>
              </a:solidFill>
              <a:latin typeface="Rockwell" panose="02060603020205020403" pitchFamily="18" charset="0"/>
            </a:endParaRP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9" name="Content Placeholder 2">
            <a:extLst>
              <a:ext uri="{FF2B5EF4-FFF2-40B4-BE49-F238E27FC236}">
                <a16:creationId xmlns:a16="http://schemas.microsoft.com/office/drawing/2014/main" id="{E4B5968D-A0F6-48CF-BDC2-BDEC4670E448}"/>
              </a:ext>
            </a:extLst>
          </p:cNvPr>
          <p:cNvSpPr txBox="1">
            <a:spLocks/>
          </p:cNvSpPr>
          <p:nvPr/>
        </p:nvSpPr>
        <p:spPr>
          <a:xfrm>
            <a:off x="4833760" y="409902"/>
            <a:ext cx="7232116" cy="6448097"/>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Eliminates differing penalties for private applicators ($100) vs. all other applicators &amp; regulated entities</a:t>
            </a:r>
          </a:p>
          <a:p>
            <a:endParaRPr lang="en-US" sz="3600" dirty="0"/>
          </a:p>
          <a:p>
            <a:r>
              <a:rPr lang="en-US" sz="3600" dirty="0"/>
              <a:t>Eliminates escalating penalties for 1</a:t>
            </a:r>
            <a:r>
              <a:rPr lang="en-US" sz="3600" baseline="30000" dirty="0"/>
              <a:t>st</a:t>
            </a:r>
            <a:r>
              <a:rPr lang="en-US" sz="3600" dirty="0"/>
              <a:t>, 2</a:t>
            </a:r>
            <a:r>
              <a:rPr lang="en-US" sz="3600" baseline="30000" dirty="0"/>
              <a:t>nd</a:t>
            </a:r>
            <a:r>
              <a:rPr lang="en-US" sz="3600" dirty="0"/>
              <a:t>, 3</a:t>
            </a:r>
            <a:r>
              <a:rPr lang="en-US" sz="3600" baseline="30000" dirty="0"/>
              <a:t>rd</a:t>
            </a:r>
            <a:r>
              <a:rPr lang="en-US" sz="3600" dirty="0"/>
              <a:t> violation within 5 years</a:t>
            </a:r>
          </a:p>
          <a:p>
            <a:endParaRPr lang="en-US" sz="3600" dirty="0"/>
          </a:p>
          <a:p>
            <a:r>
              <a:rPr lang="en-US" sz="3600" dirty="0"/>
              <a:t>Incorporates concepts of higher penalties for adverse effects, RUP vs. GUP, intent, knowing or fraudulent acts</a:t>
            </a:r>
          </a:p>
          <a:p>
            <a:endParaRPr lang="en-US" sz="3600" dirty="0">
              <a:solidFill>
                <a:srgbClr val="FEFFFF"/>
              </a:solidFill>
            </a:endParaRPr>
          </a:p>
        </p:txBody>
      </p:sp>
    </p:spTree>
    <p:extLst>
      <p:ext uri="{BB962C8B-B14F-4D97-AF65-F5344CB8AC3E}">
        <p14:creationId xmlns:p14="http://schemas.microsoft.com/office/powerpoint/2010/main" val="1662762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78D93-D874-4D88-8CD2-EABDF0C8D34E}"/>
              </a:ext>
            </a:extLst>
          </p:cNvPr>
          <p:cNvSpPr>
            <a:spLocks noGrp="1"/>
          </p:cNvSpPr>
          <p:nvPr>
            <p:ph type="title"/>
          </p:nvPr>
        </p:nvSpPr>
        <p:spPr>
          <a:xfrm>
            <a:off x="617483" y="136525"/>
            <a:ext cx="10118834" cy="947736"/>
          </a:xfrm>
        </p:spPr>
        <p:txBody>
          <a:bodyPr anchor="b">
            <a:normAutofit/>
          </a:bodyPr>
          <a:lstStyle/>
          <a:p>
            <a:r>
              <a:rPr lang="en-US" b="1" dirty="0">
                <a:latin typeface="Rockwell" panose="02060603020205020403" pitchFamily="18" charset="0"/>
              </a:rPr>
              <a:t>Three penalty buckets:</a:t>
            </a:r>
          </a:p>
        </p:txBody>
      </p:sp>
      <p:sp>
        <p:nvSpPr>
          <p:cNvPr id="3" name="Content Placeholder 2">
            <a:extLst>
              <a:ext uri="{FF2B5EF4-FFF2-40B4-BE49-F238E27FC236}">
                <a16:creationId xmlns:a16="http://schemas.microsoft.com/office/drawing/2014/main" id="{8ACBF32C-E6BA-4432-9113-77CF6CFEA5CE}"/>
              </a:ext>
            </a:extLst>
          </p:cNvPr>
          <p:cNvSpPr>
            <a:spLocks noGrp="1"/>
          </p:cNvSpPr>
          <p:nvPr>
            <p:ph idx="1"/>
          </p:nvPr>
        </p:nvSpPr>
        <p:spPr>
          <a:xfrm>
            <a:off x="838201" y="1198180"/>
            <a:ext cx="10713720" cy="5025640"/>
          </a:xfrm>
        </p:spPr>
        <p:txBody>
          <a:bodyPr>
            <a:normAutofit/>
          </a:bodyPr>
          <a:lstStyle/>
          <a:p>
            <a:pPr marL="0" indent="0">
              <a:buNone/>
            </a:pPr>
            <a:endParaRPr lang="en-US" sz="2400" dirty="0"/>
          </a:p>
          <a:p>
            <a:endParaRPr lang="en-US" sz="2000" dirty="0"/>
          </a:p>
        </p:txBody>
      </p:sp>
      <p:sp>
        <p:nvSpPr>
          <p:cNvPr id="4" name="Date Placeholder 3">
            <a:extLst>
              <a:ext uri="{FF2B5EF4-FFF2-40B4-BE49-F238E27FC236}">
                <a16:creationId xmlns:a16="http://schemas.microsoft.com/office/drawing/2014/main" id="{43490CFE-A112-47B4-973A-CC8F9FB9366E}"/>
              </a:ext>
            </a:extLst>
          </p:cNvPr>
          <p:cNvSpPr>
            <a:spLocks noGrp="1"/>
          </p:cNvSpPr>
          <p:nvPr>
            <p:ph type="dt" sz="half" idx="10"/>
          </p:nvPr>
        </p:nvSpPr>
        <p:spPr>
          <a:xfrm>
            <a:off x="838200" y="6356350"/>
            <a:ext cx="2049855" cy="365125"/>
          </a:xfrm>
        </p:spPr>
        <p:txBody>
          <a:bodyPr>
            <a:normAutofit/>
          </a:bodyPr>
          <a:lstStyle/>
          <a:p>
            <a:pPr>
              <a:spcAft>
                <a:spcPts val="600"/>
              </a:spcAft>
            </a:pPr>
            <a:r>
              <a:rPr lang="en-US">
                <a:solidFill>
                  <a:srgbClr val="FFFFFF"/>
                </a:solidFill>
              </a:rPr>
              <a:t>8-10-22</a:t>
            </a:r>
          </a:p>
        </p:txBody>
      </p:sp>
      <p:sp>
        <p:nvSpPr>
          <p:cNvPr id="5" name="Slide Number Placeholder 4">
            <a:extLst>
              <a:ext uri="{FF2B5EF4-FFF2-40B4-BE49-F238E27FC236}">
                <a16:creationId xmlns:a16="http://schemas.microsoft.com/office/drawing/2014/main" id="{DDBF83ED-3D58-428E-81AD-AB2AA55A0380}"/>
              </a:ext>
            </a:extLst>
          </p:cNvPr>
          <p:cNvSpPr>
            <a:spLocks noGrp="1"/>
          </p:cNvSpPr>
          <p:nvPr>
            <p:ph type="sldNum" sz="quarter" idx="12"/>
          </p:nvPr>
        </p:nvSpPr>
        <p:spPr>
          <a:xfrm>
            <a:off x="10167042" y="6356350"/>
            <a:ext cx="1186758" cy="365125"/>
          </a:xfrm>
        </p:spPr>
        <p:txBody>
          <a:bodyPr>
            <a:normAutofit/>
          </a:bodyPr>
          <a:lstStyle/>
          <a:p>
            <a:pPr>
              <a:spcAft>
                <a:spcPts val="600"/>
              </a:spcAft>
            </a:pPr>
            <a:fld id="{1FC8DD8B-E0DB-44BA-B35E-E587B0E651D5}" type="slidenum">
              <a:rPr lang="en-US" smtClean="0"/>
              <a:pPr>
                <a:spcAft>
                  <a:spcPts val="600"/>
                </a:spcAft>
              </a:pPr>
              <a:t>17</a:t>
            </a:fld>
            <a:endParaRPr lang="en-US"/>
          </a:p>
        </p:txBody>
      </p:sp>
      <p:grpSp>
        <p:nvGrpSpPr>
          <p:cNvPr id="15" name="Group 14">
            <a:extLst>
              <a:ext uri="{FF2B5EF4-FFF2-40B4-BE49-F238E27FC236}">
                <a16:creationId xmlns:a16="http://schemas.microsoft.com/office/drawing/2014/main" id="{1AEAE7CF-D206-4628-BDD6-118658A90AC8}"/>
              </a:ext>
            </a:extLst>
          </p:cNvPr>
          <p:cNvGrpSpPr/>
          <p:nvPr/>
        </p:nvGrpSpPr>
        <p:grpSpPr>
          <a:xfrm>
            <a:off x="2490800" y="1729377"/>
            <a:ext cx="2021850" cy="1671146"/>
            <a:chOff x="488024" y="1235770"/>
            <a:chExt cx="4477407" cy="4386460"/>
          </a:xfrm>
        </p:grpSpPr>
        <p:pic>
          <p:nvPicPr>
            <p:cNvPr id="10" name="Picture 9">
              <a:extLst>
                <a:ext uri="{FF2B5EF4-FFF2-40B4-BE49-F238E27FC236}">
                  <a16:creationId xmlns:a16="http://schemas.microsoft.com/office/drawing/2014/main" id="{28245742-BBF5-4D5E-A9D3-4937559D7E4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8024" y="1235770"/>
              <a:ext cx="4477407" cy="4386460"/>
            </a:xfrm>
            <a:prstGeom prst="rect">
              <a:avLst/>
            </a:prstGeom>
          </p:spPr>
        </p:pic>
        <p:sp>
          <p:nvSpPr>
            <p:cNvPr id="14" name="Rectangle: Rounded Corners 13">
              <a:extLst>
                <a:ext uri="{FF2B5EF4-FFF2-40B4-BE49-F238E27FC236}">
                  <a16:creationId xmlns:a16="http://schemas.microsoft.com/office/drawing/2014/main" id="{01248A2A-4389-4EDD-942B-7A07CF1409C0}"/>
                </a:ext>
              </a:extLst>
            </p:cNvPr>
            <p:cNvSpPr/>
            <p:nvPr/>
          </p:nvSpPr>
          <p:spPr>
            <a:xfrm>
              <a:off x="1872902" y="1797269"/>
              <a:ext cx="1185608" cy="50449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4D43B04-E66B-41D4-8043-24202429581A}"/>
              </a:ext>
            </a:extLst>
          </p:cNvPr>
          <p:cNvSpPr txBox="1"/>
          <p:nvPr/>
        </p:nvSpPr>
        <p:spPr>
          <a:xfrm>
            <a:off x="130630" y="3885033"/>
            <a:ext cx="12434488" cy="3016210"/>
          </a:xfrm>
          <a:prstGeom prst="rect">
            <a:avLst/>
          </a:prstGeom>
          <a:noFill/>
        </p:spPr>
        <p:txBody>
          <a:bodyPr wrap="square" rtlCol="0">
            <a:spAutoFit/>
          </a:bodyPr>
          <a:lstStyle/>
          <a:p>
            <a:pPr marL="0" indent="0">
              <a:buNone/>
            </a:pPr>
            <a:r>
              <a:rPr lang="en-US" sz="3200" dirty="0"/>
              <a:t>Some violations appear in more than one bucket, such as: </a:t>
            </a:r>
          </a:p>
          <a:p>
            <a:pPr lvl="1"/>
            <a:r>
              <a:rPr lang="en-US" sz="2800" dirty="0"/>
              <a:t>GUP vs. RUP</a:t>
            </a:r>
          </a:p>
          <a:p>
            <a:pPr lvl="1"/>
            <a:r>
              <a:rPr lang="en-US" sz="2800" dirty="0"/>
              <a:t>Unknowingly vs. knowingly</a:t>
            </a:r>
          </a:p>
          <a:p>
            <a:pPr lvl="1"/>
            <a:r>
              <a:rPr lang="en-US" sz="2800" dirty="0"/>
              <a:t>After written notice</a:t>
            </a:r>
          </a:p>
          <a:p>
            <a:pPr lvl="1"/>
            <a:r>
              <a:rPr lang="en-US" sz="2800" dirty="0"/>
              <a:t>Potential for human or environmental harm</a:t>
            </a:r>
          </a:p>
          <a:p>
            <a:pPr lvl="1"/>
            <a:r>
              <a:rPr lang="en-US" sz="2800" u="sng" dirty="0"/>
              <a:t>Adverse effect </a:t>
            </a:r>
            <a:r>
              <a:rPr lang="en-US" sz="2800" dirty="0"/>
              <a:t>or not</a:t>
            </a:r>
          </a:p>
          <a:p>
            <a:endParaRPr lang="en-US" dirty="0"/>
          </a:p>
        </p:txBody>
      </p:sp>
      <p:sp>
        <p:nvSpPr>
          <p:cNvPr id="23" name="TextBox 22">
            <a:extLst>
              <a:ext uri="{FF2B5EF4-FFF2-40B4-BE49-F238E27FC236}">
                <a16:creationId xmlns:a16="http://schemas.microsoft.com/office/drawing/2014/main" id="{CCBDCC0C-05CB-493C-A117-3531FA0B3F88}"/>
              </a:ext>
            </a:extLst>
          </p:cNvPr>
          <p:cNvSpPr txBox="1"/>
          <p:nvPr/>
        </p:nvSpPr>
        <p:spPr>
          <a:xfrm>
            <a:off x="2797242" y="2217321"/>
            <a:ext cx="1213945" cy="954107"/>
          </a:xfrm>
          <a:prstGeom prst="rect">
            <a:avLst/>
          </a:prstGeom>
          <a:solidFill>
            <a:srgbClr val="FF0000"/>
          </a:solidFill>
          <a:ln>
            <a:noFill/>
          </a:ln>
        </p:spPr>
        <p:txBody>
          <a:bodyPr wrap="square" rtlCol="0">
            <a:spAutoFit/>
          </a:bodyPr>
          <a:lstStyle/>
          <a:p>
            <a:pPr algn="ctr"/>
            <a:r>
              <a:rPr lang="en-US" sz="2000" b="1" dirty="0"/>
              <a:t>Warning</a:t>
            </a:r>
            <a:r>
              <a:rPr lang="en-US" sz="2800" b="1" dirty="0"/>
              <a:t> $250</a:t>
            </a:r>
          </a:p>
        </p:txBody>
      </p:sp>
      <p:grpSp>
        <p:nvGrpSpPr>
          <p:cNvPr id="24" name="Group 23">
            <a:extLst>
              <a:ext uri="{FF2B5EF4-FFF2-40B4-BE49-F238E27FC236}">
                <a16:creationId xmlns:a16="http://schemas.microsoft.com/office/drawing/2014/main" id="{AE379A6B-CB0D-47C9-81B8-62FE183693F4}"/>
              </a:ext>
            </a:extLst>
          </p:cNvPr>
          <p:cNvGrpSpPr/>
          <p:nvPr/>
        </p:nvGrpSpPr>
        <p:grpSpPr>
          <a:xfrm>
            <a:off x="5373753" y="1748189"/>
            <a:ext cx="2021850" cy="1671146"/>
            <a:chOff x="488024" y="1235770"/>
            <a:chExt cx="4477407" cy="4386460"/>
          </a:xfrm>
        </p:grpSpPr>
        <p:pic>
          <p:nvPicPr>
            <p:cNvPr id="25" name="Picture 24">
              <a:extLst>
                <a:ext uri="{FF2B5EF4-FFF2-40B4-BE49-F238E27FC236}">
                  <a16:creationId xmlns:a16="http://schemas.microsoft.com/office/drawing/2014/main" id="{CFEB53DD-A4F3-42D8-B70C-BB44506E5F5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8024" y="1235770"/>
              <a:ext cx="4477407" cy="4386460"/>
            </a:xfrm>
            <a:prstGeom prst="rect">
              <a:avLst/>
            </a:prstGeom>
          </p:spPr>
        </p:pic>
        <p:sp>
          <p:nvSpPr>
            <p:cNvPr id="26" name="Rectangle: Rounded Corners 25">
              <a:extLst>
                <a:ext uri="{FF2B5EF4-FFF2-40B4-BE49-F238E27FC236}">
                  <a16:creationId xmlns:a16="http://schemas.microsoft.com/office/drawing/2014/main" id="{E2F2FEAD-F318-4825-A419-E885E241A192}"/>
                </a:ext>
              </a:extLst>
            </p:cNvPr>
            <p:cNvSpPr/>
            <p:nvPr/>
          </p:nvSpPr>
          <p:spPr>
            <a:xfrm>
              <a:off x="1872902" y="1797269"/>
              <a:ext cx="1185608" cy="50449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2AA2682B-E857-452A-98C7-474800D64AB2}"/>
              </a:ext>
            </a:extLst>
          </p:cNvPr>
          <p:cNvSpPr txBox="1"/>
          <p:nvPr/>
        </p:nvSpPr>
        <p:spPr>
          <a:xfrm>
            <a:off x="5645170" y="2232699"/>
            <a:ext cx="1213945" cy="523220"/>
          </a:xfrm>
          <a:prstGeom prst="rect">
            <a:avLst/>
          </a:prstGeom>
          <a:solidFill>
            <a:srgbClr val="FF0000"/>
          </a:solidFill>
          <a:ln>
            <a:noFill/>
          </a:ln>
        </p:spPr>
        <p:txBody>
          <a:bodyPr wrap="square" rtlCol="0">
            <a:spAutoFit/>
          </a:bodyPr>
          <a:lstStyle/>
          <a:p>
            <a:pPr algn="ctr"/>
            <a:r>
              <a:rPr lang="en-US" sz="2800" b="1" dirty="0"/>
              <a:t>$500</a:t>
            </a:r>
          </a:p>
        </p:txBody>
      </p:sp>
      <p:grpSp>
        <p:nvGrpSpPr>
          <p:cNvPr id="28" name="Group 27">
            <a:extLst>
              <a:ext uri="{FF2B5EF4-FFF2-40B4-BE49-F238E27FC236}">
                <a16:creationId xmlns:a16="http://schemas.microsoft.com/office/drawing/2014/main" id="{AA7A7F49-7F49-4553-A0AF-DF28EBECC310}"/>
              </a:ext>
            </a:extLst>
          </p:cNvPr>
          <p:cNvGrpSpPr/>
          <p:nvPr/>
        </p:nvGrpSpPr>
        <p:grpSpPr>
          <a:xfrm>
            <a:off x="8420719" y="1757854"/>
            <a:ext cx="2021850" cy="1671146"/>
            <a:chOff x="488024" y="1235770"/>
            <a:chExt cx="4477407" cy="4386460"/>
          </a:xfrm>
        </p:grpSpPr>
        <p:pic>
          <p:nvPicPr>
            <p:cNvPr id="29" name="Picture 28">
              <a:extLst>
                <a:ext uri="{FF2B5EF4-FFF2-40B4-BE49-F238E27FC236}">
                  <a16:creationId xmlns:a16="http://schemas.microsoft.com/office/drawing/2014/main" id="{3B61E857-7355-4876-8B7A-5053C39FE03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8024" y="1235770"/>
              <a:ext cx="4477407" cy="4386460"/>
            </a:xfrm>
            <a:prstGeom prst="rect">
              <a:avLst/>
            </a:prstGeom>
          </p:spPr>
        </p:pic>
        <p:sp>
          <p:nvSpPr>
            <p:cNvPr id="30" name="Rectangle: Rounded Corners 29">
              <a:extLst>
                <a:ext uri="{FF2B5EF4-FFF2-40B4-BE49-F238E27FC236}">
                  <a16:creationId xmlns:a16="http://schemas.microsoft.com/office/drawing/2014/main" id="{A6A7B442-D40C-4EF4-86D7-31D4C6C445FB}"/>
                </a:ext>
              </a:extLst>
            </p:cNvPr>
            <p:cNvSpPr/>
            <p:nvPr/>
          </p:nvSpPr>
          <p:spPr>
            <a:xfrm>
              <a:off x="1872902" y="1797269"/>
              <a:ext cx="1185608" cy="50449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3916DF5A-CAD0-45C9-B513-0248AF4E12E4}"/>
              </a:ext>
            </a:extLst>
          </p:cNvPr>
          <p:cNvSpPr txBox="1"/>
          <p:nvPr/>
        </p:nvSpPr>
        <p:spPr>
          <a:xfrm>
            <a:off x="8719210" y="2296506"/>
            <a:ext cx="1213945" cy="523220"/>
          </a:xfrm>
          <a:prstGeom prst="rect">
            <a:avLst/>
          </a:prstGeom>
          <a:solidFill>
            <a:srgbClr val="FF0000"/>
          </a:solidFill>
          <a:ln>
            <a:noFill/>
          </a:ln>
        </p:spPr>
        <p:txBody>
          <a:bodyPr wrap="square" rtlCol="0">
            <a:spAutoFit/>
          </a:bodyPr>
          <a:lstStyle/>
          <a:p>
            <a:pPr algn="ctr"/>
            <a:r>
              <a:rPr lang="en-US" sz="2800" b="1" dirty="0"/>
              <a:t>$1000</a:t>
            </a:r>
          </a:p>
        </p:txBody>
      </p:sp>
    </p:spTree>
    <p:extLst>
      <p:ext uri="{BB962C8B-B14F-4D97-AF65-F5344CB8AC3E}">
        <p14:creationId xmlns:p14="http://schemas.microsoft.com/office/powerpoint/2010/main" val="3428579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1734207" y="0"/>
            <a:ext cx="8654164" cy="819807"/>
          </a:xfrm>
        </p:spPr>
        <p:txBody>
          <a:bodyPr anchor="b">
            <a:normAutofit/>
          </a:bodyPr>
          <a:lstStyle/>
          <a:p>
            <a:r>
              <a:rPr lang="en-US" sz="4000" b="1" dirty="0">
                <a:latin typeface="Rockwell" panose="02060603020205020403" pitchFamily="18" charset="0"/>
              </a:rPr>
              <a:t>Adverse Effect</a:t>
            </a: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3310759" y="1403131"/>
            <a:ext cx="8237773" cy="4773831"/>
          </a:xfrm>
        </p:spPr>
        <p:txBody>
          <a:bodyPr>
            <a:normAutofit/>
          </a:bodyPr>
          <a:lstStyle/>
          <a:p>
            <a:endParaRPr lang="en-US" sz="3600" b="1" dirty="0"/>
          </a:p>
          <a:p>
            <a:endParaRPr lang="en-US" sz="2000" b="1" dirty="0"/>
          </a:p>
          <a:p>
            <a:endParaRPr lang="en-US" sz="2000" b="1" dirty="0"/>
          </a:p>
          <a:p>
            <a:pPr lvl="1"/>
            <a:endParaRPr lang="en-US" sz="2000" b="1" dirty="0"/>
          </a:p>
          <a:p>
            <a:pPr lvl="1"/>
            <a:endParaRPr lang="en-US" sz="2000" b="1" dirty="0"/>
          </a:p>
        </p:txBody>
      </p:sp>
      <p:sp>
        <p:nvSpPr>
          <p:cNvPr id="7" name="Content Placeholder 2">
            <a:extLst>
              <a:ext uri="{FF2B5EF4-FFF2-40B4-BE49-F238E27FC236}">
                <a16:creationId xmlns:a16="http://schemas.microsoft.com/office/drawing/2014/main" id="{FA327FA7-B01D-4270-9833-FF11096C839E}"/>
              </a:ext>
            </a:extLst>
          </p:cNvPr>
          <p:cNvSpPr txBox="1">
            <a:spLocks/>
          </p:cNvSpPr>
          <p:nvPr/>
        </p:nvSpPr>
        <p:spPr>
          <a:xfrm>
            <a:off x="2569779" y="819807"/>
            <a:ext cx="9622221" cy="624314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a:t>Mimics the term “sufficient quantity to cause harm” from state drift rule. </a:t>
            </a:r>
          </a:p>
          <a:p>
            <a:endParaRPr lang="en-US" sz="4000" dirty="0"/>
          </a:p>
          <a:p>
            <a:r>
              <a:rPr lang="en-US" sz="4000" dirty="0"/>
              <a:t>“Adverse effect” </a:t>
            </a:r>
            <a:r>
              <a:rPr lang="en-US" sz="4000" b="1" dirty="0"/>
              <a:t>means</a:t>
            </a:r>
            <a:r>
              <a:rPr lang="en-US" sz="4000" dirty="0"/>
              <a:t> a pesticide exposure to a nontarget site that results in:</a:t>
            </a:r>
          </a:p>
          <a:p>
            <a:pPr marL="457200" lvl="1" indent="0">
              <a:buFont typeface="Arial" panose="020B0604020202020204" pitchFamily="34" charset="0"/>
              <a:buNone/>
            </a:pPr>
            <a:endParaRPr lang="en-US" sz="4000" dirty="0"/>
          </a:p>
          <a:p>
            <a:pPr marL="457200" lvl="1" indent="0">
              <a:buFont typeface="Arial" panose="020B0604020202020204" pitchFamily="34" charset="0"/>
              <a:buNone/>
            </a:pPr>
            <a:r>
              <a:rPr lang="en-US" sz="4000" dirty="0"/>
              <a:t> (1) pesticide residues in excess of established food or feed tolerances established by EPA; </a:t>
            </a:r>
          </a:p>
          <a:p>
            <a:pPr marL="457200" lvl="1" indent="0">
              <a:buFont typeface="Arial" panose="020B0604020202020204" pitchFamily="34" charset="0"/>
              <a:buNone/>
            </a:pPr>
            <a:endParaRPr lang="en-US" sz="4000" dirty="0"/>
          </a:p>
          <a:p>
            <a:pPr marL="457200" lvl="1" indent="0">
              <a:buFont typeface="Arial" panose="020B0604020202020204" pitchFamily="34" charset="0"/>
              <a:buNone/>
            </a:pPr>
            <a:r>
              <a:rPr lang="en-US" sz="4000" dirty="0"/>
              <a:t> (2) pesticide residues in excess of environmental standards or benchmarks established by a federal or state agency; OR</a:t>
            </a:r>
          </a:p>
          <a:p>
            <a:pPr marL="457200" lvl="1" indent="0">
              <a:buFont typeface="Arial" panose="020B0604020202020204" pitchFamily="34" charset="0"/>
              <a:buNone/>
            </a:pPr>
            <a:r>
              <a:rPr lang="en-US" sz="4000" dirty="0"/>
              <a:t> </a:t>
            </a:r>
          </a:p>
          <a:p>
            <a:pPr marL="457200" lvl="1" indent="0">
              <a:buFont typeface="Arial" panose="020B0604020202020204" pitchFamily="34" charset="0"/>
              <a:buNone/>
            </a:pPr>
            <a:r>
              <a:rPr lang="en-US" sz="4000" dirty="0"/>
              <a:t> </a:t>
            </a:r>
            <a:r>
              <a:rPr lang="en-US" sz="4000" dirty="0">
                <a:solidFill>
                  <a:srgbClr val="FF0000"/>
                </a:solidFill>
              </a:rPr>
              <a:t>(</a:t>
            </a:r>
            <a:r>
              <a:rPr lang="en-US" sz="4000" b="1" dirty="0">
                <a:solidFill>
                  <a:srgbClr val="FF0000"/>
                </a:solidFill>
              </a:rPr>
              <a:t>3) visible, measurable, or documented: </a:t>
            </a:r>
          </a:p>
          <a:p>
            <a:pPr marL="914400" lvl="2" indent="0">
              <a:buFont typeface="Arial" panose="020B0604020202020204" pitchFamily="34" charset="0"/>
              <a:buNone/>
            </a:pPr>
            <a:r>
              <a:rPr lang="en-US" sz="4000" b="1" dirty="0">
                <a:solidFill>
                  <a:srgbClr val="FF0000"/>
                </a:solidFill>
              </a:rPr>
              <a:t>(A) death;  (B) illness; (C) stunting; (D) deformation; (E) discoloration; or (F) other effects that are detrimental to the nontarget site.</a:t>
            </a:r>
          </a:p>
          <a:p>
            <a:endParaRPr lang="en-US" sz="1700" dirty="0"/>
          </a:p>
          <a:p>
            <a:endParaRPr lang="en-US" sz="1700" dirty="0"/>
          </a:p>
        </p:txBody>
      </p:sp>
    </p:spTree>
    <p:extLst>
      <p:ext uri="{BB962C8B-B14F-4D97-AF65-F5344CB8AC3E}">
        <p14:creationId xmlns:p14="http://schemas.microsoft.com/office/powerpoint/2010/main" val="248798885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10" name="Title 1">
            <a:extLst>
              <a:ext uri="{FF2B5EF4-FFF2-40B4-BE49-F238E27FC236}">
                <a16:creationId xmlns:a16="http://schemas.microsoft.com/office/drawing/2014/main" id="{55551B54-A6AC-4CDF-8A06-37937AB75DC6}"/>
              </a:ext>
            </a:extLst>
          </p:cNvPr>
          <p:cNvSpPr>
            <a:spLocks noGrp="1"/>
          </p:cNvSpPr>
          <p:nvPr>
            <p:ph type="title"/>
          </p:nvPr>
        </p:nvSpPr>
        <p:spPr>
          <a:xfrm>
            <a:off x="488732" y="640080"/>
            <a:ext cx="4062214" cy="4903161"/>
          </a:xfrm>
        </p:spPr>
        <p:txBody>
          <a:bodyPr anchor="t">
            <a:normAutofit/>
          </a:bodyPr>
          <a:lstStyle/>
          <a:p>
            <a:pPr algn="ctr"/>
            <a:r>
              <a:rPr lang="en-US" sz="4000" b="1" dirty="0">
                <a:solidFill>
                  <a:srgbClr val="FFFFFF"/>
                </a:solidFill>
                <a:latin typeface="Rockwell" panose="02060603020205020403" pitchFamily="18" charset="0"/>
              </a:rPr>
              <a:t>Warning first…then $250 Civil Penalty Bucket</a:t>
            </a:r>
          </a:p>
        </p:txBody>
      </p:sp>
      <p:sp>
        <p:nvSpPr>
          <p:cNvPr id="6" name="TextBox 5">
            <a:extLst>
              <a:ext uri="{FF2B5EF4-FFF2-40B4-BE49-F238E27FC236}">
                <a16:creationId xmlns:a16="http://schemas.microsoft.com/office/drawing/2014/main" id="{0EC7FA65-AC15-4575-9435-3786E3F5F309}"/>
              </a:ext>
            </a:extLst>
          </p:cNvPr>
          <p:cNvSpPr txBox="1"/>
          <p:nvPr/>
        </p:nvSpPr>
        <p:spPr>
          <a:xfrm>
            <a:off x="5038155" y="252249"/>
            <a:ext cx="7152322" cy="6709529"/>
          </a:xfrm>
          <a:prstGeom prst="rect">
            <a:avLst/>
          </a:prstGeom>
          <a:noFill/>
        </p:spPr>
        <p:txBody>
          <a:bodyPr wrap="square" rtlCol="0">
            <a:spAutoFit/>
          </a:bodyPr>
          <a:lstStyle/>
          <a:p>
            <a:r>
              <a:rPr lang="en-US" sz="3600" dirty="0"/>
              <a:t>Written WARNING for 1</a:t>
            </a:r>
            <a:r>
              <a:rPr lang="en-US" sz="3600" baseline="30000" dirty="0"/>
              <a:t>st</a:t>
            </a:r>
            <a:r>
              <a:rPr lang="en-US" sz="3600" dirty="0"/>
              <a:t> incident of violation of any requirement in state law or regulation that is </a:t>
            </a:r>
            <a:r>
              <a:rPr lang="en-US" sz="3600" u="sng" dirty="0"/>
              <a:t>not</a:t>
            </a:r>
            <a:r>
              <a:rPr lang="en-US" sz="3600" dirty="0"/>
              <a:t> specifically included in the $500 or $1000 penalty categories.</a:t>
            </a:r>
          </a:p>
          <a:p>
            <a:endParaRPr lang="en-US" sz="3600" dirty="0"/>
          </a:p>
          <a:p>
            <a:r>
              <a:rPr lang="en-US" sz="3600" dirty="0"/>
              <a:t>$250 for 2</a:t>
            </a:r>
            <a:r>
              <a:rPr lang="en-US" sz="3600" baseline="30000" dirty="0"/>
              <a:t>nd</a:t>
            </a:r>
            <a:r>
              <a:rPr lang="en-US" sz="3600" dirty="0"/>
              <a:t> and subsequent incidents of violation within the 5 years of the date of the warning for the </a:t>
            </a:r>
            <a:r>
              <a:rPr lang="en-US" sz="3600" u="sng" dirty="0"/>
              <a:t>same violation type.</a:t>
            </a:r>
          </a:p>
          <a:p>
            <a:endParaRPr lang="en-US" sz="3600" dirty="0"/>
          </a:p>
          <a:p>
            <a:endParaRPr lang="en-US" sz="1600" dirty="0"/>
          </a:p>
          <a:p>
            <a:endParaRPr lang="en-US" dirty="0"/>
          </a:p>
        </p:txBody>
      </p:sp>
      <p:grpSp>
        <p:nvGrpSpPr>
          <p:cNvPr id="12" name="Group 11">
            <a:extLst>
              <a:ext uri="{FF2B5EF4-FFF2-40B4-BE49-F238E27FC236}">
                <a16:creationId xmlns:a16="http://schemas.microsoft.com/office/drawing/2014/main" id="{EDE4036E-3837-4A32-991A-FF1737B9CA46}"/>
              </a:ext>
            </a:extLst>
          </p:cNvPr>
          <p:cNvGrpSpPr/>
          <p:nvPr/>
        </p:nvGrpSpPr>
        <p:grpSpPr>
          <a:xfrm>
            <a:off x="1008993" y="3042745"/>
            <a:ext cx="3307362" cy="2855135"/>
            <a:chOff x="488024" y="1235770"/>
            <a:chExt cx="4477407" cy="4386460"/>
          </a:xfrm>
        </p:grpSpPr>
        <p:pic>
          <p:nvPicPr>
            <p:cNvPr id="13" name="Picture 12">
              <a:extLst>
                <a:ext uri="{FF2B5EF4-FFF2-40B4-BE49-F238E27FC236}">
                  <a16:creationId xmlns:a16="http://schemas.microsoft.com/office/drawing/2014/main" id="{07174452-62D1-446A-8684-54EAAD8BA6E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8024" y="1235770"/>
              <a:ext cx="4477407" cy="4386460"/>
            </a:xfrm>
            <a:prstGeom prst="rect">
              <a:avLst/>
            </a:prstGeom>
          </p:spPr>
        </p:pic>
        <p:sp>
          <p:nvSpPr>
            <p:cNvPr id="14" name="Rectangle: Rounded Corners 13">
              <a:extLst>
                <a:ext uri="{FF2B5EF4-FFF2-40B4-BE49-F238E27FC236}">
                  <a16:creationId xmlns:a16="http://schemas.microsoft.com/office/drawing/2014/main" id="{C7610E4B-7CFF-49AF-B896-DDBCC7254583}"/>
                </a:ext>
              </a:extLst>
            </p:cNvPr>
            <p:cNvSpPr/>
            <p:nvPr/>
          </p:nvSpPr>
          <p:spPr>
            <a:xfrm>
              <a:off x="1872902" y="1797269"/>
              <a:ext cx="1185608" cy="50449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1B88286-C798-4E0E-8BF6-FC27D09DADB0}"/>
              </a:ext>
            </a:extLst>
          </p:cNvPr>
          <p:cNvSpPr txBox="1"/>
          <p:nvPr/>
        </p:nvSpPr>
        <p:spPr>
          <a:xfrm>
            <a:off x="1527312" y="3675045"/>
            <a:ext cx="2068494" cy="2185214"/>
          </a:xfrm>
          <a:prstGeom prst="rect">
            <a:avLst/>
          </a:prstGeom>
          <a:solidFill>
            <a:srgbClr val="FF0000"/>
          </a:solidFill>
          <a:ln>
            <a:noFill/>
          </a:ln>
        </p:spPr>
        <p:txBody>
          <a:bodyPr wrap="square" rtlCol="0" anchor="ctr">
            <a:spAutoFit/>
          </a:bodyPr>
          <a:lstStyle/>
          <a:p>
            <a:pPr algn="ctr"/>
            <a:r>
              <a:rPr lang="en-US" sz="3600" b="1" dirty="0"/>
              <a:t>Warning</a:t>
            </a:r>
            <a:r>
              <a:rPr lang="en-US" sz="6000" b="1" dirty="0"/>
              <a:t>$250</a:t>
            </a:r>
          </a:p>
          <a:p>
            <a:pPr algn="ctr"/>
            <a:endParaRPr lang="en-US" sz="4000" b="1" dirty="0"/>
          </a:p>
        </p:txBody>
      </p:sp>
    </p:spTree>
    <p:extLst>
      <p:ext uri="{BB962C8B-B14F-4D97-AF65-F5344CB8AC3E}">
        <p14:creationId xmlns:p14="http://schemas.microsoft.com/office/powerpoint/2010/main" val="142027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CBE0D-F6BC-4347-846B-49A6C8CF458D}"/>
              </a:ext>
            </a:extLst>
          </p:cNvPr>
          <p:cNvSpPr>
            <a:spLocks noGrp="1"/>
          </p:cNvSpPr>
          <p:nvPr>
            <p:ph type="title"/>
          </p:nvPr>
        </p:nvSpPr>
        <p:spPr>
          <a:xfrm>
            <a:off x="756746" y="-111666"/>
            <a:ext cx="10105732" cy="1782810"/>
          </a:xfrm>
        </p:spPr>
        <p:txBody>
          <a:bodyPr>
            <a:noAutofit/>
          </a:bodyPr>
          <a:lstStyle/>
          <a:p>
            <a:pPr algn="ctr"/>
            <a:r>
              <a:rPr lang="en-US" sz="3600" b="1" dirty="0"/>
              <a:t>state pesticide </a:t>
            </a:r>
            <a:br>
              <a:rPr lang="en-US" sz="3600" b="1" dirty="0"/>
            </a:br>
            <a:r>
              <a:rPr lang="en-US" sz="3600" b="1" dirty="0"/>
              <a:t>regulation update</a:t>
            </a:r>
          </a:p>
        </p:txBody>
      </p:sp>
      <p:sp>
        <p:nvSpPr>
          <p:cNvPr id="3" name="Content Placeholder 2">
            <a:extLst>
              <a:ext uri="{FF2B5EF4-FFF2-40B4-BE49-F238E27FC236}">
                <a16:creationId xmlns:a16="http://schemas.microsoft.com/office/drawing/2014/main" id="{8CDBCCE9-C1A9-40A0-AA9E-CA64078CC5B0}"/>
              </a:ext>
            </a:extLst>
          </p:cNvPr>
          <p:cNvSpPr>
            <a:spLocks noGrp="1"/>
          </p:cNvSpPr>
          <p:nvPr>
            <p:ph idx="1"/>
          </p:nvPr>
        </p:nvSpPr>
        <p:spPr>
          <a:xfrm>
            <a:off x="756746" y="1284411"/>
            <a:ext cx="10799378" cy="5573589"/>
          </a:xfrm>
        </p:spPr>
        <p:txBody>
          <a:bodyPr>
            <a:normAutofit/>
          </a:bodyPr>
          <a:lstStyle/>
          <a:p>
            <a:pPr marL="0" indent="0">
              <a:buNone/>
            </a:pPr>
            <a:r>
              <a:rPr lang="en-US" sz="3200" dirty="0">
                <a:latin typeface="Calibri" panose="020F0502020204030204" pitchFamily="34" charset="0"/>
                <a:cs typeface="Calibri" panose="020F0502020204030204" pitchFamily="34" charset="0"/>
              </a:rPr>
              <a:t>Restricted Use Pesticide (RUP) Applications</a:t>
            </a:r>
          </a:p>
          <a:p>
            <a:pPr marL="0" indent="0">
              <a:buNone/>
            </a:pPr>
            <a:r>
              <a:rPr lang="en-US" sz="3200" dirty="0">
                <a:latin typeface="Calibri" panose="020F0502020204030204" pitchFamily="34" charset="0"/>
                <a:cs typeface="Calibri" panose="020F0502020204030204" pitchFamily="34" charset="0"/>
              </a:rPr>
              <a:t>Restricted Use Pesticide (RUP) Record Keeping</a:t>
            </a:r>
          </a:p>
          <a:p>
            <a:pPr lvl="1"/>
            <a:r>
              <a:rPr lang="en-US" sz="3200" dirty="0">
                <a:latin typeface="Calibri" panose="020F0502020204030204" pitchFamily="34" charset="0"/>
                <a:cs typeface="Calibri" panose="020F0502020204030204" pitchFamily="34" charset="0"/>
              </a:rPr>
              <a:t>Applications </a:t>
            </a:r>
          </a:p>
          <a:p>
            <a:pPr lvl="1"/>
            <a:r>
              <a:rPr lang="en-US" sz="3200" dirty="0">
                <a:latin typeface="Calibri" panose="020F0502020204030204" pitchFamily="34" charset="0"/>
                <a:cs typeface="Calibri" panose="020F0502020204030204" pitchFamily="34" charset="0"/>
              </a:rPr>
              <a:t>Sales</a:t>
            </a:r>
          </a:p>
          <a:p>
            <a:pPr marL="0" indent="0">
              <a:buNone/>
            </a:pPr>
            <a:r>
              <a:rPr lang="en-US" sz="3200" dirty="0">
                <a:latin typeface="Calibri" panose="020F0502020204030204" pitchFamily="34" charset="0"/>
                <a:cs typeface="Calibri" panose="020F0502020204030204" pitchFamily="34" charset="0"/>
              </a:rPr>
              <a:t>Supervision of non-certified applicators</a:t>
            </a:r>
          </a:p>
          <a:p>
            <a:pPr marL="0" indent="0">
              <a:buNone/>
            </a:pPr>
            <a:r>
              <a:rPr lang="en-US" sz="3200" dirty="0">
                <a:latin typeface="Calibri" panose="020F0502020204030204" pitchFamily="34" charset="0"/>
                <a:cs typeface="Calibri" panose="020F0502020204030204" pitchFamily="34" charset="0"/>
              </a:rPr>
              <a:t>2021 Civil Penalty Schedule</a:t>
            </a:r>
          </a:p>
          <a:p>
            <a:pPr marL="0" indent="0">
              <a:buNone/>
            </a:pPr>
            <a:r>
              <a:rPr lang="en-US" sz="3200" dirty="0">
                <a:latin typeface="Calibri" panose="020F0502020204030204" pitchFamily="34" charset="0"/>
                <a:cs typeface="Calibri" panose="020F0502020204030204" pitchFamily="34" charset="0"/>
              </a:rPr>
              <a:t>2023 Dicamba Use Restrictions</a:t>
            </a:r>
          </a:p>
          <a:p>
            <a:pPr marL="0" indent="0">
              <a:buNone/>
            </a:pPr>
            <a:endParaRPr lang="en-US" sz="3200" dirty="0">
              <a:latin typeface="Calibri" panose="020F0502020204030204" pitchFamily="34" charset="0"/>
              <a:cs typeface="Calibri" panose="020F0502020204030204" pitchFamily="34" charset="0"/>
            </a:endParaRPr>
          </a:p>
          <a:p>
            <a:pPr marL="0" indent="0">
              <a:buNone/>
            </a:pPr>
            <a:endParaRPr lang="en-US" sz="2800" dirty="0">
              <a:solidFill>
                <a:srgbClr val="FFC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2767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10" name="Title 1">
            <a:extLst>
              <a:ext uri="{FF2B5EF4-FFF2-40B4-BE49-F238E27FC236}">
                <a16:creationId xmlns:a16="http://schemas.microsoft.com/office/drawing/2014/main" id="{55551B54-A6AC-4CDF-8A06-37937AB75DC6}"/>
              </a:ext>
            </a:extLst>
          </p:cNvPr>
          <p:cNvSpPr>
            <a:spLocks noGrp="1"/>
          </p:cNvSpPr>
          <p:nvPr>
            <p:ph type="title"/>
          </p:nvPr>
        </p:nvSpPr>
        <p:spPr>
          <a:xfrm>
            <a:off x="488732" y="640080"/>
            <a:ext cx="4062214" cy="4903161"/>
          </a:xfrm>
        </p:spPr>
        <p:txBody>
          <a:bodyPr anchor="t">
            <a:normAutofit/>
          </a:bodyPr>
          <a:lstStyle/>
          <a:p>
            <a:pPr algn="ctr"/>
            <a:r>
              <a:rPr lang="en-US" sz="4000" b="1" dirty="0">
                <a:solidFill>
                  <a:srgbClr val="FFFFFF"/>
                </a:solidFill>
                <a:latin typeface="Rockwell" panose="02060603020205020403" pitchFamily="18" charset="0"/>
              </a:rPr>
              <a:t>$500 Civil Penalty </a:t>
            </a:r>
            <a:br>
              <a:rPr lang="en-US" sz="4000" b="1" dirty="0">
                <a:solidFill>
                  <a:srgbClr val="FFFFFF"/>
                </a:solidFill>
                <a:latin typeface="Rockwell" panose="02060603020205020403" pitchFamily="18" charset="0"/>
              </a:rPr>
            </a:br>
            <a:r>
              <a:rPr lang="en-US" sz="4000" b="1" dirty="0">
                <a:solidFill>
                  <a:srgbClr val="FFFFFF"/>
                </a:solidFill>
                <a:latin typeface="Rockwell" panose="02060603020205020403" pitchFamily="18" charset="0"/>
              </a:rPr>
              <a:t>Bucket</a:t>
            </a:r>
          </a:p>
        </p:txBody>
      </p:sp>
      <p:sp>
        <p:nvSpPr>
          <p:cNvPr id="6" name="TextBox 5">
            <a:extLst>
              <a:ext uri="{FF2B5EF4-FFF2-40B4-BE49-F238E27FC236}">
                <a16:creationId xmlns:a16="http://schemas.microsoft.com/office/drawing/2014/main" id="{0EC7FA65-AC15-4575-9435-3786E3F5F309}"/>
              </a:ext>
            </a:extLst>
          </p:cNvPr>
          <p:cNvSpPr txBox="1"/>
          <p:nvPr/>
        </p:nvSpPr>
        <p:spPr>
          <a:xfrm>
            <a:off x="4810119" y="1"/>
            <a:ext cx="7380358" cy="5786199"/>
          </a:xfrm>
          <a:prstGeom prst="rect">
            <a:avLst/>
          </a:prstGeom>
          <a:noFill/>
        </p:spPr>
        <p:txBody>
          <a:bodyPr wrap="square" rtlCol="0">
            <a:spAutoFit/>
          </a:bodyPr>
          <a:lstStyle/>
          <a:p>
            <a:pPr marL="457200" indent="-457200">
              <a:buFont typeface="Arial" panose="020B0604020202020204" pitchFamily="34" charset="0"/>
              <a:buChar char="•"/>
            </a:pPr>
            <a:r>
              <a:rPr lang="en-US" sz="3200" dirty="0"/>
              <a:t>Store GUP minibulk outside of secondary containment after 30-day delivery date</a:t>
            </a:r>
            <a:r>
              <a:rPr lang="en-US" sz="3200" i="1" dirty="0"/>
              <a:t>.</a:t>
            </a:r>
          </a:p>
          <a:p>
            <a:pPr marL="457200" lvl="0" indent="-457200">
              <a:buFont typeface="Arial" panose="020B0604020202020204" pitchFamily="34" charset="0"/>
              <a:buChar char="•"/>
            </a:pPr>
            <a:r>
              <a:rPr lang="en-US" sz="3200" b="1" u="sng" dirty="0"/>
              <a:t>After written notice </a:t>
            </a:r>
            <a:r>
              <a:rPr lang="en-US" sz="3200" dirty="0"/>
              <a:t>neglect to:</a:t>
            </a:r>
          </a:p>
          <a:p>
            <a:pPr marL="914400" lvl="1" indent="-457200">
              <a:buFont typeface="Arial" panose="020B0604020202020204" pitchFamily="34" charset="0"/>
              <a:buChar char="•"/>
            </a:pPr>
            <a:r>
              <a:rPr lang="en-US" sz="3200" dirty="0"/>
              <a:t>keep records; or</a:t>
            </a:r>
          </a:p>
          <a:p>
            <a:pPr marL="914400" lvl="1" indent="-457200">
              <a:buFont typeface="Arial" panose="020B0604020202020204" pitchFamily="34" charset="0"/>
              <a:buChar char="•"/>
            </a:pPr>
            <a:r>
              <a:rPr lang="en-US" sz="3200" dirty="0"/>
              <a:t>supply information to OISC.</a:t>
            </a:r>
          </a:p>
          <a:p>
            <a:pPr marL="457200" indent="-457200">
              <a:buFont typeface="Arial" panose="020B0604020202020204" pitchFamily="34" charset="0"/>
              <a:buChar char="•"/>
            </a:pPr>
            <a:r>
              <a:rPr lang="en-US" sz="3200" dirty="0"/>
              <a:t>Make </a:t>
            </a:r>
            <a:r>
              <a:rPr lang="en-US" sz="3200" b="1" u="sng" dirty="0"/>
              <a:t>false</a:t>
            </a:r>
            <a:r>
              <a:rPr lang="en-US" sz="3200" dirty="0"/>
              <a:t> or </a:t>
            </a:r>
            <a:r>
              <a:rPr lang="en-US" sz="3200" b="1" u="sng" dirty="0"/>
              <a:t>fraudulent</a:t>
            </a:r>
            <a:r>
              <a:rPr lang="en-US" sz="3200" dirty="0"/>
              <a:t> records.</a:t>
            </a:r>
          </a:p>
          <a:p>
            <a:pPr marL="457200" lvl="0" indent="-457200">
              <a:buFont typeface="Arial" panose="020B0604020202020204" pitchFamily="34" charset="0"/>
              <a:buChar char="•"/>
            </a:pPr>
            <a:r>
              <a:rPr lang="en-US" sz="3200" dirty="0"/>
              <a:t>Misuse  RUP, but no adverse effects.</a:t>
            </a:r>
          </a:p>
          <a:p>
            <a:pPr marL="457200" lvl="0" indent="-457200">
              <a:buFont typeface="Arial" panose="020B0604020202020204" pitchFamily="34" charset="0"/>
              <a:buChar char="•"/>
            </a:pPr>
            <a:r>
              <a:rPr lang="en-US" sz="3200" dirty="0"/>
              <a:t>Misuse  GUP, result in adverse effect.</a:t>
            </a:r>
          </a:p>
          <a:p>
            <a:pPr marL="457200" indent="-457200">
              <a:buFont typeface="Arial" panose="020B0604020202020204" pitchFamily="34" charset="0"/>
              <a:buChar char="•"/>
            </a:pPr>
            <a:r>
              <a:rPr lang="en-US" sz="3200" dirty="0"/>
              <a:t>Drift  GUP, result in adverse effect.</a:t>
            </a:r>
          </a:p>
          <a:p>
            <a:endParaRPr lang="en-US" sz="3200" dirty="0"/>
          </a:p>
          <a:p>
            <a:endParaRPr lang="en-US" dirty="0"/>
          </a:p>
        </p:txBody>
      </p:sp>
      <p:grpSp>
        <p:nvGrpSpPr>
          <p:cNvPr id="12" name="Group 11">
            <a:extLst>
              <a:ext uri="{FF2B5EF4-FFF2-40B4-BE49-F238E27FC236}">
                <a16:creationId xmlns:a16="http://schemas.microsoft.com/office/drawing/2014/main" id="{EDE4036E-3837-4A32-991A-FF1737B9CA46}"/>
              </a:ext>
            </a:extLst>
          </p:cNvPr>
          <p:cNvGrpSpPr/>
          <p:nvPr/>
        </p:nvGrpSpPr>
        <p:grpSpPr>
          <a:xfrm>
            <a:off x="1008993" y="3042745"/>
            <a:ext cx="3307362" cy="2855135"/>
            <a:chOff x="488024" y="1235770"/>
            <a:chExt cx="4477407" cy="4386460"/>
          </a:xfrm>
        </p:grpSpPr>
        <p:pic>
          <p:nvPicPr>
            <p:cNvPr id="13" name="Picture 12">
              <a:extLst>
                <a:ext uri="{FF2B5EF4-FFF2-40B4-BE49-F238E27FC236}">
                  <a16:creationId xmlns:a16="http://schemas.microsoft.com/office/drawing/2014/main" id="{07174452-62D1-446A-8684-54EAAD8BA6E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8024" y="1235770"/>
              <a:ext cx="4477407" cy="4386460"/>
            </a:xfrm>
            <a:prstGeom prst="rect">
              <a:avLst/>
            </a:prstGeom>
          </p:spPr>
        </p:pic>
        <p:sp>
          <p:nvSpPr>
            <p:cNvPr id="14" name="Rectangle: Rounded Corners 13">
              <a:extLst>
                <a:ext uri="{FF2B5EF4-FFF2-40B4-BE49-F238E27FC236}">
                  <a16:creationId xmlns:a16="http://schemas.microsoft.com/office/drawing/2014/main" id="{C7610E4B-7CFF-49AF-B896-DDBCC7254583}"/>
                </a:ext>
              </a:extLst>
            </p:cNvPr>
            <p:cNvSpPr/>
            <p:nvPr/>
          </p:nvSpPr>
          <p:spPr>
            <a:xfrm>
              <a:off x="1872902" y="1797269"/>
              <a:ext cx="1185608" cy="50449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1B88286-C798-4E0E-8BF6-FC27D09DADB0}"/>
              </a:ext>
            </a:extLst>
          </p:cNvPr>
          <p:cNvSpPr txBox="1"/>
          <p:nvPr/>
        </p:nvSpPr>
        <p:spPr>
          <a:xfrm>
            <a:off x="1527312" y="3613490"/>
            <a:ext cx="2068494" cy="2308324"/>
          </a:xfrm>
          <a:prstGeom prst="rect">
            <a:avLst/>
          </a:prstGeom>
          <a:solidFill>
            <a:srgbClr val="FF0000"/>
          </a:solidFill>
          <a:ln>
            <a:noFill/>
          </a:ln>
        </p:spPr>
        <p:txBody>
          <a:bodyPr wrap="square" rtlCol="0" anchor="ctr">
            <a:spAutoFit/>
          </a:bodyPr>
          <a:lstStyle/>
          <a:p>
            <a:pPr algn="ctr"/>
            <a:endParaRPr lang="en-US" sz="4400" b="1" dirty="0"/>
          </a:p>
          <a:p>
            <a:pPr algn="ctr"/>
            <a:r>
              <a:rPr lang="en-US" sz="6000" b="1" dirty="0"/>
              <a:t>$500</a:t>
            </a:r>
          </a:p>
          <a:p>
            <a:pPr algn="ctr"/>
            <a:endParaRPr lang="en-US" sz="4000" b="1" dirty="0"/>
          </a:p>
        </p:txBody>
      </p:sp>
    </p:spTree>
    <p:extLst>
      <p:ext uri="{BB962C8B-B14F-4D97-AF65-F5344CB8AC3E}">
        <p14:creationId xmlns:p14="http://schemas.microsoft.com/office/powerpoint/2010/main" val="3028084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126124" y="640080"/>
            <a:ext cx="4424822" cy="5257800"/>
          </a:xfrm>
        </p:spPr>
        <p:txBody>
          <a:bodyPr>
            <a:normAutofit/>
          </a:bodyPr>
          <a:lstStyle/>
          <a:p>
            <a:pPr algn="ctr"/>
            <a:r>
              <a:rPr lang="en-US" sz="4000" b="1" dirty="0">
                <a:solidFill>
                  <a:schemeClr val="bg1"/>
                </a:solidFill>
                <a:latin typeface="Rockwell" panose="02060603020205020403" pitchFamily="18" charset="0"/>
              </a:rPr>
              <a:t>Civil Penalty Mitigation (Reduction)</a:t>
            </a: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4" name="TextBox 3">
            <a:extLst>
              <a:ext uri="{FF2B5EF4-FFF2-40B4-BE49-F238E27FC236}">
                <a16:creationId xmlns:a16="http://schemas.microsoft.com/office/drawing/2014/main" id="{F56BE25F-51E9-4D32-88BB-44144EAAFD99}"/>
              </a:ext>
            </a:extLst>
          </p:cNvPr>
          <p:cNvSpPr txBox="1"/>
          <p:nvPr/>
        </p:nvSpPr>
        <p:spPr>
          <a:xfrm>
            <a:off x="4675546" y="236482"/>
            <a:ext cx="7516454" cy="6494085"/>
          </a:xfrm>
          <a:prstGeom prst="rect">
            <a:avLst/>
          </a:prstGeom>
          <a:noFill/>
        </p:spPr>
        <p:txBody>
          <a:bodyPr wrap="square" rtlCol="0">
            <a:spAutoFit/>
          </a:bodyPr>
          <a:lstStyle/>
          <a:p>
            <a:pPr marL="457200" indent="-457200">
              <a:buFont typeface="Arial" panose="020B0604020202020204" pitchFamily="34" charset="0"/>
              <a:buChar char="•"/>
            </a:pPr>
            <a:r>
              <a:rPr lang="en-US" sz="3200" dirty="0"/>
              <a:t>No mitigation for $1000 penalty bucket</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Mitigation potential for $250 and $500 buckets</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OISC may reduce penalty by 20% for each:</a:t>
            </a:r>
          </a:p>
          <a:p>
            <a:pPr marL="914400" lvl="1" indent="-457200">
              <a:buFont typeface="Wingdings" panose="05000000000000000000" pitchFamily="2" charset="2"/>
              <a:buChar char="ü"/>
            </a:pPr>
            <a:r>
              <a:rPr lang="en-US" sz="3200" dirty="0"/>
              <a:t>Cooperated with OISC during investigation or inspection</a:t>
            </a:r>
          </a:p>
          <a:p>
            <a:pPr marL="914400" lvl="1" indent="-457200">
              <a:buFont typeface="Wingdings" panose="05000000000000000000" pitchFamily="2" charset="2"/>
              <a:buChar char="ü"/>
            </a:pPr>
            <a:r>
              <a:rPr lang="en-US" sz="3200" dirty="0"/>
              <a:t>Took corrective action to prevent repeat of similar violation</a:t>
            </a:r>
          </a:p>
          <a:p>
            <a:pPr marL="914400" lvl="1" indent="-457200">
              <a:buFont typeface="Wingdings" panose="05000000000000000000" pitchFamily="2" charset="2"/>
              <a:buChar char="ü"/>
            </a:pPr>
            <a:r>
              <a:rPr lang="en-US" sz="3200" dirty="0"/>
              <a:t>Compensated a victim for any adverse effect resulting from violation</a:t>
            </a:r>
          </a:p>
        </p:txBody>
      </p:sp>
    </p:spTree>
    <p:extLst>
      <p:ext uri="{BB962C8B-B14F-4D97-AF65-F5344CB8AC3E}">
        <p14:creationId xmlns:p14="http://schemas.microsoft.com/office/powerpoint/2010/main" val="3181978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10" name="Title 1">
            <a:extLst>
              <a:ext uri="{FF2B5EF4-FFF2-40B4-BE49-F238E27FC236}">
                <a16:creationId xmlns:a16="http://schemas.microsoft.com/office/drawing/2014/main" id="{55551B54-A6AC-4CDF-8A06-37937AB75DC6}"/>
              </a:ext>
            </a:extLst>
          </p:cNvPr>
          <p:cNvSpPr>
            <a:spLocks noGrp="1"/>
          </p:cNvSpPr>
          <p:nvPr>
            <p:ph type="title"/>
          </p:nvPr>
        </p:nvSpPr>
        <p:spPr>
          <a:xfrm>
            <a:off x="488732" y="640080"/>
            <a:ext cx="4062214" cy="4903161"/>
          </a:xfrm>
        </p:spPr>
        <p:txBody>
          <a:bodyPr anchor="t">
            <a:normAutofit/>
          </a:bodyPr>
          <a:lstStyle/>
          <a:p>
            <a:pPr algn="ctr"/>
            <a:r>
              <a:rPr lang="en-US" sz="4000" b="1" dirty="0">
                <a:solidFill>
                  <a:srgbClr val="FFFFFF"/>
                </a:solidFill>
                <a:latin typeface="Rockwell" panose="02060603020205020403" pitchFamily="18" charset="0"/>
              </a:rPr>
              <a:t>$1000 Civil Penalty </a:t>
            </a:r>
            <a:br>
              <a:rPr lang="en-US" sz="4000" b="1" dirty="0">
                <a:solidFill>
                  <a:srgbClr val="FFFFFF"/>
                </a:solidFill>
                <a:latin typeface="Rockwell" panose="02060603020205020403" pitchFamily="18" charset="0"/>
              </a:rPr>
            </a:br>
            <a:r>
              <a:rPr lang="en-US" sz="4000" b="1" dirty="0">
                <a:solidFill>
                  <a:srgbClr val="FFFFFF"/>
                </a:solidFill>
                <a:latin typeface="Rockwell" panose="02060603020205020403" pitchFamily="18" charset="0"/>
              </a:rPr>
              <a:t>Bucket</a:t>
            </a:r>
          </a:p>
        </p:txBody>
      </p:sp>
      <p:sp>
        <p:nvSpPr>
          <p:cNvPr id="6" name="TextBox 5">
            <a:extLst>
              <a:ext uri="{FF2B5EF4-FFF2-40B4-BE49-F238E27FC236}">
                <a16:creationId xmlns:a16="http://schemas.microsoft.com/office/drawing/2014/main" id="{0EC7FA65-AC15-4575-9435-3786E3F5F309}"/>
              </a:ext>
            </a:extLst>
          </p:cNvPr>
          <p:cNvSpPr txBox="1"/>
          <p:nvPr/>
        </p:nvSpPr>
        <p:spPr>
          <a:xfrm>
            <a:off x="4788266" y="809660"/>
            <a:ext cx="7481317" cy="4801314"/>
          </a:xfrm>
          <a:prstGeom prst="rect">
            <a:avLst/>
          </a:prstGeom>
          <a:noFill/>
        </p:spPr>
        <p:txBody>
          <a:bodyPr wrap="square" rtlCol="0">
            <a:spAutoFit/>
          </a:bodyPr>
          <a:lstStyle/>
          <a:p>
            <a:pPr marL="457200" indent="-457200">
              <a:buFont typeface="Arial" panose="020B0604020202020204" pitchFamily="34" charset="0"/>
              <a:buChar char="•"/>
            </a:pPr>
            <a:r>
              <a:rPr lang="en-US" sz="3200" dirty="0"/>
              <a:t>Distribute RUP to a noncertified person.</a:t>
            </a:r>
          </a:p>
          <a:p>
            <a:pPr marL="457200" indent="-457200">
              <a:buFont typeface="Arial" panose="020B0604020202020204" pitchFamily="34" charset="0"/>
              <a:buChar char="•"/>
            </a:pPr>
            <a:r>
              <a:rPr lang="en-US" sz="3200" dirty="0"/>
              <a:t>Store GUP or RUP bulk or RUP minibulk  outside of secondary containment.</a:t>
            </a:r>
          </a:p>
          <a:p>
            <a:pPr marL="457200" indent="-457200">
              <a:buFont typeface="Arial" panose="020B0604020202020204" pitchFamily="34" charset="0"/>
              <a:buChar char="•"/>
            </a:pPr>
            <a:r>
              <a:rPr lang="en-US" sz="3200" u="sng" dirty="0"/>
              <a:t>Refuse</a:t>
            </a:r>
            <a:r>
              <a:rPr lang="en-US" sz="3200" dirty="0"/>
              <a:t> to:</a:t>
            </a:r>
          </a:p>
          <a:p>
            <a:pPr marL="914400" lvl="1" indent="-457200">
              <a:buFont typeface="Arial" panose="020B0604020202020204" pitchFamily="34" charset="0"/>
              <a:buChar char="•"/>
            </a:pPr>
            <a:r>
              <a:rPr lang="en-US" sz="3200" dirty="0"/>
              <a:t>keep records; or </a:t>
            </a:r>
          </a:p>
          <a:p>
            <a:pPr marL="914400" lvl="1" indent="-457200">
              <a:buFont typeface="Arial" panose="020B0604020202020204" pitchFamily="34" charset="0"/>
              <a:buChar char="•"/>
            </a:pPr>
            <a:r>
              <a:rPr lang="en-US" sz="3200" dirty="0"/>
              <a:t>supply information to OISC.</a:t>
            </a:r>
          </a:p>
          <a:p>
            <a:pPr marL="457200" indent="-457200">
              <a:buFont typeface="Arial" panose="020B0604020202020204" pitchFamily="34" charset="0"/>
              <a:buChar char="•"/>
            </a:pPr>
            <a:r>
              <a:rPr lang="en-US" sz="3200" u="sng" dirty="0"/>
              <a:t>Intentionally</a:t>
            </a:r>
            <a:r>
              <a:rPr lang="en-US" sz="3200" dirty="0"/>
              <a:t> make false reports/records.</a:t>
            </a:r>
          </a:p>
          <a:p>
            <a:pPr marL="457200" lvl="0" indent="-457200">
              <a:buFont typeface="Arial" panose="020B0604020202020204" pitchFamily="34" charset="0"/>
              <a:buChar char="•"/>
            </a:pPr>
            <a:r>
              <a:rPr lang="en-US" sz="3200" dirty="0"/>
              <a:t>Misuse  RUP, result in an adverse effect.</a:t>
            </a:r>
          </a:p>
          <a:p>
            <a:pPr marL="457200" indent="-457200">
              <a:buFont typeface="Arial" panose="020B0604020202020204" pitchFamily="34" charset="0"/>
              <a:buChar char="•"/>
            </a:pPr>
            <a:r>
              <a:rPr lang="en-US" sz="3200" dirty="0"/>
              <a:t>Drift  RUP, result in an adverse effect</a:t>
            </a:r>
          </a:p>
          <a:p>
            <a:endParaRPr lang="en-US" dirty="0"/>
          </a:p>
        </p:txBody>
      </p:sp>
      <p:grpSp>
        <p:nvGrpSpPr>
          <p:cNvPr id="12" name="Group 11">
            <a:extLst>
              <a:ext uri="{FF2B5EF4-FFF2-40B4-BE49-F238E27FC236}">
                <a16:creationId xmlns:a16="http://schemas.microsoft.com/office/drawing/2014/main" id="{EDE4036E-3837-4A32-991A-FF1737B9CA46}"/>
              </a:ext>
            </a:extLst>
          </p:cNvPr>
          <p:cNvGrpSpPr/>
          <p:nvPr/>
        </p:nvGrpSpPr>
        <p:grpSpPr>
          <a:xfrm>
            <a:off x="1008993" y="3042745"/>
            <a:ext cx="3307362" cy="2855135"/>
            <a:chOff x="488024" y="1235770"/>
            <a:chExt cx="4477407" cy="4386460"/>
          </a:xfrm>
        </p:grpSpPr>
        <p:pic>
          <p:nvPicPr>
            <p:cNvPr id="13" name="Picture 12">
              <a:extLst>
                <a:ext uri="{FF2B5EF4-FFF2-40B4-BE49-F238E27FC236}">
                  <a16:creationId xmlns:a16="http://schemas.microsoft.com/office/drawing/2014/main" id="{07174452-62D1-446A-8684-54EAAD8BA6E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8024" y="1235770"/>
              <a:ext cx="4477407" cy="4386460"/>
            </a:xfrm>
            <a:prstGeom prst="rect">
              <a:avLst/>
            </a:prstGeom>
          </p:spPr>
        </p:pic>
        <p:sp>
          <p:nvSpPr>
            <p:cNvPr id="14" name="Rectangle: Rounded Corners 13">
              <a:extLst>
                <a:ext uri="{FF2B5EF4-FFF2-40B4-BE49-F238E27FC236}">
                  <a16:creationId xmlns:a16="http://schemas.microsoft.com/office/drawing/2014/main" id="{C7610E4B-7CFF-49AF-B896-DDBCC7254583}"/>
                </a:ext>
              </a:extLst>
            </p:cNvPr>
            <p:cNvSpPr/>
            <p:nvPr/>
          </p:nvSpPr>
          <p:spPr>
            <a:xfrm>
              <a:off x="1872902" y="1797269"/>
              <a:ext cx="1185608" cy="50449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1B88286-C798-4E0E-8BF6-FC27D09DADB0}"/>
              </a:ext>
            </a:extLst>
          </p:cNvPr>
          <p:cNvSpPr txBox="1"/>
          <p:nvPr/>
        </p:nvSpPr>
        <p:spPr>
          <a:xfrm>
            <a:off x="1527312" y="3659656"/>
            <a:ext cx="2068494" cy="2215991"/>
          </a:xfrm>
          <a:prstGeom prst="rect">
            <a:avLst/>
          </a:prstGeom>
          <a:solidFill>
            <a:srgbClr val="FF0000"/>
          </a:solidFill>
          <a:ln>
            <a:noFill/>
          </a:ln>
        </p:spPr>
        <p:txBody>
          <a:bodyPr wrap="square" rtlCol="0" anchor="ctr">
            <a:spAutoFit/>
          </a:bodyPr>
          <a:lstStyle/>
          <a:p>
            <a:pPr algn="ctr"/>
            <a:endParaRPr lang="en-US" sz="4400" b="1" dirty="0"/>
          </a:p>
          <a:p>
            <a:pPr algn="ctr"/>
            <a:r>
              <a:rPr lang="en-US" sz="5400" b="1" dirty="0"/>
              <a:t>$1000</a:t>
            </a:r>
          </a:p>
          <a:p>
            <a:pPr algn="ctr"/>
            <a:endParaRPr lang="en-US" sz="4000" b="1" dirty="0"/>
          </a:p>
        </p:txBody>
      </p:sp>
    </p:spTree>
    <p:extLst>
      <p:ext uri="{BB962C8B-B14F-4D97-AF65-F5344CB8AC3E}">
        <p14:creationId xmlns:p14="http://schemas.microsoft.com/office/powerpoint/2010/main" val="48049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5" name="Rectangle 4">
            <a:extLst>
              <a:ext uri="{FF2B5EF4-FFF2-40B4-BE49-F238E27FC236}">
                <a16:creationId xmlns:a16="http://schemas.microsoft.com/office/drawing/2014/main" id="{17766893-153A-497C-9B61-43358039E157}"/>
              </a:ext>
            </a:extLst>
          </p:cNvPr>
          <p:cNvSpPr/>
          <p:nvPr/>
        </p:nvSpPr>
        <p:spPr>
          <a:xfrm>
            <a:off x="2385114" y="0"/>
            <a:ext cx="98679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5F14ED1E-5A5D-4898-9F64-4009AE3ADB5C}"/>
              </a:ext>
            </a:extLst>
          </p:cNvPr>
          <p:cNvSpPr>
            <a:spLocks noGrp="1"/>
          </p:cNvSpPr>
          <p:nvPr>
            <p:ph type="title"/>
          </p:nvPr>
        </p:nvSpPr>
        <p:spPr>
          <a:xfrm>
            <a:off x="2649330" y="276543"/>
            <a:ext cx="8069469" cy="727075"/>
          </a:xfrm>
        </p:spPr>
        <p:txBody>
          <a:bodyPr/>
          <a:lstStyle/>
          <a:p>
            <a:r>
              <a:rPr lang="en-US" b="1" dirty="0"/>
              <a:t>2023 Dicamba Use Restrictions</a:t>
            </a:r>
          </a:p>
        </p:txBody>
      </p:sp>
      <p:sp>
        <p:nvSpPr>
          <p:cNvPr id="17" name="Content Placeholder 2">
            <a:extLst>
              <a:ext uri="{FF2B5EF4-FFF2-40B4-BE49-F238E27FC236}">
                <a16:creationId xmlns:a16="http://schemas.microsoft.com/office/drawing/2014/main" id="{ACB59925-516F-46C6-BFB4-82118ACC1248}"/>
              </a:ext>
            </a:extLst>
          </p:cNvPr>
          <p:cNvSpPr txBox="1">
            <a:spLocks/>
          </p:cNvSpPr>
          <p:nvPr/>
        </p:nvSpPr>
        <p:spPr>
          <a:xfrm>
            <a:off x="2489200" y="863601"/>
            <a:ext cx="9763814" cy="5994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r>
              <a:rPr lang="en-US" dirty="0"/>
              <a:t>Registrants for </a:t>
            </a:r>
            <a:r>
              <a:rPr lang="en-US" b="1" dirty="0" err="1"/>
              <a:t>Engenia</a:t>
            </a:r>
            <a:r>
              <a:rPr lang="en-US" b="1" dirty="0"/>
              <a:t>, </a:t>
            </a:r>
            <a:r>
              <a:rPr lang="en-US" b="1" dirty="0" err="1"/>
              <a:t>Tavium</a:t>
            </a:r>
            <a:r>
              <a:rPr lang="en-US" b="1" dirty="0"/>
              <a:t> &amp; </a:t>
            </a:r>
            <a:r>
              <a:rPr lang="en-US" b="1" dirty="0" err="1"/>
              <a:t>Xtendimax</a:t>
            </a:r>
            <a:r>
              <a:rPr lang="en-US" b="1" dirty="0"/>
              <a:t> </a:t>
            </a:r>
            <a:r>
              <a:rPr lang="en-US" dirty="0"/>
              <a:t>asked EPA to revise application cutoff dates for over-the-top (OTT) use on soybeans.</a:t>
            </a:r>
          </a:p>
          <a:p>
            <a:pPr marL="0" indent="0">
              <a:buFont typeface="Arial" panose="020B0604020202020204" pitchFamily="34" charset="0"/>
              <a:buNone/>
            </a:pPr>
            <a:endParaRPr lang="en-US" dirty="0"/>
          </a:p>
          <a:p>
            <a:r>
              <a:rPr lang="en-US" dirty="0"/>
              <a:t> </a:t>
            </a:r>
            <a:r>
              <a:rPr lang="en-US" sz="3600" b="1" dirty="0">
                <a:ln>
                  <a:solidFill>
                    <a:schemeClr val="tx1"/>
                  </a:solidFill>
                </a:ln>
                <a:solidFill>
                  <a:srgbClr val="FF0000"/>
                </a:solidFill>
              </a:rPr>
              <a:t>Application cutoff dates revised for 2023</a:t>
            </a:r>
            <a:endParaRPr lang="en-US" sz="3200" b="1" dirty="0">
              <a:ln>
                <a:solidFill>
                  <a:schemeClr val="tx1"/>
                </a:solidFill>
              </a:ln>
              <a:solidFill>
                <a:srgbClr val="FF0000"/>
              </a:solidFill>
            </a:endParaRPr>
          </a:p>
          <a:p>
            <a:pPr lvl="1"/>
            <a:r>
              <a:rPr lang="en-US" sz="2800" b="1" dirty="0"/>
              <a:t>Indiana</a:t>
            </a:r>
            <a:r>
              <a:rPr lang="en-US" dirty="0"/>
              <a:t>, Iowa, Illinois …</a:t>
            </a:r>
            <a:r>
              <a:rPr lang="en-US" sz="2800" b="1" u="sng" dirty="0"/>
              <a:t>June 12</a:t>
            </a:r>
            <a:r>
              <a:rPr lang="en-US" sz="2800" b="1" u="sng" baseline="30000" dirty="0"/>
              <a:t>th</a:t>
            </a:r>
            <a:r>
              <a:rPr lang="en-US" sz="2800" b="1" u="sng" dirty="0"/>
              <a:t> or V4 target </a:t>
            </a:r>
            <a:r>
              <a:rPr lang="en-US" sz="2800" b="1" dirty="0"/>
              <a:t>soybean growth stage, if earlier</a:t>
            </a:r>
            <a:br>
              <a:rPr lang="en-US" sz="2800" b="1" dirty="0"/>
            </a:br>
            <a:endParaRPr lang="en-US" sz="2800" b="1" dirty="0"/>
          </a:p>
          <a:p>
            <a:pPr lvl="1"/>
            <a:r>
              <a:rPr lang="en-US" dirty="0"/>
              <a:t>South Dakota…June 20</a:t>
            </a:r>
            <a:r>
              <a:rPr lang="en-US" baseline="30000" dirty="0"/>
              <a:t>th</a:t>
            </a:r>
            <a:r>
              <a:rPr lang="en-US" dirty="0"/>
              <a:t> or V4 soybean growth stage</a:t>
            </a:r>
          </a:p>
          <a:p>
            <a:pPr lvl="1"/>
            <a:r>
              <a:rPr lang="en-US" dirty="0"/>
              <a:t>Minnesota…June 12</a:t>
            </a:r>
            <a:r>
              <a:rPr lang="en-US" baseline="30000" dirty="0"/>
              <a:t>th</a:t>
            </a:r>
            <a:r>
              <a:rPr lang="en-US" dirty="0"/>
              <a:t> (south) or June 30</a:t>
            </a:r>
            <a:r>
              <a:rPr lang="en-US" baseline="30000" dirty="0"/>
              <a:t>th</a:t>
            </a:r>
            <a:r>
              <a:rPr lang="en-US" dirty="0"/>
              <a:t> (north) or V4 growth stage</a:t>
            </a:r>
          </a:p>
        </p:txBody>
      </p:sp>
    </p:spTree>
    <p:extLst>
      <p:ext uri="{BB962C8B-B14F-4D97-AF65-F5344CB8AC3E}">
        <p14:creationId xmlns:p14="http://schemas.microsoft.com/office/powerpoint/2010/main" val="3887202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F8B270EF-5B5C-484E-A170-F935A32CA1F3}"/>
              </a:ext>
            </a:extLst>
          </p:cNvPr>
          <p:cNvSpPr/>
          <p:nvPr/>
        </p:nvSpPr>
        <p:spPr>
          <a:xfrm>
            <a:off x="2271268" y="0"/>
            <a:ext cx="98679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6" name="Title 1">
            <a:extLst>
              <a:ext uri="{FF2B5EF4-FFF2-40B4-BE49-F238E27FC236}">
                <a16:creationId xmlns:a16="http://schemas.microsoft.com/office/drawing/2014/main" id="{82F4DD3F-2FF0-47B8-9CC6-FEBE7AFE8C18}"/>
              </a:ext>
            </a:extLst>
          </p:cNvPr>
          <p:cNvSpPr>
            <a:spLocks noGrp="1"/>
          </p:cNvSpPr>
          <p:nvPr>
            <p:ph type="title"/>
          </p:nvPr>
        </p:nvSpPr>
        <p:spPr>
          <a:xfrm>
            <a:off x="2354580" y="105093"/>
            <a:ext cx="9701276" cy="1069975"/>
          </a:xfrm>
        </p:spPr>
        <p:txBody>
          <a:bodyPr>
            <a:normAutofit fontScale="90000"/>
          </a:bodyPr>
          <a:lstStyle/>
          <a:p>
            <a:r>
              <a:rPr lang="en-US" b="1" dirty="0"/>
              <a:t>Where will I find state labels &amp; cutoff dates ?</a:t>
            </a:r>
          </a:p>
        </p:txBody>
      </p:sp>
      <p:sp>
        <p:nvSpPr>
          <p:cNvPr id="7" name="Content Placeholder 2">
            <a:extLst>
              <a:ext uri="{FF2B5EF4-FFF2-40B4-BE49-F238E27FC236}">
                <a16:creationId xmlns:a16="http://schemas.microsoft.com/office/drawing/2014/main" id="{7F30EF48-F1F8-49C3-A7AC-C35993E0595A}"/>
              </a:ext>
            </a:extLst>
          </p:cNvPr>
          <p:cNvSpPr txBox="1">
            <a:spLocks/>
          </p:cNvSpPr>
          <p:nvPr/>
        </p:nvSpPr>
        <p:spPr>
          <a:xfrm>
            <a:off x="2608407" y="1470980"/>
            <a:ext cx="8968686" cy="43767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dirty="0"/>
              <a:t>No more than 7 days before application </a:t>
            </a:r>
            <a:r>
              <a:rPr lang="en-US" sz="3200" dirty="0"/>
              <a:t>of this product the user must check the following website for additional labeling, including state restrictions:</a:t>
            </a:r>
          </a:p>
          <a:p>
            <a:pPr marL="0" indent="0">
              <a:buFont typeface="Arial" panose="020B0604020202020204" pitchFamily="34" charset="0"/>
              <a:buNone/>
            </a:pPr>
            <a:r>
              <a:rPr lang="en-US" sz="3200" dirty="0"/>
              <a:t> </a:t>
            </a:r>
            <a:r>
              <a:rPr lang="en-US" sz="3200" dirty="0">
                <a:hlinkClick r:id="rId3"/>
              </a:rPr>
              <a:t>www.xtendimaxapplicationrequirements.com</a:t>
            </a:r>
            <a:r>
              <a:rPr lang="en-US" sz="3200" dirty="0"/>
              <a:t> , OR</a:t>
            </a:r>
          </a:p>
          <a:p>
            <a:pPr marL="0" indent="0">
              <a:buFont typeface="Arial" panose="020B0604020202020204" pitchFamily="34" charset="0"/>
              <a:buNone/>
            </a:pPr>
            <a:endParaRPr lang="en-US" sz="3200" dirty="0"/>
          </a:p>
          <a:p>
            <a:pPr marL="0" indent="0">
              <a:buFont typeface="Arial" panose="020B0604020202020204" pitchFamily="34" charset="0"/>
              <a:buNone/>
            </a:pPr>
            <a:r>
              <a:rPr lang="en-US" sz="3200" dirty="0">
                <a:hlinkClick r:id="rId4"/>
              </a:rPr>
              <a:t>www.EngeniaHerbicide.com/labels</a:t>
            </a:r>
            <a:r>
              <a:rPr lang="en-US" sz="3200" dirty="0"/>
              <a:t> , OR</a:t>
            </a:r>
          </a:p>
          <a:p>
            <a:pPr marL="0" indent="0">
              <a:buFont typeface="Arial" panose="020B0604020202020204" pitchFamily="34" charset="0"/>
              <a:buNone/>
            </a:pPr>
            <a:endParaRPr lang="en-US" sz="3200" dirty="0"/>
          </a:p>
          <a:p>
            <a:pPr marL="0" indent="0">
              <a:buFont typeface="Arial" panose="020B0604020202020204" pitchFamily="34" charset="0"/>
              <a:buNone/>
            </a:pPr>
            <a:r>
              <a:rPr lang="en-US" sz="3200" u="sng" dirty="0">
                <a:solidFill>
                  <a:srgbClr val="0563C1"/>
                </a:solidFill>
                <a:latin typeface="Calibri" panose="020F0502020204030204" pitchFamily="34" charset="0"/>
                <a:ea typeface="Calibri" panose="020F0502020204030204" pitchFamily="34" charset="0"/>
                <a:hlinkClick r:id="rId5"/>
              </a:rPr>
              <a:t>www.TaviumApplicationRequirements.com</a:t>
            </a:r>
            <a:r>
              <a:rPr lang="en-US" sz="3200" dirty="0">
                <a:latin typeface="Calibri" panose="020F0502020204030204" pitchFamily="34" charset="0"/>
                <a:ea typeface="Calibri" panose="020F0502020204030204" pitchFamily="34" charset="0"/>
              </a:rPr>
              <a:t> </a:t>
            </a:r>
            <a:endParaRPr lang="en-US" sz="3200"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808774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5358384" y="640081"/>
            <a:ext cx="6024654" cy="5257800"/>
          </a:xfrm>
        </p:spPr>
        <p:txBody>
          <a:bodyPr anchor="ctr">
            <a:normAutofit/>
          </a:bodyPr>
          <a:lstStyle/>
          <a:p>
            <a:pPr marL="457200" lvl="1" indent="0">
              <a:buNone/>
            </a:pPr>
            <a:endParaRPr lang="en-US" sz="4800" b="1" dirty="0">
              <a:solidFill>
                <a:schemeClr val="tx1">
                  <a:lumMod val="95000"/>
                  <a:lumOff val="5000"/>
                </a:schemeClr>
              </a:solidFill>
            </a:endParaRPr>
          </a:p>
          <a:p>
            <a:pPr lvl="1"/>
            <a:endParaRPr lang="en-US" sz="2000" b="1" dirty="0">
              <a:solidFill>
                <a:srgbClr val="FF0000"/>
              </a:solidFill>
            </a:endParaRPr>
          </a:p>
        </p:txBody>
      </p:sp>
      <p:sp>
        <p:nvSpPr>
          <p:cNvPr id="6" name="Rectangle 5">
            <a:extLst>
              <a:ext uri="{FF2B5EF4-FFF2-40B4-BE49-F238E27FC236}">
                <a16:creationId xmlns:a16="http://schemas.microsoft.com/office/drawing/2014/main" id="{E7CC3ACB-42E7-4F8B-B714-3EB7800DE6B8}"/>
              </a:ext>
            </a:extLst>
          </p:cNvPr>
          <p:cNvSpPr/>
          <p:nvPr/>
        </p:nvSpPr>
        <p:spPr>
          <a:xfrm>
            <a:off x="2385114" y="0"/>
            <a:ext cx="98679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9FBADA8C-A881-467A-AAA2-183FFF19617D}"/>
              </a:ext>
            </a:extLst>
          </p:cNvPr>
          <p:cNvSpPr>
            <a:spLocks noGrp="1"/>
          </p:cNvSpPr>
          <p:nvPr>
            <p:ph type="title"/>
          </p:nvPr>
        </p:nvSpPr>
        <p:spPr>
          <a:xfrm>
            <a:off x="2476500" y="45087"/>
            <a:ext cx="8737600" cy="1460500"/>
          </a:xfrm>
        </p:spPr>
        <p:txBody>
          <a:bodyPr>
            <a:normAutofit fontScale="90000"/>
          </a:bodyPr>
          <a:lstStyle/>
          <a:p>
            <a:r>
              <a:rPr lang="en-US" b="1" dirty="0"/>
              <a:t>Will use of all other dicamba products be impacted by this federal label change?</a:t>
            </a:r>
          </a:p>
        </p:txBody>
      </p:sp>
      <p:sp>
        <p:nvSpPr>
          <p:cNvPr id="8" name="Content Placeholder 2">
            <a:extLst>
              <a:ext uri="{FF2B5EF4-FFF2-40B4-BE49-F238E27FC236}">
                <a16:creationId xmlns:a16="http://schemas.microsoft.com/office/drawing/2014/main" id="{A4989EB8-1C82-4945-AF42-2D5E874E6645}"/>
              </a:ext>
            </a:extLst>
          </p:cNvPr>
          <p:cNvSpPr txBox="1">
            <a:spLocks/>
          </p:cNvSpPr>
          <p:nvPr/>
        </p:nvSpPr>
        <p:spPr>
          <a:xfrm>
            <a:off x="2354580" y="1185547"/>
            <a:ext cx="9835896" cy="56273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r>
              <a:rPr lang="en-US" sz="3500" b="1" dirty="0"/>
              <a:t> No</a:t>
            </a:r>
          </a:p>
          <a:p>
            <a:endParaRPr lang="en-US" dirty="0"/>
          </a:p>
          <a:p>
            <a:r>
              <a:rPr lang="en-US" sz="3200" b="1" u="sng" dirty="0"/>
              <a:t>June 12</a:t>
            </a:r>
            <a:r>
              <a:rPr lang="en-US" sz="3200" b="1" u="sng" baseline="30000" dirty="0"/>
              <a:t>th</a:t>
            </a:r>
            <a:r>
              <a:rPr lang="en-US" sz="3200" b="1" baseline="30000" dirty="0"/>
              <a:t> </a:t>
            </a:r>
            <a:r>
              <a:rPr lang="en-US" dirty="0"/>
              <a:t>cutoff applies to three OTT soybean products only.</a:t>
            </a:r>
          </a:p>
          <a:p>
            <a:endParaRPr lang="en-US" dirty="0"/>
          </a:p>
          <a:p>
            <a:r>
              <a:rPr lang="en-US" sz="2800" b="1" u="sng" dirty="0"/>
              <a:t>June 20</a:t>
            </a:r>
            <a:r>
              <a:rPr lang="en-US" sz="2800" b="1" u="sng" baseline="30000" dirty="0"/>
              <a:t>th</a:t>
            </a:r>
            <a:r>
              <a:rPr lang="en-US" sz="2800" dirty="0"/>
              <a:t> </a:t>
            </a:r>
            <a:r>
              <a:rPr lang="en-US" dirty="0"/>
              <a:t>is still the Application cutoff for all other dicamba products</a:t>
            </a:r>
            <a:endParaRPr lang="en-US" u="sng" dirty="0"/>
          </a:p>
          <a:p>
            <a:endParaRPr lang="en-US" u="sng" dirty="0"/>
          </a:p>
          <a:p>
            <a:r>
              <a:rPr lang="en-US" dirty="0"/>
              <a:t>Dicamba Herbicide Update</a:t>
            </a:r>
          </a:p>
          <a:p>
            <a:pPr marL="0" indent="0">
              <a:buFont typeface="Arial" panose="020B0604020202020204" pitchFamily="34" charset="0"/>
              <a:buNone/>
            </a:pPr>
            <a:r>
              <a:rPr lang="en-US" dirty="0"/>
              <a:t>  </a:t>
            </a:r>
            <a:r>
              <a:rPr lang="en-US" dirty="0">
                <a:hlinkClick r:id="rId3"/>
              </a:rPr>
              <a:t>https://oisc.purdue.edu/pesticide/dicamba.html</a:t>
            </a:r>
            <a:r>
              <a:rPr lang="en-US" dirty="0"/>
              <a:t> </a:t>
            </a:r>
          </a:p>
          <a:p>
            <a:endParaRPr lang="en-US" u="sng" dirty="0"/>
          </a:p>
          <a:p>
            <a:endParaRPr lang="en-US" u="sng" dirty="0"/>
          </a:p>
        </p:txBody>
      </p:sp>
    </p:spTree>
    <p:extLst>
      <p:ext uri="{BB962C8B-B14F-4D97-AF65-F5344CB8AC3E}">
        <p14:creationId xmlns:p14="http://schemas.microsoft.com/office/powerpoint/2010/main" val="2533815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7ED736-6A73-426B-8D90-7F3F6488374C}"/>
              </a:ext>
            </a:extLst>
          </p:cNvPr>
          <p:cNvSpPr txBox="1"/>
          <p:nvPr/>
        </p:nvSpPr>
        <p:spPr>
          <a:xfrm>
            <a:off x="1117600" y="406400"/>
            <a:ext cx="6781800" cy="707886"/>
          </a:xfrm>
          <a:prstGeom prst="rect">
            <a:avLst/>
          </a:prstGeom>
          <a:noFill/>
        </p:spPr>
        <p:txBody>
          <a:bodyPr wrap="square" rtlCol="0">
            <a:spAutoFit/>
          </a:bodyPr>
          <a:lstStyle/>
          <a:p>
            <a:r>
              <a:rPr lang="en-US" sz="4000" cap="all" dirty="0">
                <a:solidFill>
                  <a:schemeClr val="accent1"/>
                </a:solidFill>
                <a:latin typeface="+mj-lt"/>
                <a:ea typeface="+mj-ea"/>
                <a:cs typeface="+mj-cs"/>
              </a:rPr>
              <a:t>To summarize:</a:t>
            </a:r>
          </a:p>
        </p:txBody>
      </p:sp>
      <p:sp>
        <p:nvSpPr>
          <p:cNvPr id="3" name="TextBox 2">
            <a:extLst>
              <a:ext uri="{FF2B5EF4-FFF2-40B4-BE49-F238E27FC236}">
                <a16:creationId xmlns:a16="http://schemas.microsoft.com/office/drawing/2014/main" id="{D270C3B9-5F58-4F05-837B-CDEFBFC9F9BF}"/>
              </a:ext>
            </a:extLst>
          </p:cNvPr>
          <p:cNvSpPr txBox="1"/>
          <p:nvPr/>
        </p:nvSpPr>
        <p:spPr>
          <a:xfrm>
            <a:off x="1612900" y="1638300"/>
            <a:ext cx="9194800" cy="5078313"/>
          </a:xfrm>
          <a:prstGeom prst="rect">
            <a:avLst/>
          </a:prstGeom>
          <a:noFill/>
        </p:spPr>
        <p:txBody>
          <a:bodyPr wrap="square" rtlCol="0">
            <a:spAutoFit/>
          </a:bodyPr>
          <a:lstStyle/>
          <a:p>
            <a:pPr marL="742950" indent="-742950">
              <a:buFont typeface="+mj-lt"/>
              <a:buAutoNum type="arabicPeriod"/>
            </a:pPr>
            <a:r>
              <a:rPr lang="en-US" sz="3600" dirty="0">
                <a:latin typeface="Calibri" panose="020F0502020204030204" pitchFamily="34" charset="0"/>
                <a:cs typeface="Calibri" panose="020F0502020204030204" pitchFamily="34" charset="0"/>
              </a:rPr>
              <a:t>ALL RUPs must be applied by a certified applicator; no supervision.</a:t>
            </a:r>
          </a:p>
          <a:p>
            <a:pPr marL="742950" indent="-742950">
              <a:buFont typeface="+mj-lt"/>
              <a:buAutoNum type="arabicPeriod"/>
            </a:pPr>
            <a:r>
              <a:rPr lang="en-US" sz="3600" dirty="0">
                <a:latin typeface="Calibri" panose="020F0502020204030204" pitchFamily="34" charset="0"/>
                <a:cs typeface="Calibri" panose="020F0502020204030204" pitchFamily="34" charset="0"/>
              </a:rPr>
              <a:t>Supervision for GUPs became simpler.</a:t>
            </a:r>
          </a:p>
          <a:p>
            <a:pPr marL="742950" indent="-742950">
              <a:buFont typeface="+mj-lt"/>
              <a:buAutoNum type="arabicPeriod"/>
            </a:pPr>
            <a:r>
              <a:rPr lang="en-US" sz="3600">
                <a:latin typeface="Calibri" panose="020F0502020204030204" pitchFamily="34" charset="0"/>
                <a:cs typeface="Calibri" panose="020F0502020204030204" pitchFamily="34" charset="0"/>
              </a:rPr>
              <a:t>Addl. </a:t>
            </a:r>
            <a:r>
              <a:rPr lang="en-US" sz="3600" dirty="0">
                <a:latin typeface="Calibri" panose="020F0502020204030204" pitchFamily="34" charset="0"/>
                <a:cs typeface="Calibri" panose="020F0502020204030204" pitchFamily="34" charset="0"/>
              </a:rPr>
              <a:t>items must be kept for RUP Records.</a:t>
            </a:r>
          </a:p>
          <a:p>
            <a:pPr marL="742950" indent="-742950">
              <a:buFont typeface="+mj-lt"/>
              <a:buAutoNum type="arabicPeriod"/>
            </a:pPr>
            <a:r>
              <a:rPr lang="en-US" sz="3600" dirty="0">
                <a:latin typeface="Calibri" panose="020F0502020204030204" pitchFamily="34" charset="0"/>
                <a:cs typeface="Calibri" panose="020F0502020204030204" pitchFamily="34" charset="0"/>
              </a:rPr>
              <a:t>New 2021 penalty schedule implemented.</a:t>
            </a:r>
          </a:p>
          <a:p>
            <a:pPr marL="742950" indent="-742950">
              <a:buFont typeface="+mj-lt"/>
              <a:buAutoNum type="arabicPeriod"/>
            </a:pPr>
            <a:r>
              <a:rPr lang="en-US" sz="3600" dirty="0">
                <a:latin typeface="Calibri" panose="020F0502020204030204" pitchFamily="34" charset="0"/>
                <a:cs typeface="Calibri" panose="020F0502020204030204" pitchFamily="34" charset="0"/>
              </a:rPr>
              <a:t>June 12</a:t>
            </a:r>
            <a:r>
              <a:rPr lang="en-US" sz="3600" baseline="30000" dirty="0">
                <a:latin typeface="Calibri" panose="020F0502020204030204" pitchFamily="34" charset="0"/>
                <a:cs typeface="Calibri" panose="020F0502020204030204" pitchFamily="34" charset="0"/>
              </a:rPr>
              <a:t>th</a:t>
            </a:r>
            <a:r>
              <a:rPr lang="en-US" sz="3600" dirty="0">
                <a:latin typeface="Calibri" panose="020F0502020204030204" pitchFamily="34" charset="0"/>
                <a:cs typeface="Calibri" panose="020F0502020204030204" pitchFamily="34" charset="0"/>
              </a:rPr>
              <a:t> appln. cutoff for OTT dicamba.</a:t>
            </a:r>
          </a:p>
          <a:p>
            <a:pPr marL="742950" indent="-742950">
              <a:buFont typeface="+mj-lt"/>
              <a:buAutoNum type="arabicPeriod"/>
            </a:pPr>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hlinkClick r:id="rId3"/>
              </a:rPr>
              <a:t>https://oisc.purdue.edu/pesticide/index.html</a:t>
            </a:r>
            <a:r>
              <a:rPr lang="en-US" sz="3600" dirty="0">
                <a:latin typeface="Calibri" panose="020F0502020204030204" pitchFamily="34" charset="0"/>
                <a:cs typeface="Calibri" panose="020F0502020204030204" pitchFamily="34" charset="0"/>
              </a:rPr>
              <a:t> </a:t>
            </a:r>
          </a:p>
          <a:p>
            <a:pPr marL="742950" indent="-742950">
              <a:buFont typeface="+mj-lt"/>
              <a:buAutoNum type="arabicPeriod"/>
            </a:pP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4405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0CD99-0FAD-4CE8-AD6C-AFD4285725F9}"/>
              </a:ext>
            </a:extLst>
          </p:cNvPr>
          <p:cNvSpPr>
            <a:spLocks noGrp="1"/>
          </p:cNvSpPr>
          <p:nvPr>
            <p:ph type="title"/>
          </p:nvPr>
        </p:nvSpPr>
        <p:spPr>
          <a:xfrm>
            <a:off x="378372" y="158133"/>
            <a:ext cx="11240814" cy="1576074"/>
          </a:xfrm>
        </p:spPr>
        <p:txBody>
          <a:bodyPr>
            <a:normAutofit/>
          </a:bodyPr>
          <a:lstStyle/>
          <a:p>
            <a:r>
              <a:rPr lang="en-US" sz="4000" dirty="0"/>
              <a:t>WHAT Prompted THE </a:t>
            </a:r>
            <a:br>
              <a:rPr lang="en-US" sz="4000" dirty="0"/>
            </a:br>
            <a:r>
              <a:rPr lang="en-US" sz="4000" dirty="0"/>
              <a:t>REGULATION REVISIONS?</a:t>
            </a:r>
          </a:p>
        </p:txBody>
      </p:sp>
      <p:sp>
        <p:nvSpPr>
          <p:cNvPr id="3" name="Content Placeholder 2">
            <a:extLst>
              <a:ext uri="{FF2B5EF4-FFF2-40B4-BE49-F238E27FC236}">
                <a16:creationId xmlns:a16="http://schemas.microsoft.com/office/drawing/2014/main" id="{DE4D8820-C1BB-4A8E-BB2B-166589D43736}"/>
              </a:ext>
            </a:extLst>
          </p:cNvPr>
          <p:cNvSpPr>
            <a:spLocks noGrp="1"/>
          </p:cNvSpPr>
          <p:nvPr>
            <p:ph idx="1"/>
          </p:nvPr>
        </p:nvSpPr>
        <p:spPr>
          <a:xfrm>
            <a:off x="572812" y="1560787"/>
            <a:ext cx="10872953" cy="5423338"/>
          </a:xfrm>
        </p:spPr>
        <p:txBody>
          <a:bodyPr>
            <a:normAutofit fontScale="77500" lnSpcReduction="20000"/>
          </a:bodyPr>
          <a:lstStyle/>
          <a:p>
            <a:r>
              <a:rPr lang="en-US" sz="4700" dirty="0">
                <a:latin typeface="Calibri" panose="020F0502020204030204" pitchFamily="34" charset="0"/>
                <a:cs typeface="Calibri" panose="020F0502020204030204" pitchFamily="34" charset="0"/>
              </a:rPr>
              <a:t>Applicator Certification, Supervision &amp; Record Keeping</a:t>
            </a:r>
          </a:p>
          <a:p>
            <a:pPr lvl="1"/>
            <a:r>
              <a:rPr lang="en-US" sz="3800" b="1" dirty="0">
                <a:latin typeface="Calibri" panose="020F0502020204030204" pitchFamily="34" charset="0"/>
                <a:cs typeface="Calibri" panose="020F0502020204030204" pitchFamily="34" charset="0"/>
              </a:rPr>
              <a:t>Federal (EPA) applicator certification &amp; training rules…40 CFR 171</a:t>
            </a:r>
          </a:p>
          <a:p>
            <a:pPr lvl="1"/>
            <a:r>
              <a:rPr lang="en-US" sz="3800" b="1" dirty="0">
                <a:latin typeface="Calibri" panose="020F0502020204030204" pitchFamily="34" charset="0"/>
                <a:cs typeface="Calibri" panose="020F0502020204030204" pitchFamily="34" charset="0"/>
              </a:rPr>
              <a:t>Requires states to adopt rules &amp; requirements </a:t>
            </a:r>
            <a:r>
              <a:rPr lang="en-US" sz="3800" b="1" u="sng" dirty="0">
                <a:latin typeface="Calibri" panose="020F0502020204030204" pitchFamily="34" charset="0"/>
                <a:cs typeface="Calibri" panose="020F0502020204030204" pitchFamily="34" charset="0"/>
              </a:rPr>
              <a:t>significantly</a:t>
            </a:r>
            <a:r>
              <a:rPr lang="en-US" sz="3800" b="1" dirty="0">
                <a:latin typeface="Calibri" panose="020F0502020204030204" pitchFamily="34" charset="0"/>
                <a:cs typeface="Calibri" panose="020F0502020204030204" pitchFamily="34" charset="0"/>
              </a:rPr>
              <a:t> </a:t>
            </a:r>
            <a:r>
              <a:rPr lang="en-US" sz="3800" b="1" u="sng" dirty="0">
                <a:latin typeface="Calibri" panose="020F0502020204030204" pitchFamily="34" charset="0"/>
                <a:cs typeface="Calibri" panose="020F0502020204030204" pitchFamily="34" charset="0"/>
              </a:rPr>
              <a:t>comparable</a:t>
            </a:r>
            <a:r>
              <a:rPr lang="en-US" sz="3800" b="1" dirty="0">
                <a:latin typeface="Calibri" panose="020F0502020204030204" pitchFamily="34" charset="0"/>
                <a:cs typeface="Calibri" panose="020F0502020204030204" pitchFamily="34" charset="0"/>
              </a:rPr>
              <a:t> to federal rules to maintain authority to certify applicators.</a:t>
            </a:r>
          </a:p>
          <a:p>
            <a:pPr lvl="1"/>
            <a:endParaRPr lang="en-US" sz="3800" b="1" dirty="0">
              <a:latin typeface="Calibri" panose="020F0502020204030204" pitchFamily="34" charset="0"/>
              <a:cs typeface="Calibri" panose="020F0502020204030204" pitchFamily="34" charset="0"/>
            </a:endParaRPr>
          </a:p>
          <a:p>
            <a:r>
              <a:rPr lang="en-US" sz="4600" dirty="0">
                <a:latin typeface="Calibri" panose="020F0502020204030204" pitchFamily="34" charset="0"/>
                <a:cs typeface="Calibri" panose="020F0502020204030204" pitchFamily="34" charset="0"/>
              </a:rPr>
              <a:t>2021 Civil Penalty Schedule </a:t>
            </a:r>
          </a:p>
          <a:p>
            <a:pPr lvl="1"/>
            <a:r>
              <a:rPr lang="en-US" sz="3800" b="1" dirty="0">
                <a:latin typeface="Calibri" panose="020F0502020204030204" pitchFamily="34" charset="0"/>
                <a:cs typeface="Calibri" panose="020F0502020204030204" pitchFamily="34" charset="0"/>
              </a:rPr>
              <a:t>Penalties had not been adjusted for over 30 years</a:t>
            </a:r>
          </a:p>
          <a:p>
            <a:pPr lvl="1"/>
            <a:r>
              <a:rPr lang="en-US" sz="3800" b="1" dirty="0">
                <a:latin typeface="Calibri" panose="020F0502020204030204" pitchFamily="34" charset="0"/>
                <a:cs typeface="Calibri" panose="020F0502020204030204" pitchFamily="34" charset="0"/>
              </a:rPr>
              <a:t>Public awareness created by attention to dicamba drift  </a:t>
            </a:r>
          </a:p>
          <a:p>
            <a:pPr lvl="1"/>
            <a:endParaRPr lang="en-US" dirty="0"/>
          </a:p>
        </p:txBody>
      </p:sp>
    </p:spTree>
    <p:extLst>
      <p:ext uri="{BB962C8B-B14F-4D97-AF65-F5344CB8AC3E}">
        <p14:creationId xmlns:p14="http://schemas.microsoft.com/office/powerpoint/2010/main" val="430946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4554-11B1-4358-AD28-DF40689632D3}"/>
              </a:ext>
            </a:extLst>
          </p:cNvPr>
          <p:cNvSpPr>
            <a:spLocks noGrp="1"/>
          </p:cNvSpPr>
          <p:nvPr>
            <p:ph type="title"/>
          </p:nvPr>
        </p:nvSpPr>
        <p:spPr>
          <a:xfrm>
            <a:off x="1089843" y="339222"/>
            <a:ext cx="10012314" cy="1059305"/>
          </a:xfrm>
        </p:spPr>
        <p:txBody>
          <a:bodyPr/>
          <a:lstStyle/>
          <a:p>
            <a:r>
              <a:rPr lang="en-US" dirty="0"/>
              <a:t>Many Stakeholders Engaged in Rulemaking</a:t>
            </a:r>
          </a:p>
        </p:txBody>
      </p:sp>
      <p:sp>
        <p:nvSpPr>
          <p:cNvPr id="8" name="Content Placeholder 7">
            <a:extLst>
              <a:ext uri="{FF2B5EF4-FFF2-40B4-BE49-F238E27FC236}">
                <a16:creationId xmlns:a16="http://schemas.microsoft.com/office/drawing/2014/main" id="{0BE1DB24-190B-4970-B090-BBEB6899D159}"/>
              </a:ext>
            </a:extLst>
          </p:cNvPr>
          <p:cNvSpPr>
            <a:spLocks noGrp="1"/>
          </p:cNvSpPr>
          <p:nvPr>
            <p:ph sz="half" idx="1"/>
          </p:nvPr>
        </p:nvSpPr>
        <p:spPr>
          <a:xfrm>
            <a:off x="1226614" y="1704702"/>
            <a:ext cx="9099800" cy="3448595"/>
          </a:xfrm>
        </p:spPr>
        <p:txBody>
          <a:bodyPr/>
          <a:lstStyle/>
          <a:p>
            <a:pPr marL="0" indent="0">
              <a:buNone/>
            </a:pPr>
            <a:r>
              <a:rPr lang="en-US"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In addition to the Indiana Pesticide Review Board, </a:t>
            </a:r>
          </a:p>
          <a:p>
            <a:pPr marL="0" indent="0">
              <a:buNone/>
            </a:pPr>
            <a:r>
              <a:rPr lang="en-US" sz="3200" dirty="0">
                <a:latin typeface="Calibri" panose="020F0502020204030204" pitchFamily="34" charset="0"/>
                <a:cs typeface="Calibri" panose="020F0502020204030204" pitchFamily="34" charset="0"/>
              </a:rPr>
              <a:t>input was received from most of the pesticide industries. </a:t>
            </a:r>
          </a:p>
        </p:txBody>
      </p:sp>
      <p:pic>
        <p:nvPicPr>
          <p:cNvPr id="10" name="Picture 9">
            <a:extLst>
              <a:ext uri="{FF2B5EF4-FFF2-40B4-BE49-F238E27FC236}">
                <a16:creationId xmlns:a16="http://schemas.microsoft.com/office/drawing/2014/main" id="{0BD18070-07DF-4A88-8AAD-06877760379C}"/>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8419" b="84805" l="10000" r="90000">
                        <a14:foregroundMark x1="49143" y1="72895" x2="49143" y2="72895"/>
                        <a14:foregroundMark x1="52429" y1="70226" x2="52429" y2="70226"/>
                        <a14:foregroundMark x1="58286" y1="76386" x2="58286" y2="76386"/>
                        <a14:foregroundMark x1="57714" y1="68583" x2="57714" y2="68583"/>
                        <a14:foregroundMark x1="56286" y1="82752" x2="56286" y2="82752"/>
                        <a14:foregroundMark x1="39857" y1="84805" x2="39857" y2="84805"/>
                      </a14:backgroundRemoval>
                    </a14:imgEffect>
                  </a14:imgLayer>
                </a14:imgProps>
              </a:ext>
              <a:ext uri="{28A0092B-C50C-407E-A947-70E740481C1C}">
                <a14:useLocalDpi xmlns:a14="http://schemas.microsoft.com/office/drawing/2010/main" val="0"/>
              </a:ext>
            </a:extLst>
          </a:blip>
          <a:srcRect b="12828"/>
          <a:stretch/>
        </p:blipFill>
        <p:spPr>
          <a:xfrm>
            <a:off x="5157220" y="3023755"/>
            <a:ext cx="7034780" cy="3834245"/>
          </a:xfrm>
          <a:prstGeom prst="rect">
            <a:avLst/>
          </a:prstGeom>
        </p:spPr>
      </p:pic>
    </p:spTree>
    <p:extLst>
      <p:ext uri="{BB962C8B-B14F-4D97-AF65-F5344CB8AC3E}">
        <p14:creationId xmlns:p14="http://schemas.microsoft.com/office/powerpoint/2010/main" val="2655616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08FDB1-A381-477F-87DD-5495A24ABE27}"/>
              </a:ext>
            </a:extLst>
          </p:cNvPr>
          <p:cNvSpPr>
            <a:spLocks noGrp="1"/>
          </p:cNvSpPr>
          <p:nvPr>
            <p:ph type="title"/>
          </p:nvPr>
        </p:nvSpPr>
        <p:spPr>
          <a:xfrm>
            <a:off x="189186" y="640080"/>
            <a:ext cx="3898182" cy="5257800"/>
          </a:xfrm>
        </p:spPr>
        <p:txBody>
          <a:bodyPr>
            <a:normAutofit/>
          </a:bodyPr>
          <a:lstStyle/>
          <a:p>
            <a:pPr algn="ctr"/>
            <a:r>
              <a:rPr lang="en-US" sz="4000" b="1" dirty="0">
                <a:solidFill>
                  <a:schemeClr val="bg1"/>
                </a:solidFill>
                <a:latin typeface="Rockwell" panose="02060603020205020403" pitchFamily="18" charset="0"/>
              </a:rPr>
              <a:t>Applicator Certification, Supervision &amp; Record Keeping</a:t>
            </a:r>
            <a:endParaRPr lang="en-US" sz="4000" b="1" u="sng" dirty="0">
              <a:solidFill>
                <a:schemeClr val="bg1"/>
              </a:solidFill>
              <a:latin typeface="Rockwell" panose="02060603020205020403" pitchFamily="18" charset="0"/>
            </a:endParaRPr>
          </a:p>
        </p:txBody>
      </p:sp>
      <p:sp>
        <p:nvSpPr>
          <p:cNvPr id="3" name="Content Placeholder 2">
            <a:extLst>
              <a:ext uri="{FF2B5EF4-FFF2-40B4-BE49-F238E27FC236}">
                <a16:creationId xmlns:a16="http://schemas.microsoft.com/office/drawing/2014/main" id="{FF99B5C6-8BDB-4F16-81D0-5D12EF4CFC87}"/>
              </a:ext>
            </a:extLst>
          </p:cNvPr>
          <p:cNvSpPr>
            <a:spLocks noGrp="1"/>
          </p:cNvSpPr>
          <p:nvPr>
            <p:ph idx="1"/>
          </p:nvPr>
        </p:nvSpPr>
        <p:spPr>
          <a:xfrm>
            <a:off x="5358384" y="640081"/>
            <a:ext cx="6024654" cy="5257800"/>
          </a:xfrm>
        </p:spPr>
        <p:txBody>
          <a:bodyPr anchor="ctr">
            <a:normAutofit fontScale="92500" lnSpcReduction="10000"/>
          </a:bodyPr>
          <a:lstStyle/>
          <a:p>
            <a:r>
              <a:rPr lang="en-US" sz="2200" b="1" dirty="0"/>
              <a:t>Federal rule adopted…March 6, 2017</a:t>
            </a:r>
          </a:p>
          <a:p>
            <a:endParaRPr lang="en-US" sz="2200" b="1" dirty="0"/>
          </a:p>
          <a:p>
            <a:r>
              <a:rPr lang="en-US" sz="2200" b="1" dirty="0"/>
              <a:t>OISC &amp; IPRB began stakeholder engagement &amp; rule drafting… Aug. 7, 2019</a:t>
            </a:r>
          </a:p>
          <a:p>
            <a:endParaRPr lang="en-US" sz="2200" b="1" dirty="0"/>
          </a:p>
          <a:p>
            <a:r>
              <a:rPr lang="en-US" sz="2200" b="1" dirty="0"/>
              <a:t>States required to submit plans to EPA… Mar. 6, 2020</a:t>
            </a:r>
          </a:p>
          <a:p>
            <a:endParaRPr lang="en-US" sz="2200" b="1" dirty="0"/>
          </a:p>
          <a:p>
            <a:r>
              <a:rPr lang="en-US" sz="2200" b="1" dirty="0"/>
              <a:t>IPRB vote to start </a:t>
            </a:r>
            <a:r>
              <a:rPr lang="en-US" sz="2200" b="1" u="sng" dirty="0"/>
              <a:t>formal</a:t>
            </a:r>
            <a:r>
              <a:rPr lang="en-US" sz="2200" b="1" dirty="0"/>
              <a:t> rulemaking…Nov. 17, 2021</a:t>
            </a:r>
          </a:p>
          <a:p>
            <a:endParaRPr lang="en-US" sz="2200" b="1" dirty="0"/>
          </a:p>
          <a:p>
            <a:r>
              <a:rPr lang="en-US" sz="2200" b="1" dirty="0"/>
              <a:t>Draft rule sent to OMB (1</a:t>
            </a:r>
            <a:r>
              <a:rPr lang="en-US" sz="2200" b="1" baseline="30000" dirty="0"/>
              <a:t>st</a:t>
            </a:r>
            <a:r>
              <a:rPr lang="en-US" sz="2200" b="1" dirty="0"/>
              <a:t> step)…February 7, 2022</a:t>
            </a:r>
          </a:p>
          <a:p>
            <a:endParaRPr lang="en-US" sz="2200" b="1" dirty="0"/>
          </a:p>
          <a:p>
            <a:r>
              <a:rPr lang="en-US" sz="2200" b="1" dirty="0"/>
              <a:t>Draft rule reduced based on OMB comments</a:t>
            </a:r>
          </a:p>
          <a:p>
            <a:endParaRPr lang="en-US" sz="2200" b="1" dirty="0"/>
          </a:p>
          <a:p>
            <a:r>
              <a:rPr lang="en-US" sz="2200" b="1" dirty="0"/>
              <a:t>Final rule signed by Governor…December 1, 2022.</a:t>
            </a:r>
          </a:p>
          <a:p>
            <a:pPr marL="0" indent="0">
              <a:buNone/>
            </a:pPr>
            <a:endParaRPr lang="en-US" sz="2000" dirty="0"/>
          </a:p>
        </p:txBody>
      </p:sp>
      <p:sp>
        <p:nvSpPr>
          <p:cNvPr id="4" name="Date Placeholder 3">
            <a:extLst>
              <a:ext uri="{FF2B5EF4-FFF2-40B4-BE49-F238E27FC236}">
                <a16:creationId xmlns:a16="http://schemas.microsoft.com/office/drawing/2014/main" id="{106B5368-0E72-400C-8D6F-8E29F823A2C8}"/>
              </a:ext>
            </a:extLst>
          </p:cNvPr>
          <p:cNvSpPr>
            <a:spLocks noGrp="1"/>
          </p:cNvSpPr>
          <p:nvPr>
            <p:ph type="dt" sz="half" idx="10"/>
          </p:nvPr>
        </p:nvSpPr>
        <p:spPr>
          <a:xfrm>
            <a:off x="838200" y="6356350"/>
            <a:ext cx="2743200"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endParaRPr kumimoji="0" lang="en-US"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210D2654-067C-46F0-9DE8-08DC0893FCC3}"/>
              </a:ext>
            </a:extLst>
          </p:cNvPr>
          <p:cNvSpPr>
            <a:spLocks noGrp="1"/>
          </p:cNvSpPr>
          <p:nvPr>
            <p:ph type="sldNum" sz="quarter" idx="12"/>
          </p:nvPr>
        </p:nvSpPr>
        <p:spPr>
          <a:xfrm>
            <a:off x="8610600" y="6356350"/>
            <a:ext cx="2743200"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endParaRPr kumimoji="0" lang="en-US" b="0" i="0" u="none" strike="noStrike" kern="1200" cap="none" spc="0" normalizeH="0" baseline="0" noProof="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3726397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536658" y="245942"/>
            <a:ext cx="3902964" cy="5257800"/>
          </a:xfrm>
        </p:spPr>
        <p:txBody>
          <a:bodyPr>
            <a:normAutofit/>
          </a:bodyPr>
          <a:lstStyle/>
          <a:p>
            <a:pPr algn="ctr"/>
            <a:r>
              <a:rPr lang="en-US" b="1" dirty="0">
                <a:solidFill>
                  <a:schemeClr val="bg1"/>
                </a:solidFill>
                <a:latin typeface="Rockwell" panose="02060603020205020403" pitchFamily="18" charset="0"/>
              </a:rPr>
              <a:t>Applicator Certification</a:t>
            </a: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4709160" y="-1"/>
            <a:ext cx="7482840" cy="6858000"/>
          </a:xfrm>
        </p:spPr>
        <p:txBody>
          <a:bodyPr anchor="ctr">
            <a:normAutofit fontScale="70000" lnSpcReduction="20000"/>
          </a:bodyPr>
          <a:lstStyle/>
          <a:p>
            <a:endParaRPr lang="en-US" sz="2400" b="1" dirty="0"/>
          </a:p>
          <a:p>
            <a:r>
              <a:rPr lang="en-US" sz="4100" b="1" dirty="0"/>
              <a:t>All applications of RUP </a:t>
            </a:r>
            <a:r>
              <a:rPr lang="en-US" sz="4100" b="1" u="sng" dirty="0"/>
              <a:t>must</a:t>
            </a:r>
            <a:r>
              <a:rPr lang="en-US" sz="4100" b="1" dirty="0"/>
              <a:t> be by a fully certified applicator.</a:t>
            </a:r>
          </a:p>
          <a:p>
            <a:endParaRPr lang="en-US" sz="4100" b="1" dirty="0"/>
          </a:p>
          <a:p>
            <a:r>
              <a:rPr lang="en-US" sz="4100" b="1" dirty="0">
                <a:solidFill>
                  <a:srgbClr val="FF0000"/>
                </a:solidFill>
              </a:rPr>
              <a:t>Supervision of RUP use no longer permitted for private or commercial applicators. </a:t>
            </a:r>
            <a:endParaRPr lang="en-US" sz="4100" b="1" i="1" dirty="0">
              <a:solidFill>
                <a:srgbClr val="FF0000"/>
              </a:solidFill>
            </a:endParaRPr>
          </a:p>
          <a:p>
            <a:endParaRPr lang="en-US" sz="4100" b="1" dirty="0"/>
          </a:p>
          <a:p>
            <a:r>
              <a:rPr lang="en-US" sz="4100" b="1" dirty="0"/>
              <a:t>Certification requirements for both commercial &amp; private applicators unchanged:</a:t>
            </a:r>
          </a:p>
          <a:p>
            <a:pPr marL="914400" lvl="2" indent="0">
              <a:buNone/>
            </a:pPr>
            <a:endParaRPr lang="en-US" sz="4100" b="1" dirty="0"/>
          </a:p>
          <a:p>
            <a:pPr lvl="1"/>
            <a:r>
              <a:rPr lang="en-US" sz="4100" b="1" dirty="0"/>
              <a:t>Farmer/Private Applicator</a:t>
            </a:r>
          </a:p>
          <a:p>
            <a:pPr lvl="2"/>
            <a:r>
              <a:rPr lang="en-US" sz="4100" b="1" dirty="0"/>
              <a:t>Core (standard)</a:t>
            </a:r>
          </a:p>
          <a:p>
            <a:pPr lvl="2"/>
            <a:r>
              <a:rPr lang="en-US" sz="4100" b="1" dirty="0"/>
              <a:t>Core + 7d (fumigation)</a:t>
            </a:r>
          </a:p>
          <a:p>
            <a:pPr lvl="2"/>
            <a:r>
              <a:rPr lang="en-US" sz="4100" b="1" dirty="0"/>
              <a:t>Core + 11 (aerial)</a:t>
            </a:r>
          </a:p>
          <a:p>
            <a:pPr lvl="2"/>
            <a:endParaRPr lang="en-US" sz="4100" b="1" dirty="0"/>
          </a:p>
          <a:p>
            <a:pPr lvl="1"/>
            <a:r>
              <a:rPr lang="en-US" sz="4100" b="1" dirty="0"/>
              <a:t>Commercial Applicator</a:t>
            </a:r>
          </a:p>
          <a:p>
            <a:pPr lvl="2"/>
            <a:r>
              <a:rPr lang="en-US" sz="4100" b="1" dirty="0"/>
              <a:t>Core + category</a:t>
            </a:r>
            <a:endParaRPr lang="en-US" sz="3300" b="1" dirty="0">
              <a:solidFill>
                <a:srgbClr val="FF0000"/>
              </a:solidFill>
            </a:endParaRPr>
          </a:p>
          <a:p>
            <a:pPr lvl="1"/>
            <a:endParaRPr lang="en-US" sz="2000" b="1" dirty="0">
              <a:solidFill>
                <a:srgbClr val="FF0000"/>
              </a:solidFill>
            </a:endParaRPr>
          </a:p>
          <a:p>
            <a:pPr lvl="1"/>
            <a:endParaRPr lang="en-US" sz="2000" b="1" dirty="0">
              <a:solidFill>
                <a:srgbClr val="FF0000"/>
              </a:solidFill>
            </a:endParaRPr>
          </a:p>
        </p:txBody>
      </p:sp>
    </p:spTree>
    <p:extLst>
      <p:ext uri="{BB962C8B-B14F-4D97-AF65-F5344CB8AC3E}">
        <p14:creationId xmlns:p14="http://schemas.microsoft.com/office/powerpoint/2010/main" val="3298138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BD9B19F-D225-4377-9243-E4F4F7963A56}"/>
              </a:ext>
            </a:extLst>
          </p:cNvPr>
          <p:cNvSpPr>
            <a:spLocks noGrp="1"/>
          </p:cNvSpPr>
          <p:nvPr>
            <p:ph type="title"/>
          </p:nvPr>
        </p:nvSpPr>
        <p:spPr>
          <a:xfrm>
            <a:off x="0" y="640079"/>
            <a:ext cx="4709160" cy="5524238"/>
          </a:xfrm>
        </p:spPr>
        <p:txBody>
          <a:bodyPr>
            <a:normAutofit/>
          </a:bodyPr>
          <a:lstStyle/>
          <a:p>
            <a:pPr algn="ctr"/>
            <a:r>
              <a:rPr lang="en-US" sz="4000" b="1" dirty="0">
                <a:solidFill>
                  <a:schemeClr val="bg1"/>
                </a:solidFill>
                <a:latin typeface="Rockwell" panose="02060603020205020403" pitchFamily="18" charset="0"/>
              </a:rPr>
              <a:t>Why was supervision eliminated for RUPs?</a:t>
            </a:r>
          </a:p>
        </p:txBody>
      </p:sp>
      <p:sp>
        <p:nvSpPr>
          <p:cNvPr id="3" name="Content Placeholder 2">
            <a:extLst>
              <a:ext uri="{FF2B5EF4-FFF2-40B4-BE49-F238E27FC236}">
                <a16:creationId xmlns:a16="http://schemas.microsoft.com/office/drawing/2014/main" id="{74201432-C253-4973-B306-DF23DDEA9972}"/>
              </a:ext>
            </a:extLst>
          </p:cNvPr>
          <p:cNvSpPr>
            <a:spLocks noGrp="1"/>
          </p:cNvSpPr>
          <p:nvPr>
            <p:ph idx="1"/>
          </p:nvPr>
        </p:nvSpPr>
        <p:spPr>
          <a:xfrm>
            <a:off x="4709160" y="-53604"/>
            <a:ext cx="7481316" cy="6911604"/>
          </a:xfrm>
        </p:spPr>
        <p:txBody>
          <a:bodyPr anchor="ctr">
            <a:normAutofit/>
          </a:bodyPr>
          <a:lstStyle/>
          <a:p>
            <a:r>
              <a:rPr lang="en-US" b="1" dirty="0"/>
              <a:t>Federal supervision became too prescriptive:</a:t>
            </a:r>
          </a:p>
          <a:p>
            <a:pPr lvl="1"/>
            <a:r>
              <a:rPr lang="en-US" sz="2800" b="1" dirty="0"/>
              <a:t>Annual training of noncertified applicators</a:t>
            </a:r>
          </a:p>
          <a:p>
            <a:pPr lvl="1"/>
            <a:r>
              <a:rPr lang="en-US" sz="2800" b="1" dirty="0"/>
              <a:t>Record keeping for annual training</a:t>
            </a:r>
          </a:p>
          <a:p>
            <a:pPr lvl="1"/>
            <a:r>
              <a:rPr lang="en-US" sz="2800" b="1" dirty="0"/>
              <a:t>Daily equipment inspections</a:t>
            </a:r>
          </a:p>
          <a:p>
            <a:pPr lvl="1"/>
            <a:r>
              <a:rPr lang="en-US" sz="2800" b="1" dirty="0"/>
              <a:t>Record keeping for daily inspections</a:t>
            </a:r>
          </a:p>
          <a:p>
            <a:pPr lvl="1"/>
            <a:r>
              <a:rPr lang="en-US" sz="2800" b="1" dirty="0"/>
              <a:t>Daily written site &amp; condition specific instructions</a:t>
            </a:r>
          </a:p>
          <a:p>
            <a:pPr lvl="1"/>
            <a:r>
              <a:rPr lang="en-US" sz="2800" b="1" dirty="0"/>
              <a:t>Record keeping for daily instructions</a:t>
            </a:r>
          </a:p>
          <a:p>
            <a:pPr lvl="1"/>
            <a:endParaRPr lang="en-US" sz="2800" b="1" dirty="0"/>
          </a:p>
          <a:p>
            <a:r>
              <a:rPr lang="en-US" b="1" dirty="0"/>
              <a:t>Comparable state rules would result in numerous technical violations.</a:t>
            </a:r>
          </a:p>
          <a:p>
            <a:endParaRPr lang="en-US" b="1" dirty="0"/>
          </a:p>
          <a:p>
            <a:r>
              <a:rPr lang="en-US" b="1" dirty="0"/>
              <a:t>Allowed for more flexible GUP supervision requirements.</a:t>
            </a:r>
          </a:p>
        </p:txBody>
      </p:sp>
    </p:spTree>
    <p:extLst>
      <p:ext uri="{BB962C8B-B14F-4D97-AF65-F5344CB8AC3E}">
        <p14:creationId xmlns:p14="http://schemas.microsoft.com/office/powerpoint/2010/main" val="3478285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346841" y="236483"/>
            <a:ext cx="4035973" cy="5661397"/>
          </a:xfrm>
        </p:spPr>
        <p:txBody>
          <a:bodyPr>
            <a:normAutofit/>
          </a:bodyPr>
          <a:lstStyle/>
          <a:p>
            <a:pPr algn="ctr"/>
            <a:r>
              <a:rPr lang="en-US" b="1" dirty="0">
                <a:solidFill>
                  <a:schemeClr val="bg1"/>
                </a:solidFill>
                <a:latin typeface="Rockwell" panose="02060603020205020403" pitchFamily="18" charset="0"/>
              </a:rPr>
              <a:t>Certification</a:t>
            </a:r>
            <a:br>
              <a:rPr lang="en-US" b="1" dirty="0">
                <a:solidFill>
                  <a:schemeClr val="bg1"/>
                </a:solidFill>
                <a:latin typeface="Rockwell" panose="02060603020205020403" pitchFamily="18" charset="0"/>
              </a:rPr>
            </a:br>
            <a:r>
              <a:rPr lang="en-US" b="1" dirty="0">
                <a:solidFill>
                  <a:schemeClr val="bg1"/>
                </a:solidFill>
                <a:latin typeface="Rockwell" panose="02060603020205020403" pitchFamily="18" charset="0"/>
              </a:rPr>
              <a:t>Exam Process</a:t>
            </a:r>
          </a:p>
        </p:txBody>
      </p:sp>
      <p:sp>
        <p:nvSpPr>
          <p:cNvPr id="4" name="TextBox 3">
            <a:extLst>
              <a:ext uri="{FF2B5EF4-FFF2-40B4-BE49-F238E27FC236}">
                <a16:creationId xmlns:a16="http://schemas.microsoft.com/office/drawing/2014/main" id="{A7697420-6D11-4AFF-B56E-2A966D0E5106}"/>
              </a:ext>
            </a:extLst>
          </p:cNvPr>
          <p:cNvSpPr txBox="1"/>
          <p:nvPr/>
        </p:nvSpPr>
        <p:spPr>
          <a:xfrm>
            <a:off x="4709160" y="441434"/>
            <a:ext cx="7135999" cy="4585871"/>
          </a:xfrm>
          <a:prstGeom prst="rect">
            <a:avLst/>
          </a:prstGeom>
          <a:noFill/>
        </p:spPr>
        <p:txBody>
          <a:bodyPr wrap="square" rtlCol="0">
            <a:spAutoFit/>
          </a:bodyPr>
          <a:lstStyle/>
          <a:p>
            <a:pPr marL="285750" indent="-285750">
              <a:buFont typeface="Arial" panose="020B0604020202020204" pitchFamily="34" charset="0"/>
              <a:buChar char="•"/>
            </a:pPr>
            <a:r>
              <a:rPr lang="en-US" sz="3600" b="1" u="sng" dirty="0"/>
              <a:t>No more paper exams</a:t>
            </a:r>
          </a:p>
          <a:p>
            <a:pPr marL="285750" indent="-285750">
              <a:spcBef>
                <a:spcPts val="2400"/>
              </a:spcBef>
              <a:buFont typeface="Arial" panose="020B0604020202020204" pitchFamily="34" charset="0"/>
              <a:buChar char="•"/>
            </a:pPr>
            <a:r>
              <a:rPr lang="en-US" sz="3600" b="1" dirty="0"/>
              <a:t>Exams by appointment at Metro Institute testing centers:</a:t>
            </a:r>
            <a:br>
              <a:rPr lang="en-US" sz="3600" b="1" dirty="0"/>
            </a:br>
            <a:r>
              <a:rPr lang="en-US" sz="3600" b="1" dirty="0">
                <a:hlinkClick r:id="rId3"/>
              </a:rPr>
              <a:t>http://Indiana.metrosignup.com/</a:t>
            </a:r>
            <a:endParaRPr lang="en-US" sz="3600" b="1" dirty="0"/>
          </a:p>
          <a:p>
            <a:pPr marL="274320" indent="-285750">
              <a:spcBef>
                <a:spcPts val="2400"/>
              </a:spcBef>
              <a:buFont typeface="Arial" panose="020B0604020202020204" pitchFamily="34" charset="0"/>
              <a:buChar char="•"/>
            </a:pPr>
            <a:r>
              <a:rPr lang="en-US" sz="3600" b="1" dirty="0"/>
              <a:t>Training manuals and optional   exam prep training:</a:t>
            </a:r>
          </a:p>
          <a:p>
            <a:pPr marL="274320"/>
            <a:r>
              <a:rPr lang="en-US" sz="3600" b="1" dirty="0">
                <a:hlinkClick r:id="rId4"/>
              </a:rPr>
              <a:t>https://ppp.purdue.edu/</a:t>
            </a:r>
            <a:r>
              <a:rPr lang="en-US" sz="3600" b="1" dirty="0"/>
              <a:t> </a:t>
            </a:r>
          </a:p>
        </p:txBody>
      </p:sp>
    </p:spTree>
    <p:extLst>
      <p:ext uri="{BB962C8B-B14F-4D97-AF65-F5344CB8AC3E}">
        <p14:creationId xmlns:p14="http://schemas.microsoft.com/office/powerpoint/2010/main" val="1084839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22A52A-2A27-4C92-AE10-EC715B177904}"/>
              </a:ext>
            </a:extLst>
          </p:cNvPr>
          <p:cNvSpPr>
            <a:spLocks noGrp="1"/>
          </p:cNvSpPr>
          <p:nvPr>
            <p:ph type="title"/>
          </p:nvPr>
        </p:nvSpPr>
        <p:spPr>
          <a:xfrm>
            <a:off x="268014" y="640080"/>
            <a:ext cx="4282932" cy="5257800"/>
          </a:xfrm>
        </p:spPr>
        <p:txBody>
          <a:bodyPr>
            <a:normAutofit/>
          </a:bodyPr>
          <a:lstStyle/>
          <a:p>
            <a:pPr algn="ctr"/>
            <a:r>
              <a:rPr lang="en-US" sz="4000" b="1" dirty="0">
                <a:solidFill>
                  <a:schemeClr val="bg1"/>
                </a:solidFill>
                <a:latin typeface="Rockwell" panose="02060603020205020403" pitchFamily="18" charset="0"/>
              </a:rPr>
              <a:t>Supervision of Noncertified Applicators</a:t>
            </a:r>
          </a:p>
        </p:txBody>
      </p:sp>
      <p:sp>
        <p:nvSpPr>
          <p:cNvPr id="3" name="Content Placeholder 2">
            <a:extLst>
              <a:ext uri="{FF2B5EF4-FFF2-40B4-BE49-F238E27FC236}">
                <a16:creationId xmlns:a16="http://schemas.microsoft.com/office/drawing/2014/main" id="{8CCEA4E7-CB03-4C8A-BAAA-0FB3B4B9B426}"/>
              </a:ext>
            </a:extLst>
          </p:cNvPr>
          <p:cNvSpPr>
            <a:spLocks noGrp="1"/>
          </p:cNvSpPr>
          <p:nvPr>
            <p:ph idx="1"/>
          </p:nvPr>
        </p:nvSpPr>
        <p:spPr>
          <a:xfrm>
            <a:off x="4817436" y="0"/>
            <a:ext cx="7106550" cy="6400799"/>
          </a:xfrm>
        </p:spPr>
        <p:txBody>
          <a:bodyPr anchor="ctr">
            <a:normAutofit fontScale="92500" lnSpcReduction="20000"/>
          </a:bodyPr>
          <a:lstStyle/>
          <a:p>
            <a:endParaRPr lang="en-US" sz="3800" b="1" dirty="0"/>
          </a:p>
          <a:p>
            <a:r>
              <a:rPr lang="en-US" sz="3800" b="1" dirty="0">
                <a:solidFill>
                  <a:srgbClr val="FF0000"/>
                </a:solidFill>
              </a:rPr>
              <a:t>Supervision of RUP use no longer permitted for commercial or private applicators. </a:t>
            </a:r>
          </a:p>
          <a:p>
            <a:endParaRPr lang="en-US" sz="3800" b="1" dirty="0">
              <a:solidFill>
                <a:srgbClr val="FF0000"/>
              </a:solidFill>
            </a:endParaRPr>
          </a:p>
          <a:p>
            <a:r>
              <a:rPr lang="en-US" sz="3800" b="1" dirty="0"/>
              <a:t>Supervision of GUP use by commercial for-hire applicators still permitted.</a:t>
            </a:r>
          </a:p>
          <a:p>
            <a:endParaRPr lang="en-US" sz="3800" b="1" dirty="0"/>
          </a:p>
          <a:p>
            <a:r>
              <a:rPr lang="en-US" sz="3800" b="1" dirty="0"/>
              <a:t>Commercial GUP supervision by:</a:t>
            </a:r>
          </a:p>
          <a:p>
            <a:pPr lvl="1"/>
            <a:r>
              <a:rPr lang="en-US" sz="3800" b="1" dirty="0"/>
              <a:t>physical presence of commercial applicator; OR</a:t>
            </a:r>
          </a:p>
          <a:p>
            <a:pPr lvl="1"/>
            <a:r>
              <a:rPr lang="en-US" sz="3800" b="1" dirty="0"/>
              <a:t>Noncertified applicator is Registered Technician</a:t>
            </a:r>
          </a:p>
          <a:p>
            <a:pPr lvl="1"/>
            <a:endParaRPr lang="en-US" sz="2800" b="1" dirty="0"/>
          </a:p>
        </p:txBody>
      </p:sp>
    </p:spTree>
    <p:extLst>
      <p:ext uri="{BB962C8B-B14F-4D97-AF65-F5344CB8AC3E}">
        <p14:creationId xmlns:p14="http://schemas.microsoft.com/office/powerpoint/2010/main" val="152859212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1296</TotalTime>
  <Words>3081</Words>
  <Application>Microsoft Office PowerPoint</Application>
  <PresentationFormat>Widescreen</PresentationFormat>
  <Paragraphs>367</Paragraphs>
  <Slides>26</Slides>
  <Notes>26</Notes>
  <HiddenSlides>1</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Calibri</vt:lpstr>
      <vt:lpstr>Calibri Light</vt:lpstr>
      <vt:lpstr>Rockwell</vt:lpstr>
      <vt:lpstr>Times New Roman</vt:lpstr>
      <vt:lpstr>Wingdings</vt:lpstr>
      <vt:lpstr>Gallery</vt:lpstr>
      <vt:lpstr>Office Theme</vt:lpstr>
      <vt:lpstr>state pesticide  regulation update</vt:lpstr>
      <vt:lpstr>state pesticide  regulation update</vt:lpstr>
      <vt:lpstr>WHAT Prompted THE  REGULATION REVISIONS?</vt:lpstr>
      <vt:lpstr>Many Stakeholders Engaged in Rulemaking</vt:lpstr>
      <vt:lpstr>Applicator Certification, Supervision &amp; Record Keeping</vt:lpstr>
      <vt:lpstr>Applicator Certification</vt:lpstr>
      <vt:lpstr>Why was supervision eliminated for RUPs?</vt:lpstr>
      <vt:lpstr>Certification Exam Process</vt:lpstr>
      <vt:lpstr>Supervision of Noncertified Applicators</vt:lpstr>
      <vt:lpstr>GUP Supervision by Commercial Applicators</vt:lpstr>
      <vt:lpstr>Registered Technician(RT) Process</vt:lpstr>
      <vt:lpstr>Notable</vt:lpstr>
      <vt:lpstr>Notable:</vt:lpstr>
      <vt:lpstr>New RESTRICTED USE PESTICIDE APPLICATION Recordkeeping Requirements</vt:lpstr>
      <vt:lpstr>New RESTRICTED USE PESTICIDE SALES Recordkeeping Requirements</vt:lpstr>
      <vt:lpstr>2021 Civil Penalty Legislation</vt:lpstr>
      <vt:lpstr>Three penalty buckets:</vt:lpstr>
      <vt:lpstr>Adverse Effect</vt:lpstr>
      <vt:lpstr>Warning first…then $250 Civil Penalty Bucket</vt:lpstr>
      <vt:lpstr>$500 Civil Penalty  Bucket</vt:lpstr>
      <vt:lpstr>Civil Penalty Mitigation (Reduction)</vt:lpstr>
      <vt:lpstr>$1000 Civil Penalty  Bucket</vt:lpstr>
      <vt:lpstr>2023 Dicamba Use Restrictions</vt:lpstr>
      <vt:lpstr>Where will I find state labels &amp; cutoff dates ?</vt:lpstr>
      <vt:lpstr>Will use of all other dicamba products be impacted by this federal label change?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rule update</dc:title>
  <dc:creator>Reed, Leo A</dc:creator>
  <cp:lastModifiedBy>Janssen, Cheri L.</cp:lastModifiedBy>
  <cp:revision>83</cp:revision>
  <cp:lastPrinted>2023-02-17T13:38:19Z</cp:lastPrinted>
  <dcterms:created xsi:type="dcterms:W3CDTF">2022-12-09T17:51:14Z</dcterms:created>
  <dcterms:modified xsi:type="dcterms:W3CDTF">2023-02-24T14:43:47Z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44bd30-2ed7-4c9d-9d12-46200872a97b_Enabled">
    <vt:lpwstr>true</vt:lpwstr>
  </property>
  <property fmtid="{D5CDD505-2E9C-101B-9397-08002B2CF9AE}" pid="3" name="MSIP_Label_4044bd30-2ed7-4c9d-9d12-46200872a97b_SetDate">
    <vt:lpwstr>2022-12-09T17:51:14Z</vt:lpwstr>
  </property>
  <property fmtid="{D5CDD505-2E9C-101B-9397-08002B2CF9AE}" pid="4" name="MSIP_Label_4044bd30-2ed7-4c9d-9d12-46200872a97b_Method">
    <vt:lpwstr>Standard</vt:lpwstr>
  </property>
  <property fmtid="{D5CDD505-2E9C-101B-9397-08002B2CF9AE}" pid="5" name="MSIP_Label_4044bd30-2ed7-4c9d-9d12-46200872a97b_Name">
    <vt:lpwstr>defa4170-0d19-0005-0004-bc88714345d2</vt:lpwstr>
  </property>
  <property fmtid="{D5CDD505-2E9C-101B-9397-08002B2CF9AE}" pid="6" name="MSIP_Label_4044bd30-2ed7-4c9d-9d12-46200872a97b_SiteId">
    <vt:lpwstr>4130bd39-7c53-419c-b1e5-8758d6d63f21</vt:lpwstr>
  </property>
  <property fmtid="{D5CDD505-2E9C-101B-9397-08002B2CF9AE}" pid="7" name="MSIP_Label_4044bd30-2ed7-4c9d-9d12-46200872a97b_ActionId">
    <vt:lpwstr>698e6c75-0ab9-4e67-b6ca-0a9dd4bf13c6</vt:lpwstr>
  </property>
  <property fmtid="{D5CDD505-2E9C-101B-9397-08002B2CF9AE}" pid="8" name="MSIP_Label_4044bd30-2ed7-4c9d-9d12-46200872a97b_ContentBits">
    <vt:lpwstr>0</vt:lpwstr>
  </property>
</Properties>
</file>