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1" r:id="rId6"/>
    <p:sldId id="262" r:id="rId7"/>
    <p:sldId id="285" r:id="rId8"/>
    <p:sldId id="263" r:id="rId9"/>
    <p:sldId id="264" r:id="rId10"/>
    <p:sldId id="265" r:id="rId11"/>
    <p:sldId id="284" r:id="rId12"/>
    <p:sldId id="266" r:id="rId13"/>
    <p:sldId id="267" r:id="rId14"/>
    <p:sldId id="268" r:id="rId15"/>
    <p:sldId id="269" r:id="rId16"/>
    <p:sldId id="283" r:id="rId17"/>
  </p:sldIdLst>
  <p:sldSz cx="9144000" cy="6858000" type="screen4x3"/>
  <p:notesSz cx="6934200" cy="9232900"/>
  <p:custDataLst>
    <p:tags r:id="rId20"/>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CCCCCC"/>
    <a:srgbClr val="DDDDDD"/>
    <a:srgbClr val="FF0000"/>
    <a:srgbClr val="996633"/>
    <a:srgbClr val="33CC33"/>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0" autoAdjust="0"/>
  </p:normalViewPr>
  <p:slideViewPr>
    <p:cSldViewPr>
      <p:cViewPr varScale="1">
        <p:scale>
          <a:sx n="91" d="100"/>
          <a:sy n="91" d="100"/>
        </p:scale>
        <p:origin x="107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7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eaLnBrk="1" hangingPunct="1">
              <a:defRPr sz="1200">
                <a:latin typeface="Arial" charset="0"/>
                <a:ea typeface="+mn-ea"/>
              </a:defRPr>
            </a:lvl1pPr>
          </a:lstStyle>
          <a:p>
            <a:pPr>
              <a:defRPr/>
            </a:pPr>
            <a:endParaRPr lang="en-US"/>
          </a:p>
        </p:txBody>
      </p:sp>
      <p:sp>
        <p:nvSpPr>
          <p:cNvPr id="43011"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eaLnBrk="1" hangingPunct="1">
              <a:defRPr sz="1200">
                <a:latin typeface="Arial" charset="0"/>
                <a:ea typeface="+mn-ea"/>
              </a:defRPr>
            </a:lvl1pPr>
          </a:lstStyle>
          <a:p>
            <a:pPr>
              <a:defRPr/>
            </a:pPr>
            <a:endParaRPr lang="en-US"/>
          </a:p>
        </p:txBody>
      </p:sp>
      <p:sp>
        <p:nvSpPr>
          <p:cNvPr id="43012"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eaLnBrk="1" hangingPunct="1">
              <a:defRPr sz="1200">
                <a:latin typeface="Arial" charset="0"/>
                <a:ea typeface="+mn-ea"/>
              </a:defRPr>
            </a:lvl1pPr>
          </a:lstStyle>
          <a:p>
            <a:pPr>
              <a:defRPr/>
            </a:pPr>
            <a:endParaRPr lang="en-US"/>
          </a:p>
        </p:txBody>
      </p:sp>
      <p:sp>
        <p:nvSpPr>
          <p:cNvPr id="43013"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eaLnBrk="1" hangingPunct="1">
              <a:defRPr sz="1200"/>
            </a:lvl1pPr>
          </a:lstStyle>
          <a:p>
            <a:pPr>
              <a:defRPr/>
            </a:pPr>
            <a:fld id="{144C0A77-F385-4C82-87BD-B5C8AD6DE756}" type="slidenum">
              <a:rPr lang="en-US" altLang="en-US"/>
              <a:pPr>
                <a:defRPr/>
              </a:pPr>
              <a:t>‹#›</a:t>
            </a:fld>
            <a:endParaRPr lang="en-US" altLang="en-US"/>
          </a:p>
        </p:txBody>
      </p:sp>
    </p:spTree>
    <p:extLst>
      <p:ext uri="{BB962C8B-B14F-4D97-AF65-F5344CB8AC3E}">
        <p14:creationId xmlns:p14="http://schemas.microsoft.com/office/powerpoint/2010/main" val="2464669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15363" name="Rectangle 3"/>
          <p:cNvSpPr>
            <a:spLocks noGrp="1" noChangeArrowheads="1"/>
          </p:cNvSpPr>
          <p:nvPr>
            <p:ph type="dt" idx="1"/>
          </p:nvPr>
        </p:nvSpPr>
        <p:spPr bwMode="auto">
          <a:xfrm>
            <a:off x="396240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16C8CF4-31C0-4D5C-93F0-E6E6B1731E2E}" type="datetimeFigureOut">
              <a:rPr lang="en-US" altLang="en-US"/>
              <a:pPr>
                <a:defRPr/>
              </a:pPr>
              <a:t>3/12/2015</a:t>
            </a:fld>
            <a:endParaRPr lang="en-US" altLang="en-US"/>
          </a:p>
        </p:txBody>
      </p:sp>
      <p:sp>
        <p:nvSpPr>
          <p:cNvPr id="5124" name="Rectangle 4"/>
          <p:cNvSpPr>
            <a:spLocks noGrp="1" noRot="1" noChangeAspect="1" noChangeArrowheads="1" noTextEdit="1"/>
          </p:cNvSpPr>
          <p:nvPr>
            <p:ph type="sldImg" idx="2"/>
          </p:nvPr>
        </p:nvSpPr>
        <p:spPr bwMode="auto">
          <a:xfrm>
            <a:off x="11303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14400" y="4419600"/>
            <a:ext cx="5105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7630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15367" name="Rectangle 7"/>
          <p:cNvSpPr>
            <a:spLocks noGrp="1" noChangeArrowheads="1"/>
          </p:cNvSpPr>
          <p:nvPr>
            <p:ph type="sldNum" sz="quarter" idx="5"/>
          </p:nvPr>
        </p:nvSpPr>
        <p:spPr bwMode="auto">
          <a:xfrm>
            <a:off x="3962400" y="87630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D2CF1B-022E-4BB7-A1EF-0BCF27E410E2}" type="slidenum">
              <a:rPr lang="en-US" altLang="en-US"/>
              <a:pPr>
                <a:defRPr/>
              </a:pPr>
              <a:t>‹#›</a:t>
            </a:fld>
            <a:endParaRPr lang="en-US" altLang="en-US"/>
          </a:p>
        </p:txBody>
      </p:sp>
    </p:spTree>
    <p:extLst>
      <p:ext uri="{BB962C8B-B14F-4D97-AF65-F5344CB8AC3E}">
        <p14:creationId xmlns:p14="http://schemas.microsoft.com/office/powerpoint/2010/main" val="695413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bbllngr@clemson.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Can use this slide as a title page</a:t>
            </a: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C2BDC53-D39F-450A-B6D1-8E5F598FAEA3}" type="slidenum">
              <a:rPr lang="en-US" altLang="en-US" sz="1200" smtClean="0"/>
              <a:pPr/>
              <a:t>1</a:t>
            </a:fld>
            <a:endParaRPr lang="en-US" altLang="en-US" sz="1200" smtClean="0"/>
          </a:p>
        </p:txBody>
      </p:sp>
    </p:spTree>
    <p:extLst>
      <p:ext uri="{BB962C8B-B14F-4D97-AF65-F5344CB8AC3E}">
        <p14:creationId xmlns:p14="http://schemas.microsoft.com/office/powerpoint/2010/main" val="35856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Permission given by Robert G. (Bob) Bellinger, Ph.D.</a:t>
            </a:r>
            <a:br>
              <a:rPr lang="en-US" altLang="en-US" smtClean="0">
                <a:latin typeface="Calibri" panose="020F0502020204030204" pitchFamily="34" charset="0"/>
              </a:rPr>
            </a:br>
            <a:r>
              <a:rPr lang="en-US" altLang="en-US" i="1" smtClean="0">
                <a:latin typeface="Calibri" panose="020F0502020204030204" pitchFamily="34" charset="0"/>
              </a:rPr>
              <a:t>Professor of Entomology &amp; Extension Pesticide Coordinator</a:t>
            </a:r>
            <a:r>
              <a:rPr lang="en-US" altLang="en-US" smtClean="0">
                <a:latin typeface="Calibri" panose="020F0502020204030204" pitchFamily="34" charset="0"/>
              </a:rPr>
              <a:t>;</a:t>
            </a:r>
            <a:br>
              <a:rPr lang="en-US" altLang="en-US" smtClean="0">
                <a:latin typeface="Calibri" panose="020F0502020204030204" pitchFamily="34" charset="0"/>
              </a:rPr>
            </a:br>
            <a:r>
              <a:rPr lang="en-US" altLang="en-US" smtClean="0">
                <a:latin typeface="Calibri" panose="020F0502020204030204" pitchFamily="34" charset="0"/>
              </a:rPr>
              <a:t>Director, Pesticide Information Program;</a:t>
            </a:r>
            <a:br>
              <a:rPr lang="en-US" altLang="en-US" smtClean="0">
                <a:latin typeface="Calibri" panose="020F0502020204030204" pitchFamily="34" charset="0"/>
              </a:rPr>
            </a:br>
            <a:r>
              <a:rPr lang="en-US" altLang="en-US" smtClean="0">
                <a:latin typeface="Calibri" panose="020F0502020204030204" pitchFamily="34" charset="0"/>
              </a:rPr>
              <a:t>Extension Pesticide Safety Education Program Coordinator; </a:t>
            </a:r>
            <a:br>
              <a:rPr lang="en-US" altLang="en-US" smtClean="0">
                <a:latin typeface="Calibri" panose="020F0502020204030204" pitchFamily="34" charset="0"/>
              </a:rPr>
            </a:br>
            <a:r>
              <a:rPr lang="en-US" altLang="en-US" smtClean="0">
                <a:latin typeface="Calibri" panose="020F0502020204030204" pitchFamily="34" charset="0"/>
              </a:rPr>
              <a:t>Pest Management Information Program Coordinator;</a:t>
            </a:r>
            <a:br>
              <a:rPr lang="en-US" altLang="en-US" smtClean="0">
                <a:latin typeface="Calibri" panose="020F0502020204030204" pitchFamily="34" charset="0"/>
              </a:rPr>
            </a:br>
            <a:r>
              <a:rPr lang="en-US" altLang="en-US" smtClean="0">
                <a:latin typeface="Calibri" panose="020F0502020204030204" pitchFamily="34" charset="0"/>
              </a:rPr>
              <a:t/>
            </a:r>
            <a:br>
              <a:rPr lang="en-US" altLang="en-US" smtClean="0">
                <a:latin typeface="Calibri" panose="020F0502020204030204" pitchFamily="34" charset="0"/>
              </a:rPr>
            </a:br>
            <a:r>
              <a:rPr lang="en-US" altLang="en-US" smtClean="0">
                <a:latin typeface="Calibri" panose="020F0502020204030204" pitchFamily="34" charset="0"/>
              </a:rPr>
              <a:t>Dept. of Agriculture &amp; Environmental Sciences        e-mail: </a:t>
            </a:r>
            <a:r>
              <a:rPr lang="en-US" altLang="en-US" smtClean="0">
                <a:latin typeface="Calibri" panose="020F0502020204030204" pitchFamily="34" charset="0"/>
                <a:hlinkClick r:id="rId3"/>
              </a:rPr>
              <a:t>bbllngr@clemson.edu</a:t>
            </a:r>
            <a:endParaRPr lang="en-US" altLang="en-US" smtClean="0">
              <a:latin typeface="Calibri" panose="020F0502020204030204" pitchFamily="34" charset="0"/>
            </a:endParaRPr>
          </a:p>
          <a:p>
            <a:r>
              <a:rPr lang="en-US" altLang="en-US" smtClean="0">
                <a:latin typeface="Calibri" panose="020F0502020204030204" pitchFamily="34" charset="0"/>
              </a:rPr>
              <a:t>130 McGinty Court                                                      Voice:  864-656-5042, 3111                  </a:t>
            </a:r>
            <a:br>
              <a:rPr lang="en-US" altLang="en-US" smtClean="0">
                <a:latin typeface="Calibri" panose="020F0502020204030204" pitchFamily="34" charset="0"/>
              </a:rPr>
            </a:br>
            <a:r>
              <a:rPr lang="en-US" altLang="en-US" smtClean="0">
                <a:latin typeface="Calibri" panose="020F0502020204030204" pitchFamily="34" charset="0"/>
              </a:rPr>
              <a:t>Rm 258 Poole Agriculture Center                              Fax:    864-656-</a:t>
            </a:r>
            <a:br>
              <a:rPr lang="en-US" altLang="en-US" smtClean="0">
                <a:latin typeface="Calibri" panose="020F0502020204030204" pitchFamily="34" charset="0"/>
              </a:rPr>
            </a:br>
            <a:r>
              <a:rPr lang="en-US" altLang="en-US" smtClean="0">
                <a:latin typeface="Calibri" panose="020F0502020204030204" pitchFamily="34" charset="0"/>
              </a:rPr>
              <a:t>340310, Clemson University</a:t>
            </a:r>
            <a:br>
              <a:rPr lang="en-US" altLang="en-US" smtClean="0">
                <a:latin typeface="Calibri" panose="020F0502020204030204" pitchFamily="34" charset="0"/>
              </a:rPr>
            </a:br>
            <a:r>
              <a:rPr lang="en-US" altLang="en-US" smtClean="0">
                <a:latin typeface="Calibri" panose="020F0502020204030204" pitchFamily="34" charset="0"/>
              </a:rPr>
              <a:t>Clemson, SC  29634-0310</a:t>
            </a: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A58A13-CBC5-45DC-BB10-6897EC25A18B}" type="slidenum">
              <a:rPr lang="en-US" altLang="en-US" sz="1200" smtClean="0"/>
              <a:pPr/>
              <a:t>2</a:t>
            </a:fld>
            <a:endParaRPr lang="en-US" altLang="en-US" sz="1200" smtClean="0"/>
          </a:p>
        </p:txBody>
      </p:sp>
    </p:spTree>
    <p:extLst>
      <p:ext uri="{BB962C8B-B14F-4D97-AF65-F5344CB8AC3E}">
        <p14:creationId xmlns:p14="http://schemas.microsoft.com/office/powerpoint/2010/main" val="89487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There are 4 true stories, pick and choose which one, how many you would like to present.  </a:t>
            </a:r>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A30B2A3-AEC3-47FD-A2A0-90537475385E}" type="slidenum">
              <a:rPr lang="en-US" altLang="en-US" sz="1200" smtClean="0"/>
              <a:pPr/>
              <a:t>8</a:t>
            </a:fld>
            <a:endParaRPr lang="en-US" altLang="en-US" sz="1200" smtClean="0"/>
          </a:p>
        </p:txBody>
      </p:sp>
    </p:spTree>
    <p:extLst>
      <p:ext uri="{BB962C8B-B14F-4D97-AF65-F5344CB8AC3E}">
        <p14:creationId xmlns:p14="http://schemas.microsoft.com/office/powerpoint/2010/main" val="223056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anose="020F0502020204030204" pitchFamily="34" charset="0"/>
              </a:rPr>
              <a:t>In addition to the EPA publication the following publications from Purdue Pesticide Programs would be helpful: PPP 50, 53 and 72</a:t>
            </a:r>
          </a:p>
          <a:p>
            <a:r>
              <a:rPr lang="en-US" altLang="en-US" smtClean="0">
                <a:latin typeface="Calibri" panose="020F0502020204030204" pitchFamily="34" charset="0"/>
              </a:rPr>
              <a:t>Available from The Education Store or print from https://ag.purdue.edu/Extension/PPP/Pages/Publications.aspx  </a:t>
            </a: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23189DF-717D-46B9-AB54-BA0F8B1B8174}" type="slidenum">
              <a:rPr lang="en-US" altLang="en-US" sz="1200" smtClean="0"/>
              <a:pPr/>
              <a:t>15</a:t>
            </a:fld>
            <a:endParaRPr lang="en-US" altLang="en-US" sz="1200" smtClean="0"/>
          </a:p>
        </p:txBody>
      </p:sp>
    </p:spTree>
    <p:extLst>
      <p:ext uri="{BB962C8B-B14F-4D97-AF65-F5344CB8AC3E}">
        <p14:creationId xmlns:p14="http://schemas.microsoft.com/office/powerpoint/2010/main" val="167135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89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7053542" cy="140053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rot="5400000">
            <a:off x="7493000" y="1828800"/>
            <a:ext cx="990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AE20D3B3-9095-4F4C-BB5F-64C7243F450D}" type="datetimeFigureOut">
              <a:rPr lang="en-US" altLang="en-US"/>
              <a:pPr>
                <a:defRPr/>
              </a:pPr>
              <a:t>3/12/2015</a:t>
            </a:fld>
            <a:endParaRPr lang="en-US" altLang="en-US"/>
          </a:p>
        </p:txBody>
      </p:sp>
      <p:sp>
        <p:nvSpPr>
          <p:cNvPr id="4" name="Footer Placeholder 3"/>
          <p:cNvSpPr>
            <a:spLocks noGrp="1"/>
          </p:cNvSpPr>
          <p:nvPr>
            <p:ph type="ftr" sz="quarter" idx="11"/>
          </p:nvPr>
        </p:nvSpPr>
        <p:spPr>
          <a:xfrm rot="5400000">
            <a:off x="6231731" y="3263107"/>
            <a:ext cx="3859213" cy="228600"/>
          </a:xfrm>
          <a:prstGeom prst="rect">
            <a:avLst/>
          </a:prstGeom>
        </p:spPr>
        <p:txBody>
          <a:bodyPr/>
          <a:lstStyle>
            <a:lvl1pPr eaLnBrk="1" hangingPunct="1">
              <a:defRPr sz="1800">
                <a:latin typeface="Arial" charset="0"/>
                <a:ea typeface="ＭＳ Ｐゴシック" charset="0"/>
              </a:defRPr>
            </a:lvl1pPr>
          </a:lstStyle>
          <a:p>
            <a:pPr>
              <a:defRPr/>
            </a:pPr>
            <a:endParaRPr lang="en-US"/>
          </a:p>
        </p:txBody>
      </p:sp>
      <p:sp>
        <p:nvSpPr>
          <p:cNvPr id="5" name="Slide Number Placeholder 4"/>
          <p:cNvSpPr>
            <a:spLocks noGrp="1"/>
          </p:cNvSpPr>
          <p:nvPr>
            <p:ph type="sldNum" sz="quarter" idx="12"/>
          </p:nvPr>
        </p:nvSpPr>
        <p:spPr>
          <a:xfrm>
            <a:off x="7764463" y="295275"/>
            <a:ext cx="628650" cy="7683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238E20D3-46AA-4CAE-B595-9FDC44E69DB8}" type="slidenum">
              <a:rPr lang="en-US" altLang="en-US"/>
              <a:pPr>
                <a:defRPr/>
              </a:pPr>
              <a:t>‹#›</a:t>
            </a:fld>
            <a:endParaRPr lang="en-US" altLang="en-US"/>
          </a:p>
        </p:txBody>
      </p:sp>
    </p:spTree>
    <p:extLst>
      <p:ext uri="{BB962C8B-B14F-4D97-AF65-F5344CB8AC3E}">
        <p14:creationId xmlns:p14="http://schemas.microsoft.com/office/powerpoint/2010/main" val="382085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7053542" cy="140053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27484" y="2052919"/>
            <a:ext cx="6709906" cy="41954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a:xfrm rot="5400000">
            <a:off x="7493000" y="1828800"/>
            <a:ext cx="990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BC364EB3-E675-45BD-BB07-689BAB311BC8}" type="datetimeFigureOut">
              <a:rPr lang="en-US" altLang="en-US"/>
              <a:pPr>
                <a:defRPr/>
              </a:pPr>
              <a:t>3/12/2015</a:t>
            </a:fld>
            <a:endParaRPr lang="en-US" altLang="en-US"/>
          </a:p>
        </p:txBody>
      </p:sp>
      <p:sp>
        <p:nvSpPr>
          <p:cNvPr id="5" name="Footer Placeholder 4"/>
          <p:cNvSpPr>
            <a:spLocks noGrp="1"/>
          </p:cNvSpPr>
          <p:nvPr>
            <p:ph type="ftr" sz="quarter" idx="11"/>
          </p:nvPr>
        </p:nvSpPr>
        <p:spPr>
          <a:xfrm rot="5400000">
            <a:off x="6231731" y="3263107"/>
            <a:ext cx="3859213" cy="228600"/>
          </a:xfrm>
          <a:prstGeom prst="rect">
            <a:avLst/>
          </a:prstGeom>
        </p:spPr>
        <p:txBody>
          <a:bodyPr/>
          <a:lstStyle>
            <a:lvl1pPr eaLnBrk="1" hangingPunct="1">
              <a:defRPr sz="1800">
                <a:latin typeface="Arial" charset="0"/>
                <a:ea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7764463" y="295275"/>
            <a:ext cx="628650" cy="7683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28E312C7-CF28-44ED-9CED-75325CE0CAD9}" type="slidenum">
              <a:rPr lang="en-US" altLang="en-US"/>
              <a:pPr>
                <a:defRPr/>
              </a:pPr>
              <a:t>‹#›</a:t>
            </a:fld>
            <a:endParaRPr lang="en-US" altLang="en-US"/>
          </a:p>
        </p:txBody>
      </p:sp>
    </p:spTree>
    <p:extLst>
      <p:ext uri="{BB962C8B-B14F-4D97-AF65-F5344CB8AC3E}">
        <p14:creationId xmlns:p14="http://schemas.microsoft.com/office/powerpoint/2010/main" val="241813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7053542" cy="140053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5400000">
            <a:off x="7493000" y="1828800"/>
            <a:ext cx="990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46EFA030-85D6-4ADA-8B05-32CD363DB557}" type="datetimeFigureOut">
              <a:rPr lang="en-US" altLang="en-US"/>
              <a:pPr>
                <a:defRPr/>
              </a:pPr>
              <a:t>3/12/2015</a:t>
            </a:fld>
            <a:endParaRPr lang="en-US" altLang="en-US"/>
          </a:p>
        </p:txBody>
      </p:sp>
      <p:sp>
        <p:nvSpPr>
          <p:cNvPr id="6" name="Footer Placeholder 5"/>
          <p:cNvSpPr>
            <a:spLocks noGrp="1"/>
          </p:cNvSpPr>
          <p:nvPr>
            <p:ph type="ftr" sz="quarter" idx="11"/>
          </p:nvPr>
        </p:nvSpPr>
        <p:spPr>
          <a:xfrm rot="5400000">
            <a:off x="6231731" y="3263107"/>
            <a:ext cx="3859213" cy="228600"/>
          </a:xfrm>
          <a:prstGeom prst="rect">
            <a:avLst/>
          </a:prstGeom>
        </p:spPr>
        <p:txBody>
          <a:bodyPr/>
          <a:lstStyle>
            <a:lvl1pPr eaLnBrk="1" hangingPunct="1">
              <a:defRPr sz="1800">
                <a:latin typeface="Arial" charset="0"/>
                <a:ea typeface="ＭＳ Ｐゴシック" charset="0"/>
              </a:defRPr>
            </a:lvl1pPr>
          </a:lstStyle>
          <a:p>
            <a:pPr>
              <a:defRPr/>
            </a:pPr>
            <a:endParaRPr lang="en-US"/>
          </a:p>
        </p:txBody>
      </p:sp>
      <p:sp>
        <p:nvSpPr>
          <p:cNvPr id="7" name="Slide Number Placeholder 6"/>
          <p:cNvSpPr>
            <a:spLocks noGrp="1"/>
          </p:cNvSpPr>
          <p:nvPr>
            <p:ph type="sldNum" sz="quarter" idx="12"/>
          </p:nvPr>
        </p:nvSpPr>
        <p:spPr>
          <a:xfrm>
            <a:off x="7764463" y="295275"/>
            <a:ext cx="628650" cy="7683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3B865B60-E5B1-43FF-AC7A-0792630AF00A}" type="slidenum">
              <a:rPr lang="en-US" altLang="en-US"/>
              <a:pPr>
                <a:defRPr/>
              </a:pPr>
              <a:t>‹#›</a:t>
            </a:fld>
            <a:endParaRPr lang="en-US" altLang="en-US"/>
          </a:p>
        </p:txBody>
      </p:sp>
    </p:spTree>
    <p:extLst>
      <p:ext uri="{BB962C8B-B14F-4D97-AF65-F5344CB8AC3E}">
        <p14:creationId xmlns:p14="http://schemas.microsoft.com/office/powerpoint/2010/main" val="1269177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4"/>
          <p:cNvSpPr txBox="1">
            <a:spLocks noChangeArrowheads="1"/>
          </p:cNvSpPr>
          <p:nvPr userDrawn="1"/>
        </p:nvSpPr>
        <p:spPr bwMode="auto">
          <a:xfrm rot="-5400000">
            <a:off x="-3308350" y="3155950"/>
            <a:ext cx="7151688" cy="5349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endParaRPr lang="en-US" altLang="en-US" sz="1800" smtClean="0"/>
          </a:p>
        </p:txBody>
      </p:sp>
      <p:sp>
        <p:nvSpPr>
          <p:cNvPr id="1027" name="Text Box 17"/>
          <p:cNvSpPr txBox="1">
            <a:spLocks noChangeArrowheads="1"/>
          </p:cNvSpPr>
          <p:nvPr/>
        </p:nvSpPr>
        <p:spPr bwMode="auto">
          <a:xfrm rot="-5400000">
            <a:off x="-3178969" y="3058319"/>
            <a:ext cx="6702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3200" smtClean="0">
                <a:solidFill>
                  <a:srgbClr val="996633"/>
                </a:solidFill>
                <a:latin typeface="Cooper Black" panose="0208090404030B020404" pitchFamily="18" charset="0"/>
              </a:rPr>
              <a:t>Purdue Extension</a:t>
            </a:r>
            <a:endParaRPr lang="en-US" altLang="en-US" sz="3200" smtClean="0">
              <a:solidFill>
                <a:srgbClr val="996633"/>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iming>
    <p:tnLst>
      <p:par>
        <p:cTn id="1" dur="indefinite" restart="never" nodeType="tmRoot"/>
      </p:par>
    </p:tnLst>
  </p:timing>
  <p:txStyles>
    <p:titleStyle>
      <a:lvl1pPr algn="ctr" rtl="0" eaLnBrk="0" fontAlgn="base" hangingPunct="0">
        <a:spcBef>
          <a:spcPct val="0"/>
        </a:spcBef>
        <a:spcAft>
          <a:spcPct val="0"/>
        </a:spcAft>
        <a:defRPr sz="4800" b="1">
          <a:solidFill>
            <a:srgbClr val="FF6600"/>
          </a:solidFill>
          <a:latin typeface="+mj-lt"/>
          <a:ea typeface="MS PGothic" panose="020B0600070205080204" pitchFamily="34" charset="-128"/>
          <a:cs typeface="+mj-cs"/>
        </a:defRPr>
      </a:lvl1pPr>
      <a:lvl2pPr algn="ctr" rtl="0" eaLnBrk="0" fontAlgn="base" hangingPunct="0">
        <a:spcBef>
          <a:spcPct val="0"/>
        </a:spcBef>
        <a:spcAft>
          <a:spcPct val="0"/>
        </a:spcAft>
        <a:defRPr sz="4800" b="1">
          <a:solidFill>
            <a:srgbClr val="FF6600"/>
          </a:solidFill>
          <a:latin typeface="Arial" charset="0"/>
          <a:ea typeface="MS PGothic" panose="020B0600070205080204" pitchFamily="34" charset="-128"/>
        </a:defRPr>
      </a:lvl2pPr>
      <a:lvl3pPr algn="ctr" rtl="0" eaLnBrk="0" fontAlgn="base" hangingPunct="0">
        <a:spcBef>
          <a:spcPct val="0"/>
        </a:spcBef>
        <a:spcAft>
          <a:spcPct val="0"/>
        </a:spcAft>
        <a:defRPr sz="4800" b="1">
          <a:solidFill>
            <a:srgbClr val="FF6600"/>
          </a:solidFill>
          <a:latin typeface="Arial" charset="0"/>
          <a:ea typeface="MS PGothic" panose="020B0600070205080204" pitchFamily="34" charset="-128"/>
        </a:defRPr>
      </a:lvl3pPr>
      <a:lvl4pPr algn="ctr" rtl="0" eaLnBrk="0" fontAlgn="base" hangingPunct="0">
        <a:spcBef>
          <a:spcPct val="0"/>
        </a:spcBef>
        <a:spcAft>
          <a:spcPct val="0"/>
        </a:spcAft>
        <a:defRPr sz="4800" b="1">
          <a:solidFill>
            <a:srgbClr val="FF6600"/>
          </a:solidFill>
          <a:latin typeface="Arial" charset="0"/>
          <a:ea typeface="MS PGothic" panose="020B0600070205080204" pitchFamily="34" charset="-128"/>
        </a:defRPr>
      </a:lvl4pPr>
      <a:lvl5pPr algn="ctr" rtl="0" eaLnBrk="0" fontAlgn="base" hangingPunct="0">
        <a:spcBef>
          <a:spcPct val="0"/>
        </a:spcBef>
        <a:spcAft>
          <a:spcPct val="0"/>
        </a:spcAft>
        <a:defRPr sz="4800" b="1">
          <a:solidFill>
            <a:srgbClr val="FF6600"/>
          </a:solidFill>
          <a:latin typeface="Arial" charset="0"/>
          <a:ea typeface="MS PGothic" panose="020B0600070205080204" pitchFamily="34" charset="-128"/>
        </a:defRPr>
      </a:lvl5pPr>
      <a:lvl6pPr marL="457200" algn="ctr" rtl="0" fontAlgn="base">
        <a:spcBef>
          <a:spcPct val="0"/>
        </a:spcBef>
        <a:spcAft>
          <a:spcPct val="0"/>
        </a:spcAft>
        <a:defRPr sz="4800" b="1">
          <a:solidFill>
            <a:srgbClr val="FF6600"/>
          </a:solidFill>
          <a:latin typeface="Arial" charset="0"/>
        </a:defRPr>
      </a:lvl6pPr>
      <a:lvl7pPr marL="914400" algn="ctr" rtl="0" fontAlgn="base">
        <a:spcBef>
          <a:spcPct val="0"/>
        </a:spcBef>
        <a:spcAft>
          <a:spcPct val="0"/>
        </a:spcAft>
        <a:defRPr sz="4800" b="1">
          <a:solidFill>
            <a:srgbClr val="FF6600"/>
          </a:solidFill>
          <a:latin typeface="Arial" charset="0"/>
        </a:defRPr>
      </a:lvl7pPr>
      <a:lvl8pPr marL="1371600" algn="ctr" rtl="0" fontAlgn="base">
        <a:spcBef>
          <a:spcPct val="0"/>
        </a:spcBef>
        <a:spcAft>
          <a:spcPct val="0"/>
        </a:spcAft>
        <a:defRPr sz="4800" b="1">
          <a:solidFill>
            <a:srgbClr val="FF6600"/>
          </a:solidFill>
          <a:latin typeface="Arial" charset="0"/>
        </a:defRPr>
      </a:lvl8pPr>
      <a:lvl9pPr marL="1828800" algn="ctr" rtl="0" fontAlgn="base">
        <a:spcBef>
          <a:spcPct val="0"/>
        </a:spcBef>
        <a:spcAft>
          <a:spcPct val="0"/>
        </a:spcAft>
        <a:defRPr sz="4800" b="1">
          <a:solidFill>
            <a:srgbClr val="FF6600"/>
          </a:solidFill>
          <a:latin typeface="Arial" charset="0"/>
        </a:defRPr>
      </a:lvl9pPr>
    </p:titleStyle>
    <p:bodyStyle>
      <a:lvl1pPr marL="342900" indent="-342900" algn="l" rtl="0" eaLnBrk="0" fontAlgn="base" hangingPunct="0">
        <a:spcBef>
          <a:spcPct val="20000"/>
        </a:spcBef>
        <a:spcAft>
          <a:spcPct val="0"/>
        </a:spcAft>
        <a:defRPr sz="4400" b="1">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defRPr sz="36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21231"/>
            <a:ext cx="9223130" cy="6858000"/>
          </a:xfrm>
          <a:prstGeom prst="rect">
            <a:avLst/>
          </a:prstGeom>
          <a:effectLst/>
        </p:spPr>
      </p:pic>
      <p:sp>
        <p:nvSpPr>
          <p:cNvPr id="17411" name="Title 1"/>
          <p:cNvSpPr>
            <a:spLocks noGrp="1"/>
          </p:cNvSpPr>
          <p:nvPr>
            <p:ph type="title"/>
          </p:nvPr>
        </p:nvSpPr>
        <p:spPr bwMode="auto">
          <a:xfrm>
            <a:off x="304800" y="73025"/>
            <a:ext cx="7053263"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mtClean="0">
                <a:solidFill>
                  <a:srgbClr val="FF0000"/>
                </a:solidFill>
              </a:rPr>
              <a:t>True Stories</a:t>
            </a:r>
          </a:p>
        </p:txBody>
      </p:sp>
      <p:sp>
        <p:nvSpPr>
          <p:cNvPr id="17412" name="Content Placeholder 2"/>
          <p:cNvSpPr>
            <a:spLocks noGrp="1"/>
          </p:cNvSpPr>
          <p:nvPr>
            <p:ph sz="half" idx="1"/>
          </p:nvPr>
        </p:nvSpPr>
        <p:spPr bwMode="auto">
          <a:xfrm>
            <a:off x="533400" y="1119188"/>
            <a:ext cx="7859713" cy="3730625"/>
          </a:xfrm>
          <a:solidFill>
            <a:srgbClr val="CCCCCC">
              <a:alpha val="65097"/>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pPr>
            <a:r>
              <a:rPr lang="en-US" altLang="en-US" sz="2800" smtClean="0"/>
              <a:t>In 2000, a 15-month old boy ingested paraquat product that had been transferred into a Gatorade container and stored inappropriately.</a:t>
            </a:r>
            <a:br>
              <a:rPr lang="en-US" altLang="en-US" sz="2800" smtClean="0"/>
            </a:br>
            <a:r>
              <a:rPr lang="en-US" altLang="en-US" sz="2800" smtClean="0"/>
              <a:t/>
            </a:r>
            <a:br>
              <a:rPr lang="en-US" altLang="en-US" sz="2800" smtClean="0"/>
            </a:br>
            <a:r>
              <a:rPr lang="en-US" altLang="en-US" sz="2800" smtClean="0"/>
              <a:t>The boy survived in the hospital for </a:t>
            </a:r>
            <a:r>
              <a:rPr lang="en-US" altLang="en-US" sz="2800" i="1" smtClean="0"/>
              <a:t>13 days </a:t>
            </a:r>
            <a:r>
              <a:rPr lang="en-US" altLang="en-US" sz="2800" smtClean="0"/>
              <a:t>after the ingestion and received aggressive treatment, but died after suffering acute kidney and liver failure.</a:t>
            </a:r>
          </a:p>
          <a:p>
            <a:pPr marL="0" indent="0">
              <a:lnSpc>
                <a:spcPct val="90000"/>
              </a:lnSpc>
            </a:pPr>
            <a:endParaRPr lang="en-US" altLang="en-US" sz="1500" smtClean="0"/>
          </a:p>
        </p:txBody>
      </p:sp>
      <p:sp>
        <p:nvSpPr>
          <p:cNvPr id="17413" name="Content Placeholder 1"/>
          <p:cNvSpPr>
            <a:spLocks noGrp="1"/>
          </p:cNvSpPr>
          <p:nvPr>
            <p:ph sz="half" idx="2"/>
          </p:nvPr>
        </p:nvSpPr>
        <p:spPr bwMode="auto">
          <a:xfrm>
            <a:off x="9829800" y="1676400"/>
            <a:ext cx="3297238" cy="420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393" y="0"/>
            <a:ext cx="9223130" cy="6858000"/>
          </a:xfrm>
          <a:prstGeom prst="rect">
            <a:avLst/>
          </a:prstGeom>
          <a:effectLst/>
        </p:spPr>
      </p:pic>
      <p:sp>
        <p:nvSpPr>
          <p:cNvPr id="18435" name="Title 1"/>
          <p:cNvSpPr>
            <a:spLocks noGrp="1"/>
          </p:cNvSpPr>
          <p:nvPr>
            <p:ph type="title"/>
          </p:nvPr>
        </p:nvSpPr>
        <p:spPr bwMode="auto">
          <a:xfrm>
            <a:off x="474663" y="0"/>
            <a:ext cx="7053262"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mtClean="0">
                <a:solidFill>
                  <a:srgbClr val="FF0000"/>
                </a:solidFill>
              </a:rPr>
              <a:t>True Stories</a:t>
            </a:r>
          </a:p>
        </p:txBody>
      </p:sp>
      <p:sp>
        <p:nvSpPr>
          <p:cNvPr id="18436" name="Content Placeholder 3"/>
          <p:cNvSpPr>
            <a:spLocks noGrp="1"/>
          </p:cNvSpPr>
          <p:nvPr>
            <p:ph sz="half" idx="2"/>
          </p:nvPr>
        </p:nvSpPr>
        <p:spPr bwMode="auto">
          <a:xfrm>
            <a:off x="685800" y="990600"/>
            <a:ext cx="8077200" cy="4724400"/>
          </a:xfrm>
          <a:solidFill>
            <a:srgbClr val="CCCCCC">
              <a:alpha val="65097"/>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pPr>
            <a:r>
              <a:rPr lang="en-US" altLang="en-US" sz="2800" smtClean="0"/>
              <a:t>In 2000, an 18-month old boy ingested an unknown amount of paraquat solution from a bottle found in his father’s landscaping truck. </a:t>
            </a:r>
            <a:br>
              <a:rPr lang="en-US" altLang="en-US" sz="2800" smtClean="0"/>
            </a:br>
            <a:r>
              <a:rPr lang="en-US" altLang="en-US" sz="2800" smtClean="0"/>
              <a:t/>
            </a:r>
            <a:br>
              <a:rPr lang="en-US" altLang="en-US" sz="2800" smtClean="0"/>
            </a:br>
            <a:r>
              <a:rPr lang="en-US" altLang="en-US" sz="2800" smtClean="0"/>
              <a:t>He received multiple-dose activated charcoal treatment two hours after the ingestion.  He suffered from lack of oxygen during the first 24 hours followed by progressive liver, kidney, and cardio-pulmonary dysfunction.  The boy died 11 days after the ingestion.</a:t>
            </a:r>
          </a:p>
          <a:p>
            <a:pPr marL="0" indent="0">
              <a:lnSpc>
                <a:spcPct val="90000"/>
              </a:lnSpc>
            </a:pPr>
            <a:endParaRPr lang="en-US" altLang="en-US" sz="15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84188" y="228600"/>
            <a:ext cx="8659812"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smtClean="0">
                <a:solidFill>
                  <a:srgbClr val="FF0000"/>
                </a:solidFill>
              </a:rPr>
              <a:t>Applicators: </a:t>
            </a:r>
            <a:r>
              <a:rPr lang="en-US" altLang="en-US" sz="4000" i="1" smtClean="0">
                <a:solidFill>
                  <a:srgbClr val="FF0000"/>
                </a:solidFill>
              </a:rPr>
              <a:t>You are the solution!</a:t>
            </a:r>
          </a:p>
        </p:txBody>
      </p:sp>
      <p:sp>
        <p:nvSpPr>
          <p:cNvPr id="3" name="Content Placeholder 2"/>
          <p:cNvSpPr>
            <a:spLocks noGrp="1"/>
          </p:cNvSpPr>
          <p:nvPr>
            <p:ph idx="1"/>
          </p:nvPr>
        </p:nvSpPr>
        <p:spPr>
          <a:xfrm>
            <a:off x="609600" y="914400"/>
            <a:ext cx="8305800" cy="5486400"/>
          </a:xfrm>
        </p:spPr>
        <p:txBody>
          <a:bodyPr vert="horz" wrap="square" lIns="91440" tIns="45720" rIns="91440" bIns="45720" numCol="1" anchor="t" anchorCtr="0" compatLnSpc="1">
            <a:prstTxWarp prst="textNoShape">
              <a:avLst/>
            </a:prstTxWarp>
            <a:noAutofit/>
          </a:bodyPr>
          <a:lstStyle/>
          <a:p>
            <a:pPr marL="0" indent="0">
              <a:lnSpc>
                <a:spcPct val="90000"/>
              </a:lnSpc>
              <a:defRPr/>
            </a:pPr>
            <a:r>
              <a:rPr lang="en-US" altLang="en-US" sz="2800" dirty="0" smtClean="0">
                <a:solidFill>
                  <a:srgbClr val="FF0000"/>
                </a:solidFill>
              </a:rPr>
              <a:t>To prevent the severe injury and/or death from </a:t>
            </a:r>
            <a:r>
              <a:rPr lang="en-US" altLang="en-US" sz="2800" dirty="0" err="1" smtClean="0">
                <a:solidFill>
                  <a:srgbClr val="FF0000"/>
                </a:solidFill>
              </a:rPr>
              <a:t>paraquat</a:t>
            </a:r>
            <a:r>
              <a:rPr lang="en-US" altLang="en-US" sz="2800" dirty="0" smtClean="0">
                <a:solidFill>
                  <a:srgbClr val="FF0000"/>
                </a:solidFill>
              </a:rPr>
              <a:t> ingestion, a </a:t>
            </a:r>
            <a:r>
              <a:rPr lang="en-US" altLang="en-US" sz="2800" dirty="0" err="1" smtClean="0">
                <a:solidFill>
                  <a:srgbClr val="FF0000"/>
                </a:solidFill>
              </a:rPr>
              <a:t>paraquat</a:t>
            </a:r>
            <a:r>
              <a:rPr lang="en-US" altLang="en-US" sz="2800" dirty="0" smtClean="0">
                <a:solidFill>
                  <a:srgbClr val="FF0000"/>
                </a:solidFill>
              </a:rPr>
              <a:t> product must:</a:t>
            </a:r>
          </a:p>
          <a:p>
            <a:pPr>
              <a:lnSpc>
                <a:spcPct val="90000"/>
              </a:lnSpc>
              <a:buClr>
                <a:srgbClr val="FF0000"/>
              </a:buClr>
              <a:buSzPct val="105000"/>
              <a:buFont typeface="Wingdings" panose="05000000000000000000" pitchFamily="2" charset="2"/>
              <a:buChar char="ü"/>
              <a:defRPr/>
            </a:pPr>
            <a:r>
              <a:rPr lang="en-US" altLang="en-US" sz="2800" i="1" dirty="0" smtClean="0"/>
              <a:t>Only be used </a:t>
            </a:r>
            <a:r>
              <a:rPr lang="en-US" altLang="en-US" sz="2800" dirty="0" smtClean="0"/>
              <a:t>by a certified applicator or under the direct supervision of a certified applicator.</a:t>
            </a:r>
          </a:p>
          <a:p>
            <a:pPr>
              <a:lnSpc>
                <a:spcPct val="90000"/>
              </a:lnSpc>
              <a:buClr>
                <a:srgbClr val="FF0000"/>
              </a:buClr>
              <a:buSzPct val="105000"/>
              <a:buFont typeface="Wingdings" panose="05000000000000000000" pitchFamily="2" charset="2"/>
              <a:buChar char="ü"/>
              <a:defRPr/>
            </a:pPr>
            <a:r>
              <a:rPr lang="en-US" altLang="en-US" sz="2800" i="1" dirty="0" smtClean="0"/>
              <a:t>Never</a:t>
            </a:r>
            <a:r>
              <a:rPr lang="en-US" altLang="en-US" sz="2800" dirty="0" smtClean="0"/>
              <a:t> be transferred to a food or drink container. </a:t>
            </a:r>
          </a:p>
          <a:p>
            <a:pPr>
              <a:lnSpc>
                <a:spcPct val="90000"/>
              </a:lnSpc>
              <a:buClr>
                <a:srgbClr val="FF0000"/>
              </a:buClr>
              <a:buSzPct val="105000"/>
              <a:buFont typeface="Wingdings" panose="05000000000000000000" pitchFamily="2" charset="2"/>
              <a:buChar char="ü"/>
              <a:defRPr/>
            </a:pPr>
            <a:r>
              <a:rPr lang="en-US" altLang="en-US" sz="2800" i="1" dirty="0" smtClean="0"/>
              <a:t>Securely stored </a:t>
            </a:r>
            <a:r>
              <a:rPr lang="en-US" altLang="en-US" sz="2800" dirty="0" smtClean="0"/>
              <a:t>to prevent access to children and/or other unauthorized persons.</a:t>
            </a:r>
          </a:p>
          <a:p>
            <a:pPr>
              <a:lnSpc>
                <a:spcPct val="90000"/>
              </a:lnSpc>
              <a:buClr>
                <a:srgbClr val="FF0000"/>
              </a:buClr>
              <a:buSzPct val="105000"/>
              <a:buFont typeface="Wingdings" panose="05000000000000000000" pitchFamily="2" charset="2"/>
              <a:buChar char="ü"/>
              <a:defRPr/>
            </a:pPr>
            <a:r>
              <a:rPr lang="en-US" altLang="en-US" sz="2800" i="1" dirty="0" smtClean="0"/>
              <a:t>Never</a:t>
            </a:r>
            <a:r>
              <a:rPr lang="en-US" altLang="en-US" sz="2800" dirty="0" smtClean="0"/>
              <a:t> stored in or around residential dwellings.</a:t>
            </a:r>
          </a:p>
          <a:p>
            <a:pPr>
              <a:lnSpc>
                <a:spcPct val="90000"/>
              </a:lnSpc>
              <a:buClr>
                <a:srgbClr val="FF0000"/>
              </a:buClr>
              <a:buSzPct val="105000"/>
              <a:buFont typeface="Wingdings" panose="05000000000000000000" pitchFamily="2" charset="2"/>
              <a:buChar char="ü"/>
              <a:defRPr/>
            </a:pPr>
            <a:r>
              <a:rPr lang="en-US" altLang="en-US" sz="2800" i="1" dirty="0" smtClean="0"/>
              <a:t>Never </a:t>
            </a:r>
            <a:r>
              <a:rPr lang="en-US" altLang="en-US" sz="2800" dirty="0" smtClean="0"/>
              <a:t>used around home gardens, schools, recreational parks, golf courses or playgrounds.</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5071" t="8670" r="9202" b="9359"/>
          <a:stretch/>
        </p:blipFill>
        <p:spPr bwMode="auto">
          <a:xfrm>
            <a:off x="10020300" y="3733800"/>
            <a:ext cx="1295400" cy="3124200"/>
          </a:xfrm>
          <a:prstGeom prst="rect">
            <a:avLst/>
          </a:prstGeom>
          <a:effectLst>
            <a:softEdge rad="127000"/>
          </a:effectLst>
        </p:spPr>
      </p:pic>
      <p:sp>
        <p:nvSpPr>
          <p:cNvPr id="7" name="Multiply 6"/>
          <p:cNvSpPr/>
          <p:nvPr/>
        </p:nvSpPr>
        <p:spPr>
          <a:xfrm>
            <a:off x="9829800" y="4189413"/>
            <a:ext cx="1676400" cy="3048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84188" y="228600"/>
            <a:ext cx="8659812" cy="162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smtClean="0">
                <a:solidFill>
                  <a:srgbClr val="FF0000"/>
                </a:solidFill>
              </a:rPr>
              <a:t>Applicators: </a:t>
            </a:r>
            <a:r>
              <a:rPr lang="en-US" altLang="en-US" sz="4000" i="1" smtClean="0">
                <a:solidFill>
                  <a:srgbClr val="FF0000"/>
                </a:solidFill>
              </a:rPr>
              <a:t>You are the solution!</a:t>
            </a:r>
          </a:p>
        </p:txBody>
      </p:sp>
      <p:sp>
        <p:nvSpPr>
          <p:cNvPr id="3" name="Content Placeholder 2"/>
          <p:cNvSpPr>
            <a:spLocks noGrp="1"/>
          </p:cNvSpPr>
          <p:nvPr>
            <p:ph idx="1"/>
          </p:nvPr>
        </p:nvSpPr>
        <p:spPr>
          <a:xfrm>
            <a:off x="922338" y="1131888"/>
            <a:ext cx="7072312" cy="4672012"/>
          </a:xfrm>
        </p:spPr>
        <p:txBody>
          <a:bodyPr>
            <a:noAutofit/>
          </a:bodyPr>
          <a:lstStyle/>
          <a:p>
            <a:pPr marL="0" indent="0" algn="ctr">
              <a:defRPr/>
            </a:pPr>
            <a:r>
              <a:rPr lang="en-US" sz="3200" dirty="0" smtClean="0">
                <a:ea typeface="ＭＳ Ｐゴシック" charset="0"/>
              </a:rPr>
              <a:t>Some </a:t>
            </a:r>
            <a:r>
              <a:rPr lang="en-US" sz="3200" dirty="0" err="1" smtClean="0">
                <a:ea typeface="ＭＳ Ｐゴシック" charset="0"/>
              </a:rPr>
              <a:t>paraquat</a:t>
            </a:r>
            <a:r>
              <a:rPr lang="en-US" sz="3200" dirty="0" smtClean="0">
                <a:ea typeface="ＭＳ Ｐゴシック" charset="0"/>
              </a:rPr>
              <a:t> products</a:t>
            </a:r>
          </a:p>
          <a:p>
            <a:pPr algn="ctr">
              <a:defRPr/>
            </a:pPr>
            <a:r>
              <a:rPr lang="en-US" sz="3200" dirty="0">
                <a:ea typeface="ＭＳ Ｐゴシック" charset="0"/>
              </a:rPr>
              <a:t>Bonfire</a:t>
            </a:r>
          </a:p>
          <a:p>
            <a:pPr algn="ctr">
              <a:defRPr/>
            </a:pPr>
            <a:r>
              <a:rPr lang="en-US" sz="3200" dirty="0">
                <a:ea typeface="ＭＳ Ｐゴシック" charset="0"/>
              </a:rPr>
              <a:t>Firestorm</a:t>
            </a:r>
          </a:p>
          <a:p>
            <a:pPr algn="ctr">
              <a:defRPr/>
            </a:pPr>
            <a:r>
              <a:rPr lang="en-US" sz="3200" dirty="0" err="1">
                <a:ea typeface="ＭＳ Ｐゴシック" charset="0"/>
              </a:rPr>
              <a:t>Gramoxone</a:t>
            </a:r>
            <a:endParaRPr lang="en-US" sz="3200" dirty="0">
              <a:ea typeface="ＭＳ Ｐゴシック" charset="0"/>
            </a:endParaRPr>
          </a:p>
          <a:p>
            <a:pPr algn="ctr">
              <a:defRPr/>
            </a:pPr>
            <a:r>
              <a:rPr lang="en-US" sz="3200" dirty="0" err="1">
                <a:ea typeface="ＭＳ Ｐゴシック" charset="0"/>
              </a:rPr>
              <a:t>Helmquat</a:t>
            </a:r>
            <a:endParaRPr lang="en-US" sz="3200" dirty="0">
              <a:ea typeface="ＭＳ Ｐゴシック" charset="0"/>
            </a:endParaRPr>
          </a:p>
          <a:p>
            <a:pPr algn="ctr">
              <a:defRPr/>
            </a:pPr>
            <a:r>
              <a:rPr lang="en-US" sz="3200" dirty="0">
                <a:ea typeface="ＭＳ Ｐゴシック" charset="0"/>
              </a:rPr>
              <a:t>Para-Shot</a:t>
            </a:r>
          </a:p>
          <a:p>
            <a:pPr algn="ctr">
              <a:defRPr/>
            </a:pPr>
            <a:r>
              <a:rPr lang="en-US" sz="3200" dirty="0" err="1">
                <a:ea typeface="ＭＳ Ｐゴシック" charset="0"/>
              </a:rPr>
              <a:t>Parazone</a:t>
            </a:r>
            <a:endParaRPr lang="en-US" sz="3200" dirty="0">
              <a:ea typeface="ＭＳ Ｐゴシック" charset="0"/>
            </a:endParaRPr>
          </a:p>
          <a:p>
            <a:pPr algn="ctr">
              <a:defRPr/>
            </a:pPr>
            <a:r>
              <a:rPr lang="en-US" sz="3200" dirty="0" err="1" smtClean="0">
                <a:ea typeface="ＭＳ Ｐゴシック" charset="0"/>
              </a:rPr>
              <a:t>Quik-Quat</a:t>
            </a:r>
            <a:endParaRPr lang="en-US" sz="3200" dirty="0">
              <a:ea typeface="ＭＳ Ｐゴシック"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5071" t="8670" r="9202" b="9359"/>
          <a:stretch/>
        </p:blipFill>
        <p:spPr bwMode="auto">
          <a:xfrm>
            <a:off x="9917113" y="3903663"/>
            <a:ext cx="1196975" cy="2954337"/>
          </a:xfrm>
          <a:prstGeom prst="rect">
            <a:avLst/>
          </a:prstGeom>
          <a:effectLst>
            <a:softEdge rad="127000"/>
          </a:effectLst>
        </p:spPr>
      </p:pic>
      <p:sp>
        <p:nvSpPr>
          <p:cNvPr id="7" name="Multiply 6"/>
          <p:cNvSpPr/>
          <p:nvPr/>
        </p:nvSpPr>
        <p:spPr>
          <a:xfrm>
            <a:off x="9982200" y="4495800"/>
            <a:ext cx="1066800" cy="2209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555625" y="152400"/>
            <a:ext cx="8969375"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000" smtClean="0">
                <a:solidFill>
                  <a:srgbClr val="FF0000"/>
                </a:solidFill>
              </a:rPr>
              <a:t>Emergency treatment for paraquat poisoning</a:t>
            </a:r>
            <a:endParaRPr lang="en-US" altLang="en-US" sz="3000" baseline="30000" smtClean="0">
              <a:solidFill>
                <a:srgbClr val="FF0000"/>
              </a:solidFill>
            </a:endParaRPr>
          </a:p>
        </p:txBody>
      </p:sp>
      <p:sp>
        <p:nvSpPr>
          <p:cNvPr id="21507" name="Content Placeholder 2"/>
          <p:cNvSpPr>
            <a:spLocks noGrp="1"/>
          </p:cNvSpPr>
          <p:nvPr>
            <p:ph idx="1"/>
          </p:nvPr>
        </p:nvSpPr>
        <p:spPr bwMode="auto">
          <a:xfrm>
            <a:off x="555625" y="957263"/>
            <a:ext cx="8054975" cy="5595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800" smtClean="0"/>
              <a:t>If paraquat or diquat has been ingested in any amount, immediately administer an adsorbent. This is the one therapeutic measure most likely to affect the outcome of paraquat </a:t>
            </a:r>
            <a:r>
              <a:rPr lang="en-US" altLang="en-US" sz="2400" smtClean="0"/>
              <a:t>(or diquat)</a:t>
            </a:r>
            <a:r>
              <a:rPr lang="en-US" altLang="en-US" sz="2800" smtClean="0"/>
              <a:t> ingestion favorably.</a:t>
            </a:r>
            <a:r>
              <a:rPr lang="en-US" altLang="en-US" sz="2800" baseline="30000" smtClean="0">
                <a:solidFill>
                  <a:srgbClr val="FFC000"/>
                </a:solidFill>
              </a:rPr>
              <a:t> </a:t>
            </a:r>
            <a:r>
              <a:rPr lang="en-US" altLang="en-US" sz="2800" baseline="30000" smtClean="0"/>
              <a:t>2</a:t>
            </a:r>
            <a:r>
              <a:rPr lang="en-US" altLang="en-US" sz="2800" smtClean="0"/>
              <a:t/>
            </a:r>
            <a:br>
              <a:rPr lang="en-US" altLang="en-US" sz="2800" smtClean="0"/>
            </a:br>
            <a:endParaRPr lang="en-US" altLang="en-US" sz="400" smtClean="0"/>
          </a:p>
          <a:p>
            <a:pPr>
              <a:lnSpc>
                <a:spcPct val="90000"/>
              </a:lnSpc>
            </a:pPr>
            <a:r>
              <a:rPr lang="en-US" altLang="en-US" sz="2800" smtClean="0"/>
              <a:t>Bentonite (7.5% suspension) and Fuller’s Earth (15% suspension) are highly effective but sometimes not available.</a:t>
            </a:r>
            <a:r>
              <a:rPr lang="en-US" altLang="en-US" sz="2800" baseline="30000" smtClean="0"/>
              <a:t> 2</a:t>
            </a:r>
            <a:r>
              <a:rPr lang="en-US" altLang="en-US" sz="2800" smtClean="0"/>
              <a:t/>
            </a:r>
            <a:br>
              <a:rPr lang="en-US" altLang="en-US" sz="2800" smtClean="0"/>
            </a:br>
            <a:endParaRPr lang="en-US" altLang="en-US" sz="400" smtClean="0"/>
          </a:p>
          <a:p>
            <a:pPr>
              <a:lnSpc>
                <a:spcPct val="90000"/>
              </a:lnSpc>
            </a:pPr>
            <a:r>
              <a:rPr lang="en-US" altLang="en-US" sz="2800" smtClean="0"/>
              <a:t>Activated charcoal may be most available. </a:t>
            </a:r>
            <a:br>
              <a:rPr lang="en-US" altLang="en-US" sz="2800" smtClean="0"/>
            </a:br>
            <a:r>
              <a:rPr lang="en-US" altLang="en-US" sz="2800" smtClean="0"/>
              <a:t>Crush pellets if in </a:t>
            </a:r>
            <a:br>
              <a:rPr lang="en-US" altLang="en-US" sz="2800" smtClean="0"/>
            </a:br>
            <a:r>
              <a:rPr lang="en-US" altLang="en-US" sz="2800" smtClean="0"/>
              <a:t>pellet form.</a:t>
            </a:r>
          </a:p>
        </p:txBody>
      </p:sp>
      <p:sp>
        <p:nvSpPr>
          <p:cNvPr id="21508" name="TextBox 7"/>
          <p:cNvSpPr txBox="1">
            <a:spLocks noChangeArrowheads="1"/>
          </p:cNvSpPr>
          <p:nvPr/>
        </p:nvSpPr>
        <p:spPr bwMode="auto">
          <a:xfrm>
            <a:off x="533400" y="6619875"/>
            <a:ext cx="838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baseline="30000"/>
              <a:t>2 “</a:t>
            </a:r>
            <a:r>
              <a:rPr lang="en-US" altLang="ja-JP" sz="900"/>
              <a:t>Recognition and Management of Pesticide Poisonings.</a:t>
            </a:r>
            <a:r>
              <a:rPr lang="en-US" altLang="en-US" sz="900"/>
              <a:t>”</a:t>
            </a:r>
            <a:r>
              <a:rPr lang="en-US" altLang="ja-JP" sz="900"/>
              <a:t> http://www2.epa.gov/sites/production/files/documents/rmpp_6thed_ch12_paraquatdiquat.pdf</a:t>
            </a:r>
            <a:endParaRPr lang="en-US" altLang="en-US" sz="90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5071" t="8670" r="9202" b="9359"/>
          <a:stretch/>
        </p:blipFill>
        <p:spPr bwMode="auto">
          <a:xfrm>
            <a:off x="9829800" y="3419475"/>
            <a:ext cx="1447800" cy="3200400"/>
          </a:xfrm>
          <a:prstGeom prst="rect">
            <a:avLst/>
          </a:prstGeom>
          <a:effectLst>
            <a:softEdge rad="127000"/>
          </a:effectLst>
        </p:spPr>
      </p:pic>
      <p:sp>
        <p:nvSpPr>
          <p:cNvPr id="8" name="Multiply 7"/>
          <p:cNvSpPr/>
          <p:nvPr/>
        </p:nvSpPr>
        <p:spPr>
          <a:xfrm>
            <a:off x="9886950" y="3594100"/>
            <a:ext cx="1676400" cy="3048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04" t="8151" r="5040" b="27493"/>
          <a:stretch/>
        </p:blipFill>
        <p:spPr>
          <a:xfrm>
            <a:off x="4744453" y="4732339"/>
            <a:ext cx="4419600" cy="21177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685800" y="152400"/>
            <a:ext cx="7115175"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solidFill>
                  <a:srgbClr val="FF0000"/>
                </a:solidFill>
              </a:rPr>
              <a:t>Useful references on pesticide poisonings</a:t>
            </a:r>
            <a:endParaRPr lang="en-US" altLang="en-US" sz="3600" i="1" smtClean="0">
              <a:solidFill>
                <a:srgbClr val="FF0000"/>
              </a:solidFill>
            </a:endParaRPr>
          </a:p>
        </p:txBody>
      </p:sp>
      <p:sp>
        <p:nvSpPr>
          <p:cNvPr id="22531" name="TextBox 7"/>
          <p:cNvSpPr txBox="1">
            <a:spLocks noChangeArrowheads="1"/>
          </p:cNvSpPr>
          <p:nvPr/>
        </p:nvSpPr>
        <p:spPr bwMode="auto">
          <a:xfrm>
            <a:off x="533400" y="6619875"/>
            <a:ext cx="8077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baseline="30000"/>
              <a:t>2 “</a:t>
            </a:r>
            <a:r>
              <a:rPr lang="en-US" altLang="ja-JP" sz="900"/>
              <a:t>Recognition and Management of Pesticide Poisonings.</a:t>
            </a:r>
            <a:r>
              <a:rPr lang="en-US" altLang="en-US" sz="900"/>
              <a:t>”</a:t>
            </a:r>
            <a:r>
              <a:rPr lang="en-US" altLang="ja-JP" sz="900"/>
              <a:t> http://www2.epa.gov/sites/production/files/documents/rmpp_6thed_ch12_paraquatdiquat.pdf</a:t>
            </a:r>
            <a:endParaRPr lang="en-US" altLang="en-US" sz="900"/>
          </a:p>
        </p:txBody>
      </p:sp>
      <p:pic>
        <p:nvPicPr>
          <p:cNvPr id="2050" name="Picture 2" descr="Graphic for Recognition and Management of Pesticide Poisonings Document"/>
          <p:cNvPicPr>
            <a:picLocks noChangeAspect="1" noChangeArrowheads="1"/>
          </p:cNvPicPr>
          <p:nvPr/>
        </p:nvPicPr>
        <p:blipFill>
          <a:blip r:embed="rId3"/>
          <a:srcRect/>
          <a:stretch>
            <a:fillRect/>
          </a:stretch>
        </p:blipFill>
        <p:spPr bwMode="auto">
          <a:xfrm>
            <a:off x="685800" y="1955800"/>
            <a:ext cx="2984500" cy="4592638"/>
          </a:xfrm>
          <a:prstGeom prst="rect">
            <a:avLst/>
          </a:prstGeom>
          <a:noFill/>
          <a:ln w="9525">
            <a:solidFill>
              <a:schemeClr val="bg1"/>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pic>
        <p:nvPicPr>
          <p:cNvPr id="9" name="Picture 8" descr="PPP-53cover.pdf"/>
          <p:cNvPicPr>
            <a:picLocks noChangeAspect="1"/>
          </p:cNvPicPr>
          <p:nvPr/>
        </p:nvPicPr>
        <p:blipFill>
          <a:blip r:embed="rId4"/>
          <a:srcRect/>
          <a:stretch>
            <a:fillRect/>
          </a:stretch>
        </p:blipFill>
        <p:spPr bwMode="auto">
          <a:xfrm>
            <a:off x="6184900" y="990600"/>
            <a:ext cx="2767013" cy="3581400"/>
          </a:xfrm>
          <a:prstGeom prst="rect">
            <a:avLst/>
          </a:prstGeom>
          <a:noFill/>
          <a:ln>
            <a:noFill/>
          </a:ln>
          <a:effectLst>
            <a:outerShdw blurRad="50800" dist="38100" dir="5400000" algn="t"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PP-50cover.pdf"/>
          <p:cNvPicPr>
            <a:picLocks noChangeAspect="1"/>
          </p:cNvPicPr>
          <p:nvPr/>
        </p:nvPicPr>
        <p:blipFill>
          <a:blip r:embed="rId5"/>
          <a:srcRect/>
          <a:stretch>
            <a:fillRect/>
          </a:stretch>
        </p:blipFill>
        <p:spPr bwMode="auto">
          <a:xfrm>
            <a:off x="5449888" y="4343400"/>
            <a:ext cx="3589337" cy="2205038"/>
          </a:xfrm>
          <a:prstGeom prst="rect">
            <a:avLst/>
          </a:prstGeom>
          <a:noFill/>
          <a:ln>
            <a:noFill/>
          </a:ln>
          <a:effectLst>
            <a:outerShdw blurRad="50800" dist="38100" dir="5400000" algn="t"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PP-72cover.pdf"/>
          <p:cNvPicPr>
            <a:picLocks noChangeAspect="1"/>
          </p:cNvPicPr>
          <p:nvPr/>
        </p:nvPicPr>
        <p:blipFill>
          <a:blip r:embed="rId6"/>
          <a:srcRect/>
          <a:stretch>
            <a:fillRect/>
          </a:stretch>
        </p:blipFill>
        <p:spPr bwMode="auto">
          <a:xfrm>
            <a:off x="3370263" y="1331913"/>
            <a:ext cx="2727325" cy="3662362"/>
          </a:xfrm>
          <a:prstGeom prst="rect">
            <a:avLst/>
          </a:prstGeom>
          <a:noFill/>
          <a:ln>
            <a:noFill/>
          </a:ln>
          <a:effectLst>
            <a:outerShdw blurRad="50800" dist="38100" dir="5400000" algn="t"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7"/>
            <a:ext cx="8399644" cy="6086628"/>
          </a:xfrm>
        </p:spPr>
        <p:txBody>
          <a:bodyPr>
            <a:normAutofit fontScale="90000"/>
          </a:bodyPr>
          <a:lstStyle/>
          <a:p>
            <a:pPr>
              <a:defRPr/>
            </a:pPr>
            <a:r>
              <a:rPr lang="en-US" sz="6000" i="1" dirty="0" smtClean="0">
                <a:ln>
                  <a:solidFill>
                    <a:schemeClr val="tx1"/>
                  </a:solidFill>
                </a:ln>
                <a:solidFill>
                  <a:srgbClr val="FF0000"/>
                </a:solidFill>
                <a:effectLst>
                  <a:outerShdw blurRad="50800" dist="101600" dir="2700000" algn="tl" rotWithShape="0">
                    <a:srgbClr val="000000">
                      <a:alpha val="43000"/>
                    </a:srgbClr>
                  </a:outerShdw>
                </a:effectLst>
                <a:ea typeface="ＭＳ Ｐゴシック" charset="0"/>
              </a:rPr>
              <a:t>Remember:</a:t>
            </a:r>
            <a:br>
              <a:rPr lang="en-US" sz="6000" i="1" dirty="0" smtClean="0">
                <a:ln>
                  <a:solidFill>
                    <a:schemeClr val="tx1"/>
                  </a:solidFill>
                </a:ln>
                <a:solidFill>
                  <a:srgbClr val="FF0000"/>
                </a:solidFill>
                <a:effectLst>
                  <a:outerShdw blurRad="50800" dist="101600" dir="2700000" algn="tl" rotWithShape="0">
                    <a:srgbClr val="000000">
                      <a:alpha val="43000"/>
                    </a:srgbClr>
                  </a:outerShdw>
                </a:effectLst>
                <a:ea typeface="ＭＳ Ｐゴシック" charset="0"/>
              </a:rPr>
            </a:br>
            <a:r>
              <a:rPr lang="en-US" sz="2700" dirty="0" smtClean="0">
                <a:ea typeface="ＭＳ Ｐゴシック" charset="0"/>
              </a:rPr>
              <a:t/>
            </a:r>
            <a:br>
              <a:rPr lang="en-US" sz="2700" dirty="0" smtClean="0">
                <a:ea typeface="ＭＳ Ｐゴシック" charset="0"/>
              </a:rPr>
            </a:br>
            <a:r>
              <a:rPr lang="en-US" sz="8000" dirty="0" err="1" smtClean="0">
                <a:solidFill>
                  <a:schemeClr val="tx1"/>
                </a:solidFill>
                <a:ea typeface="ＭＳ Ｐゴシック" charset="0"/>
              </a:rPr>
              <a:t>Paraquat</a:t>
            </a:r>
            <a:r>
              <a:rPr lang="en-US" sz="8000" dirty="0" smtClean="0">
                <a:solidFill>
                  <a:schemeClr val="tx1"/>
                </a:solidFill>
                <a:ea typeface="ＭＳ Ｐゴシック" charset="0"/>
              </a:rPr>
              <a:t/>
            </a:r>
            <a:br>
              <a:rPr lang="en-US" sz="8000" dirty="0" smtClean="0">
                <a:solidFill>
                  <a:schemeClr val="tx1"/>
                </a:solidFill>
                <a:ea typeface="ＭＳ Ｐゴシック" charset="0"/>
              </a:rPr>
            </a:br>
            <a:r>
              <a:rPr lang="en-US" sz="2000" dirty="0" smtClean="0">
                <a:ea typeface="ＭＳ Ｐゴシック" charset="0"/>
              </a:rPr>
              <a:t/>
            </a:r>
            <a:br>
              <a:rPr lang="en-US" sz="2000" dirty="0" smtClean="0">
                <a:ea typeface="ＭＳ Ｐゴシック" charset="0"/>
              </a:rPr>
            </a:br>
            <a:r>
              <a:rPr lang="en-US" sz="6600" i="1" dirty="0">
                <a:ln>
                  <a:solidFill>
                    <a:schemeClr val="tx1"/>
                  </a:solidFill>
                </a:ln>
                <a:solidFill>
                  <a:srgbClr val="FF0000"/>
                </a:solidFill>
                <a:effectLst>
                  <a:outerShdw blurRad="50800" dist="63500" dir="2700000" algn="tl" rotWithShape="0">
                    <a:srgbClr val="000000">
                      <a:alpha val="51000"/>
                    </a:srgbClr>
                  </a:outerShdw>
                </a:effectLst>
                <a:ea typeface="ＭＳ Ｐゴシック" charset="0"/>
              </a:rPr>
              <a:t>One Sip Can Kill !</a:t>
            </a:r>
            <a:r>
              <a:rPr lang="en-US" sz="6600" dirty="0">
                <a:ln>
                  <a:solidFill>
                    <a:schemeClr val="tx1"/>
                  </a:solidFill>
                </a:ln>
                <a:solidFill>
                  <a:srgbClr val="FF0000"/>
                </a:solidFill>
                <a:effectLst>
                  <a:outerShdw blurRad="50800" dist="63500" dir="2700000" algn="tl" rotWithShape="0">
                    <a:srgbClr val="000000">
                      <a:alpha val="51000"/>
                    </a:srgbClr>
                  </a:outerShdw>
                </a:effectLst>
                <a:ea typeface="ＭＳ Ｐゴシック" charset="0"/>
              </a:rPr>
              <a:t/>
            </a:r>
            <a:br>
              <a:rPr lang="en-US" sz="6600" dirty="0">
                <a:ln>
                  <a:solidFill>
                    <a:schemeClr val="tx1"/>
                  </a:solidFill>
                </a:ln>
                <a:solidFill>
                  <a:srgbClr val="FF0000"/>
                </a:solidFill>
                <a:effectLst>
                  <a:outerShdw blurRad="50800" dist="63500" dir="2700000" algn="tl" rotWithShape="0">
                    <a:srgbClr val="000000">
                      <a:alpha val="51000"/>
                    </a:srgbClr>
                  </a:outerShdw>
                </a:effectLst>
                <a:ea typeface="ＭＳ Ｐゴシック" charset="0"/>
              </a:rPr>
            </a:br>
            <a:r>
              <a:rPr lang="en-US" sz="6600" dirty="0" smtClean="0">
                <a:solidFill>
                  <a:srgbClr val="003300"/>
                </a:solidFill>
                <a:ea typeface="ＭＳ Ｐゴシック" charset="0"/>
              </a:rPr>
              <a:t/>
            </a:r>
            <a:br>
              <a:rPr lang="en-US" sz="6600" dirty="0" smtClean="0">
                <a:solidFill>
                  <a:srgbClr val="003300"/>
                </a:solidFill>
                <a:ea typeface="ＭＳ Ｐゴシック" charset="0"/>
              </a:rPr>
            </a:br>
            <a:r>
              <a:rPr lang="en-US" sz="6600" dirty="0" smtClean="0">
                <a:solidFill>
                  <a:srgbClr val="003300"/>
                </a:solidFill>
                <a:ea typeface="ＭＳ Ｐゴシック" charset="0"/>
              </a:rPr>
              <a:t/>
            </a:r>
            <a:br>
              <a:rPr lang="en-US" sz="6600" dirty="0" smtClean="0">
                <a:solidFill>
                  <a:srgbClr val="003300"/>
                </a:solidFill>
                <a:ea typeface="ＭＳ Ｐゴシック" charset="0"/>
              </a:rPr>
            </a:br>
            <a:endParaRPr lang="en-US" sz="6600" dirty="0">
              <a:solidFill>
                <a:srgbClr val="003300"/>
              </a:solidFill>
              <a:ea typeface="ＭＳ Ｐゴシック"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665" y="4115236"/>
            <a:ext cx="1984865" cy="2514164"/>
          </a:xfrm>
          <a:prstGeom prst="rect">
            <a:avLst/>
          </a:prstGeom>
          <a:effectLst>
            <a:softEdge rad="127000"/>
          </a:effectLst>
        </p:spPr>
      </p:pic>
      <p:sp>
        <p:nvSpPr>
          <p:cNvPr id="24580" name="TextBox 3"/>
          <p:cNvSpPr txBox="1">
            <a:spLocks noChangeArrowheads="1"/>
          </p:cNvSpPr>
          <p:nvPr/>
        </p:nvSpPr>
        <p:spPr bwMode="auto">
          <a:xfrm>
            <a:off x="5867400" y="6596063"/>
            <a:ext cx="39592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a:t>Elizabeth Evans, Modifications by Nancy Fitz; Bob Bellinger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7"/>
            <a:ext cx="8399644" cy="6086628"/>
          </a:xfrm>
        </p:spPr>
        <p:txBody>
          <a:bodyPr>
            <a:normAutofit fontScale="90000"/>
          </a:bodyPr>
          <a:lstStyle/>
          <a:p>
            <a:pPr>
              <a:defRPr/>
            </a:pPr>
            <a:r>
              <a:rPr lang="en-US" sz="8900" dirty="0" err="1" smtClean="0">
                <a:solidFill>
                  <a:schemeClr val="tx1"/>
                </a:solidFill>
                <a:ea typeface="ＭＳ Ｐゴシック" charset="0"/>
              </a:rPr>
              <a:t>Paraquat</a:t>
            </a:r>
            <a:r>
              <a:rPr lang="en-US" sz="6600" dirty="0" smtClean="0">
                <a:solidFill>
                  <a:schemeClr val="tx1"/>
                </a:solidFill>
                <a:ea typeface="ＭＳ Ｐゴシック" charset="0"/>
              </a:rPr>
              <a:t/>
            </a:r>
            <a:br>
              <a:rPr lang="en-US" sz="6600" dirty="0" smtClean="0">
                <a:solidFill>
                  <a:schemeClr val="tx1"/>
                </a:solidFill>
                <a:ea typeface="ＭＳ Ｐゴシック" charset="0"/>
              </a:rPr>
            </a:br>
            <a:r>
              <a:rPr lang="en-US" sz="4000" dirty="0" smtClean="0">
                <a:solidFill>
                  <a:schemeClr val="tx1"/>
                </a:solidFill>
                <a:ea typeface="ＭＳ Ｐゴシック" charset="0"/>
              </a:rPr>
              <a:t>(</a:t>
            </a:r>
            <a:r>
              <a:rPr lang="en-US" sz="4000" dirty="0" err="1" smtClean="0">
                <a:solidFill>
                  <a:schemeClr val="tx1"/>
                </a:solidFill>
                <a:ea typeface="ＭＳ Ｐゴシック" charset="0"/>
              </a:rPr>
              <a:t>Paraquat</a:t>
            </a:r>
            <a:r>
              <a:rPr lang="en-US" sz="4000" dirty="0" smtClean="0">
                <a:solidFill>
                  <a:schemeClr val="tx1"/>
                </a:solidFill>
                <a:ea typeface="ＭＳ Ｐゴシック" charset="0"/>
              </a:rPr>
              <a:t> Dichloride)</a:t>
            </a:r>
            <a:r>
              <a:rPr lang="en-US" sz="3200" dirty="0">
                <a:solidFill>
                  <a:schemeClr val="tx1"/>
                </a:solidFill>
                <a:ea typeface="ＭＳ Ｐゴシック" charset="0"/>
              </a:rPr>
              <a:t/>
            </a:r>
            <a:br>
              <a:rPr lang="en-US" sz="3200" dirty="0">
                <a:solidFill>
                  <a:schemeClr val="tx1"/>
                </a:solidFill>
                <a:ea typeface="ＭＳ Ｐゴシック" charset="0"/>
              </a:rPr>
            </a:br>
            <a:r>
              <a:rPr lang="en-US" sz="2000" dirty="0" smtClean="0">
                <a:ea typeface="ＭＳ Ｐゴシック" charset="0"/>
              </a:rPr>
              <a:t/>
            </a:r>
            <a:br>
              <a:rPr lang="en-US" sz="2000" dirty="0" smtClean="0">
                <a:ea typeface="ＭＳ Ｐゴシック" charset="0"/>
              </a:rPr>
            </a:br>
            <a:r>
              <a:rPr lang="en-US" sz="6600" i="1" dirty="0" smtClean="0">
                <a:ln>
                  <a:solidFill>
                    <a:schemeClr val="tx1"/>
                  </a:solidFill>
                </a:ln>
                <a:solidFill>
                  <a:srgbClr val="FF0000"/>
                </a:solidFill>
                <a:effectLst>
                  <a:outerShdw blurRad="50800" dist="63500" dir="2700000" algn="tl" rotWithShape="0">
                    <a:srgbClr val="000000">
                      <a:alpha val="51000"/>
                    </a:srgbClr>
                  </a:outerShdw>
                </a:effectLst>
                <a:ea typeface="ＭＳ Ｐゴシック" charset="0"/>
              </a:rPr>
              <a:t>One Sip Can Kill !</a:t>
            </a:r>
            <a:r>
              <a:rPr lang="en-US" sz="6600" dirty="0" smtClean="0">
                <a:ln>
                  <a:solidFill>
                    <a:schemeClr val="tx1"/>
                  </a:solidFill>
                </a:ln>
                <a:solidFill>
                  <a:srgbClr val="FF0000"/>
                </a:solidFill>
                <a:effectLst>
                  <a:outerShdw blurRad="50800" dist="63500" dir="2700000" algn="tl" rotWithShape="0">
                    <a:srgbClr val="000000">
                      <a:alpha val="51000"/>
                    </a:srgbClr>
                  </a:outerShdw>
                </a:effectLst>
                <a:ea typeface="ＭＳ Ｐゴシック" charset="0"/>
              </a:rPr>
              <a:t/>
            </a:r>
            <a:br>
              <a:rPr lang="en-US" sz="6600" dirty="0" smtClean="0">
                <a:ln>
                  <a:solidFill>
                    <a:schemeClr val="tx1"/>
                  </a:solidFill>
                </a:ln>
                <a:solidFill>
                  <a:srgbClr val="FF0000"/>
                </a:solidFill>
                <a:effectLst>
                  <a:outerShdw blurRad="50800" dist="63500" dir="2700000" algn="tl" rotWithShape="0">
                    <a:srgbClr val="000000">
                      <a:alpha val="51000"/>
                    </a:srgbClr>
                  </a:outerShdw>
                </a:effectLst>
                <a:ea typeface="ＭＳ Ｐゴシック" charset="0"/>
              </a:rPr>
            </a:br>
            <a:r>
              <a:rPr lang="en-US" sz="6600" dirty="0" smtClean="0">
                <a:solidFill>
                  <a:srgbClr val="003300"/>
                </a:solidFill>
                <a:ea typeface="ＭＳ Ｐゴシック" charset="0"/>
              </a:rPr>
              <a:t/>
            </a:r>
            <a:br>
              <a:rPr lang="en-US" sz="6600" dirty="0" smtClean="0">
                <a:solidFill>
                  <a:srgbClr val="003300"/>
                </a:solidFill>
                <a:ea typeface="ＭＳ Ｐゴシック" charset="0"/>
              </a:rPr>
            </a:br>
            <a:r>
              <a:rPr lang="en-US" sz="6600" dirty="0" smtClean="0">
                <a:solidFill>
                  <a:srgbClr val="003300"/>
                </a:solidFill>
                <a:ea typeface="ＭＳ Ｐゴシック" charset="0"/>
              </a:rPr>
              <a:t/>
            </a:r>
            <a:br>
              <a:rPr lang="en-US" sz="6600" dirty="0" smtClean="0">
                <a:solidFill>
                  <a:srgbClr val="003300"/>
                </a:solidFill>
                <a:ea typeface="ＭＳ Ｐゴシック" charset="0"/>
              </a:rPr>
            </a:br>
            <a:endParaRPr lang="en-US" sz="6600" dirty="0">
              <a:solidFill>
                <a:srgbClr val="003300"/>
              </a:solidFill>
              <a:ea typeface="ＭＳ Ｐゴシック"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710" y="3571476"/>
            <a:ext cx="2479430" cy="3140613"/>
          </a:xfrm>
          <a:prstGeom prst="rect">
            <a:avLst/>
          </a:prstGeom>
          <a:effectLst>
            <a:softEdge rad="127000"/>
          </a:effectLst>
        </p:spPr>
      </p:pic>
      <p:sp>
        <p:nvSpPr>
          <p:cNvPr id="8196" name="TextBox 3"/>
          <p:cNvSpPr txBox="1">
            <a:spLocks noChangeArrowheads="1"/>
          </p:cNvSpPr>
          <p:nvPr/>
        </p:nvSpPr>
        <p:spPr bwMode="auto">
          <a:xfrm>
            <a:off x="5791200" y="6596063"/>
            <a:ext cx="40354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a:t>Elizabeth Evans, Modifications by Nancy Fitz; Bob Bellinger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57200" y="36513"/>
            <a:ext cx="7053263"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600" smtClean="0">
                <a:solidFill>
                  <a:srgbClr val="FF0000"/>
                </a:solidFill>
              </a:rPr>
              <a:t>Paraquat</a:t>
            </a:r>
          </a:p>
        </p:txBody>
      </p:sp>
      <p:sp>
        <p:nvSpPr>
          <p:cNvPr id="3" name="Content Placeholder 2"/>
          <p:cNvSpPr>
            <a:spLocks noGrp="1"/>
          </p:cNvSpPr>
          <p:nvPr>
            <p:ph idx="1"/>
          </p:nvPr>
        </p:nvSpPr>
        <p:spPr>
          <a:xfrm>
            <a:off x="1295400" y="1600200"/>
            <a:ext cx="7091363" cy="4483100"/>
          </a:xfrm>
        </p:spPr>
        <p:txBody>
          <a:bodyPr>
            <a:normAutofit/>
          </a:bodyPr>
          <a:lstStyle/>
          <a:p>
            <a:pPr>
              <a:defRPr/>
            </a:pPr>
            <a:r>
              <a:rPr lang="en-US" sz="3600" dirty="0" err="1" smtClean="0">
                <a:ea typeface="ＭＳ Ｐゴシック" charset="0"/>
              </a:rPr>
              <a:t>Paraquat</a:t>
            </a:r>
            <a:r>
              <a:rPr lang="en-US" sz="3600" dirty="0" smtClean="0">
                <a:ea typeface="ＭＳ Ｐゴシック" charset="0"/>
              </a:rPr>
              <a:t> is a Restricted Use herbicide.</a:t>
            </a:r>
          </a:p>
          <a:p>
            <a:pPr>
              <a:defRPr/>
            </a:pPr>
            <a:r>
              <a:rPr lang="en-US" sz="3600" i="1" dirty="0" smtClean="0">
                <a:ea typeface="ＭＳ Ｐゴシック" charset="0"/>
              </a:rPr>
              <a:t>Remember that all herbicides are pesticides!</a:t>
            </a:r>
          </a:p>
          <a:p>
            <a:pPr marL="0" indent="0">
              <a:defRPr/>
            </a:pPr>
            <a:endParaRPr lang="en-US" dirty="0">
              <a:ea typeface="ＭＳ Ｐゴシック" charset="0"/>
            </a:endParaRPr>
          </a:p>
        </p:txBody>
      </p:sp>
      <p:pic>
        <p:nvPicPr>
          <p:cNvPr id="2" name="Picture 1"/>
          <p:cNvPicPr>
            <a:picLocks noChangeAspect="1"/>
          </p:cNvPicPr>
          <p:nvPr/>
        </p:nvPicPr>
        <p:blipFill rotWithShape="1">
          <a:blip r:embed="rId2"/>
          <a:srcRect l="65171" t="9924" r="1644" b="9923"/>
          <a:stretch/>
        </p:blipFill>
        <p:spPr>
          <a:xfrm>
            <a:off x="6858000" y="3368675"/>
            <a:ext cx="2133600" cy="3413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685800" y="452438"/>
            <a:ext cx="7696200"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FF0000"/>
                </a:solidFill>
              </a:rPr>
              <a:t>Deaths from Accidental Ingestion of Paraquat</a:t>
            </a:r>
          </a:p>
        </p:txBody>
      </p:sp>
      <p:sp>
        <p:nvSpPr>
          <p:cNvPr id="3" name="Content Placeholder 2"/>
          <p:cNvSpPr>
            <a:spLocks noGrp="1"/>
          </p:cNvSpPr>
          <p:nvPr>
            <p:ph idx="1"/>
          </p:nvPr>
        </p:nvSpPr>
        <p:spPr>
          <a:xfrm>
            <a:off x="827088" y="2052638"/>
            <a:ext cx="6564312" cy="4195762"/>
          </a:xfrm>
        </p:spPr>
        <p:txBody>
          <a:bodyPr>
            <a:normAutofit fontScale="92500" lnSpcReduction="20000"/>
          </a:bodyPr>
          <a:lstStyle/>
          <a:p>
            <a:pPr>
              <a:defRPr/>
            </a:pPr>
            <a:r>
              <a:rPr lang="en-US" sz="2400" dirty="0" err="1">
                <a:ea typeface="ＭＳ Ｐゴシック" charset="0"/>
              </a:rPr>
              <a:t>Paraquat</a:t>
            </a:r>
            <a:r>
              <a:rPr lang="en-US" sz="2400" dirty="0">
                <a:ea typeface="ＭＳ Ｐゴシック" charset="0"/>
              </a:rPr>
              <a:t> is highly toxic to humans; one </a:t>
            </a:r>
            <a:r>
              <a:rPr lang="en-US" sz="2400" dirty="0" smtClean="0">
                <a:ea typeface="ＭＳ Ｐゴシック" charset="0"/>
              </a:rPr>
              <a:t>small</a:t>
            </a:r>
            <a:br>
              <a:rPr lang="en-US" sz="2400" dirty="0" smtClean="0">
                <a:ea typeface="ＭＳ Ｐゴシック" charset="0"/>
              </a:rPr>
            </a:br>
            <a:r>
              <a:rPr lang="en-US" sz="2400" dirty="0" smtClean="0">
                <a:ea typeface="ＭＳ Ｐゴシック" charset="0"/>
              </a:rPr>
              <a:t>accidental </a:t>
            </a:r>
            <a:r>
              <a:rPr lang="en-US" sz="2400" dirty="0">
                <a:ea typeface="ＭＳ Ｐゴシック" charset="0"/>
              </a:rPr>
              <a:t>sip is often fatal and </a:t>
            </a:r>
            <a:r>
              <a:rPr lang="en-US" sz="2400" i="1" dirty="0">
                <a:ea typeface="ＭＳ Ｐゴシック" charset="0"/>
              </a:rPr>
              <a:t>there is no antidote</a:t>
            </a:r>
            <a:r>
              <a:rPr lang="en-US" sz="2400" dirty="0">
                <a:ea typeface="ＭＳ Ｐゴシック" charset="0"/>
              </a:rPr>
              <a:t>. </a:t>
            </a:r>
            <a:r>
              <a:rPr lang="en-US" sz="2400" dirty="0" smtClean="0">
                <a:ea typeface="ＭＳ Ｐゴシック" charset="0"/>
              </a:rPr>
              <a:t/>
            </a:r>
            <a:br>
              <a:rPr lang="en-US" sz="2400" dirty="0" smtClean="0">
                <a:ea typeface="ＭＳ Ｐゴシック" charset="0"/>
              </a:rPr>
            </a:br>
            <a:endParaRPr lang="en-US" sz="800" dirty="0">
              <a:ea typeface="ＭＳ Ｐゴシック" charset="0"/>
            </a:endParaRPr>
          </a:p>
          <a:p>
            <a:pPr>
              <a:defRPr/>
            </a:pPr>
            <a:r>
              <a:rPr lang="en-US" sz="2400" dirty="0" smtClean="0">
                <a:ea typeface="ＭＳ Ｐゴシック" charset="0"/>
              </a:rPr>
              <a:t>Several accidental paraquat ingestion deaths have occurred in recent years.</a:t>
            </a:r>
            <a:br>
              <a:rPr lang="en-US" sz="2400" dirty="0" smtClean="0">
                <a:ea typeface="ＭＳ Ｐゴシック" charset="0"/>
              </a:rPr>
            </a:br>
            <a:endParaRPr lang="en-US" sz="900" dirty="0" smtClean="0">
              <a:ea typeface="ＭＳ Ｐゴシック" charset="0"/>
            </a:endParaRPr>
          </a:p>
          <a:p>
            <a:pPr>
              <a:defRPr/>
            </a:pPr>
            <a:r>
              <a:rPr lang="en-US" sz="2400" dirty="0" smtClean="0">
                <a:ea typeface="ＭＳ Ｐゴシック" charset="0"/>
              </a:rPr>
              <a:t>EPA looked into these deaths and found that such cases often occur as a result of the pesticide being transferred into a beverage container.</a:t>
            </a:r>
            <a:br>
              <a:rPr lang="en-US" sz="2400" dirty="0" smtClean="0">
                <a:ea typeface="ＭＳ Ｐゴシック" charset="0"/>
              </a:rPr>
            </a:br>
            <a:endParaRPr lang="en-US" sz="900" dirty="0" smtClean="0">
              <a:ea typeface="ＭＳ Ｐゴシック" charset="0"/>
            </a:endParaRPr>
          </a:p>
          <a:p>
            <a:pPr>
              <a:defRPr/>
            </a:pPr>
            <a:r>
              <a:rPr lang="en-US" sz="2400" dirty="0">
                <a:ea typeface="ＭＳ Ｐゴシック" charset="0"/>
              </a:rPr>
              <a:t>This is a major concern to EPA because paraquat is a Restricted Use </a:t>
            </a:r>
            <a:r>
              <a:rPr lang="en-US" sz="2400" dirty="0" smtClean="0">
                <a:ea typeface="ＭＳ Ｐゴシック" charset="0"/>
              </a:rPr>
              <a:t>Pesticide and, like all pesticides, </a:t>
            </a:r>
            <a:r>
              <a:rPr lang="en-US" sz="2400" i="1" dirty="0" smtClean="0">
                <a:ea typeface="ＭＳ Ｐゴシック" charset="0"/>
              </a:rPr>
              <a:t>should </a:t>
            </a:r>
            <a:r>
              <a:rPr lang="en-US" sz="2400" i="1" dirty="0">
                <a:ea typeface="ＭＳ Ｐゴシック" charset="0"/>
              </a:rPr>
              <a:t>never be placed into a beverage </a:t>
            </a:r>
            <a:r>
              <a:rPr lang="en-US" sz="2400" i="1" dirty="0" smtClean="0">
                <a:ea typeface="ＭＳ Ｐゴシック" charset="0"/>
              </a:rPr>
              <a:t>container</a:t>
            </a:r>
            <a:r>
              <a:rPr lang="en-US" sz="2400" dirty="0" smtClean="0">
                <a:ea typeface="ＭＳ Ｐゴシック" charset="0"/>
              </a:rPr>
              <a:t>.</a:t>
            </a:r>
            <a:endParaRPr lang="en-US" sz="2400" dirty="0">
              <a:ea typeface="ＭＳ Ｐゴシック" charset="0"/>
            </a:endParaRPr>
          </a:p>
          <a:p>
            <a:pPr marL="0" indent="0">
              <a:defRPr/>
            </a:pPr>
            <a:endParaRPr lang="en-US" dirty="0">
              <a:ea typeface="ＭＳ Ｐゴシック"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5071" t="8670" r="9202" b="9359"/>
          <a:stretch/>
        </p:blipFill>
        <p:spPr bwMode="auto">
          <a:xfrm>
            <a:off x="7239000" y="2393950"/>
            <a:ext cx="1981200" cy="4464050"/>
          </a:xfrm>
          <a:prstGeom prst="rect">
            <a:avLst/>
          </a:prstGeom>
          <a:effectLst>
            <a:softEdge rad="127000"/>
          </a:effectLst>
        </p:spPr>
      </p:pic>
      <p:sp>
        <p:nvSpPr>
          <p:cNvPr id="9" name="Multiply 8"/>
          <p:cNvSpPr/>
          <p:nvPr/>
        </p:nvSpPr>
        <p:spPr>
          <a:xfrm>
            <a:off x="7429500" y="3810000"/>
            <a:ext cx="1676400" cy="3048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609600" y="152400"/>
            <a:ext cx="7620000"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FF0000"/>
                </a:solidFill>
              </a:rPr>
              <a:t>Deaths from Accidental Ingestion of Paraquat</a:t>
            </a:r>
          </a:p>
        </p:txBody>
      </p:sp>
      <p:sp>
        <p:nvSpPr>
          <p:cNvPr id="12291" name="Content Placeholder 2"/>
          <p:cNvSpPr>
            <a:spLocks noGrp="1"/>
          </p:cNvSpPr>
          <p:nvPr>
            <p:ph idx="1"/>
          </p:nvPr>
        </p:nvSpPr>
        <p:spPr bwMode="auto">
          <a:xfrm>
            <a:off x="762000" y="1635125"/>
            <a:ext cx="7620000" cy="419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t>
            </a:r>
            <a:r>
              <a:rPr lang="en-US" altLang="en-US" sz="2400" smtClean="0"/>
              <a:t>The product labels clearly prohibit pouring paraquat into food or beverage containers with the prominently-placed statements:</a:t>
            </a:r>
          </a:p>
          <a:p>
            <a:endParaRPr lang="en-US" altLang="en-US" sz="2400" smtClean="0"/>
          </a:p>
          <a:p>
            <a:r>
              <a:rPr lang="en-US" altLang="en-US" sz="2400" smtClean="0"/>
              <a:t>“</a:t>
            </a:r>
            <a:r>
              <a:rPr lang="en-US" altLang="ja-JP" sz="2800" smtClean="0"/>
              <a:t>NEVER PUT INTO FOOD, DRINK OR OTHER CONTAINERS.</a:t>
            </a:r>
            <a:r>
              <a:rPr lang="en-US" altLang="en-US" sz="2800" smtClean="0"/>
              <a:t>”</a:t>
            </a:r>
            <a:endParaRPr lang="en-US" altLang="ja-JP" sz="2400" smtClean="0"/>
          </a:p>
          <a:p>
            <a:pPr algn="ctr"/>
            <a:endParaRPr lang="en-US" altLang="en-US" sz="2400" smtClean="0"/>
          </a:p>
          <a:p>
            <a:r>
              <a:rPr lang="en-US" altLang="en-US" sz="2400" smtClean="0"/>
              <a:t>“</a:t>
            </a:r>
            <a:r>
              <a:rPr lang="en-US" altLang="ja-JP" sz="2800" smtClean="0"/>
              <a:t>DO NOT REMOVE CONTENTS EXCEPT FOR IMMEDIATE USE.</a:t>
            </a:r>
            <a:r>
              <a:rPr lang="en-US" altLang="en-US" sz="2800" smtClean="0"/>
              <a:t>”</a:t>
            </a:r>
            <a:r>
              <a:rPr lang="en-US" altLang="ja-JP" sz="2800" smtClean="0"/>
              <a:t>  </a:t>
            </a:r>
            <a:endParaRPr lang="en-US" altLang="ja-JP" sz="2400" smtClean="0"/>
          </a:p>
          <a:p>
            <a:endParaRPr lang="en-US" altLang="en-US" smtClean="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5071" t="8670" r="9202" b="9359"/>
          <a:stretch/>
        </p:blipFill>
        <p:spPr bwMode="auto">
          <a:xfrm>
            <a:off x="7772400" y="3733800"/>
            <a:ext cx="1425575" cy="3124200"/>
          </a:xfrm>
          <a:prstGeom prst="rect">
            <a:avLst/>
          </a:prstGeom>
          <a:effectLst>
            <a:softEdge rad="127000"/>
          </a:effectLst>
        </p:spPr>
      </p:pic>
      <p:sp>
        <p:nvSpPr>
          <p:cNvPr id="7" name="Multiply 6"/>
          <p:cNvSpPr/>
          <p:nvPr/>
        </p:nvSpPr>
        <p:spPr>
          <a:xfrm>
            <a:off x="7881938" y="4352925"/>
            <a:ext cx="1206500" cy="25146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592138" y="71438"/>
            <a:ext cx="7053262" cy="1071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FF0000"/>
                </a:solidFill>
              </a:rPr>
              <a:t>Paraquat Toxicity</a:t>
            </a:r>
          </a:p>
        </p:txBody>
      </p:sp>
      <p:sp>
        <p:nvSpPr>
          <p:cNvPr id="3" name="Content Placeholder 2"/>
          <p:cNvSpPr>
            <a:spLocks noGrp="1"/>
          </p:cNvSpPr>
          <p:nvPr>
            <p:ph idx="1"/>
          </p:nvPr>
        </p:nvSpPr>
        <p:spPr>
          <a:xfrm>
            <a:off x="827088" y="1143000"/>
            <a:ext cx="8012112" cy="5181600"/>
          </a:xfrm>
        </p:spPr>
        <p:txBody>
          <a:bodyPr>
            <a:normAutofit lnSpcReduction="10000"/>
          </a:bodyPr>
          <a:lstStyle/>
          <a:p>
            <a:pPr>
              <a:defRPr/>
            </a:pPr>
            <a:r>
              <a:rPr lang="en-US" sz="2600" dirty="0" err="1" smtClean="0">
                <a:ea typeface="ＭＳ Ｐゴシック" charset="0"/>
              </a:rPr>
              <a:t>Paraquat</a:t>
            </a:r>
            <a:r>
              <a:rPr lang="en-US" sz="2600" dirty="0" smtClean="0">
                <a:ea typeface="ＭＳ Ｐゴシック" charset="0"/>
              </a:rPr>
              <a:t> </a:t>
            </a:r>
            <a:r>
              <a:rPr lang="en-US" sz="2600" dirty="0">
                <a:ea typeface="ＭＳ Ｐゴシック" charset="0"/>
              </a:rPr>
              <a:t>poisoning can result in initial poisoning symptoms, a period of (false) recovery, and a miserable relapse as it destroys the lungs. The relapse usually leads to </a:t>
            </a:r>
            <a:r>
              <a:rPr lang="en-US" sz="2600" dirty="0" smtClean="0">
                <a:ea typeface="ＭＳ Ｐゴシック" charset="0"/>
              </a:rPr>
              <a:t>death (due to suffocation)</a:t>
            </a:r>
            <a:r>
              <a:rPr lang="en-US" sz="2400" dirty="0" smtClean="0">
                <a:ea typeface="ＭＳ Ｐゴシック" charset="0"/>
              </a:rPr>
              <a:t>.</a:t>
            </a:r>
            <a:r>
              <a:rPr lang="en-US" sz="2400" baseline="30000" dirty="0" smtClean="0">
                <a:ea typeface="ＭＳ Ｐゴシック" charset="0"/>
              </a:rPr>
              <a:t>1</a:t>
            </a:r>
            <a:r>
              <a:rPr lang="en-US" sz="2400" dirty="0" smtClean="0">
                <a:ea typeface="ＭＳ Ｐゴシック" charset="0"/>
              </a:rPr>
              <a:t/>
            </a:r>
            <a:br>
              <a:rPr lang="en-US" sz="2400" dirty="0" smtClean="0">
                <a:ea typeface="ＭＳ Ｐゴシック" charset="0"/>
              </a:rPr>
            </a:br>
            <a:endParaRPr lang="en-US" sz="900" dirty="0" smtClean="0">
              <a:ea typeface="ＭＳ Ｐゴシック" charset="0"/>
            </a:endParaRPr>
          </a:p>
          <a:p>
            <a:pPr>
              <a:defRPr/>
            </a:pPr>
            <a:r>
              <a:rPr lang="en-US" sz="2600" dirty="0" smtClean="0">
                <a:ea typeface="ＭＳ Ｐゴシック" charset="0"/>
              </a:rPr>
              <a:t>Pulmonary </a:t>
            </a:r>
            <a:r>
              <a:rPr lang="en-US" sz="2600" dirty="0">
                <a:ea typeface="ＭＳ Ｐゴシック" charset="0"/>
              </a:rPr>
              <a:t>effects </a:t>
            </a:r>
            <a:r>
              <a:rPr lang="en-US" sz="2600" dirty="0" smtClean="0">
                <a:ea typeface="ＭＳ Ｐゴシック" charset="0"/>
              </a:rPr>
              <a:t>represent </a:t>
            </a:r>
            <a:r>
              <a:rPr lang="en-US" sz="2600" dirty="0">
                <a:ea typeface="ＭＳ Ｐゴシック" charset="0"/>
              </a:rPr>
              <a:t>the </a:t>
            </a:r>
            <a:r>
              <a:rPr lang="en-US" sz="2600" i="1" dirty="0">
                <a:ea typeface="ＭＳ Ｐゴシック" charset="0"/>
              </a:rPr>
              <a:t>most lethal and least treatable</a:t>
            </a:r>
            <a:r>
              <a:rPr lang="en-US" sz="2600" dirty="0">
                <a:ea typeface="ＭＳ Ｐゴシック" charset="0"/>
              </a:rPr>
              <a:t> manifestation of </a:t>
            </a:r>
            <a:r>
              <a:rPr lang="en-US" sz="2600" dirty="0" smtClean="0">
                <a:ea typeface="ＭＳ Ｐゴシック" charset="0"/>
              </a:rPr>
              <a:t>toxicity; however, pulmonary </a:t>
            </a:r>
            <a:r>
              <a:rPr lang="en-US" sz="2600" dirty="0">
                <a:ea typeface="ＭＳ Ｐゴシック" charset="0"/>
              </a:rPr>
              <a:t>toxicity occurs later in </a:t>
            </a:r>
            <a:r>
              <a:rPr lang="en-US" sz="2600" dirty="0" err="1">
                <a:ea typeface="ＭＳ Ｐゴシック" charset="0"/>
              </a:rPr>
              <a:t>paraquat</a:t>
            </a:r>
            <a:r>
              <a:rPr lang="en-US" sz="2600" dirty="0">
                <a:ea typeface="ＭＳ Ｐゴシック" charset="0"/>
              </a:rPr>
              <a:t> poisoning than other </a:t>
            </a:r>
            <a:r>
              <a:rPr lang="en-US" sz="2600" dirty="0" smtClean="0">
                <a:ea typeface="ＭＳ Ｐゴシック" charset="0"/>
              </a:rPr>
              <a:t>manifestations.</a:t>
            </a:r>
            <a:r>
              <a:rPr lang="en-US" sz="2600" baseline="30000" dirty="0" smtClean="0">
                <a:ea typeface="ＭＳ Ｐゴシック" charset="0"/>
              </a:rPr>
              <a:t>2</a:t>
            </a:r>
            <a:r>
              <a:rPr lang="en-US" sz="2400" dirty="0" smtClean="0">
                <a:ea typeface="ＭＳ Ｐゴシック" charset="0"/>
              </a:rPr>
              <a:t/>
            </a:r>
            <a:br>
              <a:rPr lang="en-US" sz="2400" dirty="0" smtClean="0">
                <a:ea typeface="ＭＳ Ｐゴシック" charset="0"/>
              </a:rPr>
            </a:br>
            <a:endParaRPr lang="en-US" sz="800" dirty="0" smtClean="0">
              <a:ea typeface="ＭＳ Ｐゴシック" charset="0"/>
            </a:endParaRPr>
          </a:p>
          <a:p>
            <a:pPr>
              <a:defRPr/>
            </a:pPr>
            <a:r>
              <a:rPr lang="en-US" sz="2600" dirty="0">
                <a:ea typeface="ＭＳ Ｐゴシック" charset="0"/>
              </a:rPr>
              <a:t>The delayed toxic damage of </a:t>
            </a:r>
            <a:r>
              <a:rPr lang="en-US" sz="2600" dirty="0" smtClean="0">
                <a:ea typeface="ＭＳ Ｐゴシック" charset="0"/>
              </a:rPr>
              <a:t>the pulmonary </a:t>
            </a:r>
            <a:r>
              <a:rPr lang="en-US" sz="2600" dirty="0">
                <a:ea typeface="ＭＳ Ｐゴシック" charset="0"/>
              </a:rPr>
              <a:t>fibrosis, the usual cause of death, most commonly occurs 7-14 days after the </a:t>
            </a:r>
            <a:r>
              <a:rPr lang="en-US" sz="2600" dirty="0" smtClean="0">
                <a:ea typeface="ＭＳ Ｐゴシック" charset="0"/>
              </a:rPr>
              <a:t>ingestion</a:t>
            </a:r>
            <a:r>
              <a:rPr lang="en-US" sz="2400" dirty="0" smtClean="0">
                <a:ea typeface="ＭＳ Ｐゴシック" charset="0"/>
              </a:rPr>
              <a:t>.</a:t>
            </a:r>
            <a:r>
              <a:rPr lang="en-US" sz="2400" baseline="30000" dirty="0" smtClean="0">
                <a:ea typeface="ＭＳ Ｐゴシック" charset="0"/>
              </a:rPr>
              <a:t>2</a:t>
            </a:r>
            <a:endParaRPr lang="en-US" sz="2400" baseline="30000" dirty="0">
              <a:ea typeface="ＭＳ Ｐゴシック" charset="0"/>
            </a:endParaRPr>
          </a:p>
          <a:p>
            <a:pPr>
              <a:defRPr/>
            </a:pPr>
            <a:endParaRPr lang="en-US" sz="2400" dirty="0">
              <a:ea typeface="ＭＳ Ｐゴシック" charset="0"/>
            </a:endParaRPr>
          </a:p>
          <a:p>
            <a:pPr>
              <a:defRPr/>
            </a:pPr>
            <a:endParaRPr lang="en-US" sz="2400" dirty="0">
              <a:ea typeface="ＭＳ Ｐゴシック" charset="0"/>
            </a:endParaRPr>
          </a:p>
          <a:p>
            <a:pPr>
              <a:defRPr/>
            </a:pPr>
            <a:endParaRPr lang="en-US" sz="2400" dirty="0">
              <a:ea typeface="ＭＳ Ｐゴシック" charset="0"/>
            </a:endParaRPr>
          </a:p>
        </p:txBody>
      </p:sp>
      <p:sp>
        <p:nvSpPr>
          <p:cNvPr id="13316" name="TextBox 7"/>
          <p:cNvSpPr txBox="1">
            <a:spLocks noChangeArrowheads="1"/>
          </p:cNvSpPr>
          <p:nvPr/>
        </p:nvSpPr>
        <p:spPr bwMode="auto">
          <a:xfrm>
            <a:off x="685800" y="6553200"/>
            <a:ext cx="822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baseline="30000"/>
              <a:t>2 “</a:t>
            </a:r>
            <a:r>
              <a:rPr lang="en-US" altLang="ja-JP" sz="900"/>
              <a:t>Recognition and Management of Pesticide Poisonings.</a:t>
            </a:r>
            <a:r>
              <a:rPr lang="en-US" altLang="en-US" sz="900"/>
              <a:t>”</a:t>
            </a:r>
            <a:r>
              <a:rPr lang="en-US" altLang="ja-JP" sz="900"/>
              <a:t> http://www2.epa.gov/sites/production/files/documents/rmpp_6thed_ch12_paraquatdiquat.pdf</a:t>
            </a:r>
            <a:endParaRPr lang="en-US" altLang="en-US" sz="900"/>
          </a:p>
        </p:txBody>
      </p:sp>
      <p:sp>
        <p:nvSpPr>
          <p:cNvPr id="13317" name="TextBox 8"/>
          <p:cNvSpPr txBox="1">
            <a:spLocks noChangeArrowheads="1"/>
          </p:cNvSpPr>
          <p:nvPr/>
        </p:nvSpPr>
        <p:spPr bwMode="auto">
          <a:xfrm>
            <a:off x="609600" y="6324600"/>
            <a:ext cx="1981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900" baseline="30000"/>
              <a:t>1  </a:t>
            </a:r>
            <a:r>
              <a:rPr lang="en-US" altLang="en-US" sz="900"/>
              <a:t>Mike Weaver, VA Tech University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duotone>
              <a:prstClr val="black"/>
              <a:schemeClr val="accent1">
                <a:tint val="45000"/>
                <a:satMod val="400000"/>
                <a:tint val="45000"/>
                <a:satMod val="400000"/>
              </a:schemeClr>
            </a:duotone>
            <a:extLst>
              <a:ext uri="{28A0092B-C50C-407E-A947-70E740481C1C}">
                <a14:useLocalDpi xmlns:a14="http://schemas.microsoft.com/office/drawing/2010/main" val="0"/>
              </a:ext>
            </a:extLst>
          </a:blip>
          <a:stretch>
            <a:fillRect/>
          </a:stretch>
        </p:blipFill>
        <p:spPr>
          <a:xfrm>
            <a:off x="1" y="0"/>
            <a:ext cx="9223130" cy="6858000"/>
          </a:xfrm>
          <a:prstGeom prst="rect">
            <a:avLst/>
          </a:prstGeom>
          <a:effectLst/>
        </p:spPr>
      </p:pic>
      <p:sp>
        <p:nvSpPr>
          <p:cNvPr id="2" name="Title 1"/>
          <p:cNvSpPr>
            <a:spLocks noGrp="1"/>
          </p:cNvSpPr>
          <p:nvPr>
            <p:ph type="title"/>
          </p:nvPr>
        </p:nvSpPr>
        <p:spPr>
          <a:xfrm>
            <a:off x="533400" y="46260"/>
            <a:ext cx="7053542" cy="1400530"/>
          </a:xfrm>
        </p:spPr>
        <p:txBody>
          <a:bodyPr/>
          <a:lstStyle/>
          <a:p>
            <a:pPr algn="l"/>
            <a:r>
              <a:rPr lang="en-US" dirty="0" smtClean="0">
                <a:solidFill>
                  <a:srgbClr val="FF0000"/>
                </a:solidFill>
              </a:rPr>
              <a:t>True Stories</a:t>
            </a:r>
            <a:endParaRPr lang="en-US" dirty="0">
              <a:solidFill>
                <a:srgbClr val="FF0000"/>
              </a:solidFill>
            </a:endParaRPr>
          </a:p>
        </p:txBody>
      </p:sp>
      <p:sp>
        <p:nvSpPr>
          <p:cNvPr id="3" name="Content Placeholder 2"/>
          <p:cNvSpPr>
            <a:spLocks noGrp="1"/>
          </p:cNvSpPr>
          <p:nvPr>
            <p:ph idx="1"/>
          </p:nvPr>
        </p:nvSpPr>
        <p:spPr>
          <a:xfrm>
            <a:off x="685800" y="914400"/>
            <a:ext cx="8153400" cy="5562600"/>
          </a:xfrm>
          <a:solidFill>
            <a:srgbClr val="F8F8F8">
              <a:alpha val="50196"/>
            </a:srgbClr>
          </a:solidFill>
        </p:spPr>
        <p:txBody>
          <a:bodyPr>
            <a:normAutofit fontScale="92500" lnSpcReduction="10000"/>
          </a:bodyPr>
          <a:lstStyle/>
          <a:p>
            <a:r>
              <a:rPr lang="en-US" sz="2800" dirty="0"/>
              <a:t>About June 3, 2014 an individual stole some </a:t>
            </a:r>
            <a:r>
              <a:rPr lang="en-US" sz="2800" dirty="0" err="1"/>
              <a:t>Gramoxone</a:t>
            </a:r>
            <a:r>
              <a:rPr lang="en-US" sz="2800" dirty="0"/>
              <a:t> (</a:t>
            </a:r>
            <a:r>
              <a:rPr lang="en-US" sz="2800" dirty="0" err="1"/>
              <a:t>a.i</a:t>
            </a:r>
            <a:r>
              <a:rPr lang="en-US" sz="2800" dirty="0"/>
              <a:t>. </a:t>
            </a:r>
            <a:r>
              <a:rPr lang="en-US" sz="2800" dirty="0" err="1"/>
              <a:t>paraquat</a:t>
            </a:r>
            <a:r>
              <a:rPr lang="en-US" sz="2800" dirty="0"/>
              <a:t>). A second individual put the herbicide into plastic soft drink bottles labelled “Pepsi”. He then sold the bottles to two people. One buyer mistook the herbicide for a soda and drank some. This individual died June 15, 2014.</a:t>
            </a:r>
            <a:br>
              <a:rPr lang="en-US" sz="2800" dirty="0"/>
            </a:br>
            <a:r>
              <a:rPr lang="en-US" sz="2800" dirty="0"/>
              <a:t/>
            </a:r>
            <a:br>
              <a:rPr lang="en-US" sz="2800" dirty="0"/>
            </a:br>
            <a:r>
              <a:rPr lang="en-US" sz="2800" dirty="0"/>
              <a:t>*The two alleged offenders, in addition to being charged with multiple counts of violation of the South Carolina Pesticide Control Act, are, in sum, charged with Involuntary Manslaughter, receiving stolen goods, petty (petite) larceny.</a:t>
            </a:r>
            <a:r>
              <a:rPr lang="en-US" sz="2325" dirty="0"/>
              <a:t/>
            </a:r>
            <a:br>
              <a:rPr lang="en-US" sz="2325" dirty="0"/>
            </a:br>
            <a:r>
              <a:rPr lang="en-US" sz="1125" dirty="0"/>
              <a:t/>
            </a:r>
            <a:br>
              <a:rPr lang="en-US" sz="1125" dirty="0"/>
            </a:br>
            <a:r>
              <a:rPr lang="en-US" sz="2325" baseline="10000" dirty="0"/>
              <a:t>*</a:t>
            </a:r>
            <a:r>
              <a:rPr lang="en-US" sz="1050" baseline="10000" dirty="0"/>
              <a:t> </a:t>
            </a:r>
            <a:r>
              <a:rPr lang="en-US" sz="1425" i="1" dirty="0"/>
              <a:t>Note: As of March 10, 2015 this case is under criminal investigation and no other details are available or should be presumed</a:t>
            </a:r>
            <a:r>
              <a:rPr lang="en-US" sz="1425" dirty="0"/>
              <a:t>. </a:t>
            </a:r>
            <a:endParaRPr lang="en-US" sz="1425" dirty="0"/>
          </a:p>
        </p:txBody>
      </p:sp>
    </p:spTree>
    <p:extLst>
      <p:ext uri="{BB962C8B-B14F-4D97-AF65-F5344CB8AC3E}">
        <p14:creationId xmlns:p14="http://schemas.microsoft.com/office/powerpoint/2010/main" val="1090340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prstClr val="black"/>
              <a:schemeClr val="accent1">
                <a:tint val="45000"/>
                <a:satMod val="400000"/>
                <a:tint val="45000"/>
                <a:satMod val="400000"/>
              </a:schemeClr>
            </a:duotone>
            <a:extLst>
              <a:ext uri="{28A0092B-C50C-407E-A947-70E740481C1C}">
                <a14:useLocalDpi xmlns:a14="http://schemas.microsoft.com/office/drawing/2010/main" val="0"/>
              </a:ext>
            </a:extLst>
          </a:blip>
          <a:stretch>
            <a:fillRect/>
          </a:stretch>
        </p:blipFill>
        <p:spPr>
          <a:xfrm>
            <a:off x="1" y="0"/>
            <a:ext cx="9223130" cy="6858000"/>
          </a:xfrm>
          <a:prstGeom prst="rect">
            <a:avLst/>
          </a:prstGeom>
          <a:effectLst/>
        </p:spPr>
      </p:pic>
      <p:sp>
        <p:nvSpPr>
          <p:cNvPr id="14339" name="Title 1"/>
          <p:cNvSpPr>
            <a:spLocks noGrp="1"/>
          </p:cNvSpPr>
          <p:nvPr>
            <p:ph type="title"/>
          </p:nvPr>
        </p:nvSpPr>
        <p:spPr bwMode="auto">
          <a:xfrm>
            <a:off x="533400" y="0"/>
            <a:ext cx="7053263"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dirty="0" smtClean="0">
                <a:solidFill>
                  <a:srgbClr val="FF0000"/>
                </a:solidFill>
              </a:rPr>
              <a:t>True Stories</a:t>
            </a:r>
          </a:p>
        </p:txBody>
      </p:sp>
      <p:sp>
        <p:nvSpPr>
          <p:cNvPr id="14340" name="Content Placeholder 2"/>
          <p:cNvSpPr>
            <a:spLocks noGrp="1"/>
          </p:cNvSpPr>
          <p:nvPr>
            <p:ph idx="1"/>
          </p:nvPr>
        </p:nvSpPr>
        <p:spPr bwMode="auto">
          <a:xfrm>
            <a:off x="609600" y="838200"/>
            <a:ext cx="8382000" cy="5029200"/>
          </a:xfrm>
          <a:solidFill>
            <a:srgbClr val="DDDDDD">
              <a:alpha val="65097"/>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In 2008, an 8-year old boy drank </a:t>
            </a:r>
            <a:r>
              <a:rPr lang="en-US" altLang="en-US" sz="2800" dirty="0" err="1" smtClean="0"/>
              <a:t>paraquat</a:t>
            </a:r>
            <a:r>
              <a:rPr lang="en-US" altLang="en-US" sz="2800" dirty="0" smtClean="0"/>
              <a:t> that had been put in a Dr. Pepper bottle, which he found on a window sill in the garage. He died in the hospital 16 days later.</a:t>
            </a:r>
            <a:br>
              <a:rPr lang="en-US" altLang="en-US" sz="2800" dirty="0" smtClean="0"/>
            </a:br>
            <a:r>
              <a:rPr lang="en-US" altLang="en-US" sz="2800" dirty="0" smtClean="0"/>
              <a:t/>
            </a:r>
            <a:br>
              <a:rPr lang="en-US" altLang="en-US" sz="2800" dirty="0" smtClean="0"/>
            </a:br>
            <a:r>
              <a:rPr lang="en-US" altLang="en-US" sz="2800" dirty="0" smtClean="0"/>
              <a:t>His older brother had used the product on weeds around the house and put it in the bottle in the garage. The older brother obtained the product from a family friend who is a certified Restricted Use Pesticide applicator.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 y="0"/>
            <a:ext cx="9223130" cy="6858000"/>
          </a:xfrm>
          <a:prstGeom prst="rect">
            <a:avLst/>
          </a:prstGeom>
          <a:effectLst/>
        </p:spPr>
      </p:pic>
      <p:sp>
        <p:nvSpPr>
          <p:cNvPr id="16387" name="Title 1"/>
          <p:cNvSpPr>
            <a:spLocks noGrp="1"/>
          </p:cNvSpPr>
          <p:nvPr>
            <p:ph type="title"/>
          </p:nvPr>
        </p:nvSpPr>
        <p:spPr bwMode="auto">
          <a:xfrm>
            <a:off x="457200" y="6350"/>
            <a:ext cx="5692775" cy="134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mtClean="0">
                <a:solidFill>
                  <a:srgbClr val="FF0000"/>
                </a:solidFill>
              </a:rPr>
              <a:t>True Stories</a:t>
            </a:r>
          </a:p>
        </p:txBody>
      </p:sp>
      <p:sp>
        <p:nvSpPr>
          <p:cNvPr id="16388" name="Content Placeholder 2"/>
          <p:cNvSpPr>
            <a:spLocks noGrp="1"/>
          </p:cNvSpPr>
          <p:nvPr>
            <p:ph idx="1"/>
          </p:nvPr>
        </p:nvSpPr>
        <p:spPr bwMode="auto">
          <a:xfrm>
            <a:off x="609600" y="990600"/>
            <a:ext cx="8229600" cy="5181600"/>
          </a:xfrm>
          <a:solidFill>
            <a:srgbClr val="F8F8F8">
              <a:alpha val="65097"/>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z="2400" smtClean="0"/>
              <a:t>In 2003, a 49-year old male </a:t>
            </a:r>
            <a:r>
              <a:rPr lang="en-US" altLang="en-US" sz="2400" smtClean="0">
                <a:solidFill>
                  <a:srgbClr val="FF0000"/>
                </a:solidFill>
              </a:rPr>
              <a:t>took a sip from his coffee cup</a:t>
            </a:r>
            <a:r>
              <a:rPr lang="en-US" altLang="en-US" sz="2400" smtClean="0">
                <a:solidFill>
                  <a:srgbClr val="FFC000"/>
                </a:solidFill>
              </a:rPr>
              <a:t> </a:t>
            </a:r>
            <a:r>
              <a:rPr lang="en-US" altLang="en-US" sz="2400" smtClean="0"/>
              <a:t>in which he had poured paraquat herbicide because the product’s bottle was deteriorating. He realized his mistake and went to the Emergency Department. At that time, he was vomiting, cold and sweating profusely.  </a:t>
            </a:r>
            <a:br>
              <a:rPr lang="en-US" altLang="en-US" sz="2400" smtClean="0"/>
            </a:br>
            <a:endParaRPr lang="en-US" altLang="en-US" sz="1200" smtClean="0"/>
          </a:p>
          <a:p>
            <a:pPr marL="0" indent="0"/>
            <a:r>
              <a:rPr lang="en-US" altLang="en-US" sz="2400" smtClean="0"/>
              <a:t>Doses of activated charcoal were administered and his stomach was pumped; morphine was provided for esophageal pain; and he was intubated to support breathing function on the fourth day. Aggressive supportive care continued until he died on the tenth day.</a:t>
            </a:r>
          </a:p>
          <a:p>
            <a:pPr marL="0" indent="0"/>
            <a:endParaRPr lang="en-US" altLang="en-US" smtClean="0">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ivate Applicator Certification&amp;quot;&quot;/&gt;&lt;property id=&quot;20307&quot; value=&quot;256&quot;/&gt;&lt;/object&gt;&lt;object type=&quot;3&quot; unique_id=&quot;10005&quot;&gt;&lt;property id=&quot;20148&quot; value=&quot;5&quot;/&gt;&lt;property id=&quot;20300&quot; value=&quot;Slide 2 - &amp;quot;What’s Changed?&amp;quot;&quot;/&gt;&lt;property id=&quot;20307&quot; value=&quot;258&quot;/&gt;&lt;/object&gt;&lt;object type=&quot;3&quot; unique_id=&quot;10006&quot;&gt;&lt;property id=&quot;20148&quot; value=&quot;5&quot;/&gt;&lt;property id=&quot;20300&quot; value=&quot;Slide 3 - &amp;quot;What’s Changed?&amp;quot;&quot;/&gt;&lt;property id=&quot;20307&quot; value=&quot;288&quot;/&gt;&lt;/object&gt;&lt;object type=&quot;3&quot; unique_id=&quot;10007&quot;&gt;&lt;property id=&quot;20148&quot; value=&quot;5&quot;/&gt;&lt;property id=&quot;20300&quot; value=&quot;Slide 4 - &amp;quot;Requirement of&amp;quot;&quot;/&gt;&lt;property id=&quot;20307&quot; value=&quot;257&quot;/&gt;&lt;/object&gt;&lt;object type=&quot;3&quot; unique_id=&quot;10008&quot;&gt;&lt;property id=&quot;20148&quot; value=&quot;5&quot;/&gt;&lt;property id=&quot;20300&quot; value=&quot;Slide 5 - &amp;quot;Who is a “Private Applicator?”&amp;quot;&quot;/&gt;&lt;property id=&quot;20307&quot; value=&quot;259&quot;/&gt;&lt;/object&gt;&lt;object type=&quot;3&quot; unique_id=&quot;10009&quot;&gt;&lt;property id=&quot;20148&quot; value=&quot;5&quot;/&gt;&lt;property id=&quot;20300&quot; value=&quot;Slide 6 - &amp;quot;Who is a Private Applicator?&amp;quot;&quot;/&gt;&lt;property id=&quot;20307&quot; value=&quot;260&quot;/&gt;&lt;/object&gt;&lt;object type=&quot;3&quot; unique_id=&quot;10010&quot;&gt;&lt;property id=&quot;20148&quot; value=&quot;5&quot;/&gt;&lt;property id=&quot;20300&quot; value=&quot;Slide 7 - &amp;quot;What is a Pesticide?&amp;quot;&quot;/&gt;&lt;property id=&quot;20307&quot; value=&quot;272&quot;/&gt;&lt;/object&gt;&lt;object type=&quot;3&quot; unique_id=&quot;10011&quot;&gt;&lt;property id=&quot;20148&quot; value=&quot;5&quot;/&gt;&lt;property id=&quot;20300&quot; value=&quot;Slide 8 - &amp;quot;What is a Pesticide?&amp;quot;&quot;/&gt;&lt;property id=&quot;20307&quot; value=&quot;286&quot;/&gt;&lt;/object&gt;&lt;object type=&quot;3&quot; unique_id=&quot;10012&quot;&gt;&lt;property id=&quot;20148&quot; value=&quot;5&quot;/&gt;&lt;property id=&quot;20300&quot; value=&quot;Slide 9 - &amp;quot;By South Dakota Law&amp;#x0D;&amp;#x0A;You Need to Know&amp;quot;&quot;/&gt;&lt;property id=&quot;20307&quot; value=&quot;261&quot;/&gt;&lt;/object&gt;&lt;object type=&quot;3&quot; unique_id=&quot;10013&quot;&gt;&lt;property id=&quot;20148&quot; value=&quot;5&quot;/&gt;&lt;property id=&quot;20300&quot; value=&quot;Slide 10 - &amp;quot;It’s the Law!&amp;quot;&quot;/&gt;&lt;property id=&quot;20307&quot; value=&quot;268&quot;/&gt;&lt;/object&gt;&lt;object type=&quot;3&quot; unique_id=&quot;10014&quot;&gt;&lt;property id=&quot;20148&quot; value=&quot;5&quot;/&gt;&lt;property id=&quot;20300&quot; value=&quot;Slide 11 - &amp;quot;The benefit&amp;quot;&quot;/&gt;&lt;property id=&quot;20307&quot; value=&quot;267&quot;/&gt;&lt;/object&gt;&lt;object type=&quot;3&quot; unique_id=&quot;10015&quot;&gt;&lt;property id=&quot;20148&quot; value=&quot;5&quot;/&gt;&lt;property id=&quot;20300&quot; value=&quot;Slide 12 - &amp;quot;It’s the Law!&amp;quot;&quot;/&gt;&lt;property id=&quot;20307&quot; value=&quot;263&quot;/&gt;&lt;/object&gt;&lt;object type=&quot;3&quot; unique_id=&quot;10016&quot;&gt;&lt;property id=&quot;20148&quot; value=&quot;5&quot;/&gt;&lt;property id=&quot;20300&quot; value=&quot;Slide 13 - &amp;quot;The benefit&amp;quot;&quot;/&gt;&lt;property id=&quot;20307&quot; value=&quot;262&quot;/&gt;&lt;/object&gt;&lt;object type=&quot;3&quot; unique_id=&quot;10017&quot;&gt;&lt;property id=&quot;20148&quot; value=&quot;5&quot;/&gt;&lt;property id=&quot;20300&quot; value=&quot;Slide 14 - &amp;quot;Understanding Labels&amp;quot;&quot;/&gt;&lt;property id=&quot;20307&quot; value=&quot;279&quot;/&gt;&lt;/object&gt;&lt;object type=&quot;3&quot; unique_id=&quot;10018&quot;&gt;&lt;property id=&quot;20148&quot; value=&quot;5&quot;/&gt;&lt;property id=&quot;20300&quot; value=&quot;Slide 15 - &amp;quot;Understanding Labels&amp;quot;&quot;/&gt;&lt;property id=&quot;20307&quot; value=&quot;280&quot;/&gt;&lt;/object&gt;&lt;object type=&quot;3&quot; unique_id=&quot;10019&quot;&gt;&lt;property id=&quot;20148&quot; value=&quot;5&quot;/&gt;&lt;property id=&quot;20300&quot; value=&quot;Slide 16 - &amp;quot;It’s the Law!&amp;quot;&quot;/&gt;&lt;property id=&quot;20307&quot; value=&quot;269&quot;/&gt;&lt;/object&gt;&lt;object type=&quot;3&quot; unique_id=&quot;10020&quot;&gt;&lt;property id=&quot;20148&quot; value=&quot;5&quot;/&gt;&lt;property id=&quot;20300&quot; value=&quot;Slide 17 - &amp;quot;The benefit&amp;quot;&quot;/&gt;&lt;property id=&quot;20307&quot; value=&quot;264&quot;/&gt;&lt;/object&gt;&lt;object type=&quot;3&quot; unique_id=&quot;10021&quot;&gt;&lt;property id=&quot;20148&quot; value=&quot;5&quot;/&gt;&lt;property id=&quot;20300&quot; value=&quot;Slide 18 - &amp;quot;It’s the Law!&amp;quot;&quot;/&gt;&lt;property id=&quot;20307&quot; value=&quot;265&quot;/&gt;&lt;/object&gt;&lt;object type=&quot;3&quot; unique_id=&quot;10022&quot;&gt;&lt;property id=&quot;20148&quot; value=&quot;5&quot;/&gt;&lt;property id=&quot;20300&quot; value=&quot;Slide 19 - &amp;quot;The benefit&amp;quot;&quot;/&gt;&lt;property id=&quot;20307&quot; value=&quot;270&quot;/&gt;&lt;/object&gt;&lt;object type=&quot;3&quot; unique_id=&quot;10023&quot;&gt;&lt;property id=&quot;20148&quot; value=&quot;5&quot;/&gt;&lt;property id=&quot;20300&quot; value=&quot;Slide 20 - &amp;quot;The benefit&amp;quot;&quot;/&gt;&lt;property id=&quot;20307&quot; value=&quot;284&quot;/&gt;&lt;/object&gt;&lt;object type=&quot;3&quot; unique_id=&quot;10024&quot;&gt;&lt;property id=&quot;20148&quot; value=&quot;5&quot;/&gt;&lt;property id=&quot;20300&quot; value=&quot;Slide 21 - &amp;quot;It’s the Law!&amp;quot;&quot;/&gt;&lt;property id=&quot;20307&quot; value=&quot;266&quot;/&gt;&lt;/object&gt;&lt;object type=&quot;3&quot; unique_id=&quot;10025&quot;&gt;&lt;property id=&quot;20148&quot; value=&quot;5&quot;/&gt;&lt;property id=&quot;20300&quot; value=&quot;Slide 22 - &amp;quot;The benefit&amp;quot;&quot;/&gt;&lt;property id=&quot;20307&quot; value=&quot;271&quot;/&gt;&lt;/object&gt;&lt;object type=&quot;3&quot; unique_id=&quot;10026&quot;&gt;&lt;property id=&quot;20148&quot; value=&quot;5&quot;/&gt;&lt;property id=&quot;20300&quot; value=&quot;Slide 23 - &amp;quot;The benefit&amp;quot;&quot;/&gt;&lt;property id=&quot;20307&quot; value=&quot;283&quot;/&gt;&lt;/object&gt;&lt;object type=&quot;3&quot; unique_id=&quot;10027&quot;&gt;&lt;property id=&quot;20148&quot; value=&quot;5&quot;/&gt;&lt;property id=&quot;20300&quot; value=&quot;Slide 24 - &amp;quot;Other Laws &amp;amp; Regs &amp;#x0D;&amp;#x0A;USDA Private Applicator &amp;#x0D;&amp;#x0A;Restricted Use Pesticide Recordkeeping&amp;quot;&quot;/&gt;&lt;property id=&quot;20307&quot; value=&quot;273&quot;/&gt;&lt;/object&gt;&lt;object type=&quot;3&quot; unique_id=&quot;10028&quot;&gt;&lt;property id=&quot;20148&quot; value=&quot;5&quot;/&gt;&lt;property id=&quot;20300&quot; value=&quot;Slide 25 - &amp;quot;Other Laws &amp;amp; Regs &amp;#x0D;&amp;#x0A;USDA Private Applicator &amp;#x0D;&amp;#x0A;Restricted Use Pesticide Recordkeeping&amp;quot;&quot;/&gt;&lt;property id=&quot;20307&quot; value=&quot;285&quot;/&gt;&lt;/object&gt;&lt;object type=&quot;3&quot; unique_id=&quot;10029&quot;&gt;&lt;property id=&quot;20148&quot; value=&quot;5&quot;/&gt;&lt;property id=&quot;20300&quot; value=&quot;Slide 26 - &amp;quot;Operational Area Containment&amp;quot;&quot;/&gt;&lt;property id=&quot;20307&quot; value=&quot;274&quot;/&gt;&lt;/object&gt;&lt;object type=&quot;3&quot; unique_id=&quot;10030&quot;&gt;&lt;property id=&quot;20148&quot; value=&quot;5&quot;/&gt;&lt;property id=&quot;20300&quot; value=&quot;Slide 27 - &amp;quot;Emergency Discharge&amp;#x0D;&amp;#x0A;  Response Plan&amp;quot;&quot;/&gt;&lt;property id=&quot;20307&quot; value=&quot;275&quot;/&gt;&lt;/object&gt;&lt;object type=&quot;3&quot; unique_id=&quot;10031&quot;&gt;&lt;property id=&quot;20148&quot; value=&quot;5&quot;/&gt;&lt;property id=&quot;20300&quot; value=&quot;Slide 28 - &amp;quot;Grain Fumigation? Prairie Dogs?&amp;#x0D;&amp;#x0A; New Label Restrictions for&amp;#x0D;&amp;#x0A; Aluminum Phosphide&amp;quot;&quot;/&gt;&lt;property id=&quot;20307&quot; value=&quot;287&quot;/&gt;&lt;/object&gt;&lt;object type=&quot;3&quot; unique_id=&quot;10032&quot;&gt;&lt;property id=&quot;20148&quot; value=&quot;5&quot;/&gt;&lt;property id=&quot;20300&quot; value=&quot;Slide 29 - &amp;quot;EPA Worker Protection Standard&amp;quot;&quot;/&gt;&lt;property id=&quot;20307&quot; value=&quot;277&quot;/&gt;&lt;/object&gt;&lt;object type=&quot;3&quot; unique_id=&quot;10033&quot;&gt;&lt;property id=&quot;20148&quot; value=&quot;5&quot;/&gt;&lt;property id=&quot;20300&quot; value=&quot;Slide 30 - &amp;quot;Counties in SD with Federal Endangered or Threatened Species&amp;#x0D;&amp;#x0A;Always check current listing&amp;quot;&quot;/&gt;&lt;property id=&quot;20307&quot; value=&quot;281&quot;/&gt;&lt;/object&gt;&lt;object type=&quot;3&quot; unique_id=&quot;10034&quot;&gt;&lt;property id=&quot;20148&quot; value=&quot;5&quot;/&gt;&lt;property id=&quot;20300&quot; value=&quot;Slide 31 - &amp;quot;EPA Endangered Species Act&amp;#x0D;&amp;#x0A;Federal Endangered or Threatened in SD&amp;quot;&quot;/&gt;&lt;property id=&quot;20307&quot; value=&quot;278&quot;/&gt;&lt;/object&gt;&lt;object type=&quot;3&quot; unique_id=&quot;10035&quot;&gt;&lt;property id=&quot;20148&quot; value=&quot;5&quot;/&gt;&lt;property id=&quot;20300&quot; value=&quot;Slide 32 - &amp;quot;Who to Contact in SD&amp;quot;&quot;/&gt;&lt;property id=&quot;20307&quot; value=&quot;282&quot;/&gt;&lt;/object&gt;&lt;object type=&quot;3&quot; unique_id=&quot;10036&quot;&gt;&lt;property id=&quot;20148&quot; value=&quot;5&quot;/&gt;&lt;property id=&quot;20300&quot; value=&quot;Slide 33 - &amp;quot;Private Applicator Certification&amp;quot;&quot;/&gt;&lt;property id=&quot;20307&quot; value=&quot;276&quot;/&gt;&lt;/object&gt;&lt;/object&gt;&lt;/object&gt;&lt;/database&gt;"/>
</p:tagLst>
</file>

<file path=ppt/theme/theme1.xml><?xml version="1.0" encoding="utf-8"?>
<a:theme xmlns:a="http://schemas.openxmlformats.org/drawingml/2006/main" name="PU_Slide_bkgn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5CADA68B6DC24EA1420EC0585F4E46" ma:contentTypeVersion="0" ma:contentTypeDescription="Create a new document." ma:contentTypeScope="" ma:versionID="7c3fbdcc9b068f26bf7197efab5091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FD1B96-E0EC-44BE-9CA4-3F6259334B0D}"/>
</file>

<file path=customXml/itemProps2.xml><?xml version="1.0" encoding="utf-8"?>
<ds:datastoreItem xmlns:ds="http://schemas.openxmlformats.org/officeDocument/2006/customXml" ds:itemID="{A5210EE3-203B-4051-8836-3F7F4A88E529}"/>
</file>

<file path=customXml/itemProps3.xml><?xml version="1.0" encoding="utf-8"?>
<ds:datastoreItem xmlns:ds="http://schemas.openxmlformats.org/officeDocument/2006/customXml" ds:itemID="{77CF29A2-8D64-4A00-B527-DBA2681ABECE}"/>
</file>

<file path=docProps/app.xml><?xml version="1.0" encoding="utf-8"?>
<Properties xmlns="http://schemas.openxmlformats.org/officeDocument/2006/extended-properties" xmlns:vt="http://schemas.openxmlformats.org/officeDocument/2006/docPropsVTypes">
  <Template>Macintosh HD:Users:cindymyers:Myers G4 HD:hard drive from before:HARD DRIVE STUFF:FRED:slide background using PU:PU_Slide_bkgnd.pot</Template>
  <TotalTime>396</TotalTime>
  <Words>580</Words>
  <Application>Microsoft Office PowerPoint</Application>
  <PresentationFormat>On-screen Show (4:3)</PresentationFormat>
  <Paragraphs>69</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ＭＳ Ｐゴシック</vt:lpstr>
      <vt:lpstr>Arial</vt:lpstr>
      <vt:lpstr>Calibri</vt:lpstr>
      <vt:lpstr>Cooper Black</vt:lpstr>
      <vt:lpstr>Wingdings</vt:lpstr>
      <vt:lpstr>PU_Slide_bkgnd</vt:lpstr>
      <vt:lpstr>PowerPoint Presentation</vt:lpstr>
      <vt:lpstr>Paraquat (Paraquat Dichloride)  One Sip Can Kill !   </vt:lpstr>
      <vt:lpstr>Paraquat</vt:lpstr>
      <vt:lpstr>Deaths from Accidental Ingestion of Paraquat</vt:lpstr>
      <vt:lpstr>Deaths from Accidental Ingestion of Paraquat</vt:lpstr>
      <vt:lpstr>Paraquat Toxicity</vt:lpstr>
      <vt:lpstr>True Stories</vt:lpstr>
      <vt:lpstr>True Stories</vt:lpstr>
      <vt:lpstr>True Stories</vt:lpstr>
      <vt:lpstr>True Stories</vt:lpstr>
      <vt:lpstr>True Stories</vt:lpstr>
      <vt:lpstr>Applicators: You are the solution!</vt:lpstr>
      <vt:lpstr>Applicators: You are the solution!</vt:lpstr>
      <vt:lpstr>Emergency treatment for paraquat poisoning</vt:lpstr>
      <vt:lpstr>Useful references on pesticide poisonings</vt:lpstr>
      <vt:lpstr>Remember:  Paraquat  One Sip Can Kill !   </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Myers</dc:creator>
  <cp:lastModifiedBy>Janssen, Cheri L.</cp:lastModifiedBy>
  <cp:revision>24</cp:revision>
  <dcterms:created xsi:type="dcterms:W3CDTF">2008-09-30T14:32:36Z</dcterms:created>
  <dcterms:modified xsi:type="dcterms:W3CDTF">2015-03-12T14:13:52Z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0x010100785CADA68B6DC24EA1420EC0585F4E46</vt:lpwstr>
  </property>
</Properties>
</file>