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5" r:id="rId4"/>
  </p:sldMasterIdLst>
  <p:notesMasterIdLst>
    <p:notesMasterId r:id="rId56"/>
  </p:notesMasterIdLst>
  <p:sldIdLst>
    <p:sldId id="343" r:id="rId5"/>
    <p:sldId id="257" r:id="rId6"/>
    <p:sldId id="386" r:id="rId7"/>
    <p:sldId id="421" r:id="rId8"/>
    <p:sldId id="350" r:id="rId9"/>
    <p:sldId id="412" r:id="rId10"/>
    <p:sldId id="352" r:id="rId11"/>
    <p:sldId id="361" r:id="rId12"/>
    <p:sldId id="285" r:id="rId13"/>
    <p:sldId id="417" r:id="rId14"/>
    <p:sldId id="375" r:id="rId15"/>
    <p:sldId id="377" r:id="rId16"/>
    <p:sldId id="374" r:id="rId17"/>
    <p:sldId id="410" r:id="rId18"/>
    <p:sldId id="378" r:id="rId19"/>
    <p:sldId id="379" r:id="rId20"/>
    <p:sldId id="380" r:id="rId21"/>
    <p:sldId id="418" r:id="rId22"/>
    <p:sldId id="356" r:id="rId23"/>
    <p:sldId id="391" r:id="rId24"/>
    <p:sldId id="423" r:id="rId25"/>
    <p:sldId id="392" r:id="rId26"/>
    <p:sldId id="424" r:id="rId27"/>
    <p:sldId id="393" r:id="rId28"/>
    <p:sldId id="383" r:id="rId29"/>
    <p:sldId id="425" r:id="rId30"/>
    <p:sldId id="394" r:id="rId31"/>
    <p:sldId id="382" r:id="rId32"/>
    <p:sldId id="426" r:id="rId33"/>
    <p:sldId id="395" r:id="rId34"/>
    <p:sldId id="427" r:id="rId35"/>
    <p:sldId id="397" r:id="rId36"/>
    <p:sldId id="381" r:id="rId37"/>
    <p:sldId id="419" r:id="rId38"/>
    <p:sldId id="401" r:id="rId39"/>
    <p:sldId id="430" r:id="rId40"/>
    <p:sldId id="402" r:id="rId41"/>
    <p:sldId id="403" r:id="rId42"/>
    <p:sldId id="433" r:id="rId43"/>
    <p:sldId id="434" r:id="rId44"/>
    <p:sldId id="359" r:id="rId45"/>
    <p:sldId id="428" r:id="rId46"/>
    <p:sldId id="439" r:id="rId47"/>
    <p:sldId id="440" r:id="rId48"/>
    <p:sldId id="363" r:id="rId49"/>
    <p:sldId id="420" r:id="rId50"/>
    <p:sldId id="353" r:id="rId51"/>
    <p:sldId id="441" r:id="rId52"/>
    <p:sldId id="432" r:id="rId53"/>
    <p:sldId id="347" r:id="rId54"/>
    <p:sldId id="442"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47"/>
    <a:srgbClr val="75C1B8"/>
    <a:srgbClr val="69CDCD"/>
    <a:srgbClr val="191919"/>
    <a:srgbClr val="FFFFFF"/>
    <a:srgbClr val="F6F9FF"/>
    <a:srgbClr val="DBAE25"/>
    <a:srgbClr val="AD9039"/>
    <a:srgbClr val="B3AC9A"/>
    <a:srgbClr val="ED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8" autoAdjust="0"/>
    <p:restoredTop sz="71097" autoAdjust="0"/>
  </p:normalViewPr>
  <p:slideViewPr>
    <p:cSldViewPr snapToGrid="0">
      <p:cViewPr varScale="1">
        <p:scale>
          <a:sx n="79" d="100"/>
          <a:sy n="79" d="100"/>
        </p:scale>
        <p:origin x="1806" y="78"/>
      </p:cViewPr>
      <p:guideLst/>
    </p:cSldViewPr>
  </p:slideViewPr>
  <p:outlineViewPr>
    <p:cViewPr>
      <p:scale>
        <a:sx n="33" d="100"/>
        <a:sy n="33" d="100"/>
      </p:scale>
      <p:origin x="0" y="-7881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D3C41C-4906-41EF-A16D-BA35744578DD}"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6A634451-F06C-4CF6-8F96-B67370A70021}">
      <dgm:prSet phldrT="[Text]" custT="1"/>
      <dgm:spPr/>
      <dgm:t>
        <a:bodyPr/>
        <a:lstStyle/>
        <a:p>
          <a:pPr>
            <a:lnSpc>
              <a:spcPct val="100000"/>
            </a:lnSpc>
            <a:spcAft>
              <a:spcPts val="0"/>
            </a:spcAft>
          </a:pPr>
          <a:r>
            <a:rPr lang="en-US" sz="4400" b="1" dirty="0">
              <a:solidFill>
                <a:schemeClr val="tx1"/>
              </a:solidFill>
            </a:rPr>
            <a:t>BULK </a:t>
          </a:r>
        </a:p>
        <a:p>
          <a:pPr>
            <a:lnSpc>
              <a:spcPct val="90000"/>
            </a:lnSpc>
            <a:spcAft>
              <a:spcPts val="0"/>
            </a:spcAft>
          </a:pPr>
          <a:r>
            <a:rPr lang="en-US" sz="3200" dirty="0">
              <a:solidFill>
                <a:schemeClr val="bg1">
                  <a:lumMod val="75000"/>
                </a:schemeClr>
              </a:solidFill>
            </a:rPr>
            <a:t>(&gt;55 gal)</a:t>
          </a:r>
        </a:p>
      </dgm:t>
    </dgm:pt>
    <dgm:pt modelId="{9BBA67E7-D9DF-44CD-B457-BA166DFBBC9A}" type="parTrans" cxnId="{E278D178-2758-46BC-AC9D-930E77A724BE}">
      <dgm:prSet/>
      <dgm:spPr/>
      <dgm:t>
        <a:bodyPr/>
        <a:lstStyle/>
        <a:p>
          <a:endParaRPr lang="en-US"/>
        </a:p>
      </dgm:t>
    </dgm:pt>
    <dgm:pt modelId="{419D2F5D-4C42-43E8-823A-27D0AD434469}" type="sibTrans" cxnId="{E278D178-2758-46BC-AC9D-930E77A724BE}">
      <dgm:prSet/>
      <dgm:spPr/>
      <dgm:t>
        <a:bodyPr/>
        <a:lstStyle/>
        <a:p>
          <a:endParaRPr lang="en-US"/>
        </a:p>
      </dgm:t>
    </dgm:pt>
    <dgm:pt modelId="{D0452185-7122-44F2-9B8F-7A88BA5709B9}">
      <dgm:prSet phldrT="[Text]" custT="1"/>
      <dgm:spPr/>
      <dgm:t>
        <a:bodyPr/>
        <a:lstStyle/>
        <a:p>
          <a:pPr>
            <a:spcAft>
              <a:spcPts val="0"/>
            </a:spcAft>
          </a:pPr>
          <a:r>
            <a:rPr lang="en-US" sz="3200" dirty="0"/>
            <a:t>Stationary Storage</a:t>
          </a:r>
        </a:p>
        <a:p>
          <a:pPr>
            <a:spcAft>
              <a:spcPts val="0"/>
            </a:spcAft>
          </a:pPr>
          <a:r>
            <a:rPr lang="en-US" sz="2800" dirty="0">
              <a:solidFill>
                <a:schemeClr val="accent6">
                  <a:lumMod val="20000"/>
                  <a:lumOff val="80000"/>
                </a:schemeClr>
              </a:solidFill>
            </a:rPr>
            <a:t>(&gt;400 gal)</a:t>
          </a:r>
        </a:p>
      </dgm:t>
    </dgm:pt>
    <dgm:pt modelId="{044FD9F7-7793-4115-B80B-7BD0ED127E11}" type="parTrans" cxnId="{B76926DD-F512-4990-A9D4-5170D727C1C4}">
      <dgm:prSet/>
      <dgm:spPr/>
      <dgm:t>
        <a:bodyPr/>
        <a:lstStyle/>
        <a:p>
          <a:endParaRPr lang="en-US"/>
        </a:p>
      </dgm:t>
    </dgm:pt>
    <dgm:pt modelId="{F3EA1EAD-49A5-46C4-81CD-B8D26CA5E36E}" type="sibTrans" cxnId="{B76926DD-F512-4990-A9D4-5170D727C1C4}">
      <dgm:prSet/>
      <dgm:spPr/>
      <dgm:t>
        <a:bodyPr/>
        <a:lstStyle/>
        <a:p>
          <a:endParaRPr lang="en-US"/>
        </a:p>
      </dgm:t>
    </dgm:pt>
    <dgm:pt modelId="{C87CC36A-EE4D-4101-A997-04E70FFAB954}">
      <dgm:prSet phldrT="[Text]" custT="1"/>
      <dgm:spPr/>
      <dgm:t>
        <a:bodyPr/>
        <a:lstStyle/>
        <a:p>
          <a:pPr>
            <a:spcAft>
              <a:spcPts val="0"/>
            </a:spcAft>
          </a:pPr>
          <a:r>
            <a:rPr lang="en-US" sz="3200" dirty="0" err="1"/>
            <a:t>Minibulks</a:t>
          </a:r>
          <a:endParaRPr lang="en-US" sz="3200" dirty="0"/>
        </a:p>
        <a:p>
          <a:pPr>
            <a:spcAft>
              <a:spcPts val="0"/>
            </a:spcAft>
          </a:pPr>
          <a:r>
            <a:rPr lang="en-US" sz="2800" dirty="0">
              <a:solidFill>
                <a:schemeClr val="accent6">
                  <a:lumMod val="20000"/>
                  <a:lumOff val="80000"/>
                </a:schemeClr>
              </a:solidFill>
            </a:rPr>
            <a:t>(56-400 gal)</a:t>
          </a:r>
        </a:p>
      </dgm:t>
    </dgm:pt>
    <dgm:pt modelId="{B8A2B328-A849-4F5E-9DB8-1AA9BA91D347}" type="parTrans" cxnId="{1C87B7E9-1DFF-4F1D-8279-84523AC5CE63}">
      <dgm:prSet/>
      <dgm:spPr/>
      <dgm:t>
        <a:bodyPr/>
        <a:lstStyle/>
        <a:p>
          <a:endParaRPr lang="en-US"/>
        </a:p>
      </dgm:t>
    </dgm:pt>
    <dgm:pt modelId="{0633BF03-A857-4507-8241-8F96378FADDA}" type="sibTrans" cxnId="{1C87B7E9-1DFF-4F1D-8279-84523AC5CE63}">
      <dgm:prSet/>
      <dgm:spPr/>
      <dgm:t>
        <a:bodyPr/>
        <a:lstStyle/>
        <a:p>
          <a:endParaRPr lang="en-US"/>
        </a:p>
      </dgm:t>
    </dgm:pt>
    <dgm:pt modelId="{E7B54625-2BC8-4A99-BF5D-3A03391CD382}" type="pres">
      <dgm:prSet presAssocID="{B2D3C41C-4906-41EF-A16D-BA35744578DD}" presName="diagram" presStyleCnt="0">
        <dgm:presLayoutVars>
          <dgm:chPref val="1"/>
          <dgm:dir/>
          <dgm:animOne val="branch"/>
          <dgm:animLvl val="lvl"/>
          <dgm:resizeHandles/>
        </dgm:presLayoutVars>
      </dgm:prSet>
      <dgm:spPr/>
    </dgm:pt>
    <dgm:pt modelId="{0A93082C-9E3B-4B42-B6B0-17A456512B52}" type="pres">
      <dgm:prSet presAssocID="{6A634451-F06C-4CF6-8F96-B67370A70021}" presName="root" presStyleCnt="0"/>
      <dgm:spPr/>
    </dgm:pt>
    <dgm:pt modelId="{9EB1F8F5-EF83-4E18-8B7E-76933465A60E}" type="pres">
      <dgm:prSet presAssocID="{6A634451-F06C-4CF6-8F96-B67370A70021}" presName="rootComposite" presStyleCnt="0"/>
      <dgm:spPr/>
    </dgm:pt>
    <dgm:pt modelId="{4B3EFC2D-B517-4DA4-99DF-90982BCCBAD2}" type="pres">
      <dgm:prSet presAssocID="{6A634451-F06C-4CF6-8F96-B67370A70021}" presName="rootText" presStyleLbl="node1" presStyleIdx="0" presStyleCnt="1"/>
      <dgm:spPr/>
    </dgm:pt>
    <dgm:pt modelId="{0947EC7F-ECE9-42CB-ACAD-00F3F80A8882}" type="pres">
      <dgm:prSet presAssocID="{6A634451-F06C-4CF6-8F96-B67370A70021}" presName="rootConnector" presStyleLbl="node1" presStyleIdx="0" presStyleCnt="1"/>
      <dgm:spPr/>
    </dgm:pt>
    <dgm:pt modelId="{5EE23EAD-A103-4CFE-959C-EB741E6E79BC}" type="pres">
      <dgm:prSet presAssocID="{6A634451-F06C-4CF6-8F96-B67370A70021}" presName="childShape" presStyleCnt="0"/>
      <dgm:spPr/>
    </dgm:pt>
    <dgm:pt modelId="{D13167FA-3E1A-49BE-8BB0-F61B9D8493F1}" type="pres">
      <dgm:prSet presAssocID="{044FD9F7-7793-4115-B80B-7BD0ED127E11}" presName="Name13" presStyleLbl="parChTrans1D2" presStyleIdx="0" presStyleCnt="2"/>
      <dgm:spPr/>
    </dgm:pt>
    <dgm:pt modelId="{864B6730-54D2-4AB2-BB13-4EA32954B635}" type="pres">
      <dgm:prSet presAssocID="{D0452185-7122-44F2-9B8F-7A88BA5709B9}" presName="childText" presStyleLbl="bgAcc1" presStyleIdx="0" presStyleCnt="2">
        <dgm:presLayoutVars>
          <dgm:bulletEnabled val="1"/>
        </dgm:presLayoutVars>
      </dgm:prSet>
      <dgm:spPr/>
    </dgm:pt>
    <dgm:pt modelId="{BC3AA5E6-3E2F-4E0D-B5DF-E1401026FB63}" type="pres">
      <dgm:prSet presAssocID="{B8A2B328-A849-4F5E-9DB8-1AA9BA91D347}" presName="Name13" presStyleLbl="parChTrans1D2" presStyleIdx="1" presStyleCnt="2"/>
      <dgm:spPr/>
    </dgm:pt>
    <dgm:pt modelId="{912CA237-4BAE-40FC-9209-B45ADAD9FECF}" type="pres">
      <dgm:prSet presAssocID="{C87CC36A-EE4D-4101-A997-04E70FFAB954}" presName="childText" presStyleLbl="bgAcc1" presStyleIdx="1" presStyleCnt="2">
        <dgm:presLayoutVars>
          <dgm:bulletEnabled val="1"/>
        </dgm:presLayoutVars>
      </dgm:prSet>
      <dgm:spPr/>
    </dgm:pt>
  </dgm:ptLst>
  <dgm:cxnLst>
    <dgm:cxn modelId="{F7EA185F-235A-4A1A-B7D3-2A1630AB8FC8}" type="presOf" srcId="{D0452185-7122-44F2-9B8F-7A88BA5709B9}" destId="{864B6730-54D2-4AB2-BB13-4EA32954B635}" srcOrd="0" destOrd="0" presId="urn:microsoft.com/office/officeart/2005/8/layout/hierarchy3"/>
    <dgm:cxn modelId="{D1A7E862-02F4-44CF-A4C8-037C80ED5C23}" type="presOf" srcId="{6A634451-F06C-4CF6-8F96-B67370A70021}" destId="{0947EC7F-ECE9-42CB-ACAD-00F3F80A8882}" srcOrd="1" destOrd="0" presId="urn:microsoft.com/office/officeart/2005/8/layout/hierarchy3"/>
    <dgm:cxn modelId="{0E3ABA48-8ECB-4F93-BD33-13A7100501D7}" type="presOf" srcId="{B2D3C41C-4906-41EF-A16D-BA35744578DD}" destId="{E7B54625-2BC8-4A99-BF5D-3A03391CD382}" srcOrd="0" destOrd="0" presId="urn:microsoft.com/office/officeart/2005/8/layout/hierarchy3"/>
    <dgm:cxn modelId="{8B7FB56B-5ED1-4E00-A206-6F3D1B133987}" type="presOf" srcId="{6A634451-F06C-4CF6-8F96-B67370A70021}" destId="{4B3EFC2D-B517-4DA4-99DF-90982BCCBAD2}" srcOrd="0" destOrd="0" presId="urn:microsoft.com/office/officeart/2005/8/layout/hierarchy3"/>
    <dgm:cxn modelId="{33BD5C4E-5CEC-438E-9D54-9752D6DE968B}" type="presOf" srcId="{044FD9F7-7793-4115-B80B-7BD0ED127E11}" destId="{D13167FA-3E1A-49BE-8BB0-F61B9D8493F1}" srcOrd="0" destOrd="0" presId="urn:microsoft.com/office/officeart/2005/8/layout/hierarchy3"/>
    <dgm:cxn modelId="{E278D178-2758-46BC-AC9D-930E77A724BE}" srcId="{B2D3C41C-4906-41EF-A16D-BA35744578DD}" destId="{6A634451-F06C-4CF6-8F96-B67370A70021}" srcOrd="0" destOrd="0" parTransId="{9BBA67E7-D9DF-44CD-B457-BA166DFBBC9A}" sibTransId="{419D2F5D-4C42-43E8-823A-27D0AD434469}"/>
    <dgm:cxn modelId="{47C9337F-A2B5-4458-932C-6257365F1352}" type="presOf" srcId="{C87CC36A-EE4D-4101-A997-04E70FFAB954}" destId="{912CA237-4BAE-40FC-9209-B45ADAD9FECF}" srcOrd="0" destOrd="0" presId="urn:microsoft.com/office/officeart/2005/8/layout/hierarchy3"/>
    <dgm:cxn modelId="{B21D93B9-1797-492A-8B7C-DDBECA52E278}" type="presOf" srcId="{B8A2B328-A849-4F5E-9DB8-1AA9BA91D347}" destId="{BC3AA5E6-3E2F-4E0D-B5DF-E1401026FB63}" srcOrd="0" destOrd="0" presId="urn:microsoft.com/office/officeart/2005/8/layout/hierarchy3"/>
    <dgm:cxn modelId="{B76926DD-F512-4990-A9D4-5170D727C1C4}" srcId="{6A634451-F06C-4CF6-8F96-B67370A70021}" destId="{D0452185-7122-44F2-9B8F-7A88BA5709B9}" srcOrd="0" destOrd="0" parTransId="{044FD9F7-7793-4115-B80B-7BD0ED127E11}" sibTransId="{F3EA1EAD-49A5-46C4-81CD-B8D26CA5E36E}"/>
    <dgm:cxn modelId="{1C87B7E9-1DFF-4F1D-8279-84523AC5CE63}" srcId="{6A634451-F06C-4CF6-8F96-B67370A70021}" destId="{C87CC36A-EE4D-4101-A997-04E70FFAB954}" srcOrd="1" destOrd="0" parTransId="{B8A2B328-A849-4F5E-9DB8-1AA9BA91D347}" sibTransId="{0633BF03-A857-4507-8241-8F96378FADDA}"/>
    <dgm:cxn modelId="{389AC2B9-9524-45C2-976D-B51FF1472FC5}" type="presParOf" srcId="{E7B54625-2BC8-4A99-BF5D-3A03391CD382}" destId="{0A93082C-9E3B-4B42-B6B0-17A456512B52}" srcOrd="0" destOrd="0" presId="urn:microsoft.com/office/officeart/2005/8/layout/hierarchy3"/>
    <dgm:cxn modelId="{CD8BA15A-AB3E-4052-B0FF-FF9C9C566993}" type="presParOf" srcId="{0A93082C-9E3B-4B42-B6B0-17A456512B52}" destId="{9EB1F8F5-EF83-4E18-8B7E-76933465A60E}" srcOrd="0" destOrd="0" presId="urn:microsoft.com/office/officeart/2005/8/layout/hierarchy3"/>
    <dgm:cxn modelId="{FB0E76D3-B081-4B23-B210-8A70654AF05C}" type="presParOf" srcId="{9EB1F8F5-EF83-4E18-8B7E-76933465A60E}" destId="{4B3EFC2D-B517-4DA4-99DF-90982BCCBAD2}" srcOrd="0" destOrd="0" presId="urn:microsoft.com/office/officeart/2005/8/layout/hierarchy3"/>
    <dgm:cxn modelId="{5533F43C-84A6-4D49-A958-575C9D79188B}" type="presParOf" srcId="{9EB1F8F5-EF83-4E18-8B7E-76933465A60E}" destId="{0947EC7F-ECE9-42CB-ACAD-00F3F80A8882}" srcOrd="1" destOrd="0" presId="urn:microsoft.com/office/officeart/2005/8/layout/hierarchy3"/>
    <dgm:cxn modelId="{FDA4EFC7-A37B-4121-A7DA-FFD1F0F5F6A8}" type="presParOf" srcId="{0A93082C-9E3B-4B42-B6B0-17A456512B52}" destId="{5EE23EAD-A103-4CFE-959C-EB741E6E79BC}" srcOrd="1" destOrd="0" presId="urn:microsoft.com/office/officeart/2005/8/layout/hierarchy3"/>
    <dgm:cxn modelId="{04F6B749-0CD8-4AA4-8E2E-98A3F5E95CF4}" type="presParOf" srcId="{5EE23EAD-A103-4CFE-959C-EB741E6E79BC}" destId="{D13167FA-3E1A-49BE-8BB0-F61B9D8493F1}" srcOrd="0" destOrd="0" presId="urn:microsoft.com/office/officeart/2005/8/layout/hierarchy3"/>
    <dgm:cxn modelId="{5BCEF317-21C5-4113-962D-7AA45BF4A59F}" type="presParOf" srcId="{5EE23EAD-A103-4CFE-959C-EB741E6E79BC}" destId="{864B6730-54D2-4AB2-BB13-4EA32954B635}" srcOrd="1" destOrd="0" presId="urn:microsoft.com/office/officeart/2005/8/layout/hierarchy3"/>
    <dgm:cxn modelId="{7D4299C1-2B30-434D-82F1-EBE6D9845AE2}" type="presParOf" srcId="{5EE23EAD-A103-4CFE-959C-EB741E6E79BC}" destId="{BC3AA5E6-3E2F-4E0D-B5DF-E1401026FB63}" srcOrd="2" destOrd="0" presId="urn:microsoft.com/office/officeart/2005/8/layout/hierarchy3"/>
    <dgm:cxn modelId="{C4F88274-55CC-48FA-B4E0-FBB86E0DAABA}" type="presParOf" srcId="{5EE23EAD-A103-4CFE-959C-EB741E6E79BC}" destId="{912CA237-4BAE-40FC-9209-B45ADAD9FECF}"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EFC2D-B517-4DA4-99DF-90982BCCBAD2}">
      <dsp:nvSpPr>
        <dsp:cNvPr id="0" name=""/>
        <dsp:cNvSpPr/>
      </dsp:nvSpPr>
      <dsp:spPr>
        <a:xfrm>
          <a:off x="594132" y="2233"/>
          <a:ext cx="2814310" cy="140715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100000"/>
            </a:lnSpc>
            <a:spcBef>
              <a:spcPct val="0"/>
            </a:spcBef>
            <a:spcAft>
              <a:spcPts val="0"/>
            </a:spcAft>
            <a:buNone/>
          </a:pPr>
          <a:r>
            <a:rPr lang="en-US" sz="4400" b="1" kern="1200" dirty="0">
              <a:solidFill>
                <a:schemeClr val="tx1"/>
              </a:solidFill>
            </a:rPr>
            <a:t>BULK </a:t>
          </a:r>
        </a:p>
        <a:p>
          <a:pPr marL="0" lvl="0" indent="0" algn="ctr" defTabSz="1955800">
            <a:lnSpc>
              <a:spcPct val="90000"/>
            </a:lnSpc>
            <a:spcBef>
              <a:spcPct val="0"/>
            </a:spcBef>
            <a:spcAft>
              <a:spcPts val="0"/>
            </a:spcAft>
            <a:buNone/>
          </a:pPr>
          <a:r>
            <a:rPr lang="en-US" sz="3200" kern="1200" dirty="0">
              <a:solidFill>
                <a:schemeClr val="bg1">
                  <a:lumMod val="75000"/>
                </a:schemeClr>
              </a:solidFill>
            </a:rPr>
            <a:t>(&gt;55 gal)</a:t>
          </a:r>
        </a:p>
      </dsp:txBody>
      <dsp:txXfrm>
        <a:off x="635346" y="43447"/>
        <a:ext cx="2731882" cy="1324727"/>
      </dsp:txXfrm>
    </dsp:sp>
    <dsp:sp modelId="{D13167FA-3E1A-49BE-8BB0-F61B9D8493F1}">
      <dsp:nvSpPr>
        <dsp:cNvPr id="0" name=""/>
        <dsp:cNvSpPr/>
      </dsp:nvSpPr>
      <dsp:spPr>
        <a:xfrm>
          <a:off x="875563" y="1409388"/>
          <a:ext cx="281431" cy="1055366"/>
        </a:xfrm>
        <a:custGeom>
          <a:avLst/>
          <a:gdLst/>
          <a:ahLst/>
          <a:cxnLst/>
          <a:rect l="0" t="0" r="0" b="0"/>
          <a:pathLst>
            <a:path>
              <a:moveTo>
                <a:pt x="0" y="0"/>
              </a:moveTo>
              <a:lnTo>
                <a:pt x="0" y="1055366"/>
              </a:lnTo>
              <a:lnTo>
                <a:pt x="281431" y="105536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4B6730-54D2-4AB2-BB13-4EA32954B635}">
      <dsp:nvSpPr>
        <dsp:cNvPr id="0" name=""/>
        <dsp:cNvSpPr/>
      </dsp:nvSpPr>
      <dsp:spPr>
        <a:xfrm>
          <a:off x="1156994" y="1761177"/>
          <a:ext cx="2251448" cy="140715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ts val="0"/>
            </a:spcAft>
            <a:buNone/>
          </a:pPr>
          <a:r>
            <a:rPr lang="en-US" sz="3200" kern="1200" dirty="0"/>
            <a:t>Stationary Storage</a:t>
          </a:r>
        </a:p>
        <a:p>
          <a:pPr marL="0" lvl="0" indent="0" algn="ctr" defTabSz="1422400">
            <a:lnSpc>
              <a:spcPct val="90000"/>
            </a:lnSpc>
            <a:spcBef>
              <a:spcPct val="0"/>
            </a:spcBef>
            <a:spcAft>
              <a:spcPts val="0"/>
            </a:spcAft>
            <a:buNone/>
          </a:pPr>
          <a:r>
            <a:rPr lang="en-US" sz="2800" kern="1200" dirty="0">
              <a:solidFill>
                <a:schemeClr val="accent6">
                  <a:lumMod val="20000"/>
                  <a:lumOff val="80000"/>
                </a:schemeClr>
              </a:solidFill>
            </a:rPr>
            <a:t>(&gt;400 gal)</a:t>
          </a:r>
        </a:p>
      </dsp:txBody>
      <dsp:txXfrm>
        <a:off x="1198208" y="1802391"/>
        <a:ext cx="2169020" cy="1324727"/>
      </dsp:txXfrm>
    </dsp:sp>
    <dsp:sp modelId="{BC3AA5E6-3E2F-4E0D-B5DF-E1401026FB63}">
      <dsp:nvSpPr>
        <dsp:cNvPr id="0" name=""/>
        <dsp:cNvSpPr/>
      </dsp:nvSpPr>
      <dsp:spPr>
        <a:xfrm>
          <a:off x="875563" y="1409388"/>
          <a:ext cx="281431" cy="2814310"/>
        </a:xfrm>
        <a:custGeom>
          <a:avLst/>
          <a:gdLst/>
          <a:ahLst/>
          <a:cxnLst/>
          <a:rect l="0" t="0" r="0" b="0"/>
          <a:pathLst>
            <a:path>
              <a:moveTo>
                <a:pt x="0" y="0"/>
              </a:moveTo>
              <a:lnTo>
                <a:pt x="0" y="2814310"/>
              </a:lnTo>
              <a:lnTo>
                <a:pt x="281431" y="281431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2CA237-4BAE-40FC-9209-B45ADAD9FECF}">
      <dsp:nvSpPr>
        <dsp:cNvPr id="0" name=""/>
        <dsp:cNvSpPr/>
      </dsp:nvSpPr>
      <dsp:spPr>
        <a:xfrm>
          <a:off x="1156994" y="3520121"/>
          <a:ext cx="2251448" cy="1407155"/>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ts val="0"/>
            </a:spcAft>
            <a:buNone/>
          </a:pPr>
          <a:r>
            <a:rPr lang="en-US" sz="3200" kern="1200" dirty="0" err="1"/>
            <a:t>Minibulks</a:t>
          </a:r>
          <a:endParaRPr lang="en-US" sz="3200" kern="1200" dirty="0"/>
        </a:p>
        <a:p>
          <a:pPr marL="0" lvl="0" indent="0" algn="ctr" defTabSz="1422400">
            <a:lnSpc>
              <a:spcPct val="90000"/>
            </a:lnSpc>
            <a:spcBef>
              <a:spcPct val="0"/>
            </a:spcBef>
            <a:spcAft>
              <a:spcPts val="0"/>
            </a:spcAft>
            <a:buNone/>
          </a:pPr>
          <a:r>
            <a:rPr lang="en-US" sz="2800" kern="1200" dirty="0">
              <a:solidFill>
                <a:schemeClr val="accent6">
                  <a:lumMod val="20000"/>
                  <a:lumOff val="80000"/>
                </a:schemeClr>
              </a:solidFill>
            </a:rPr>
            <a:t>(56-400 gal)</a:t>
          </a:r>
        </a:p>
      </dsp:txBody>
      <dsp:txXfrm>
        <a:off x="1198208" y="3561335"/>
        <a:ext cx="2169020" cy="13247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1440" tIns="45720" rIns="91440" bIns="45720" rtlCol="0"/>
          <a:lstStyle>
            <a:lvl1pPr algn="r">
              <a:defRPr sz="1200"/>
            </a:lvl1pPr>
          </a:lstStyle>
          <a:p>
            <a:fld id="{ED35A1D5-3D9A-42B3-AC6C-88B55C82BB7B}" type="datetimeFigureOut">
              <a:rPr lang="en-US"/>
              <a:t>7/28/2021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1440" tIns="45720" rIns="91440" bIns="45720" rtlCol="0" anchor="b"/>
          <a:lstStyle>
            <a:lvl1pPr algn="r">
              <a:defRPr sz="1200"/>
            </a:lvl1pPr>
          </a:lstStyle>
          <a:p>
            <a:fld id="{B2439D0B-B742-46B6-A7CB-DBD03BACA79F}" type="slidenum">
              <a:rPr lang="en-US"/>
              <a:t>‹#›</a:t>
            </a:fld>
            <a:endParaRPr lang="en-US"/>
          </a:p>
        </p:txBody>
      </p:sp>
    </p:spTree>
    <p:extLst>
      <p:ext uri="{BB962C8B-B14F-4D97-AF65-F5344CB8AC3E}">
        <p14:creationId xmlns:p14="http://schemas.microsoft.com/office/powerpoint/2010/main" val="897353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Read PPP-136</a:t>
            </a:r>
            <a:r>
              <a:rPr lang="en-US" b="0" dirty="0">
                <a:cs typeface="Calibri"/>
              </a:rPr>
              <a:t>, Pesticide </a:t>
            </a:r>
            <a:r>
              <a:rPr lang="en-US" dirty="0" err="1">
                <a:cs typeface="Calibri"/>
              </a:rPr>
              <a:t>Minibulks</a:t>
            </a:r>
            <a:r>
              <a:rPr lang="en-US" dirty="0">
                <a:cs typeface="Calibri"/>
              </a:rPr>
              <a:t>, prior to giving this presentation.</a:t>
            </a:r>
          </a:p>
          <a:p>
            <a:endParaRPr lang="en-US" dirty="0">
              <a:cs typeface="Calibri"/>
            </a:endParaRPr>
          </a:p>
          <a:p>
            <a:r>
              <a:rPr lang="en-US" dirty="0">
                <a:cs typeface="Calibri"/>
              </a:rPr>
              <a:t>This is a longer PARP regulatory topic than most and can serve as both a regulatory and educational topic.</a:t>
            </a:r>
          </a:p>
          <a:p>
            <a:r>
              <a:rPr lang="en-US" dirty="0">
                <a:cs typeface="Calibri"/>
              </a:rPr>
              <a:t>Around 45 minutes should be allotted for this full presentation.</a:t>
            </a:r>
          </a:p>
          <a:p>
            <a:endParaRPr lang="en-US" dirty="0">
              <a:solidFill>
                <a:srgbClr val="FF0000"/>
              </a:solidFill>
              <a:cs typeface="Calibri"/>
            </a:endParaRPr>
          </a:p>
          <a:p>
            <a:endParaRPr lang="en-US" b="1" baseline="0" dirty="0">
              <a:solidFill>
                <a:srgbClr val="191919"/>
              </a:solidFill>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1</a:t>
            </a:fld>
            <a:endParaRPr lang="en-US"/>
          </a:p>
        </p:txBody>
      </p:sp>
    </p:spTree>
    <p:extLst>
      <p:ext uri="{BB962C8B-B14F-4D97-AF65-F5344CB8AC3E}">
        <p14:creationId xmlns:p14="http://schemas.microsoft.com/office/powerpoint/2010/main" val="3806572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the primary containment system fails, it prevents uncontrolled spread of a hazardous substance. </a:t>
            </a:r>
            <a:endParaRPr lang="en-US" i="0" dirty="0">
              <a:solidFill>
                <a:srgbClr val="FF0000"/>
              </a:solidFill>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 provides a second enclosure which blocks or traps leaks and spills of hazardous substances. It’s your back-up plan!</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439D0B-B742-46B6-A7CB-DBD03BACA79F}" type="slidenum">
              <a:rPr lang="en-US" smtClean="0"/>
              <a:t>10</a:t>
            </a:fld>
            <a:endParaRPr lang="en-US"/>
          </a:p>
        </p:txBody>
      </p:sp>
    </p:spTree>
    <p:extLst>
      <p:ext uri="{BB962C8B-B14F-4D97-AF65-F5344CB8AC3E}">
        <p14:creationId xmlns:p14="http://schemas.microsoft.com/office/powerpoint/2010/main" val="3205517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applicators buy material early, they can ask retailers to hold them until spring.  </a:t>
            </a:r>
          </a:p>
          <a:p>
            <a:r>
              <a:rPr lang="en-US" dirty="0">
                <a:cs typeface="Calibri"/>
              </a:rPr>
              <a:t>Regulations take effect when a </a:t>
            </a:r>
            <a:r>
              <a:rPr lang="en-US" dirty="0" err="1">
                <a:cs typeface="Calibri"/>
              </a:rPr>
              <a:t>minibulk</a:t>
            </a:r>
            <a:r>
              <a:rPr lang="en-US" dirty="0">
                <a:cs typeface="Calibri"/>
              </a:rPr>
              <a:t> touches the property. </a:t>
            </a:r>
          </a:p>
          <a:p>
            <a:endParaRPr lang="en-US" dirty="0">
              <a:cs typeface="Calibri"/>
            </a:endParaRPr>
          </a:p>
          <a:p>
            <a:r>
              <a:rPr lang="en-US" b="0" dirty="0"/>
              <a:t>Mini bulks are sometimes used for semi-permanent storage, however, they are designed to be filled, emptied and refilled quickly.</a:t>
            </a:r>
          </a:p>
          <a:p>
            <a:endParaRPr lang="en-US" b="1" dirty="0"/>
          </a:p>
          <a:p>
            <a:r>
              <a:rPr lang="en-US" dirty="0"/>
              <a:t>If used as intended, regulations state </a:t>
            </a:r>
            <a:r>
              <a:rPr lang="en-US" dirty="0" err="1"/>
              <a:t>minibulks</a:t>
            </a:r>
            <a:r>
              <a:rPr lang="en-US" dirty="0"/>
              <a:t> stored/used at retailers or farms for </a:t>
            </a:r>
            <a:r>
              <a:rPr lang="en-US" b="1" dirty="0"/>
              <a:t>30 days </a:t>
            </a:r>
            <a:r>
              <a:rPr lang="en-US" dirty="0"/>
              <a:t>or less </a:t>
            </a:r>
            <a:r>
              <a:rPr lang="en-US" b="1" dirty="0"/>
              <a:t>do not require secondary containment</a:t>
            </a:r>
            <a:r>
              <a:rPr lang="en-US" dirty="0"/>
              <a:t>.</a:t>
            </a:r>
            <a:endParaRPr lang="en-US" dirty="0">
              <a:cs typeface="Calibri"/>
            </a:endParaRPr>
          </a:p>
          <a:p>
            <a:r>
              <a:rPr lang="en-US" dirty="0"/>
              <a:t>For prefilled </a:t>
            </a:r>
            <a:r>
              <a:rPr lang="en-US" dirty="0" err="1"/>
              <a:t>minibulks</a:t>
            </a:r>
            <a:r>
              <a:rPr lang="en-US" dirty="0"/>
              <a:t> delivered to retailers or farms, 30 days start on the day of delivery.</a:t>
            </a:r>
          </a:p>
          <a:p>
            <a:endParaRPr lang="en-US" dirty="0"/>
          </a:p>
          <a:p>
            <a:r>
              <a:rPr lang="en-US" dirty="0">
                <a:cs typeface="Calibri"/>
              </a:rPr>
              <a:t>This picture is of an operational/load pad which does not appear to offer secondary containment.</a:t>
            </a:r>
          </a:p>
          <a:p>
            <a:endParaRPr lang="en-US" dirty="0">
              <a:cs typeface="Calibri"/>
            </a:endParaRPr>
          </a:p>
          <a:p>
            <a:r>
              <a:rPr lang="en-US" dirty="0">
                <a:cs typeface="Calibri"/>
              </a:rPr>
              <a:t>Different Rules for Fertilizers:</a:t>
            </a:r>
          </a:p>
          <a:p>
            <a:pPr marL="171450" indent="-171450">
              <a:buFont typeface="Arial"/>
              <a:buChar char="•"/>
            </a:pPr>
            <a:r>
              <a:rPr lang="en-US" dirty="0">
                <a:cs typeface="Calibri"/>
              </a:rPr>
              <a:t>Regulations apply for bulk fertilizer storage with quantities over 7,500 gal or a single tank of over 2,500 gal</a:t>
            </a:r>
          </a:p>
          <a:p>
            <a:pPr marL="171450" indent="-171450">
              <a:buFont typeface="Arial"/>
              <a:buChar char="•"/>
            </a:pPr>
            <a:r>
              <a:rPr lang="en-US" dirty="0">
                <a:cs typeface="Calibri"/>
              </a:rPr>
              <a:t>See PPP-63</a:t>
            </a:r>
          </a:p>
        </p:txBody>
      </p:sp>
      <p:sp>
        <p:nvSpPr>
          <p:cNvPr id="4" name="Slide Number Placeholder 3"/>
          <p:cNvSpPr>
            <a:spLocks noGrp="1"/>
          </p:cNvSpPr>
          <p:nvPr>
            <p:ph type="sldNum" sz="quarter" idx="5"/>
          </p:nvPr>
        </p:nvSpPr>
        <p:spPr/>
        <p:txBody>
          <a:bodyPr/>
          <a:lstStyle/>
          <a:p>
            <a:fld id="{B2439D0B-B742-46B6-A7CB-DBD03BACA79F}" type="slidenum">
              <a:rPr lang="en-US"/>
              <a:t>11</a:t>
            </a:fld>
            <a:endParaRPr lang="en-US"/>
          </a:p>
        </p:txBody>
      </p:sp>
    </p:spTree>
    <p:extLst>
      <p:ext uri="{BB962C8B-B14F-4D97-AF65-F5344CB8AC3E}">
        <p14:creationId xmlns:p14="http://schemas.microsoft.com/office/powerpoint/2010/main" val="130594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prefilled </a:t>
            </a:r>
            <a:r>
              <a:rPr lang="en-US" dirty="0" err="1"/>
              <a:t>minibulks</a:t>
            </a:r>
            <a:r>
              <a:rPr lang="en-US" dirty="0"/>
              <a:t> delivered to retailers or farms, 30 days start the day of delivery.</a:t>
            </a:r>
          </a:p>
          <a:p>
            <a:endParaRPr lang="en-US" dirty="0"/>
          </a:p>
          <a:p>
            <a:r>
              <a:rPr lang="en-US" dirty="0"/>
              <a:t>There has been a misconception that trailers or other methods were allowed to extend the 30 days – Per Joe Becovitz (OISC), this was </a:t>
            </a:r>
            <a:r>
              <a:rPr lang="en-US" u="sng" dirty="0"/>
              <a:t>never</a:t>
            </a:r>
            <a:r>
              <a:rPr lang="en-US" dirty="0"/>
              <a:t> allowed!</a:t>
            </a:r>
          </a:p>
          <a:p>
            <a:endParaRPr lang="en-US"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12</a:t>
            </a:fld>
            <a:endParaRPr lang="en-US"/>
          </a:p>
        </p:txBody>
      </p:sp>
    </p:spTree>
    <p:extLst>
      <p:ext uri="{BB962C8B-B14F-4D97-AF65-F5344CB8AC3E}">
        <p14:creationId xmlns:p14="http://schemas.microsoft.com/office/powerpoint/2010/main" val="1533158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Note: pesticide storage, not fertilizer </a:t>
            </a:r>
          </a:p>
          <a:p>
            <a:r>
              <a:rPr lang="en-US" dirty="0">
                <a:cs typeface="Calibri"/>
              </a:rPr>
              <a:t>Secondary containment is the same for farmers and retailers.</a:t>
            </a:r>
          </a:p>
          <a:p>
            <a:endParaRPr lang="en-US"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13</a:t>
            </a:fld>
            <a:endParaRPr lang="en-US"/>
          </a:p>
        </p:txBody>
      </p:sp>
    </p:spTree>
    <p:extLst>
      <p:ext uri="{BB962C8B-B14F-4D97-AF65-F5344CB8AC3E}">
        <p14:creationId xmlns:p14="http://schemas.microsoft.com/office/powerpoint/2010/main" val="2131124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Cite picture</a:t>
            </a:r>
          </a:p>
          <a:p>
            <a:r>
              <a:rPr lang="en-US" altLang="en-US" dirty="0"/>
              <a:t>See pages 11-12 of PPP-136.</a:t>
            </a:r>
          </a:p>
          <a:p>
            <a:r>
              <a:rPr lang="en-US" dirty="0">
                <a:cs typeface="Calibri"/>
              </a:rPr>
              <a:t>There are a few secondary containment options for storing </a:t>
            </a:r>
            <a:r>
              <a:rPr lang="en-US" dirty="0" err="1">
                <a:cs typeface="Calibri"/>
              </a:rPr>
              <a:t>minibulks</a:t>
            </a:r>
            <a:r>
              <a:rPr lang="en-US" dirty="0">
                <a:cs typeface="Calibri"/>
              </a:rPr>
              <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Store within an existing secondary containment structure (Note: </a:t>
            </a:r>
            <a:r>
              <a:rPr lang="en-US" sz="1200" kern="1200" dirty="0" err="1">
                <a:solidFill>
                  <a:schemeClr val="tx1"/>
                </a:solidFill>
                <a:effectLst/>
                <a:latin typeface="+mn-lt"/>
                <a:ea typeface="+mn-ea"/>
                <a:cs typeface="+mn-cs"/>
              </a:rPr>
              <a:t>minibulks</a:t>
            </a:r>
            <a:r>
              <a:rPr lang="en-US" sz="1200" kern="1200" dirty="0">
                <a:solidFill>
                  <a:schemeClr val="tx1"/>
                </a:solidFill>
                <a:effectLst/>
                <a:latin typeface="+mn-lt"/>
                <a:ea typeface="+mn-ea"/>
                <a:cs typeface="+mn-cs"/>
              </a:rPr>
              <a:t> cannot be stored in fertilizer containment unless separated by a wall)</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Use an already existing 10-foot x 20-foot mix/load pad, which is sometimes referred to as operational area containment (more on this in later slide)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Building a separate 10-foot x 20-foot sloped pad that holds a minimum of 750 gallons, and sloped toward a sealed sump which allows users to recover material</a:t>
            </a:r>
            <a:endParaRPr lang="en-US" altLang="en-US" dirty="0"/>
          </a:p>
          <a:p>
            <a:endParaRPr lang="en-US" altLang="en-US" dirty="0"/>
          </a:p>
          <a:p>
            <a:r>
              <a:rPr lang="en-US" altLang="en-US" dirty="0"/>
              <a:t>Note: A flat, uncurbed concrete slab is not containment.</a:t>
            </a:r>
          </a:p>
          <a:p>
            <a:endParaRPr lang="en-US" altLang="en-US" dirty="0"/>
          </a:p>
          <a:p>
            <a:r>
              <a:rPr lang="en-US" altLang="en-US" dirty="0"/>
              <a:t>Dikes (wall to prevent escape of liquid) hold volume of largest tank + displacement of other tanks in dike -- if everything in the dike would leak/spill, dike must hold it all.</a:t>
            </a:r>
          </a:p>
          <a:p>
            <a:r>
              <a:rPr lang="en-US" altLang="en-US" dirty="0"/>
              <a:t>Fertilizer and pesticide can’t be in the same containment area but can share a common wall.</a:t>
            </a:r>
          </a:p>
          <a:p>
            <a:endParaRPr lang="en-US" altLang="en-US" dirty="0"/>
          </a:p>
          <a:p>
            <a:r>
              <a:rPr lang="en-US" altLang="en-US" dirty="0"/>
              <a:t>The picture shows primary containment of fertilizer on left (tall, white), pesticide on right tanks (yellow, white, blue).</a:t>
            </a:r>
          </a:p>
        </p:txBody>
      </p:sp>
      <p:sp>
        <p:nvSpPr>
          <p:cNvPr id="4" name="Slide Number Placeholder 3"/>
          <p:cNvSpPr>
            <a:spLocks noGrp="1"/>
          </p:cNvSpPr>
          <p:nvPr>
            <p:ph type="sldNum" sz="quarter" idx="5"/>
          </p:nvPr>
        </p:nvSpPr>
        <p:spPr/>
        <p:txBody>
          <a:bodyPr/>
          <a:lstStyle/>
          <a:p>
            <a:fld id="{B2439D0B-B742-46B6-A7CB-DBD03BACA79F}" type="slidenum">
              <a:rPr lang="en-US" smtClean="0"/>
              <a:t>14</a:t>
            </a:fld>
            <a:endParaRPr lang="en-US"/>
          </a:p>
        </p:txBody>
      </p:sp>
    </p:spTree>
    <p:extLst>
      <p:ext uri="{BB962C8B-B14F-4D97-AF65-F5344CB8AC3E}">
        <p14:creationId xmlns:p14="http://schemas.microsoft.com/office/powerpoint/2010/main" val="313450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cs typeface="Calibri"/>
              </a:rPr>
              <a:t>Minibulks</a:t>
            </a:r>
            <a:r>
              <a:rPr lang="en-US" b="0" i="0" dirty="0">
                <a:cs typeface="Calibri"/>
              </a:rPr>
              <a:t> can be refilled; once refilled and brought on-farm, the 30-day containment requirement begins again</a:t>
            </a:r>
          </a:p>
        </p:txBody>
      </p:sp>
      <p:sp>
        <p:nvSpPr>
          <p:cNvPr id="4" name="Slide Number Placeholder 3"/>
          <p:cNvSpPr>
            <a:spLocks noGrp="1"/>
          </p:cNvSpPr>
          <p:nvPr>
            <p:ph type="sldNum" sz="quarter" idx="5"/>
          </p:nvPr>
        </p:nvSpPr>
        <p:spPr/>
        <p:txBody>
          <a:bodyPr/>
          <a:lstStyle/>
          <a:p>
            <a:fld id="{B2439D0B-B742-46B6-A7CB-DBD03BACA79F}" type="slidenum">
              <a:rPr lang="en-US"/>
              <a:t>15</a:t>
            </a:fld>
            <a:endParaRPr lang="en-US"/>
          </a:p>
        </p:txBody>
      </p:sp>
    </p:spTree>
    <p:extLst>
      <p:ext uri="{BB962C8B-B14F-4D97-AF65-F5344CB8AC3E}">
        <p14:creationId xmlns:p14="http://schemas.microsoft.com/office/powerpoint/2010/main" val="4267658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a:t>
            </a:r>
            <a:r>
              <a:rPr lang="en-US" b="0" dirty="0" err="1"/>
              <a:t>minibulk</a:t>
            </a:r>
            <a:r>
              <a:rPr lang="en-US" b="0" dirty="0"/>
              <a:t> must have secondary containment if stored beyond 30 days, even if only 25 gallon of product remains.</a:t>
            </a:r>
            <a:endParaRPr lang="en-US" b="0"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16</a:t>
            </a:fld>
            <a:endParaRPr lang="en-US"/>
          </a:p>
        </p:txBody>
      </p:sp>
    </p:spTree>
    <p:extLst>
      <p:ext uri="{BB962C8B-B14F-4D97-AF65-F5344CB8AC3E}">
        <p14:creationId xmlns:p14="http://schemas.microsoft.com/office/powerpoint/2010/main" val="324237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While it may be legal, it is NOT a good long-term solution – especially for ag retailers!</a:t>
            </a:r>
          </a:p>
          <a:p>
            <a:pPr marL="171450" indent="-171450">
              <a:buFont typeface="Arial" panose="020B0604020202020204" pitchFamily="34" charset="0"/>
              <a:buChar char="•"/>
            </a:pPr>
            <a:r>
              <a:rPr lang="en-US" b="0" dirty="0">
                <a:cs typeface="Calibri"/>
              </a:rPr>
              <a:t>When </a:t>
            </a:r>
            <a:r>
              <a:rPr lang="en-US" b="0" dirty="0" err="1">
                <a:cs typeface="Calibri"/>
              </a:rPr>
              <a:t>minibulks</a:t>
            </a:r>
            <a:r>
              <a:rPr lang="en-US" b="0" dirty="0">
                <a:cs typeface="Calibri"/>
              </a:rPr>
              <a:t> are stored on operational pads, it means you’ll probably move them more often (more chance of issues)</a:t>
            </a:r>
          </a:p>
          <a:p>
            <a:pPr marL="171450" indent="-171450">
              <a:buFont typeface="Arial" panose="020B0604020202020204" pitchFamily="34" charset="0"/>
              <a:buChar char="•"/>
            </a:pPr>
            <a:r>
              <a:rPr lang="en-US" b="0" dirty="0">
                <a:cs typeface="Calibri"/>
              </a:rPr>
              <a:t>They will likely be stored outside (more wear)</a:t>
            </a:r>
          </a:p>
          <a:p>
            <a:pPr marL="171450" indent="-171450">
              <a:buFont typeface="Arial" panose="020B0604020202020204" pitchFamily="34" charset="0"/>
              <a:buChar char="•"/>
            </a:pPr>
            <a:r>
              <a:rPr lang="en-US" b="0" dirty="0">
                <a:cs typeface="Calibri"/>
              </a:rPr>
              <a:t>A sloped containment is not as effective as a dike</a:t>
            </a:r>
          </a:p>
          <a:p>
            <a:pPr marL="171450" indent="-171450">
              <a:buFont typeface="Arial" panose="020B0604020202020204" pitchFamily="34" charset="0"/>
              <a:buChar char="•"/>
            </a:pPr>
            <a:endParaRPr lang="en-US" b="0" dirty="0">
              <a:cs typeface="Calibri"/>
            </a:endParaRPr>
          </a:p>
          <a:p>
            <a:pPr marL="0" indent="0">
              <a:buFont typeface="Arial" panose="020B0604020202020204" pitchFamily="34" charset="0"/>
              <a:buNone/>
            </a:pPr>
            <a:r>
              <a:rPr lang="en-US" b="0" dirty="0">
                <a:cs typeface="Calibri"/>
              </a:rPr>
              <a:t>If the operational pad is inside, it’s less of an issue.</a:t>
            </a:r>
          </a:p>
          <a:p>
            <a:pPr marL="0" indent="0">
              <a:buFont typeface="Arial" panose="020B0604020202020204" pitchFamily="34" charset="0"/>
              <a:buNone/>
            </a:pPr>
            <a:endParaRPr lang="en-US" b="0" dirty="0">
              <a:cs typeface="Calibri"/>
            </a:endParaRPr>
          </a:p>
          <a:p>
            <a:pPr marL="0" indent="0">
              <a:buFont typeface="Arial" panose="020B0604020202020204" pitchFamily="34" charset="0"/>
              <a:buNone/>
            </a:pPr>
            <a:endParaRPr lang="en-US" b="0"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17</a:t>
            </a:fld>
            <a:endParaRPr lang="en-US"/>
          </a:p>
        </p:txBody>
      </p:sp>
    </p:spTree>
    <p:extLst>
      <p:ext uri="{BB962C8B-B14F-4D97-AF65-F5344CB8AC3E}">
        <p14:creationId xmlns:p14="http://schemas.microsoft.com/office/powerpoint/2010/main" val="2184025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Why are there rules for refilling </a:t>
            </a:r>
            <a:r>
              <a:rPr lang="en-US" b="0" dirty="0" err="1">
                <a:solidFill>
                  <a:srgbClr val="FF0000"/>
                </a:solidFill>
              </a:rPr>
              <a:t>minibulks</a:t>
            </a:r>
            <a:r>
              <a:rPr lang="en-US" b="0" dirty="0">
                <a:solidFill>
                  <a:srgbClr val="FF0000"/>
                </a:solidFill>
              </a:rPr>
              <a:t>?</a:t>
            </a:r>
            <a:endParaRPr lang="en-US" b="0" dirty="0">
              <a:solidFill>
                <a:srgbClr val="FF0000"/>
              </a:solidFill>
              <a:cs typeface="Calibri"/>
            </a:endParaRPr>
          </a:p>
          <a:p>
            <a:r>
              <a:rPr lang="en-US" b="0" dirty="0">
                <a:solidFill>
                  <a:srgbClr val="FF0000"/>
                </a:solidFill>
              </a:rPr>
              <a:t>To ensure they:</a:t>
            </a:r>
            <a:endParaRPr lang="en-US" b="0" dirty="0">
              <a:solidFill>
                <a:srgbClr val="FF0000"/>
              </a:solidFill>
              <a:cs typeface="Calibri"/>
            </a:endParaRPr>
          </a:p>
          <a:p>
            <a:pPr marL="171450" indent="-171450">
              <a:buFontTx/>
              <a:buChar char="-"/>
            </a:pPr>
            <a:r>
              <a:rPr lang="en-US" b="0" dirty="0">
                <a:solidFill>
                  <a:srgbClr val="FF0000"/>
                </a:solidFill>
              </a:rPr>
              <a:t>Withstand road and field use</a:t>
            </a:r>
            <a:endParaRPr lang="en-US" b="0" dirty="0">
              <a:solidFill>
                <a:srgbClr val="FF0000"/>
              </a:solidFill>
              <a:cs typeface="Calibri"/>
            </a:endParaRPr>
          </a:p>
          <a:p>
            <a:pPr marL="171450" indent="-171450">
              <a:buFontTx/>
              <a:buChar char="-"/>
            </a:pPr>
            <a:r>
              <a:rPr lang="en-US" b="0" dirty="0">
                <a:solidFill>
                  <a:srgbClr val="FF0000"/>
                </a:solidFill>
              </a:rPr>
              <a:t>Are not contaminated</a:t>
            </a:r>
            <a:endParaRPr lang="en-US" b="0" dirty="0">
              <a:solidFill>
                <a:srgbClr val="FF0000"/>
              </a:solidFill>
              <a:cs typeface="Calibri"/>
            </a:endParaRPr>
          </a:p>
          <a:p>
            <a:pPr marL="0" indent="0">
              <a:buFontTx/>
              <a:buNone/>
            </a:pPr>
            <a:endParaRPr lang="en-US" b="0" dirty="0">
              <a:solidFill>
                <a:srgbClr val="FF0000"/>
              </a:solidFill>
              <a:cs typeface="Calibri"/>
            </a:endParaRPr>
          </a:p>
          <a:p>
            <a:pPr marL="0" indent="0">
              <a:buFontTx/>
              <a:buNone/>
            </a:pPr>
            <a:r>
              <a:rPr lang="en-US" b="0" dirty="0">
                <a:solidFill>
                  <a:srgbClr val="FF0000"/>
                </a:solidFill>
              </a:rPr>
              <a:t>And to protect the grower!</a:t>
            </a:r>
            <a:endParaRPr lang="en-US" b="0" dirty="0">
              <a:solidFill>
                <a:srgbClr val="FF0000"/>
              </a:solidFill>
              <a:cs typeface="Calibri"/>
            </a:endParaRPr>
          </a:p>
          <a:p>
            <a:pPr marL="0" indent="0">
              <a:buFontTx/>
              <a:buNone/>
            </a:pPr>
            <a:r>
              <a:rPr lang="en-US" b="0" dirty="0">
                <a:solidFill>
                  <a:srgbClr val="FF0000"/>
                </a:solidFill>
              </a:rPr>
              <a:t>If you receive </a:t>
            </a:r>
            <a:r>
              <a:rPr lang="en-US" b="0" dirty="0" err="1">
                <a:solidFill>
                  <a:srgbClr val="FF0000"/>
                </a:solidFill>
              </a:rPr>
              <a:t>minibulks</a:t>
            </a:r>
            <a:r>
              <a:rPr lang="en-US" b="0" dirty="0">
                <a:solidFill>
                  <a:srgbClr val="FF0000"/>
                </a:solidFill>
              </a:rPr>
              <a:t> from dealer, you don’t have to worry about re-filling, but you should understand what not to tamper with.</a:t>
            </a:r>
            <a:endParaRPr lang="en-US" b="0" dirty="0">
              <a:solidFill>
                <a:srgbClr val="FF0000"/>
              </a:solidFill>
              <a:cs typeface="Calibri"/>
            </a:endParaRPr>
          </a:p>
          <a:p>
            <a:pPr marL="0" indent="0">
              <a:buFontTx/>
              <a:buNone/>
            </a:pPr>
            <a:r>
              <a:rPr lang="en-US" b="0" dirty="0">
                <a:solidFill>
                  <a:srgbClr val="FF0000"/>
                </a:solidFill>
              </a:rPr>
              <a:t>Retailers can fill your personal </a:t>
            </a:r>
            <a:r>
              <a:rPr lang="en-US" b="0" dirty="0" err="1">
                <a:solidFill>
                  <a:srgbClr val="FF0000"/>
                </a:solidFill>
              </a:rPr>
              <a:t>minibulk</a:t>
            </a:r>
            <a:r>
              <a:rPr lang="en-US" b="0" dirty="0">
                <a:solidFill>
                  <a:srgbClr val="FF0000"/>
                </a:solidFill>
              </a:rPr>
              <a:t> if it meets requirements, but cannot fill non-compliant containers.</a:t>
            </a:r>
          </a:p>
          <a:p>
            <a:pPr marL="0" indent="0">
              <a:buFontTx/>
              <a:buNone/>
            </a:pPr>
            <a:endParaRPr lang="en-US" b="0" dirty="0">
              <a:solidFill>
                <a:srgbClr val="FF0000"/>
              </a:solidFill>
              <a:cs typeface="Calibri"/>
            </a:endParaRPr>
          </a:p>
          <a:p>
            <a:pPr marL="0" indent="0">
              <a:buFontTx/>
              <a:buNone/>
            </a:pPr>
            <a:r>
              <a:rPr lang="en-US" b="0" dirty="0">
                <a:solidFill>
                  <a:srgbClr val="FF0000"/>
                </a:solidFill>
                <a:cs typeface="Calibri"/>
              </a:rPr>
              <a:t>Goals: Protect Grower, Protect Retailer, Protect Environment.</a:t>
            </a:r>
          </a:p>
        </p:txBody>
      </p:sp>
      <p:sp>
        <p:nvSpPr>
          <p:cNvPr id="4" name="Slide Number Placeholder 3"/>
          <p:cNvSpPr>
            <a:spLocks noGrp="1"/>
          </p:cNvSpPr>
          <p:nvPr>
            <p:ph type="sldNum" sz="quarter" idx="5"/>
          </p:nvPr>
        </p:nvSpPr>
        <p:spPr/>
        <p:txBody>
          <a:bodyPr/>
          <a:lstStyle/>
          <a:p>
            <a:fld id="{B2439D0B-B742-46B6-A7CB-DBD03BACA79F}" type="slidenum">
              <a:rPr lang="en-US" smtClean="0"/>
              <a:t>18</a:t>
            </a:fld>
            <a:endParaRPr lang="en-US"/>
          </a:p>
        </p:txBody>
      </p:sp>
    </p:spTree>
    <p:extLst>
      <p:ext uri="{BB962C8B-B14F-4D97-AF65-F5344CB8AC3E}">
        <p14:creationId xmlns:p14="http://schemas.microsoft.com/office/powerpoint/2010/main" val="395413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will go through nine requirements for filling </a:t>
            </a:r>
            <a:r>
              <a:rPr lang="en-US" sz="1200" dirty="0" err="1"/>
              <a:t>minibulks</a:t>
            </a: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are for Ag Retailers, but some should be understood by end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Any entity who engages in PRODUCTION (transfer from one container to another) must abide by these 9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*Transferring pesticides to application equipment is not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Farmers who store bulk pesticides for own use are ‘End Users’ and not subject to EPA’s bulk repacking regulations.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B2439D0B-B742-46B6-A7CB-DBD03BACA79F}" type="slidenum">
              <a:rPr lang="en-US"/>
              <a:t>19</a:t>
            </a:fld>
            <a:endParaRPr lang="en-US"/>
          </a:p>
        </p:txBody>
      </p:sp>
    </p:spTree>
    <p:extLst>
      <p:ext uri="{BB962C8B-B14F-4D97-AF65-F5344CB8AC3E}">
        <p14:creationId xmlns:p14="http://schemas.microsoft.com/office/powerpoint/2010/main" val="320839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B2439D0B-B742-46B6-A7CB-DBD03BACA79F}" type="slidenum">
              <a:rPr lang="en-US" smtClean="0"/>
              <a:t>2</a:t>
            </a:fld>
            <a:endParaRPr lang="en-US"/>
          </a:p>
        </p:txBody>
      </p:sp>
    </p:spTree>
    <p:extLst>
      <p:ext uri="{BB962C8B-B14F-4D97-AF65-F5344CB8AC3E}">
        <p14:creationId xmlns:p14="http://schemas.microsoft.com/office/powerpoint/2010/main" val="1976964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Federal regulations spell out specific requirements that dealers must comply with when they take product from stationary bulk tanks to fill </a:t>
            </a:r>
            <a:r>
              <a:rPr lang="en-US" dirty="0" err="1">
                <a:cs typeface="Calibri"/>
              </a:rPr>
              <a:t>minibulks</a:t>
            </a:r>
            <a:r>
              <a:rPr lang="en-US" dirty="0">
                <a:cs typeface="Calibri"/>
              </a:rPr>
              <a:t>..</a:t>
            </a:r>
          </a:p>
          <a:p>
            <a:r>
              <a:rPr lang="en-US" dirty="0">
                <a:cs typeface="Calibri"/>
              </a:rPr>
              <a:t>9 Requirements</a:t>
            </a:r>
          </a:p>
          <a:p>
            <a:endParaRPr lang="en-US" dirty="0">
              <a:cs typeface="Calibri"/>
            </a:endParaRPr>
          </a:p>
          <a:p>
            <a:r>
              <a:rPr lang="en-US" i="0" dirty="0">
                <a:cs typeface="Calibri"/>
              </a:rPr>
              <a:t>Briefly</a:t>
            </a:r>
            <a:r>
              <a:rPr lang="en-US" dirty="0">
                <a:cs typeface="Calibri"/>
              </a:rPr>
              <a:t> review the first 4:</a:t>
            </a:r>
          </a:p>
          <a:p>
            <a:pPr marL="228600" indent="-228600">
              <a:buAutoNum type="arabicPeriod"/>
            </a:pPr>
            <a:r>
              <a:rPr lang="en-US" dirty="0">
                <a:cs typeface="Calibri"/>
              </a:rPr>
              <a:t>The facility must be an EPA Establishment. </a:t>
            </a:r>
          </a:p>
          <a:p>
            <a:pPr marL="228600" indent="-228600">
              <a:buAutoNum type="arabicPeriod"/>
            </a:pPr>
            <a:r>
              <a:rPr lang="en-US" dirty="0">
                <a:cs typeface="Calibri"/>
              </a:rPr>
              <a:t>There must be agreements in place between the manufacturer and the facility in order to repackage pesticides.</a:t>
            </a:r>
          </a:p>
          <a:p>
            <a:pPr marL="228600" indent="-228600">
              <a:buAutoNum type="arabicPeriod"/>
            </a:pPr>
            <a:r>
              <a:rPr lang="en-US" dirty="0">
                <a:cs typeface="Calibri"/>
              </a:rPr>
              <a:t>Repackaged pesticides must be marked with unique IDs (no prescribed method to assign these).</a:t>
            </a:r>
          </a:p>
          <a:p>
            <a:pPr marL="228600" indent="-228600">
              <a:buAutoNum type="arabicPeriod"/>
            </a:pPr>
            <a:r>
              <a:rPr lang="en-US" dirty="0">
                <a:cs typeface="Calibri"/>
              </a:rPr>
              <a:t>If no re-packaging is performed, the unique ID is not required. (i.e. if retailer is just holding entire package and contents for re-sale)</a:t>
            </a:r>
          </a:p>
          <a:p>
            <a:endParaRPr lang="en-US"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20</a:t>
            </a:fld>
            <a:endParaRPr lang="en-US"/>
          </a:p>
        </p:txBody>
      </p:sp>
    </p:spTree>
    <p:extLst>
      <p:ext uri="{BB962C8B-B14F-4D97-AF65-F5344CB8AC3E}">
        <p14:creationId xmlns:p14="http://schemas.microsoft.com/office/powerpoint/2010/main" val="24381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21</a:t>
            </a:fld>
            <a:endParaRPr lang="en-US"/>
          </a:p>
        </p:txBody>
      </p:sp>
    </p:spTree>
    <p:extLst>
      <p:ext uri="{BB962C8B-B14F-4D97-AF65-F5344CB8AC3E}">
        <p14:creationId xmlns:p14="http://schemas.microsoft.com/office/powerpoint/2010/main" val="282109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Refillable </a:t>
            </a:r>
            <a:r>
              <a:rPr lang="en-US" dirty="0" err="1"/>
              <a:t>minibulks</a:t>
            </a:r>
            <a:r>
              <a:rPr lang="en-US" dirty="0"/>
              <a:t> must have one-way valves that only let the product flow one direction.</a:t>
            </a:r>
          </a:p>
          <a:p>
            <a:endParaRPr lang="en-US" dirty="0"/>
          </a:p>
          <a:p>
            <a:r>
              <a:rPr lang="en-US" dirty="0"/>
              <a:t>1 – example of one-way valve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 label removed; valve closed</a:t>
            </a:r>
          </a:p>
          <a:p>
            <a:r>
              <a:rPr lang="en-US" dirty="0"/>
              <a:t>3 – handle at half open; showing valve beginning to open</a:t>
            </a:r>
          </a:p>
          <a:p>
            <a:r>
              <a:rPr lang="en-US" dirty="0"/>
              <a:t>4 – fully open; chemical can flow out, but </a:t>
            </a:r>
            <a:r>
              <a:rPr lang="en-US" b="1" dirty="0"/>
              <a:t>cannot flow back into tank </a:t>
            </a:r>
            <a:r>
              <a:rPr lang="en-US" b="0" dirty="0"/>
              <a:t>due to mechanism shown</a:t>
            </a:r>
            <a:r>
              <a:rPr lang="en-US" dirty="0"/>
              <a:t>= One Way Tank</a:t>
            </a:r>
          </a:p>
        </p:txBody>
      </p:sp>
      <p:sp>
        <p:nvSpPr>
          <p:cNvPr id="4" name="Slide Number Placeholder 3"/>
          <p:cNvSpPr>
            <a:spLocks noGrp="1"/>
          </p:cNvSpPr>
          <p:nvPr>
            <p:ph type="sldNum" sz="quarter" idx="5"/>
          </p:nvPr>
        </p:nvSpPr>
        <p:spPr/>
        <p:txBody>
          <a:bodyPr/>
          <a:lstStyle/>
          <a:p>
            <a:fld id="{B2439D0B-B742-46B6-A7CB-DBD03BACA79F}" type="slidenum">
              <a:rPr lang="en-US" smtClean="0"/>
              <a:t>22</a:t>
            </a:fld>
            <a:endParaRPr lang="en-US"/>
          </a:p>
        </p:txBody>
      </p:sp>
    </p:spTree>
    <p:extLst>
      <p:ext uri="{BB962C8B-B14F-4D97-AF65-F5344CB8AC3E}">
        <p14:creationId xmlns:p14="http://schemas.microsoft.com/office/powerpoint/2010/main" val="2325329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23</a:t>
            </a:fld>
            <a:endParaRPr lang="en-US"/>
          </a:p>
        </p:txBody>
      </p:sp>
    </p:spTree>
    <p:extLst>
      <p:ext uri="{BB962C8B-B14F-4D97-AF65-F5344CB8AC3E}">
        <p14:creationId xmlns:p14="http://schemas.microsoft.com/office/powerpoint/2010/main" val="728554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Retailers and manufacturers </a:t>
            </a:r>
            <a:r>
              <a:rPr lang="en-US" dirty="0"/>
              <a:t>must place tamper-evident seals on or around openings </a:t>
            </a:r>
          </a:p>
          <a:p>
            <a:r>
              <a:rPr lang="en-US" dirty="0"/>
              <a:t>External seals provide visual clues when users return </a:t>
            </a:r>
            <a:r>
              <a:rPr lang="en-US" dirty="0" err="1"/>
              <a:t>minibulks</a:t>
            </a:r>
            <a:r>
              <a:rPr lang="en-US" dirty="0"/>
              <a:t>. </a:t>
            </a:r>
          </a:p>
          <a:p>
            <a:pPr marL="171450" indent="-171450">
              <a:buFont typeface="Arial" panose="020B0604020202020204" pitchFamily="34" charset="0"/>
              <a:buChar char="•"/>
            </a:pPr>
            <a:r>
              <a:rPr lang="en-US" dirty="0"/>
              <a:t>Seals protect product integrity. If seals are intact, the product has not been tampered with.</a:t>
            </a:r>
          </a:p>
          <a:p>
            <a:pPr marL="171450" indent="-171450">
              <a:buFont typeface="Arial" panose="020B0604020202020204" pitchFamily="34" charset="0"/>
              <a:buChar char="•"/>
            </a:pPr>
            <a:r>
              <a:rPr lang="en-US" dirty="0"/>
              <a:t>If seals are broken, retailers must follow specific cleaning instructions found in repackaging agreements before refilling — even if refilling the same product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Pictures: plastic or wire holds lid to tank to prevent lid from being removed and chemical added from top</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a:t>
            </a:r>
            <a:r>
              <a:rPr lang="en-US" b="1" dirty="0"/>
              <a:t> farmers </a:t>
            </a:r>
            <a:r>
              <a:rPr lang="en-US" dirty="0"/>
              <a:t>return </a:t>
            </a:r>
            <a:r>
              <a:rPr lang="en-US" dirty="0" err="1"/>
              <a:t>minibulks</a:t>
            </a:r>
            <a:r>
              <a:rPr lang="en-US" dirty="0"/>
              <a:t> to dealers with seals, tags, or valves with damage, the farmer may </a:t>
            </a:r>
          </a:p>
          <a:p>
            <a:pPr marL="0" indent="0">
              <a:buFont typeface="Arial" panose="020B0604020202020204" pitchFamily="34" charset="0"/>
              <a:buNone/>
            </a:pPr>
            <a:r>
              <a:rPr lang="en-US" dirty="0"/>
              <a:t> - be required to pay to have it cleaned</a:t>
            </a:r>
          </a:p>
          <a:p>
            <a:pPr marL="0" indent="0">
              <a:buFont typeface="Arial" panose="020B0604020202020204" pitchFamily="34" charset="0"/>
              <a:buNone/>
            </a:pPr>
            <a:r>
              <a:rPr lang="en-US" dirty="0"/>
              <a:t> - need to purchase the </a:t>
            </a:r>
            <a:r>
              <a:rPr lang="en-US" dirty="0" err="1"/>
              <a:t>minibulk</a:t>
            </a:r>
            <a:endParaRPr lang="en-US" dirty="0"/>
          </a:p>
          <a:p>
            <a:pPr marL="0" indent="0">
              <a:buFont typeface="Arial" panose="020B0604020202020204" pitchFamily="34" charset="0"/>
              <a:buNone/>
            </a:pPr>
            <a:r>
              <a:rPr lang="en-US" dirty="0"/>
              <a:t> - not receive credit for remaining product</a:t>
            </a:r>
          </a:p>
        </p:txBody>
      </p:sp>
      <p:sp>
        <p:nvSpPr>
          <p:cNvPr id="4" name="Slide Number Placeholder 3"/>
          <p:cNvSpPr>
            <a:spLocks noGrp="1"/>
          </p:cNvSpPr>
          <p:nvPr>
            <p:ph type="sldNum" sz="quarter" idx="5"/>
          </p:nvPr>
        </p:nvSpPr>
        <p:spPr/>
        <p:txBody>
          <a:bodyPr/>
          <a:lstStyle/>
          <a:p>
            <a:fld id="{B2439D0B-B742-46B6-A7CB-DBD03BACA79F}" type="slidenum">
              <a:rPr lang="en-US" smtClean="0"/>
              <a:t>24</a:t>
            </a:fld>
            <a:endParaRPr lang="en-US"/>
          </a:p>
        </p:txBody>
      </p:sp>
    </p:spTree>
    <p:extLst>
      <p:ext uri="{BB962C8B-B14F-4D97-AF65-F5344CB8AC3E}">
        <p14:creationId xmlns:p14="http://schemas.microsoft.com/office/powerpoint/2010/main" val="3604184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trike="noStrike" dirty="0"/>
              <a:t>When security devices have been breached, there is </a:t>
            </a:r>
            <a:r>
              <a:rPr lang="en-US" sz="1200" b="1" strike="noStrike" dirty="0"/>
              <a:t>no guarantee of contents</a:t>
            </a:r>
            <a:r>
              <a:rPr lang="en-US" sz="1200" strike="noStrike" dirty="0"/>
              <a:t>. </a:t>
            </a:r>
          </a:p>
          <a:p>
            <a:r>
              <a:rPr lang="en-US" sz="1200" strike="noStrike" dirty="0">
                <a:solidFill>
                  <a:srgbClr val="FF0000"/>
                </a:solidFill>
              </a:rPr>
              <a:t>Farmers/retailers cannot assume material left in the </a:t>
            </a:r>
            <a:r>
              <a:rPr lang="en-US" sz="1200" strike="noStrike" dirty="0" err="1">
                <a:solidFill>
                  <a:srgbClr val="FF0000"/>
                </a:solidFill>
              </a:rPr>
              <a:t>minibulk</a:t>
            </a:r>
            <a:r>
              <a:rPr lang="en-US" sz="1200" strike="noStrike" dirty="0">
                <a:solidFill>
                  <a:srgbClr val="FF0000"/>
                </a:solidFill>
              </a:rPr>
              <a:t> is uncontaminated.</a:t>
            </a:r>
          </a:p>
          <a:p>
            <a:r>
              <a:rPr lang="en-US" sz="1200" strike="noStrike" dirty="0"/>
              <a:t>Retailers may refuse to take back product or give credit for remaining material if security seals or tags are tampered.</a:t>
            </a:r>
          </a:p>
          <a:p>
            <a:endParaRPr lang="en-US" sz="1200" strike="noStrike" dirty="0"/>
          </a:p>
          <a:p>
            <a:r>
              <a:rPr lang="en-US" u="sng" dirty="0">
                <a:cs typeface="Calibri"/>
              </a:rPr>
              <a:t>If a farmer needs to open the </a:t>
            </a:r>
            <a:r>
              <a:rPr lang="en-US" u="sng" dirty="0" err="1">
                <a:cs typeface="Calibri"/>
              </a:rPr>
              <a:t>minibulk</a:t>
            </a:r>
            <a:r>
              <a:rPr lang="en-US" u="sng" dirty="0">
                <a:cs typeface="Calibri"/>
              </a:rPr>
              <a:t> </a:t>
            </a:r>
            <a:r>
              <a:rPr lang="en-US" u="none" dirty="0">
                <a:cs typeface="Calibri"/>
              </a:rPr>
              <a:t>(e.g. to stir contents), </a:t>
            </a:r>
            <a:r>
              <a:rPr lang="en-US" u="sng" dirty="0">
                <a:cs typeface="Calibri"/>
              </a:rPr>
              <a:t>call the retailer</a:t>
            </a:r>
            <a:r>
              <a:rPr lang="en-US" dirty="0">
                <a:cs typeface="Calibri"/>
              </a:rPr>
              <a:t>.</a:t>
            </a:r>
          </a:p>
          <a:p>
            <a:r>
              <a:rPr lang="en-US" dirty="0">
                <a:cs typeface="Calibri"/>
              </a:rPr>
              <a:t>They can come out, do the work, and reseal the </a:t>
            </a:r>
            <a:r>
              <a:rPr lang="en-US" dirty="0" err="1">
                <a:cs typeface="Calibri"/>
              </a:rPr>
              <a:t>minibulk</a:t>
            </a:r>
            <a:r>
              <a:rPr lang="en-US" dirty="0">
                <a:cs typeface="Calibri"/>
              </a:rPr>
              <a:t>. This will save them work when returned.</a:t>
            </a:r>
          </a:p>
        </p:txBody>
      </p:sp>
      <p:sp>
        <p:nvSpPr>
          <p:cNvPr id="4" name="Slide Number Placeholder 3"/>
          <p:cNvSpPr>
            <a:spLocks noGrp="1"/>
          </p:cNvSpPr>
          <p:nvPr>
            <p:ph type="sldNum" sz="quarter" idx="5"/>
          </p:nvPr>
        </p:nvSpPr>
        <p:spPr/>
        <p:txBody>
          <a:bodyPr/>
          <a:lstStyle/>
          <a:p>
            <a:fld id="{B2439D0B-B742-46B6-A7CB-DBD03BACA79F}" type="slidenum">
              <a:rPr lang="en-US"/>
              <a:t>25</a:t>
            </a:fld>
            <a:endParaRPr lang="en-US"/>
          </a:p>
        </p:txBody>
      </p:sp>
    </p:spTree>
    <p:extLst>
      <p:ext uri="{BB962C8B-B14F-4D97-AF65-F5344CB8AC3E}">
        <p14:creationId xmlns:p14="http://schemas.microsoft.com/office/powerpoint/2010/main" val="3449456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26</a:t>
            </a:fld>
            <a:endParaRPr lang="en-US"/>
          </a:p>
        </p:txBody>
      </p:sp>
    </p:spTree>
    <p:extLst>
      <p:ext uri="{BB962C8B-B14F-4D97-AF65-F5344CB8AC3E}">
        <p14:creationId xmlns:p14="http://schemas.microsoft.com/office/powerpoint/2010/main" val="3856585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EPA Establishment No. on the </a:t>
            </a:r>
            <a:r>
              <a:rPr lang="en-US" dirty="0" err="1">
                <a:cs typeface="Calibri"/>
              </a:rPr>
              <a:t>minibulk</a:t>
            </a:r>
            <a:r>
              <a:rPr lang="en-US" dirty="0">
                <a:cs typeface="Calibri"/>
              </a:rPr>
              <a:t> is assigned by EPA to a specific facility. The Est. No. on a </a:t>
            </a:r>
            <a:r>
              <a:rPr lang="en-US" dirty="0" err="1">
                <a:cs typeface="Calibri"/>
              </a:rPr>
              <a:t>minibulk</a:t>
            </a:r>
            <a:r>
              <a:rPr lang="en-US" dirty="0">
                <a:cs typeface="Calibri"/>
              </a:rPr>
              <a:t> is always the number for the location where the container is filled. This holds true even if a facility fills a </a:t>
            </a:r>
            <a:r>
              <a:rPr lang="en-US" dirty="0" err="1">
                <a:cs typeface="Calibri"/>
              </a:rPr>
              <a:t>minibulk</a:t>
            </a:r>
            <a:r>
              <a:rPr lang="en-US" dirty="0">
                <a:cs typeface="Calibri"/>
              </a:rPr>
              <a:t> for a “sister” facility. </a:t>
            </a:r>
          </a:p>
          <a:p>
            <a:r>
              <a:rPr lang="en-US" dirty="0">
                <a:cs typeface="Calibri"/>
              </a:rPr>
              <a:t>Example:  	</a:t>
            </a:r>
            <a:r>
              <a:rPr lang="en-US" dirty="0" err="1">
                <a:cs typeface="Calibri"/>
              </a:rPr>
              <a:t>Corteva</a:t>
            </a:r>
            <a:r>
              <a:rPr lang="en-US" dirty="0">
                <a:cs typeface="Calibri"/>
              </a:rPr>
              <a:t> </a:t>
            </a:r>
            <a:r>
              <a:rPr lang="en-US" dirty="0">
                <a:cs typeface="Calibri"/>
                <a:sym typeface="Wingdings" panose="05000000000000000000" pitchFamily="2" charset="2"/>
              </a:rPr>
              <a:t> Retailer Tank 	Use </a:t>
            </a:r>
            <a:r>
              <a:rPr lang="en-US" dirty="0" err="1">
                <a:cs typeface="Calibri"/>
                <a:sym typeface="Wingdings" panose="05000000000000000000" pitchFamily="2" charset="2"/>
              </a:rPr>
              <a:t>Corteva’s</a:t>
            </a:r>
            <a:r>
              <a:rPr lang="en-US" dirty="0">
                <a:cs typeface="Calibri"/>
                <a:sym typeface="Wingdings" panose="05000000000000000000" pitchFamily="2" charset="2"/>
              </a:rPr>
              <a:t> EPA Est. No.</a:t>
            </a:r>
          </a:p>
          <a:p>
            <a:r>
              <a:rPr lang="en-US" dirty="0">
                <a:cs typeface="Calibri"/>
                <a:sym typeface="Wingdings" panose="05000000000000000000" pitchFamily="2" charset="2"/>
              </a:rPr>
              <a:t>	Retailer Tank  Farmer	Use Retailer’s EPA Est. No.</a:t>
            </a:r>
            <a:endParaRPr lang="en-US" dirty="0">
              <a:cs typeface="Calibri"/>
            </a:endParaRPr>
          </a:p>
          <a:p>
            <a:endParaRPr lang="en-US" dirty="0">
              <a:cs typeface="Calibri"/>
            </a:endParaRPr>
          </a:p>
          <a:p>
            <a:r>
              <a:rPr lang="en-US" dirty="0">
                <a:cs typeface="Calibri"/>
              </a:rPr>
              <a:t>Although not required, some dealers include the date the </a:t>
            </a:r>
            <a:r>
              <a:rPr lang="en-US" dirty="0" err="1">
                <a:cs typeface="Calibri"/>
              </a:rPr>
              <a:t>minibulk</a:t>
            </a:r>
            <a:r>
              <a:rPr lang="en-US" dirty="0">
                <a:cs typeface="Calibri"/>
              </a:rPr>
              <a:t> was refilled on each label</a:t>
            </a:r>
          </a:p>
        </p:txBody>
      </p:sp>
      <p:sp>
        <p:nvSpPr>
          <p:cNvPr id="4" name="Slide Number Placeholder 3"/>
          <p:cNvSpPr>
            <a:spLocks noGrp="1"/>
          </p:cNvSpPr>
          <p:nvPr>
            <p:ph type="sldNum" sz="quarter" idx="5"/>
          </p:nvPr>
        </p:nvSpPr>
        <p:spPr/>
        <p:txBody>
          <a:bodyPr/>
          <a:lstStyle/>
          <a:p>
            <a:fld id="{B2439D0B-B742-46B6-A7CB-DBD03BACA79F}" type="slidenum">
              <a:rPr lang="en-US"/>
              <a:t>27</a:t>
            </a:fld>
            <a:endParaRPr lang="en-US"/>
          </a:p>
        </p:txBody>
      </p:sp>
    </p:spTree>
    <p:extLst>
      <p:ext uri="{BB962C8B-B14F-4D97-AF65-F5344CB8AC3E}">
        <p14:creationId xmlns:p14="http://schemas.microsoft.com/office/powerpoint/2010/main" val="427366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net contents recorded on the label would be 225 gallons, not 250 gallons.</a:t>
            </a:r>
          </a:p>
          <a:p>
            <a:endParaRPr lang="en-US" dirty="0">
              <a:cs typeface="Calibri"/>
            </a:endParaRPr>
          </a:p>
          <a:p>
            <a:r>
              <a:rPr lang="en-US" dirty="0">
                <a:cs typeface="Calibri"/>
              </a:rPr>
              <a:t>Most of the time, people will fill EMPTY </a:t>
            </a:r>
            <a:r>
              <a:rPr lang="en-US" dirty="0" err="1">
                <a:cs typeface="Calibri"/>
              </a:rPr>
              <a:t>minibulks</a:t>
            </a:r>
            <a:r>
              <a:rPr lang="en-US" dirty="0">
                <a:cs typeface="Calibri"/>
              </a:rPr>
              <a:t>.</a:t>
            </a:r>
          </a:p>
          <a:p>
            <a:endParaRPr lang="en-US" dirty="0">
              <a:cs typeface="Calibri"/>
            </a:endParaRPr>
          </a:p>
          <a:p>
            <a:r>
              <a:rPr lang="en-US" dirty="0">
                <a:cs typeface="Calibri"/>
              </a:rPr>
              <a:t>Net contents is not the same as tank capacity.</a:t>
            </a:r>
          </a:p>
          <a:p>
            <a:r>
              <a:rPr lang="en-US" dirty="0">
                <a:cs typeface="Calibri"/>
              </a:rPr>
              <a:t>Net contents may not equal </a:t>
            </a:r>
            <a:r>
              <a:rPr lang="en-US" i="1" dirty="0">
                <a:cs typeface="Calibri"/>
              </a:rPr>
              <a:t>total</a:t>
            </a:r>
            <a:r>
              <a:rPr lang="en-US" dirty="0">
                <a:cs typeface="Calibri"/>
              </a:rPr>
              <a:t> contents of a </a:t>
            </a:r>
            <a:r>
              <a:rPr lang="en-US" dirty="0" err="1">
                <a:cs typeface="Calibri"/>
              </a:rPr>
              <a:t>minibulk</a:t>
            </a:r>
            <a:r>
              <a:rPr lang="en-US" dirty="0">
                <a:cs typeface="Calibri"/>
              </a:rPr>
              <a:t> if product was added to a partially full </a:t>
            </a:r>
            <a:r>
              <a:rPr lang="en-US" dirty="0" err="1">
                <a:cs typeface="Calibri"/>
              </a:rPr>
              <a:t>minibulk</a:t>
            </a:r>
            <a:r>
              <a:rPr lang="en-US" dirty="0">
                <a:cs typeface="Calibri"/>
              </a:rPr>
              <a:t>.</a:t>
            </a:r>
          </a:p>
          <a:p>
            <a:endParaRPr lang="en-US" dirty="0">
              <a:cs typeface="Calibri"/>
            </a:endParaRPr>
          </a:p>
          <a:p>
            <a:r>
              <a:rPr lang="en-US" dirty="0">
                <a:cs typeface="Calibri"/>
              </a:rPr>
              <a:t>Don’t leave an old label on the container – either paper over the old or remove the old </a:t>
            </a:r>
            <a:r>
              <a:rPr lang="en-US">
                <a:cs typeface="Calibri"/>
              </a:rPr>
              <a:t>and replace.</a:t>
            </a: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28</a:t>
            </a:fld>
            <a:endParaRPr lang="en-US"/>
          </a:p>
        </p:txBody>
      </p:sp>
    </p:spTree>
    <p:extLst>
      <p:ext uri="{BB962C8B-B14F-4D97-AF65-F5344CB8AC3E}">
        <p14:creationId xmlns:p14="http://schemas.microsoft.com/office/powerpoint/2010/main" val="662902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29</a:t>
            </a:fld>
            <a:endParaRPr lang="en-US"/>
          </a:p>
        </p:txBody>
      </p:sp>
    </p:spTree>
    <p:extLst>
      <p:ext uri="{BB962C8B-B14F-4D97-AF65-F5344CB8AC3E}">
        <p14:creationId xmlns:p14="http://schemas.microsoft.com/office/powerpoint/2010/main" val="3876747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Minibulks</a:t>
            </a:r>
            <a:r>
              <a:rPr lang="en-US" dirty="0">
                <a:cs typeface="Calibri"/>
              </a:rPr>
              <a:t> – aka - </a:t>
            </a:r>
            <a:r>
              <a:rPr lang="en-US" b="0" dirty="0">
                <a:ea typeface="+mn-lt"/>
                <a:cs typeface="+mn-lt"/>
              </a:rPr>
              <a:t>shuttles, totes, and intermediate bulk containers</a:t>
            </a:r>
            <a:r>
              <a:rPr lang="en-US" dirty="0">
                <a:ea typeface="+mn-lt"/>
                <a:cs typeface="+mn-lt"/>
              </a:rPr>
              <a:t> (IBC)</a:t>
            </a:r>
            <a:endParaRPr lang="en-US" b="1" dirty="0">
              <a:solidFill>
                <a:srgbClr val="FF0000"/>
              </a:solidFill>
              <a:ea typeface="+mn-lt"/>
              <a:cs typeface="+mn-lt"/>
            </a:endParaRPr>
          </a:p>
          <a:p>
            <a:pPr marL="0" indent="0">
              <a:buFont typeface="Arial,Sans-Serif" panose="020F0502020204030204" pitchFamily="34" charset="0"/>
              <a:buNone/>
            </a:pPr>
            <a:r>
              <a:rPr lang="en-US" b="0" dirty="0">
                <a:solidFill>
                  <a:srgbClr val="FF0000"/>
                </a:solidFill>
                <a:ea typeface="+mn-lt"/>
                <a:cs typeface="+mn-lt"/>
              </a:rPr>
              <a:t>Remind audience this presentation is for </a:t>
            </a:r>
            <a:r>
              <a:rPr lang="en-US" b="0" u="sng" dirty="0">
                <a:solidFill>
                  <a:srgbClr val="FF0000"/>
                </a:solidFill>
                <a:ea typeface="+mn-lt"/>
                <a:cs typeface="+mn-lt"/>
              </a:rPr>
              <a:t>pesticide</a:t>
            </a:r>
            <a:r>
              <a:rPr lang="en-US" b="0" dirty="0">
                <a:solidFill>
                  <a:srgbClr val="FF0000"/>
                </a:solidFill>
                <a:ea typeface="+mn-lt"/>
                <a:cs typeface="+mn-lt"/>
              </a:rPr>
              <a:t> </a:t>
            </a:r>
            <a:r>
              <a:rPr lang="en-US" b="0" dirty="0" err="1">
                <a:solidFill>
                  <a:srgbClr val="FF0000"/>
                </a:solidFill>
                <a:ea typeface="+mn-lt"/>
                <a:cs typeface="+mn-lt"/>
              </a:rPr>
              <a:t>minibulks</a:t>
            </a:r>
            <a:r>
              <a:rPr lang="en-US" b="0" dirty="0">
                <a:solidFill>
                  <a:srgbClr val="FF0000"/>
                </a:solidFill>
                <a:ea typeface="+mn-lt"/>
                <a:cs typeface="+mn-lt"/>
              </a:rPr>
              <a:t>, not fertilizers.</a:t>
            </a:r>
          </a:p>
          <a:p>
            <a:pPr marL="0" indent="0">
              <a:buFont typeface="Arial,Sans-Serif" panose="020F0502020204030204" pitchFamily="34" charset="0"/>
              <a:buNone/>
            </a:pPr>
            <a:endParaRPr lang="en-US" b="0" dirty="0">
              <a:solidFill>
                <a:srgbClr val="FF0000"/>
              </a:solidFill>
              <a:ea typeface="+mn-lt"/>
              <a:cs typeface="+mn-lt"/>
            </a:endParaRPr>
          </a:p>
          <a:p>
            <a:r>
              <a:rPr lang="en-US" dirty="0">
                <a:cs typeface="Calibri"/>
              </a:rPr>
              <a:t>There are many reasons </a:t>
            </a:r>
            <a:r>
              <a:rPr lang="en-US" dirty="0" err="1">
                <a:cs typeface="Calibri"/>
              </a:rPr>
              <a:t>minibulks</a:t>
            </a:r>
            <a:r>
              <a:rPr lang="en-US" dirty="0">
                <a:cs typeface="Calibri"/>
              </a:rPr>
              <a:t> are used (review slide).</a:t>
            </a:r>
            <a:endParaRPr lang="en-US" dirty="0">
              <a:solidFill>
                <a:srgbClr val="000000"/>
              </a:solidFill>
              <a:cs typeface="Calibri"/>
            </a:endParaRPr>
          </a:p>
          <a:p>
            <a:r>
              <a:rPr lang="en-US" dirty="0"/>
              <a:t>There are also disadvantages:</a:t>
            </a:r>
          </a:p>
          <a:p>
            <a:pPr marL="171450" indent="-171450">
              <a:buFont typeface="Arial" panose="020B0604020202020204" pitchFamily="34" charset="0"/>
              <a:buChar char="•"/>
            </a:pPr>
            <a:r>
              <a:rPr lang="en-US" dirty="0"/>
              <a:t>Transport Concerns</a:t>
            </a:r>
          </a:p>
          <a:p>
            <a:pPr marL="171450" indent="-171450">
              <a:buFont typeface="Arial" panose="020B0604020202020204" pitchFamily="34" charset="0"/>
              <a:buChar char="•"/>
            </a:pPr>
            <a:r>
              <a:rPr lang="en-US" dirty="0"/>
              <a:t>Storage limitations and use</a:t>
            </a:r>
          </a:p>
          <a:p>
            <a:pPr marL="171450" indent="-171450">
              <a:buFont typeface="Arial" panose="020B0604020202020204" pitchFamily="34" charset="0"/>
              <a:buChar char="•"/>
            </a:pPr>
            <a:r>
              <a:rPr lang="en-US" dirty="0"/>
              <a:t>Spills </a:t>
            </a:r>
          </a:p>
          <a:p>
            <a:pPr marL="628650" lvl="1" indent="-171450">
              <a:buFont typeface="Arial" panose="020B0604020202020204" pitchFamily="34" charset="0"/>
              <a:buChar char="•"/>
            </a:pPr>
            <a:r>
              <a:rPr lang="en-US" dirty="0"/>
              <a:t>most spills occur during loading /unloading and transporting) </a:t>
            </a:r>
          </a:p>
          <a:p>
            <a:pPr marL="628650" lvl="1" indent="-171450">
              <a:buFont typeface="Arial" panose="020B0604020202020204" pitchFamily="34" charset="0"/>
              <a:buChar char="•"/>
            </a:pPr>
            <a:r>
              <a:rPr lang="en-US" dirty="0"/>
              <a:t>A </a:t>
            </a:r>
            <a:r>
              <a:rPr lang="en-US" dirty="0" err="1"/>
              <a:t>minibulk</a:t>
            </a:r>
            <a:r>
              <a:rPr lang="en-US" dirty="0"/>
              <a:t> spill means 100s of gallons on the ground which can lead to chemical going to environmentally sensitive sites</a:t>
            </a:r>
          </a:p>
          <a:p>
            <a:pPr marL="0" indent="0">
              <a:buFont typeface="Arial,Sans-Serif" panose="020F0502020204030204" pitchFamily="34" charset="0"/>
              <a:buNone/>
            </a:pPr>
            <a:endParaRPr lang="en-US" strike="sngStrike" dirty="0">
              <a:ea typeface="+mn-lt"/>
              <a:cs typeface="+mn-lt"/>
            </a:endParaRPr>
          </a:p>
        </p:txBody>
      </p:sp>
      <p:sp>
        <p:nvSpPr>
          <p:cNvPr id="4" name="Slide Number Placeholder 3"/>
          <p:cNvSpPr>
            <a:spLocks noGrp="1"/>
          </p:cNvSpPr>
          <p:nvPr>
            <p:ph type="sldNum" sz="quarter" idx="5"/>
          </p:nvPr>
        </p:nvSpPr>
        <p:spPr/>
        <p:txBody>
          <a:bodyPr/>
          <a:lstStyle/>
          <a:p>
            <a:fld id="{B2439D0B-B742-46B6-A7CB-DBD03BACA79F}" type="slidenum">
              <a:rPr lang="en-US"/>
              <a:t>3</a:t>
            </a:fld>
            <a:endParaRPr lang="en-US"/>
          </a:p>
        </p:txBody>
      </p:sp>
    </p:spTree>
    <p:extLst>
      <p:ext uri="{BB962C8B-B14F-4D97-AF65-F5344CB8AC3E}">
        <p14:creationId xmlns:p14="http://schemas.microsoft.com/office/powerpoint/2010/main" val="2783211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400" dirty="0"/>
              <a:t>Restricted Use Pesticide (RUP): keep mo</a:t>
            </a:r>
            <a:r>
              <a:rPr lang="en-US" sz="1200" dirty="0"/>
              <a:t>re detailed records (RUP requires general records for 2 years, but </a:t>
            </a:r>
            <a:r>
              <a:rPr lang="en-US" sz="1200" dirty="0" err="1"/>
              <a:t>minibulk</a:t>
            </a:r>
            <a:r>
              <a:rPr lang="en-US" sz="1200" dirty="0"/>
              <a:t> refilling records must be kept 3 years)</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30</a:t>
            </a:fld>
            <a:endParaRPr lang="en-US"/>
          </a:p>
        </p:txBody>
      </p:sp>
    </p:spTree>
    <p:extLst>
      <p:ext uri="{BB962C8B-B14F-4D97-AF65-F5344CB8AC3E}">
        <p14:creationId xmlns:p14="http://schemas.microsoft.com/office/powerpoint/2010/main" val="375653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2439D0B-B742-46B6-A7CB-DBD03BACA79F}" type="slidenum">
              <a:rPr lang="en-US"/>
              <a:t>31</a:t>
            </a:fld>
            <a:endParaRPr lang="en-US"/>
          </a:p>
        </p:txBody>
      </p:sp>
    </p:spTree>
    <p:extLst>
      <p:ext uri="{BB962C8B-B14F-4D97-AF65-F5344CB8AC3E}">
        <p14:creationId xmlns:p14="http://schemas.microsoft.com/office/powerpoint/2010/main" val="1131076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Determine if </a:t>
            </a:r>
            <a:r>
              <a:rPr lang="en-US" dirty="0" err="1">
                <a:cs typeface="Calibri"/>
              </a:rPr>
              <a:t>minibulk</a:t>
            </a:r>
            <a:r>
              <a:rPr lang="en-US" dirty="0">
                <a:cs typeface="Calibri"/>
              </a:rPr>
              <a:t> can be refilled by reviewing tank label </a:t>
            </a:r>
          </a:p>
          <a:p>
            <a:pPr marL="171450" indent="-171450">
              <a:buFont typeface="Arial" panose="020B0604020202020204" pitchFamily="34" charset="0"/>
              <a:buChar char="•"/>
            </a:pPr>
            <a:r>
              <a:rPr lang="en-US" dirty="0">
                <a:cs typeface="Calibri"/>
              </a:rPr>
              <a:t>Most </a:t>
            </a:r>
            <a:r>
              <a:rPr lang="en-US" dirty="0" err="1">
                <a:cs typeface="Calibri"/>
              </a:rPr>
              <a:t>minibulks</a:t>
            </a:r>
            <a:r>
              <a:rPr lang="en-US" dirty="0">
                <a:cs typeface="Calibri"/>
              </a:rPr>
              <a:t> meant to be reused -- inspecting is perhaps the most important part of the refilling process</a:t>
            </a:r>
          </a:p>
          <a:p>
            <a:pPr marL="171450" indent="-171450">
              <a:buFont typeface="Arial" panose="020B0604020202020204" pitchFamily="34" charset="0"/>
              <a:buChar char="•"/>
            </a:pPr>
            <a:r>
              <a:rPr lang="en-US" dirty="0">
                <a:cs typeface="Calibri"/>
              </a:rPr>
              <a:t>Proper inspections </a:t>
            </a:r>
          </a:p>
          <a:p>
            <a:pPr marL="628650" lvl="1" indent="-171450">
              <a:buFont typeface="Arial" panose="020B0604020202020204" pitchFamily="34" charset="0"/>
              <a:buChar char="•"/>
            </a:pPr>
            <a:r>
              <a:rPr lang="en-US" dirty="0">
                <a:cs typeface="Calibri"/>
              </a:rPr>
              <a:t>Reveal faulty containers, leaking valves, tanks which need recertified (pressure-tested), or contamination issues</a:t>
            </a:r>
          </a:p>
          <a:p>
            <a:pPr marL="628650" lvl="1" indent="-171450">
              <a:buFont typeface="Arial" panose="020B0604020202020204" pitchFamily="34" charset="0"/>
              <a:buChar char="•"/>
            </a:pPr>
            <a:r>
              <a:rPr lang="en-US" dirty="0">
                <a:cs typeface="Calibri"/>
              </a:rPr>
              <a:t>Failing to inspect before refilling can result in contamination issues, which may cause thousands of dollars in unintentional crop damage and ruined reputation</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sz="1200" dirty="0"/>
              <a:t>If tank labels do not match product to be put into them, or if any seal is cut or broken, retailers must clean the </a:t>
            </a:r>
            <a:r>
              <a:rPr lang="en-US" sz="1200" dirty="0" err="1"/>
              <a:t>minibulks</a:t>
            </a:r>
            <a:r>
              <a:rPr lang="en-US" sz="1200" dirty="0"/>
              <a:t> according to the instructions in the repack agreement. They must clean tanks over a wash pad where they can collect rinse.</a:t>
            </a:r>
          </a:p>
        </p:txBody>
      </p:sp>
      <p:sp>
        <p:nvSpPr>
          <p:cNvPr id="4" name="Slide Number Placeholder 3"/>
          <p:cNvSpPr>
            <a:spLocks noGrp="1"/>
          </p:cNvSpPr>
          <p:nvPr>
            <p:ph type="sldNum" sz="quarter" idx="5"/>
          </p:nvPr>
        </p:nvSpPr>
        <p:spPr/>
        <p:txBody>
          <a:bodyPr/>
          <a:lstStyle/>
          <a:p>
            <a:fld id="{B2439D0B-B742-46B6-A7CB-DBD03BACA79F}" type="slidenum">
              <a:rPr lang="en-US"/>
              <a:t>32</a:t>
            </a:fld>
            <a:endParaRPr lang="en-US"/>
          </a:p>
        </p:txBody>
      </p:sp>
    </p:spTree>
    <p:extLst>
      <p:ext uri="{BB962C8B-B14F-4D97-AF65-F5344CB8AC3E}">
        <p14:creationId xmlns:p14="http://schemas.microsoft.com/office/powerpoint/2010/main" val="268457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cleaning procedure for the last product used in the tank to remove residue.</a:t>
            </a:r>
          </a:p>
          <a:p>
            <a:r>
              <a:rPr lang="en-US" dirty="0">
                <a:cs typeface="Calibri"/>
              </a:rPr>
              <a:t>Then you may fill cleaned </a:t>
            </a:r>
            <a:r>
              <a:rPr lang="en-US" dirty="0" err="1">
                <a:cs typeface="Calibri"/>
              </a:rPr>
              <a:t>minibulk</a:t>
            </a:r>
            <a:r>
              <a:rPr lang="en-US" dirty="0">
                <a:cs typeface="Calibri"/>
              </a:rPr>
              <a:t> with any pesticide for which you have a repack agreement.</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cleaning procedure is found in the repackaging agreement.</a:t>
            </a:r>
          </a:p>
        </p:txBody>
      </p:sp>
      <p:sp>
        <p:nvSpPr>
          <p:cNvPr id="4" name="Slide Number Placeholder 3"/>
          <p:cNvSpPr>
            <a:spLocks noGrp="1"/>
          </p:cNvSpPr>
          <p:nvPr>
            <p:ph type="sldNum" sz="quarter" idx="5"/>
          </p:nvPr>
        </p:nvSpPr>
        <p:spPr/>
        <p:txBody>
          <a:bodyPr/>
          <a:lstStyle/>
          <a:p>
            <a:fld id="{B2439D0B-B742-46B6-A7CB-DBD03BACA79F}" type="slidenum">
              <a:rPr lang="en-US"/>
              <a:t>33</a:t>
            </a:fld>
            <a:endParaRPr lang="en-US"/>
          </a:p>
        </p:txBody>
      </p:sp>
    </p:spTree>
    <p:extLst>
      <p:ext uri="{BB962C8B-B14F-4D97-AF65-F5344CB8AC3E}">
        <p14:creationId xmlns:p14="http://schemas.microsoft.com/office/powerpoint/2010/main" val="2768224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B2439D0B-B742-46B6-A7CB-DBD03BACA79F}" type="slidenum">
              <a:rPr lang="en-US" smtClean="0"/>
              <a:t>34</a:t>
            </a:fld>
            <a:endParaRPr lang="en-US"/>
          </a:p>
        </p:txBody>
      </p:sp>
    </p:spTree>
    <p:extLst>
      <p:ext uri="{BB962C8B-B14F-4D97-AF65-F5344CB8AC3E}">
        <p14:creationId xmlns:p14="http://schemas.microsoft.com/office/powerpoint/2010/main" val="4081263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cs typeface="Calibri"/>
              </a:rPr>
              <a:t>EPA regulations defer the Dept of Transportation when it comes to testing </a:t>
            </a:r>
            <a:r>
              <a:rPr lang="en-US" dirty="0" err="1">
                <a:cs typeface="Calibri"/>
              </a:rPr>
              <a:t>minibulk</a:t>
            </a:r>
            <a:r>
              <a:rPr lang="en-US" dirty="0">
                <a:cs typeface="Calibri"/>
              </a:rPr>
              <a:t> integrity. </a:t>
            </a:r>
          </a:p>
          <a:p>
            <a:pPr marL="0" indent="0">
              <a:buFont typeface="Arial"/>
              <a:buNone/>
            </a:pPr>
            <a:r>
              <a:rPr lang="en-US" dirty="0">
                <a:cs typeface="Calibri"/>
              </a:rPr>
              <a:t>DOT regulations require some (not all) </a:t>
            </a:r>
            <a:r>
              <a:rPr lang="en-US" dirty="0" err="1">
                <a:cs typeface="Calibri"/>
              </a:rPr>
              <a:t>minibulks</a:t>
            </a:r>
            <a:r>
              <a:rPr lang="en-US" dirty="0">
                <a:cs typeface="Calibri"/>
              </a:rPr>
              <a:t> be pressure tested every 2.5 years.</a:t>
            </a:r>
          </a:p>
          <a:p>
            <a:pPr marL="0" indent="0">
              <a:buFont typeface="Arial"/>
              <a:buNone/>
            </a:pPr>
            <a:endParaRPr lang="en-US" dirty="0">
              <a:cs typeface="Calibri"/>
            </a:endParaRPr>
          </a:p>
          <a:p>
            <a:pPr marL="0" indent="0">
              <a:buFont typeface="Arial"/>
              <a:buNone/>
            </a:pPr>
            <a:r>
              <a:rPr lang="en-US" dirty="0">
                <a:cs typeface="Calibri"/>
              </a:rPr>
              <a:t>Long-term, multi-use </a:t>
            </a:r>
            <a:r>
              <a:rPr lang="en-US" dirty="0" err="1">
                <a:cs typeface="Calibri"/>
              </a:rPr>
              <a:t>minibulks</a:t>
            </a:r>
            <a:r>
              <a:rPr lang="en-US" dirty="0">
                <a:cs typeface="Calibri"/>
              </a:rPr>
              <a:t> must be tested.</a:t>
            </a:r>
          </a:p>
          <a:p>
            <a:pPr marL="0" indent="0">
              <a:buFont typeface="Arial"/>
              <a:buNone/>
            </a:pPr>
            <a:r>
              <a:rPr lang="en-US" dirty="0">
                <a:cs typeface="Calibri"/>
              </a:rPr>
              <a:t>Single use, non-refillable tanks do NOT need pressure tested:</a:t>
            </a:r>
          </a:p>
          <a:p>
            <a:pPr marL="171450" indent="-171450">
              <a:buFont typeface="Arial"/>
              <a:buChar char="•"/>
            </a:pPr>
            <a:r>
              <a:rPr lang="en-US" dirty="0">
                <a:cs typeface="Calibri"/>
              </a:rPr>
              <a:t>more commonly used for adjuvants</a:t>
            </a:r>
          </a:p>
          <a:p>
            <a:pPr marL="171450" indent="-171450">
              <a:buFont typeface="Arial"/>
              <a:buChar char="•"/>
            </a:pPr>
            <a:r>
              <a:rPr lang="en-US" dirty="0">
                <a:cs typeface="Calibri"/>
              </a:rPr>
              <a:t>pesticides seldom packaged in one-way shuttles</a:t>
            </a:r>
          </a:p>
          <a:p>
            <a:pPr marL="171450" indent="-171450">
              <a:buFont typeface="Arial"/>
              <a:buChar char="•"/>
            </a:pPr>
            <a:r>
              <a:rPr lang="en-US" dirty="0">
                <a:cs typeface="Calibri"/>
              </a:rPr>
              <a:t>confirm tanks are non-refillable (see label)</a:t>
            </a:r>
          </a:p>
        </p:txBody>
      </p:sp>
      <p:sp>
        <p:nvSpPr>
          <p:cNvPr id="4" name="Slide Number Placeholder 3"/>
          <p:cNvSpPr>
            <a:spLocks noGrp="1"/>
          </p:cNvSpPr>
          <p:nvPr>
            <p:ph type="sldNum" sz="quarter" idx="5"/>
          </p:nvPr>
        </p:nvSpPr>
        <p:spPr/>
        <p:txBody>
          <a:bodyPr/>
          <a:lstStyle/>
          <a:p>
            <a:fld id="{B2439D0B-B742-46B6-A7CB-DBD03BACA79F}" type="slidenum">
              <a:rPr lang="en-US"/>
              <a:t>35</a:t>
            </a:fld>
            <a:endParaRPr lang="en-US"/>
          </a:p>
        </p:txBody>
      </p:sp>
    </p:spTree>
    <p:extLst>
      <p:ext uri="{BB962C8B-B14F-4D97-AF65-F5344CB8AC3E}">
        <p14:creationId xmlns:p14="http://schemas.microsoft.com/office/powerpoint/2010/main" val="2791245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requirements are based on UN specification mark - an X, Y or Z on label means you should routinely test.</a:t>
            </a:r>
          </a:p>
          <a:p>
            <a:r>
              <a:rPr lang="en-US" dirty="0"/>
              <a:t>Refillable UN containers require pressure testing:</a:t>
            </a:r>
          </a:p>
          <a:p>
            <a:pPr marL="171450" indent="-171450">
              <a:buFont typeface="Arial" panose="020B0604020202020204" pitchFamily="34" charset="0"/>
              <a:buChar char="•"/>
            </a:pPr>
            <a:r>
              <a:rPr lang="en-US" dirty="0"/>
              <a:t>Test every 2 ½ years</a:t>
            </a:r>
          </a:p>
          <a:p>
            <a:pPr marL="171450" indent="-171450">
              <a:buFont typeface="Arial" panose="020B0604020202020204" pitchFamily="34" charset="0"/>
              <a:buChar char="•"/>
            </a:pPr>
            <a:r>
              <a:rPr lang="en-US" dirty="0"/>
              <a:t>Wear eye protection at minimum</a:t>
            </a:r>
          </a:p>
          <a:p>
            <a:pPr marL="171450" indent="-171450">
              <a:buFont typeface="Arial" panose="020B0604020202020204" pitchFamily="34" charset="0"/>
              <a:buChar char="•"/>
            </a:pPr>
            <a:r>
              <a:rPr lang="en-US" dirty="0"/>
              <a:t>Follow PPE on label</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This label has a “Y” and was last inspected 06/08 – Therefore it should have been tested several times, which should have been noted permanently on the container.</a:t>
            </a:r>
          </a:p>
        </p:txBody>
      </p:sp>
      <p:sp>
        <p:nvSpPr>
          <p:cNvPr id="4" name="Slide Number Placeholder 3"/>
          <p:cNvSpPr>
            <a:spLocks noGrp="1"/>
          </p:cNvSpPr>
          <p:nvPr>
            <p:ph type="sldNum" sz="quarter" idx="5"/>
          </p:nvPr>
        </p:nvSpPr>
        <p:spPr/>
        <p:txBody>
          <a:bodyPr/>
          <a:lstStyle/>
          <a:p>
            <a:fld id="{B2439D0B-B742-46B6-A7CB-DBD03BACA79F}" type="slidenum">
              <a:rPr lang="en-US" smtClean="0"/>
              <a:t>36</a:t>
            </a:fld>
            <a:endParaRPr lang="en-US"/>
          </a:p>
        </p:txBody>
      </p:sp>
    </p:spTree>
    <p:extLst>
      <p:ext uri="{BB962C8B-B14F-4D97-AF65-F5344CB8AC3E}">
        <p14:creationId xmlns:p14="http://schemas.microsoft.com/office/powerpoint/2010/main" val="23146692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a:cs typeface="Calibri"/>
              </a:rPr>
              <a:t>1. Make sure all openings (caps, one-way valves and vents) are completely closed. </a:t>
            </a:r>
          </a:p>
          <a:p>
            <a:pPr marL="0" indent="0">
              <a:buFont typeface="Arial"/>
              <a:buNone/>
            </a:pPr>
            <a:r>
              <a:rPr lang="en-US" dirty="0">
                <a:cs typeface="Calibri"/>
              </a:rPr>
              <a:t>2. Pressurize the container to 3 psi</a:t>
            </a:r>
          </a:p>
          <a:p>
            <a:pPr marL="628650" lvl="1" indent="-171450">
              <a:buFont typeface="Arial"/>
              <a:buChar char="•"/>
            </a:pPr>
            <a:r>
              <a:rPr lang="en-US" dirty="0">
                <a:cs typeface="Calibri"/>
              </a:rPr>
              <a:t>Added pressure may cause container to slightly bulge out. </a:t>
            </a:r>
          </a:p>
          <a:p>
            <a:pPr marL="628650" lvl="1" indent="-171450">
              <a:buFont typeface="Arial"/>
              <a:buChar char="•"/>
            </a:pPr>
            <a:r>
              <a:rPr lang="en-US" dirty="0">
                <a:cs typeface="Calibri"/>
              </a:rPr>
              <a:t>Do not apply too much pressure — that can permanently damage the container and/or injure the tester. </a:t>
            </a:r>
          </a:p>
          <a:p>
            <a:pPr marL="628650" lvl="1" indent="-171450">
              <a:buFont typeface="Arial"/>
              <a:buChar char="•"/>
            </a:pPr>
            <a:r>
              <a:rPr lang="en-US" dirty="0">
                <a:cs typeface="Calibri"/>
              </a:rPr>
              <a:t>If a tank does not maintain pressure, there is a leak. </a:t>
            </a:r>
          </a:p>
          <a:p>
            <a:pPr marL="1085850" lvl="2" indent="-171450">
              <a:buFont typeface="Arial"/>
              <a:buChar char="•"/>
            </a:pPr>
            <a:r>
              <a:rPr lang="en-US" dirty="0">
                <a:cs typeface="Calibri"/>
              </a:rPr>
              <a:t>Use soapy water /glass cleaner, spray around lids, valves, and other areas to pinpoint leak’s source</a:t>
            </a:r>
          </a:p>
          <a:p>
            <a:pPr marL="1085850" lvl="2" indent="-171450">
              <a:buFont typeface="Arial"/>
              <a:buChar char="•"/>
            </a:pPr>
            <a:r>
              <a:rPr lang="en-US" dirty="0">
                <a:cs typeface="Calibri"/>
              </a:rPr>
              <a:t>The solution will bubble up, revealing the exact location of the leak</a:t>
            </a:r>
          </a:p>
          <a:p>
            <a:pPr marL="1085850" lvl="2" indent="-171450">
              <a:buFont typeface="Arial"/>
              <a:buChar char="•"/>
            </a:pPr>
            <a:r>
              <a:rPr lang="en-US" dirty="0">
                <a:cs typeface="Calibri"/>
              </a:rPr>
              <a:t>Repair</a:t>
            </a:r>
          </a:p>
          <a:p>
            <a:pPr marL="0" lvl="1" indent="0" algn="l" defTabSz="914400" rtl="0" eaLnBrk="1" latinLnBrk="0" hangingPunct="1">
              <a:buFont typeface="Arial"/>
              <a:buNone/>
            </a:pPr>
            <a:r>
              <a:rPr lang="en-US" sz="1200" kern="1200" dirty="0">
                <a:solidFill>
                  <a:schemeClr val="tx1"/>
                </a:solidFill>
                <a:latin typeface="+mn-lt"/>
                <a:ea typeface="+mn-ea"/>
                <a:cs typeface="Calibri"/>
              </a:rPr>
              <a:t>3. Wait 5 minutes to see if tank maintains pressure.</a:t>
            </a:r>
          </a:p>
        </p:txBody>
      </p:sp>
      <p:sp>
        <p:nvSpPr>
          <p:cNvPr id="4" name="Slide Number Placeholder 3"/>
          <p:cNvSpPr>
            <a:spLocks noGrp="1"/>
          </p:cNvSpPr>
          <p:nvPr>
            <p:ph type="sldNum" sz="quarter" idx="5"/>
          </p:nvPr>
        </p:nvSpPr>
        <p:spPr/>
        <p:txBody>
          <a:bodyPr/>
          <a:lstStyle/>
          <a:p>
            <a:fld id="{B2439D0B-B742-46B6-A7CB-DBD03BACA79F}" type="slidenum">
              <a:rPr lang="en-US"/>
              <a:t>37</a:t>
            </a:fld>
            <a:endParaRPr lang="en-US"/>
          </a:p>
        </p:txBody>
      </p:sp>
    </p:spTree>
    <p:extLst>
      <p:ext uri="{BB962C8B-B14F-4D97-AF65-F5344CB8AC3E}">
        <p14:creationId xmlns:p14="http://schemas.microsoft.com/office/powerpoint/2010/main" val="2694184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cs typeface="Calibri"/>
              </a:rPr>
              <a:t>Permanently mark the month and year of the inspection on the container near the UN marking.</a:t>
            </a:r>
          </a:p>
        </p:txBody>
      </p:sp>
      <p:sp>
        <p:nvSpPr>
          <p:cNvPr id="4" name="Slide Number Placeholder 3"/>
          <p:cNvSpPr>
            <a:spLocks noGrp="1"/>
          </p:cNvSpPr>
          <p:nvPr>
            <p:ph type="sldNum" sz="quarter" idx="5"/>
          </p:nvPr>
        </p:nvSpPr>
        <p:spPr/>
        <p:txBody>
          <a:bodyPr/>
          <a:lstStyle/>
          <a:p>
            <a:fld id="{B2439D0B-B742-46B6-A7CB-DBD03BACA79F}" type="slidenum">
              <a:rPr lang="en-US"/>
              <a:t>38</a:t>
            </a:fld>
            <a:endParaRPr lang="en-US"/>
          </a:p>
        </p:txBody>
      </p:sp>
    </p:spTree>
    <p:extLst>
      <p:ext uri="{BB962C8B-B14F-4D97-AF65-F5344CB8AC3E}">
        <p14:creationId xmlns:p14="http://schemas.microsoft.com/office/powerpoint/2010/main" val="1373024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cs typeface="Calibri"/>
              </a:rPr>
              <a:t>Pesticide Stewardship Alliance lists where to recycle on their website: https://tpsalliance.org/</a:t>
            </a:r>
          </a:p>
        </p:txBody>
      </p:sp>
      <p:sp>
        <p:nvSpPr>
          <p:cNvPr id="4" name="Slide Number Placeholder 3"/>
          <p:cNvSpPr>
            <a:spLocks noGrp="1"/>
          </p:cNvSpPr>
          <p:nvPr>
            <p:ph type="sldNum" sz="quarter" idx="5"/>
          </p:nvPr>
        </p:nvSpPr>
        <p:spPr/>
        <p:txBody>
          <a:bodyPr/>
          <a:lstStyle/>
          <a:p>
            <a:fld id="{B2439D0B-B742-46B6-A7CB-DBD03BACA79F}" type="slidenum">
              <a:rPr lang="en-US"/>
              <a:t>39</a:t>
            </a:fld>
            <a:endParaRPr lang="en-US"/>
          </a:p>
        </p:txBody>
      </p:sp>
    </p:spTree>
    <p:extLst>
      <p:ext uri="{BB962C8B-B14F-4D97-AF65-F5344CB8AC3E}">
        <p14:creationId xmlns:p14="http://schemas.microsoft.com/office/powerpoint/2010/main" val="240228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B2439D0B-B742-46B6-A7CB-DBD03BACA79F}" type="slidenum">
              <a:rPr lang="en-US" smtClean="0"/>
              <a:t>4</a:t>
            </a:fld>
            <a:endParaRPr lang="en-US"/>
          </a:p>
        </p:txBody>
      </p:sp>
    </p:spTree>
    <p:extLst>
      <p:ext uri="{BB962C8B-B14F-4D97-AF65-F5344CB8AC3E}">
        <p14:creationId xmlns:p14="http://schemas.microsoft.com/office/powerpoint/2010/main" val="1115629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B2439D0B-B742-46B6-A7CB-DBD03BACA79F}" type="slidenum">
              <a:rPr lang="en-US" smtClean="0"/>
              <a:t>40</a:t>
            </a:fld>
            <a:endParaRPr lang="en-US"/>
          </a:p>
        </p:txBody>
      </p:sp>
    </p:spTree>
    <p:extLst>
      <p:ext uri="{BB962C8B-B14F-4D97-AF65-F5344CB8AC3E}">
        <p14:creationId xmlns:p14="http://schemas.microsoft.com/office/powerpoint/2010/main" val="68868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 requirement for production reports, UN codes, pressure testing</a:t>
            </a:r>
          </a:p>
          <a:p>
            <a:r>
              <a:rPr lang="en-US" dirty="0">
                <a:cs typeface="Calibri"/>
              </a:rPr>
              <a:t>But that doesn’t mean you shouldn’t do these things.</a:t>
            </a:r>
          </a:p>
          <a:p>
            <a:endParaRPr lang="en-US" dirty="0">
              <a:cs typeface="Calibri"/>
            </a:endParaRPr>
          </a:p>
          <a:p>
            <a:r>
              <a:rPr lang="en-US" dirty="0">
                <a:cs typeface="Calibri"/>
              </a:rPr>
              <a:t>Audience question: What safety issue do you see in the picture? The filler is not wearing safety glasses (or at least not wearing them over his eyes).</a:t>
            </a:r>
          </a:p>
        </p:txBody>
      </p:sp>
      <p:sp>
        <p:nvSpPr>
          <p:cNvPr id="4" name="Slide Number Placeholder 3"/>
          <p:cNvSpPr>
            <a:spLocks noGrp="1"/>
          </p:cNvSpPr>
          <p:nvPr>
            <p:ph type="sldNum" sz="quarter" idx="5"/>
          </p:nvPr>
        </p:nvSpPr>
        <p:spPr/>
        <p:txBody>
          <a:bodyPr/>
          <a:lstStyle/>
          <a:p>
            <a:fld id="{B2439D0B-B742-46B6-A7CB-DBD03BACA79F}" type="slidenum">
              <a:rPr lang="en-US"/>
              <a:t>41</a:t>
            </a:fld>
            <a:endParaRPr lang="en-US"/>
          </a:p>
        </p:txBody>
      </p:sp>
    </p:spTree>
    <p:extLst>
      <p:ext uri="{BB962C8B-B14F-4D97-AF65-F5344CB8AC3E}">
        <p14:creationId xmlns:p14="http://schemas.microsoft.com/office/powerpoint/2010/main" val="12252230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It is a good idea (but not required) for farmers to flow </a:t>
            </a:r>
            <a:r>
              <a:rPr lang="en-US" b="0" dirty="0" err="1"/>
              <a:t>minibulk</a:t>
            </a:r>
            <a:r>
              <a:rPr lang="en-US" b="0" dirty="0"/>
              <a:t> regulations just like ag retailers.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These are recommended practices for end users, but are not mandated by EPA.</a:t>
            </a:r>
            <a:endParaRPr lang="en-US" b="0" dirty="0">
              <a:cs typeface="Calibri"/>
            </a:endParaRPr>
          </a:p>
          <a:p>
            <a:endParaRPr lang="en-US" b="0" dirty="0"/>
          </a:p>
          <a:p>
            <a:r>
              <a:rPr lang="en-US" b="0" dirty="0">
                <a:cs typeface="Calibri"/>
              </a:rPr>
              <a:t>INSPECT: 	If you don’t inspect, you will probably have a tank failure at some point</a:t>
            </a:r>
          </a:p>
          <a:p>
            <a:r>
              <a:rPr lang="en-US" b="0" dirty="0">
                <a:cs typeface="Calibri"/>
              </a:rPr>
              <a:t>	Insurance doesn’t normally cover spills without special coverage.</a:t>
            </a:r>
          </a:p>
          <a:p>
            <a:endParaRPr lang="en-US" b="0" dirty="0"/>
          </a:p>
        </p:txBody>
      </p:sp>
      <p:sp>
        <p:nvSpPr>
          <p:cNvPr id="4" name="Slide Number Placeholder 3"/>
          <p:cNvSpPr>
            <a:spLocks noGrp="1"/>
          </p:cNvSpPr>
          <p:nvPr>
            <p:ph type="sldNum" sz="quarter" idx="5"/>
          </p:nvPr>
        </p:nvSpPr>
        <p:spPr/>
        <p:txBody>
          <a:bodyPr/>
          <a:lstStyle/>
          <a:p>
            <a:fld id="{B2439D0B-B742-46B6-A7CB-DBD03BACA79F}" type="slidenum">
              <a:rPr lang="en-US" smtClean="0"/>
              <a:t>42</a:t>
            </a:fld>
            <a:endParaRPr lang="en-US"/>
          </a:p>
        </p:txBody>
      </p:sp>
    </p:spTree>
    <p:extLst>
      <p:ext uri="{BB962C8B-B14F-4D97-AF65-F5344CB8AC3E}">
        <p14:creationId xmlns:p14="http://schemas.microsoft.com/office/powerpoint/2010/main" val="779911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SINGLE PRODUCT: Keep each </a:t>
            </a:r>
            <a:r>
              <a:rPr lang="en-US" b="0" dirty="0" err="1">
                <a:cs typeface="Calibri"/>
              </a:rPr>
              <a:t>minibulk</a:t>
            </a:r>
            <a:r>
              <a:rPr lang="en-US" b="0" dirty="0">
                <a:cs typeface="Calibri"/>
              </a:rPr>
              <a:t> dedicated to a single product. Not cleaning properly between products can cause crop damage and injury, which insurance may not cover</a:t>
            </a:r>
          </a:p>
          <a:p>
            <a:endParaRPr lang="en-US" b="1" dirty="0"/>
          </a:p>
        </p:txBody>
      </p:sp>
      <p:sp>
        <p:nvSpPr>
          <p:cNvPr id="4" name="Slide Number Placeholder 3"/>
          <p:cNvSpPr>
            <a:spLocks noGrp="1"/>
          </p:cNvSpPr>
          <p:nvPr>
            <p:ph type="sldNum" sz="quarter" idx="5"/>
          </p:nvPr>
        </p:nvSpPr>
        <p:spPr/>
        <p:txBody>
          <a:bodyPr/>
          <a:lstStyle/>
          <a:p>
            <a:fld id="{B2439D0B-B742-46B6-A7CB-DBD03BACA79F}" type="slidenum">
              <a:rPr lang="en-US" smtClean="0"/>
              <a:t>43</a:t>
            </a:fld>
            <a:endParaRPr lang="en-US"/>
          </a:p>
        </p:txBody>
      </p:sp>
    </p:spTree>
    <p:extLst>
      <p:ext uri="{BB962C8B-B14F-4D97-AF65-F5344CB8AC3E}">
        <p14:creationId xmlns:p14="http://schemas.microsoft.com/office/powerpoint/2010/main" val="2344155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retailer should inspect a farmer owned tank to ensure it </a:t>
            </a:r>
            <a:r>
              <a:rPr lang="en-US" sz="1200" kern="1200">
                <a:solidFill>
                  <a:schemeClr val="tx1"/>
                </a:solidFill>
                <a:effectLst/>
                <a:latin typeface="+mn-lt"/>
                <a:ea typeface="+mn-ea"/>
                <a:cs typeface="+mn-cs"/>
              </a:rPr>
              <a:t>meets required </a:t>
            </a:r>
            <a:r>
              <a:rPr lang="en-US" sz="1200" kern="1200" dirty="0">
                <a:solidFill>
                  <a:schemeClr val="tx1"/>
                </a:solidFill>
                <a:effectLst/>
                <a:latin typeface="+mn-lt"/>
                <a:ea typeface="+mn-ea"/>
                <a:cs typeface="+mn-cs"/>
              </a:rPr>
              <a:t>standards including cleanliness, one way valves and registrant approved design.</a:t>
            </a:r>
            <a:endParaRPr lang="en-US" b="0" dirty="0"/>
          </a:p>
        </p:txBody>
      </p:sp>
      <p:sp>
        <p:nvSpPr>
          <p:cNvPr id="4" name="Slide Number Placeholder 3"/>
          <p:cNvSpPr>
            <a:spLocks noGrp="1"/>
          </p:cNvSpPr>
          <p:nvPr>
            <p:ph type="sldNum" sz="quarter" idx="5"/>
          </p:nvPr>
        </p:nvSpPr>
        <p:spPr/>
        <p:txBody>
          <a:bodyPr/>
          <a:lstStyle/>
          <a:p>
            <a:fld id="{B2439D0B-B742-46B6-A7CB-DBD03BACA79F}" type="slidenum">
              <a:rPr lang="en-US" smtClean="0"/>
              <a:t>44</a:t>
            </a:fld>
            <a:endParaRPr lang="en-US"/>
          </a:p>
        </p:txBody>
      </p:sp>
    </p:spTree>
    <p:extLst>
      <p:ext uri="{BB962C8B-B14F-4D97-AF65-F5344CB8AC3E}">
        <p14:creationId xmlns:p14="http://schemas.microsoft.com/office/powerpoint/2010/main" val="2556858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you want a retailer to fill your </a:t>
            </a:r>
            <a:r>
              <a:rPr lang="en-US" dirty="0" err="1">
                <a:cs typeface="Calibri"/>
              </a:rPr>
              <a:t>minibulk</a:t>
            </a:r>
            <a:r>
              <a:rPr lang="en-US" dirty="0">
                <a:cs typeface="Calibri"/>
              </a:rPr>
              <a:t>, be sure your follow their standards.</a:t>
            </a:r>
          </a:p>
        </p:txBody>
      </p:sp>
      <p:sp>
        <p:nvSpPr>
          <p:cNvPr id="4" name="Slide Number Placeholder 3"/>
          <p:cNvSpPr>
            <a:spLocks noGrp="1"/>
          </p:cNvSpPr>
          <p:nvPr>
            <p:ph type="sldNum" sz="quarter" idx="5"/>
          </p:nvPr>
        </p:nvSpPr>
        <p:spPr/>
        <p:txBody>
          <a:bodyPr/>
          <a:lstStyle/>
          <a:p>
            <a:fld id="{B2439D0B-B742-46B6-A7CB-DBD03BACA79F}" type="slidenum">
              <a:rPr lang="en-US"/>
              <a:t>45</a:t>
            </a:fld>
            <a:endParaRPr lang="en-US"/>
          </a:p>
        </p:txBody>
      </p:sp>
    </p:spTree>
    <p:extLst>
      <p:ext uri="{BB962C8B-B14F-4D97-AF65-F5344CB8AC3E}">
        <p14:creationId xmlns:p14="http://schemas.microsoft.com/office/powerpoint/2010/main" val="766000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B2439D0B-B742-46B6-A7CB-DBD03BACA79F}" type="slidenum">
              <a:rPr lang="en-US" smtClean="0"/>
              <a:t>46</a:t>
            </a:fld>
            <a:endParaRPr lang="en-US"/>
          </a:p>
        </p:txBody>
      </p:sp>
    </p:spTree>
    <p:extLst>
      <p:ext uri="{BB962C8B-B14F-4D97-AF65-F5344CB8AC3E}">
        <p14:creationId xmlns:p14="http://schemas.microsoft.com/office/powerpoint/2010/main" val="3687378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Minibulks</a:t>
            </a:r>
            <a:r>
              <a:rPr lang="en-US" dirty="0">
                <a:cs typeface="Calibri"/>
              </a:rPr>
              <a:t> can be a cost-effective and efficient way to move pesticides from retailer to farm.  </a:t>
            </a:r>
          </a:p>
          <a:p>
            <a:r>
              <a:rPr lang="en-US" dirty="0">
                <a:cs typeface="Calibri"/>
              </a:rPr>
              <a:t>While there are many benefits, produces need to understand risks -- like spills and tank contamination. </a:t>
            </a:r>
          </a:p>
          <a:p>
            <a:endParaRPr lang="en-US" dirty="0">
              <a:cs typeface="Calibri"/>
            </a:endParaRPr>
          </a:p>
          <a:p>
            <a:r>
              <a:rPr lang="en-US" dirty="0">
                <a:cs typeface="Calibri"/>
              </a:rPr>
              <a:t>When farmers and retailers work together, both benefit from using </a:t>
            </a:r>
            <a:r>
              <a:rPr lang="en-US" dirty="0" err="1">
                <a:cs typeface="Calibri"/>
              </a:rPr>
              <a:t>Minibulk</a:t>
            </a:r>
            <a:r>
              <a:rPr lang="en-US" dirty="0">
                <a:cs typeface="Calibri"/>
              </a:rPr>
              <a:t> systems.</a:t>
            </a:r>
          </a:p>
        </p:txBody>
      </p:sp>
      <p:sp>
        <p:nvSpPr>
          <p:cNvPr id="4" name="Slide Number Placeholder 3"/>
          <p:cNvSpPr>
            <a:spLocks noGrp="1"/>
          </p:cNvSpPr>
          <p:nvPr>
            <p:ph type="sldNum" sz="quarter" idx="5"/>
          </p:nvPr>
        </p:nvSpPr>
        <p:spPr/>
        <p:txBody>
          <a:bodyPr/>
          <a:lstStyle/>
          <a:p>
            <a:fld id="{B2439D0B-B742-46B6-A7CB-DBD03BACA79F}" type="slidenum">
              <a:rPr lang="en-US"/>
              <a:t>47</a:t>
            </a:fld>
            <a:endParaRPr lang="en-US"/>
          </a:p>
        </p:txBody>
      </p:sp>
    </p:spTree>
    <p:extLst>
      <p:ext uri="{BB962C8B-B14F-4D97-AF65-F5344CB8AC3E}">
        <p14:creationId xmlns:p14="http://schemas.microsoft.com/office/powerpoint/2010/main" val="977376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439D0B-B742-46B6-A7CB-DBD03BACA79F}" type="slidenum">
              <a:rPr lang="en-US" smtClean="0"/>
              <a:t>48</a:t>
            </a:fld>
            <a:endParaRPr lang="en-US"/>
          </a:p>
        </p:txBody>
      </p:sp>
    </p:spTree>
    <p:extLst>
      <p:ext uri="{BB962C8B-B14F-4D97-AF65-F5344CB8AC3E}">
        <p14:creationId xmlns:p14="http://schemas.microsoft.com/office/powerpoint/2010/main" val="1633549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Educator: Pass on questions you are not confident in answering to Joe Becovitz at OISC</a:t>
            </a:r>
          </a:p>
        </p:txBody>
      </p:sp>
      <p:sp>
        <p:nvSpPr>
          <p:cNvPr id="4" name="Slide Number Placeholder 3"/>
          <p:cNvSpPr>
            <a:spLocks noGrp="1"/>
          </p:cNvSpPr>
          <p:nvPr>
            <p:ph type="sldNum" sz="quarter" idx="5"/>
          </p:nvPr>
        </p:nvSpPr>
        <p:spPr/>
        <p:txBody>
          <a:bodyPr/>
          <a:lstStyle/>
          <a:p>
            <a:fld id="{B2439D0B-B742-46B6-A7CB-DBD03BACA79F}" type="slidenum">
              <a:rPr lang="en-US" smtClean="0"/>
              <a:t>49</a:t>
            </a:fld>
            <a:endParaRPr lang="en-US"/>
          </a:p>
        </p:txBody>
      </p:sp>
    </p:spTree>
    <p:extLst>
      <p:ext uri="{BB962C8B-B14F-4D97-AF65-F5344CB8AC3E}">
        <p14:creationId xmlns:p14="http://schemas.microsoft.com/office/powerpoint/2010/main" val="1217963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and OISC define bulk as undivided quantity of more than 55 gallons</a:t>
            </a:r>
          </a:p>
          <a:p>
            <a:r>
              <a:rPr lang="en-US" dirty="0"/>
              <a:t>DOT is different – 119 gallons for hazardous materials</a:t>
            </a:r>
          </a:p>
          <a:p>
            <a:pPr marL="0" indent="0">
              <a:spcBef>
                <a:spcPts val="1200"/>
              </a:spcBef>
              <a:spcAft>
                <a:spcPts val="200"/>
              </a:spcAft>
              <a:buFont typeface="Arial"/>
              <a:buNone/>
            </a:pPr>
            <a:endParaRPr lang="en-US" dirty="0"/>
          </a:p>
          <a:p>
            <a:pPr marL="0" indent="0">
              <a:spcBef>
                <a:spcPts val="1200"/>
              </a:spcBef>
              <a:spcAft>
                <a:spcPts val="200"/>
              </a:spcAft>
              <a:buFont typeface="Arial"/>
              <a:buNone/>
            </a:pPr>
            <a:r>
              <a:rPr lang="en-US" dirty="0"/>
              <a:t>If you have bulk amounts of pesticide or fertilizer (in permanent storage OR if </a:t>
            </a:r>
            <a:r>
              <a:rPr lang="en-US" dirty="0" err="1"/>
              <a:t>minibulks</a:t>
            </a:r>
            <a:r>
              <a:rPr lang="en-US" dirty="0"/>
              <a:t> stored for &gt;30-day, you must register your facility with OISC.</a:t>
            </a:r>
          </a:p>
          <a:p>
            <a:pPr marL="171450" indent="-171450">
              <a:spcBef>
                <a:spcPts val="1200"/>
              </a:spcBef>
              <a:spcAft>
                <a:spcPts val="200"/>
              </a:spcAft>
              <a:buFont typeface="Arial" panose="020B0604020202020204" pitchFamily="34" charset="0"/>
              <a:buChar char="•"/>
            </a:pPr>
            <a:r>
              <a:rPr lang="en-US" dirty="0"/>
              <a:t>No cost</a:t>
            </a:r>
          </a:p>
          <a:p>
            <a:pPr marL="171450" indent="-171450">
              <a:spcBef>
                <a:spcPts val="1200"/>
              </a:spcBef>
              <a:spcAft>
                <a:spcPts val="200"/>
              </a:spcAft>
              <a:buFont typeface="Arial" panose="020B0604020202020204" pitchFamily="34" charset="0"/>
              <a:buChar char="•"/>
            </a:pPr>
            <a:r>
              <a:rPr lang="en-US" dirty="0"/>
              <a:t>Annual renewal (OISC sends notice once you’ve registered)</a:t>
            </a:r>
          </a:p>
          <a:p>
            <a:pPr marL="171450" indent="-171450">
              <a:spcBef>
                <a:spcPts val="1200"/>
              </a:spcBef>
              <a:spcAft>
                <a:spcPts val="200"/>
              </a:spcAft>
              <a:buFont typeface="Arial" panose="020B0604020202020204" pitchFamily="34" charset="0"/>
              <a:buChar char="•"/>
            </a:pPr>
            <a:r>
              <a:rPr lang="en-US" dirty="0">
                <a:solidFill>
                  <a:schemeClr val="tx1"/>
                </a:solidFill>
                <a:cs typeface="Calibri" panose="020F0502020204030204"/>
              </a:rPr>
              <a:t>Form (Pesticide or Fertilizer): https://www.oisc.purdue.edu/fertilizer/pdf/registration_bulk_storage_facilities_fert_pest.pdf </a:t>
            </a:r>
          </a:p>
        </p:txBody>
      </p:sp>
      <p:sp>
        <p:nvSpPr>
          <p:cNvPr id="4" name="Slide Number Placeholder 3"/>
          <p:cNvSpPr>
            <a:spLocks noGrp="1"/>
          </p:cNvSpPr>
          <p:nvPr>
            <p:ph type="sldNum" sz="quarter" idx="5"/>
          </p:nvPr>
        </p:nvSpPr>
        <p:spPr/>
        <p:txBody>
          <a:bodyPr/>
          <a:lstStyle/>
          <a:p>
            <a:fld id="{B2439D0B-B742-46B6-A7CB-DBD03BACA79F}" type="slidenum">
              <a:rPr lang="en-US" smtClean="0"/>
              <a:t>5</a:t>
            </a:fld>
            <a:endParaRPr lang="en-US"/>
          </a:p>
        </p:txBody>
      </p:sp>
    </p:spTree>
    <p:extLst>
      <p:ext uri="{BB962C8B-B14F-4D97-AF65-F5344CB8AC3E}">
        <p14:creationId xmlns:p14="http://schemas.microsoft.com/office/powerpoint/2010/main" val="2492080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439D0B-B742-46B6-A7CB-DBD03BACA79F}" type="slidenum">
              <a:rPr lang="en-US" smtClean="0"/>
              <a:t>50</a:t>
            </a:fld>
            <a:endParaRPr lang="en-US"/>
          </a:p>
        </p:txBody>
      </p:sp>
    </p:spTree>
    <p:extLst>
      <p:ext uri="{BB962C8B-B14F-4D97-AF65-F5344CB8AC3E}">
        <p14:creationId xmlns:p14="http://schemas.microsoft.com/office/powerpoint/2010/main" val="26769032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439D0B-B742-46B6-A7CB-DBD03BACA79F}" type="slidenum">
              <a:rPr lang="en-US" smtClean="0"/>
              <a:t>51</a:t>
            </a:fld>
            <a:endParaRPr lang="en-US"/>
          </a:p>
        </p:txBody>
      </p:sp>
    </p:spTree>
    <p:extLst>
      <p:ext uri="{BB962C8B-B14F-4D97-AF65-F5344CB8AC3E}">
        <p14:creationId xmlns:p14="http://schemas.microsoft.com/office/powerpoint/2010/main" val="2572160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Minibulks</a:t>
            </a:r>
            <a:r>
              <a:rPr lang="en-US" dirty="0"/>
              <a:t> are a type of bulk storage.</a:t>
            </a:r>
          </a:p>
          <a:p>
            <a:r>
              <a:rPr lang="en-US" dirty="0"/>
              <a:t>(Remember, EPA and OISC define bulk as undivided quantity &gt;55 gallon)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Rules governing the </a:t>
            </a:r>
            <a:r>
              <a:rPr lang="en-US" dirty="0" err="1"/>
              <a:t>Minibulk</a:t>
            </a:r>
            <a:r>
              <a:rPr lang="en-US" dirty="0"/>
              <a:t> and bulk differ a little.</a:t>
            </a:r>
          </a:p>
        </p:txBody>
      </p:sp>
      <p:sp>
        <p:nvSpPr>
          <p:cNvPr id="4" name="Slide Number Placeholder 3"/>
          <p:cNvSpPr>
            <a:spLocks noGrp="1"/>
          </p:cNvSpPr>
          <p:nvPr>
            <p:ph type="sldNum" sz="quarter" idx="5"/>
          </p:nvPr>
        </p:nvSpPr>
        <p:spPr/>
        <p:txBody>
          <a:bodyPr/>
          <a:lstStyle/>
          <a:p>
            <a:fld id="{B2439D0B-B742-46B6-A7CB-DBD03BACA79F}" type="slidenum">
              <a:rPr lang="en-US" smtClean="0"/>
              <a:t>6</a:t>
            </a:fld>
            <a:endParaRPr lang="en-US"/>
          </a:p>
        </p:txBody>
      </p:sp>
    </p:spTree>
    <p:extLst>
      <p:ext uri="{BB962C8B-B14F-4D97-AF65-F5344CB8AC3E}">
        <p14:creationId xmlns:p14="http://schemas.microsoft.com/office/powerpoint/2010/main" val="103393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200"/>
              </a:spcAft>
            </a:pPr>
            <a:r>
              <a:rPr lang="en-US" b="0" dirty="0">
                <a:cs typeface="Calibri" panose="020F0502020204030204"/>
              </a:rPr>
              <a:t>Two main types of bulk storage: stationary and </a:t>
            </a:r>
            <a:r>
              <a:rPr lang="en-US" b="0" dirty="0" err="1">
                <a:cs typeface="Calibri" panose="020F0502020204030204"/>
              </a:rPr>
              <a:t>minibulks</a:t>
            </a:r>
            <a:endParaRPr lang="en-US" b="0" dirty="0">
              <a:cs typeface="Calibri" panose="020F0502020204030204"/>
            </a:endParaRPr>
          </a:p>
          <a:p>
            <a:pPr>
              <a:spcBef>
                <a:spcPts val="1200"/>
              </a:spcBef>
              <a:spcAft>
                <a:spcPts val="200"/>
              </a:spcAft>
            </a:pPr>
            <a:endParaRPr lang="en-US" b="0" dirty="0">
              <a:cs typeface="Calibri" panose="020F0502020204030204"/>
            </a:endParaRPr>
          </a:p>
          <a:p>
            <a:pPr lvl="1">
              <a:spcBef>
                <a:spcPts val="1200"/>
              </a:spcBef>
              <a:spcAft>
                <a:spcPts val="200"/>
              </a:spcAft>
            </a:pPr>
            <a:r>
              <a:rPr lang="en-US" b="1" dirty="0">
                <a:cs typeface="Calibri" panose="020F0502020204030204"/>
              </a:rPr>
              <a:t>Stationary Storage: </a:t>
            </a:r>
          </a:p>
          <a:p>
            <a:pPr marL="914400" lvl="2" indent="0">
              <a:spcBef>
                <a:spcPts val="1200"/>
              </a:spcBef>
              <a:spcAft>
                <a:spcPts val="200"/>
              </a:spcAft>
              <a:buFont typeface="Arial"/>
              <a:buNone/>
            </a:pPr>
            <a:r>
              <a:rPr lang="en-US" dirty="0"/>
              <a:t>Often stainless steel</a:t>
            </a:r>
            <a:endParaRPr lang="en-US" dirty="0">
              <a:cs typeface="Calibri"/>
            </a:endParaRPr>
          </a:p>
          <a:p>
            <a:pPr marL="914400" lvl="2" indent="0">
              <a:spcBef>
                <a:spcPts val="1200"/>
              </a:spcBef>
              <a:spcAft>
                <a:spcPts val="200"/>
              </a:spcAft>
              <a:buFont typeface="Arial"/>
              <a:buNone/>
            </a:pPr>
            <a:r>
              <a:rPr lang="en-US" dirty="0"/>
              <a:t>400 - 5,000 gallon capacity</a:t>
            </a:r>
          </a:p>
          <a:p>
            <a:pPr marL="914400" lvl="2" indent="0">
              <a:spcBef>
                <a:spcPts val="1200"/>
              </a:spcBef>
              <a:spcAft>
                <a:spcPts val="200"/>
              </a:spcAft>
              <a:buFont typeface="Arial"/>
              <a:buNone/>
            </a:pPr>
            <a:r>
              <a:rPr lang="en-US" dirty="0"/>
              <a:t>Require secondary containment</a:t>
            </a:r>
          </a:p>
          <a:p>
            <a:pPr marL="914400" lvl="2" indent="0">
              <a:spcBef>
                <a:spcPts val="1200"/>
              </a:spcBef>
              <a:spcAft>
                <a:spcPts val="200"/>
              </a:spcAft>
              <a:buFont typeface="Arial"/>
              <a:buNone/>
            </a:pPr>
            <a:r>
              <a:rPr lang="en-US" dirty="0"/>
              <a:t>Dedicated plumbing</a:t>
            </a:r>
          </a:p>
          <a:p>
            <a:pPr marL="914400" lvl="2" indent="0">
              <a:spcBef>
                <a:spcPts val="1200"/>
              </a:spcBef>
              <a:spcAft>
                <a:spcPts val="200"/>
              </a:spcAft>
              <a:buFont typeface="Arial"/>
              <a:buNone/>
            </a:pPr>
            <a:endParaRPr lang="en-US" dirty="0"/>
          </a:p>
          <a:p>
            <a:pPr lvl="1"/>
            <a:r>
              <a:rPr lang="en-US" b="1" dirty="0" err="1">
                <a:cs typeface="Calibri"/>
              </a:rPr>
              <a:t>Minibulks</a:t>
            </a:r>
            <a:r>
              <a:rPr lang="en-US" b="1" dirty="0">
                <a:cs typeface="Calibri"/>
              </a:rPr>
              <a:t>:</a:t>
            </a:r>
          </a:p>
          <a:p>
            <a:pPr marL="914400" lvl="2" indent="0">
              <a:spcBef>
                <a:spcPts val="1200"/>
              </a:spcBef>
              <a:spcAft>
                <a:spcPts val="200"/>
              </a:spcAft>
              <a:buFont typeface="Arial"/>
              <a:buNone/>
            </a:pPr>
            <a:r>
              <a:rPr lang="en-US" dirty="0"/>
              <a:t>Often caged plastic tanks with support</a:t>
            </a:r>
          </a:p>
          <a:p>
            <a:pPr marL="914400" lvl="2" indent="0">
              <a:spcBef>
                <a:spcPts val="1200"/>
              </a:spcBef>
              <a:spcAft>
                <a:spcPts val="200"/>
              </a:spcAft>
              <a:buFont typeface="Arial"/>
              <a:buNone/>
            </a:pPr>
            <a:r>
              <a:rPr lang="en-US" dirty="0"/>
              <a:t>56-400 gallons capacity </a:t>
            </a:r>
          </a:p>
          <a:p>
            <a:pPr marL="914400" lvl="2" indent="0">
              <a:spcBef>
                <a:spcPts val="1200"/>
              </a:spcBef>
              <a:spcAft>
                <a:spcPts val="200"/>
              </a:spcAft>
              <a:buFont typeface="Arial"/>
              <a:buNone/>
            </a:pPr>
            <a:r>
              <a:rPr lang="en-US" dirty="0"/>
              <a:t>Pre-filled or refilled </a:t>
            </a:r>
          </a:p>
          <a:p>
            <a:pPr marL="914400" lvl="2" indent="0">
              <a:spcBef>
                <a:spcPts val="1200"/>
              </a:spcBef>
              <a:spcAft>
                <a:spcPts val="200"/>
              </a:spcAft>
              <a:buFont typeface="Arial"/>
              <a:buNone/>
            </a:pPr>
            <a:r>
              <a:rPr lang="en-US" dirty="0"/>
              <a:t>Mobile</a:t>
            </a:r>
          </a:p>
        </p:txBody>
      </p:sp>
      <p:sp>
        <p:nvSpPr>
          <p:cNvPr id="4" name="Slide Number Placeholder 3"/>
          <p:cNvSpPr>
            <a:spLocks noGrp="1"/>
          </p:cNvSpPr>
          <p:nvPr>
            <p:ph type="sldNum" sz="quarter" idx="5"/>
          </p:nvPr>
        </p:nvSpPr>
        <p:spPr/>
        <p:txBody>
          <a:bodyPr/>
          <a:lstStyle/>
          <a:p>
            <a:fld id="{B2439D0B-B742-46B6-A7CB-DBD03BACA79F}" type="slidenum">
              <a:rPr lang="en-US"/>
              <a:t>7</a:t>
            </a:fld>
            <a:endParaRPr lang="en-US"/>
          </a:p>
        </p:txBody>
      </p:sp>
    </p:spTree>
    <p:extLst>
      <p:ext uri="{BB962C8B-B14F-4D97-AF65-F5344CB8AC3E}">
        <p14:creationId xmlns:p14="http://schemas.microsoft.com/office/powerpoint/2010/main" val="509610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Recall - OISC and EPA define liquid bulk pesticide as an </a:t>
            </a:r>
            <a:r>
              <a:rPr lang="en-US" b="1" dirty="0">
                <a:cs typeface="Calibri"/>
              </a:rPr>
              <a:t>undivided</a:t>
            </a:r>
            <a:r>
              <a:rPr lang="en-US" dirty="0">
                <a:cs typeface="Calibri"/>
              </a:rPr>
              <a:t> quantity &gt;55 gallons. </a:t>
            </a:r>
          </a:p>
        </p:txBody>
      </p:sp>
      <p:sp>
        <p:nvSpPr>
          <p:cNvPr id="4" name="Slide Number Placeholder 3"/>
          <p:cNvSpPr>
            <a:spLocks noGrp="1"/>
          </p:cNvSpPr>
          <p:nvPr>
            <p:ph type="sldNum" sz="quarter" idx="5"/>
          </p:nvPr>
        </p:nvSpPr>
        <p:spPr/>
        <p:txBody>
          <a:bodyPr/>
          <a:lstStyle/>
          <a:p>
            <a:fld id="{B2439D0B-B742-46B6-A7CB-DBD03BACA79F}" type="slidenum">
              <a:rPr lang="en-US"/>
              <a:t>8</a:t>
            </a:fld>
            <a:endParaRPr lang="en-US"/>
          </a:p>
        </p:txBody>
      </p:sp>
    </p:spTree>
    <p:extLst>
      <p:ext uri="{BB962C8B-B14F-4D97-AF65-F5344CB8AC3E}">
        <p14:creationId xmlns:p14="http://schemas.microsoft.com/office/powerpoint/2010/main" val="3734088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 55 gallon drum is not GREATER than 55 gallons, therefore it is NOT a liquid bulk pesticide.</a:t>
            </a:r>
          </a:p>
          <a:p>
            <a:r>
              <a:rPr lang="en-US" dirty="0">
                <a:cs typeface="Calibri"/>
              </a:rPr>
              <a:t>A 265 gallon </a:t>
            </a:r>
            <a:r>
              <a:rPr lang="en-US" dirty="0" err="1">
                <a:cs typeface="Calibri"/>
              </a:rPr>
              <a:t>minibulk</a:t>
            </a:r>
            <a:r>
              <a:rPr lang="en-US" dirty="0">
                <a:cs typeface="Calibri"/>
              </a:rPr>
              <a:t> is a bulk tank because it holds more than 55 gallons.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 sprayer tank is application equipment, not storage equipment, and therefore does</a:t>
            </a:r>
            <a:r>
              <a:rPr lang="en-US" sz="1200" dirty="0"/>
              <a:t> not fall under bulk containment regulations.</a:t>
            </a:r>
          </a:p>
        </p:txBody>
      </p:sp>
      <p:sp>
        <p:nvSpPr>
          <p:cNvPr id="4" name="Slide Number Placeholder 3"/>
          <p:cNvSpPr>
            <a:spLocks noGrp="1"/>
          </p:cNvSpPr>
          <p:nvPr>
            <p:ph type="sldNum" sz="quarter" idx="5"/>
          </p:nvPr>
        </p:nvSpPr>
        <p:spPr/>
        <p:txBody>
          <a:bodyPr/>
          <a:lstStyle/>
          <a:p>
            <a:fld id="{B2439D0B-B742-46B6-A7CB-DBD03BACA79F}" type="slidenum">
              <a:rPr lang="en-US"/>
              <a:t>9</a:t>
            </a:fld>
            <a:endParaRPr lang="en-US"/>
          </a:p>
        </p:txBody>
      </p:sp>
    </p:spTree>
    <p:extLst>
      <p:ext uri="{BB962C8B-B14F-4D97-AF65-F5344CB8AC3E}">
        <p14:creationId xmlns:p14="http://schemas.microsoft.com/office/powerpoint/2010/main" val="505730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7/28/2021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72358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7/28/2021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918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7/28/2021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6310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noProof="0" smtClean="0"/>
              <a:t>7/28/2021</a:t>
            </a:fld>
            <a:endParaRPr lang="en-US" noProof="0"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noProof="0" dirty="0"/>
          </a:p>
        </p:txBody>
      </p:sp>
      <p:sp>
        <p:nvSpPr>
          <p:cNvPr id="7" name="Slide Number Placeholder 6"/>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404638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chemeClr val="tx1">
                    <a:lumMod val="85000"/>
                    <a:lumOff val="15000"/>
                  </a:schemeClr>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7/28/2021</a:t>
            </a:fld>
            <a:endParaRPr lang="en-US" noProof="0"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397075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noProof="0" smtClean="0"/>
              <a:t>7/28/2021</a:t>
            </a:fld>
            <a:endParaRPr lang="en-US" noProof="0"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343240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chemeClr val="tx1"/>
                </a:solidFill>
              </a:defRPr>
            </a:lvl1pPr>
            <a:lvl2pPr>
              <a:defRPr sz="14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noProof="0" smtClean="0"/>
              <a:t>7/28/2021</a:t>
            </a:fld>
            <a:endParaRPr lang="en-US" noProof="0"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242322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7/28/2021</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3020399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noProof="0" smtClean="0"/>
              <a:t>7/28/2021</a:t>
            </a:fld>
            <a:endParaRPr lang="en-US" noProof="0"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a:t>Click icon to add picture</a:t>
            </a:r>
            <a:endParaRPr lang="en-US" noProof="0" dirty="0"/>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lvl1pPr>
          </a:lstStyle>
          <a:p>
            <a:r>
              <a:rPr lang="en-US" noProof="0"/>
              <a:t>CLICK TO EDIT MASTER TITLE STYLE</a:t>
            </a:r>
          </a:p>
        </p:txBody>
      </p:sp>
    </p:spTree>
    <p:extLst>
      <p:ext uri="{BB962C8B-B14F-4D97-AF65-F5344CB8AC3E}">
        <p14:creationId xmlns:p14="http://schemas.microsoft.com/office/powerpoint/2010/main" val="141889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7/28/2021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2472297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7/28/2021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endParaRPr lang="en-US" noProof="0" dirty="0"/>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01714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7/28/2021</a:t>
            </a:fld>
            <a:endParaRPr lang="en-US" noProof="0"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dirty="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4184935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noProof="0" smtClean="0"/>
              <a:t>7/28/2021</a:t>
            </a:fld>
            <a:endParaRPr lang="en-US" noProof="0"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75" r:id="rId3"/>
    <p:sldLayoutId id="2147483684" r:id="rId4"/>
    <p:sldLayoutId id="2147483678" r:id="rId5"/>
    <p:sldLayoutId id="2147483688" r:id="rId6"/>
    <p:sldLayoutId id="2147483679" r:id="rId7"/>
    <p:sldLayoutId id="2147483692" r:id="rId8"/>
    <p:sldLayoutId id="2147483691" r:id="rId9"/>
    <p:sldLayoutId id="2147483690" r:id="rId10"/>
    <p:sldLayoutId id="2147483689" r:id="rId11"/>
    <p:sldLayoutId id="2147483683" r:id="rId12"/>
  </p:sldLayoutIdLst>
  <p:hf sldNum="0" hdr="0" ftr="0" dt="0"/>
  <p:txStyles>
    <p:titleStyle>
      <a:lvl1pPr algn="l" defTabSz="914400" rtl="0" eaLnBrk="1" latinLnBrk="0" hangingPunct="1">
        <a:lnSpc>
          <a:spcPct val="90000"/>
        </a:lnSpc>
        <a:spcBef>
          <a:spcPct val="0"/>
        </a:spcBef>
        <a:buNone/>
        <a:defRPr sz="2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pixabay.com/en/yes-no-button-orange-green-icon-171301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ppp.purdue.edu/wp-content/uploads/2020/09/PPP-136.pdf"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hyperlink" Target="mailto:becovitz@purdue.edu" TargetMode="External"/><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7C6ED7-0B8C-4499-86D2-0F6C65C32A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8296" y="823002"/>
            <a:ext cx="6440594" cy="3288770"/>
          </a:xfrm>
          <a:prstGeom prst="rect">
            <a:avLst/>
          </a:prstGeom>
        </p:spPr>
      </p:pic>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a:xfrm>
            <a:off x="1066800" y="4111772"/>
            <a:ext cx="10058400" cy="1376639"/>
          </a:xfrm>
        </p:spPr>
        <p:txBody>
          <a:bodyPr/>
          <a:lstStyle/>
          <a:p>
            <a:r>
              <a:rPr lang="en-US" dirty="0"/>
              <a:t>PESTICIDE MINIBULKS</a:t>
            </a:r>
          </a:p>
        </p:txBody>
      </p:sp>
      <p:pic>
        <p:nvPicPr>
          <p:cNvPr id="8" name="Picture 7">
            <a:extLst>
              <a:ext uri="{FF2B5EF4-FFF2-40B4-BE49-F238E27FC236}">
                <a16:creationId xmlns:a16="http://schemas.microsoft.com/office/drawing/2014/main" id="{456B8516-0390-47EA-A6C4-A791193F6F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55379" y="823002"/>
            <a:ext cx="2878325" cy="3288770"/>
          </a:xfrm>
          <a:prstGeom prst="rect">
            <a:avLst/>
          </a:prstGeom>
        </p:spPr>
      </p:pic>
      <p:sp>
        <p:nvSpPr>
          <p:cNvPr id="5" name="TextBox 4">
            <a:extLst>
              <a:ext uri="{FF2B5EF4-FFF2-40B4-BE49-F238E27FC236}">
                <a16:creationId xmlns:a16="http://schemas.microsoft.com/office/drawing/2014/main" id="{0FB7A362-EEF6-4950-A024-E6FCCECDE962}"/>
              </a:ext>
            </a:extLst>
          </p:cNvPr>
          <p:cNvSpPr txBox="1"/>
          <p:nvPr/>
        </p:nvSpPr>
        <p:spPr>
          <a:xfrm>
            <a:off x="7005937"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sp>
        <p:nvSpPr>
          <p:cNvPr id="9" name="Content Placeholder 1">
            <a:extLst>
              <a:ext uri="{FF2B5EF4-FFF2-40B4-BE49-F238E27FC236}">
                <a16:creationId xmlns:a16="http://schemas.microsoft.com/office/drawing/2014/main" id="{BB754E66-546B-4990-8330-31EBDDBC9CF1}"/>
              </a:ext>
            </a:extLst>
          </p:cNvPr>
          <p:cNvSpPr txBox="1">
            <a:spLocks/>
          </p:cNvSpPr>
          <p:nvPr/>
        </p:nvSpPr>
        <p:spPr>
          <a:xfrm>
            <a:off x="1097280" y="5488411"/>
            <a:ext cx="10058400" cy="380681"/>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dirty="0"/>
              <a:t>Educator Name, County/Title</a:t>
            </a:r>
            <a:endParaRPr lang="en-US" altLang="en-US" dirty="0"/>
          </a:p>
          <a:p>
            <a:pPr algn="ctr"/>
            <a:endParaRPr lang="en-US" dirty="0"/>
          </a:p>
        </p:txBody>
      </p:sp>
      <p:pic>
        <p:nvPicPr>
          <p:cNvPr id="10" name="Picture 9">
            <a:extLst>
              <a:ext uri="{FF2B5EF4-FFF2-40B4-BE49-F238E27FC236}">
                <a16:creationId xmlns:a16="http://schemas.microsoft.com/office/drawing/2014/main" id="{44E76B8F-1802-4C74-B932-DAA771D859E8}"/>
              </a:ext>
            </a:extLst>
          </p:cNvPr>
          <p:cNvPicPr>
            <a:picLocks noChangeAspect="1"/>
          </p:cNvPicPr>
          <p:nvPr/>
        </p:nvPicPr>
        <p:blipFill>
          <a:blip r:embed="rId5"/>
          <a:stretch>
            <a:fillRect/>
          </a:stretch>
        </p:blipFill>
        <p:spPr>
          <a:xfrm>
            <a:off x="914400" y="6326393"/>
            <a:ext cx="4324206" cy="461773"/>
          </a:xfrm>
          <a:prstGeom prst="rect">
            <a:avLst/>
          </a:prstGeom>
        </p:spPr>
      </p:pic>
    </p:spTree>
    <p:extLst>
      <p:ext uri="{BB962C8B-B14F-4D97-AF65-F5344CB8AC3E}">
        <p14:creationId xmlns:p14="http://schemas.microsoft.com/office/powerpoint/2010/main" val="1833365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A9AC8-EA60-644D-9DDA-B76203EA1E87}"/>
              </a:ext>
            </a:extLst>
          </p:cNvPr>
          <p:cNvSpPr>
            <a:spLocks noGrp="1"/>
          </p:cNvSpPr>
          <p:nvPr>
            <p:ph type="title"/>
          </p:nvPr>
        </p:nvSpPr>
        <p:spPr>
          <a:xfrm>
            <a:off x="2644368" y="1968402"/>
            <a:ext cx="6903264" cy="2627044"/>
          </a:xfrm>
        </p:spPr>
        <p:txBody>
          <a:bodyPr>
            <a:noAutofit/>
          </a:bodyPr>
          <a:lstStyle/>
          <a:p>
            <a:r>
              <a:rPr lang="en-US" sz="5400" b="1" dirty="0">
                <a:solidFill>
                  <a:schemeClr val="tx1"/>
                </a:solidFill>
              </a:rPr>
              <a:t>SECONDARY CONTAINMENT</a:t>
            </a:r>
          </a:p>
        </p:txBody>
      </p:sp>
      <p:pic>
        <p:nvPicPr>
          <p:cNvPr id="3" name="Picture 2">
            <a:extLst>
              <a:ext uri="{FF2B5EF4-FFF2-40B4-BE49-F238E27FC236}">
                <a16:creationId xmlns:a16="http://schemas.microsoft.com/office/drawing/2014/main" id="{A58291EB-2BC6-43B3-8B4E-708EA008383B}"/>
              </a:ext>
            </a:extLst>
          </p:cNvPr>
          <p:cNvPicPr>
            <a:picLocks noChangeAspect="1"/>
          </p:cNvPicPr>
          <p:nvPr/>
        </p:nvPicPr>
        <p:blipFill>
          <a:blip r:embed="rId3"/>
          <a:stretch>
            <a:fillRect/>
          </a:stretch>
        </p:blipFill>
        <p:spPr>
          <a:xfrm>
            <a:off x="914400" y="6326393"/>
            <a:ext cx="4324206" cy="461773"/>
          </a:xfrm>
          <a:prstGeom prst="rect">
            <a:avLst/>
          </a:prstGeom>
        </p:spPr>
      </p:pic>
      <p:sp>
        <p:nvSpPr>
          <p:cNvPr id="4" name="TextBox 3">
            <a:extLst>
              <a:ext uri="{FF2B5EF4-FFF2-40B4-BE49-F238E27FC236}">
                <a16:creationId xmlns:a16="http://schemas.microsoft.com/office/drawing/2014/main" id="{5EA56E60-9914-458C-AC27-4DC6C92AD780}"/>
              </a:ext>
            </a:extLst>
          </p:cNvPr>
          <p:cNvSpPr txBox="1"/>
          <p:nvPr/>
        </p:nvSpPr>
        <p:spPr>
          <a:xfrm>
            <a:off x="7005937"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spTree>
    <p:extLst>
      <p:ext uri="{BB962C8B-B14F-4D97-AF65-F5344CB8AC3E}">
        <p14:creationId xmlns:p14="http://schemas.microsoft.com/office/powerpoint/2010/main" val="2250591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661077" y="1000097"/>
            <a:ext cx="7489524" cy="2200304"/>
          </a:xfrm>
        </p:spPr>
        <p:txBody>
          <a:bodyPr>
            <a:noAutofit/>
          </a:bodyPr>
          <a:lstStyle/>
          <a:p>
            <a:r>
              <a:rPr lang="en-US" sz="3600" b="1" dirty="0">
                <a:ea typeface="+mj-lt"/>
                <a:cs typeface="+mj-lt"/>
              </a:rPr>
              <a:t>Applicators may order </a:t>
            </a:r>
            <a:r>
              <a:rPr lang="en-US" sz="3600" b="1" dirty="0" err="1">
                <a:ea typeface="+mj-lt"/>
                <a:cs typeface="+mj-lt"/>
              </a:rPr>
              <a:t>minibulks</a:t>
            </a:r>
            <a:r>
              <a:rPr lang="en-US" sz="3600" b="1" dirty="0">
                <a:ea typeface="+mj-lt"/>
                <a:cs typeface="+mj-lt"/>
              </a:rPr>
              <a:t> in fall. </a:t>
            </a:r>
            <a:br>
              <a:rPr lang="en-US" sz="3600" b="1" dirty="0">
                <a:ea typeface="+mj-lt"/>
                <a:cs typeface="+mj-lt"/>
              </a:rPr>
            </a:br>
            <a:r>
              <a:rPr lang="en-US" sz="3600" b="1" i="1" dirty="0"/>
              <a:t>Do </a:t>
            </a:r>
            <a:r>
              <a:rPr lang="en-US" sz="3600" b="1" i="1" dirty="0" err="1"/>
              <a:t>minibulks</a:t>
            </a:r>
            <a:r>
              <a:rPr lang="en-US" sz="3600" b="1" i="1" dirty="0"/>
              <a:t> fall under secondary containment regulations?</a:t>
            </a:r>
            <a:endParaRPr lang="en-US" dirty="0"/>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7807076" y="3429000"/>
            <a:ext cx="3538014" cy="2428902"/>
          </a:xfrm>
        </p:spPr>
        <p:txBody>
          <a:bodyPr vert="horz" lIns="0" tIns="45720" rIns="0" bIns="45720" rtlCol="0" anchor="t">
            <a:noAutofit/>
          </a:bodyPr>
          <a:lstStyle/>
          <a:p>
            <a:r>
              <a:rPr lang="en-US" sz="3200" dirty="0">
                <a:solidFill>
                  <a:srgbClr val="000000"/>
                </a:solidFill>
              </a:rPr>
              <a:t>After 30 days, </a:t>
            </a:r>
            <a:r>
              <a:rPr lang="en-US" sz="3200" dirty="0" err="1">
                <a:solidFill>
                  <a:srgbClr val="000000"/>
                </a:solidFill>
              </a:rPr>
              <a:t>minibulks</a:t>
            </a:r>
            <a:r>
              <a:rPr lang="en-US" sz="3200" dirty="0">
                <a:solidFill>
                  <a:srgbClr val="000000"/>
                </a:solidFill>
              </a:rPr>
              <a:t> must have secondary containment.</a:t>
            </a:r>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938017" y="885825"/>
            <a:ext cx="2533650" cy="2543175"/>
          </a:xfrm>
        </p:spPr>
      </p:pic>
      <p:pic>
        <p:nvPicPr>
          <p:cNvPr id="5" name="Picture 4">
            <a:extLst>
              <a:ext uri="{FF2B5EF4-FFF2-40B4-BE49-F238E27FC236}">
                <a16:creationId xmlns:a16="http://schemas.microsoft.com/office/drawing/2014/main" id="{4D0C2912-F1AC-4C3E-B9B0-633534C2CBBB}"/>
              </a:ext>
            </a:extLst>
          </p:cNvPr>
          <p:cNvPicPr>
            <a:picLocks noChangeAspect="1"/>
          </p:cNvPicPr>
          <p:nvPr/>
        </p:nvPicPr>
        <p:blipFill rotWithShape="1">
          <a:blip r:embed="rId4"/>
          <a:srcRect t="8883" b="20912"/>
          <a:stretch/>
        </p:blipFill>
        <p:spPr>
          <a:xfrm>
            <a:off x="327132" y="3775166"/>
            <a:ext cx="7290533" cy="2772613"/>
          </a:xfrm>
          <a:prstGeom prst="rect">
            <a:avLst/>
          </a:prstGeom>
        </p:spPr>
      </p:pic>
    </p:spTree>
    <p:extLst>
      <p:ext uri="{BB962C8B-B14F-4D97-AF65-F5344CB8AC3E}">
        <p14:creationId xmlns:p14="http://schemas.microsoft.com/office/powerpoint/2010/main" val="31987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661078" y="942871"/>
            <a:ext cx="7494602" cy="2874449"/>
          </a:xfrm>
        </p:spPr>
        <p:txBody>
          <a:bodyPr>
            <a:noAutofit/>
          </a:bodyPr>
          <a:lstStyle/>
          <a:p>
            <a:r>
              <a:rPr lang="en-US" sz="3600" b="1" i="1" dirty="0"/>
              <a:t>Does putting </a:t>
            </a:r>
            <a:r>
              <a:rPr lang="en-US" sz="3600" b="1" i="1" dirty="0" err="1"/>
              <a:t>minibulks</a:t>
            </a:r>
            <a:r>
              <a:rPr lang="en-US" sz="3600" b="1" i="1" dirty="0"/>
              <a:t> on a trailer exempt them from the 30 days?</a:t>
            </a:r>
            <a:endParaRPr lang="en-US" dirty="0"/>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3661078" y="4091911"/>
            <a:ext cx="7494602" cy="1823218"/>
          </a:xfrm>
        </p:spPr>
        <p:txBody>
          <a:bodyPr vert="horz" lIns="0" tIns="45720" rIns="0" bIns="45720" rtlCol="0" anchor="t">
            <a:normAutofit fontScale="92500"/>
          </a:bodyPr>
          <a:lstStyle/>
          <a:p>
            <a:r>
              <a:rPr lang="en-US" sz="3200" dirty="0">
                <a:solidFill>
                  <a:srgbClr val="000000"/>
                </a:solidFill>
              </a:rPr>
              <a:t>No. A </a:t>
            </a:r>
            <a:r>
              <a:rPr lang="en-US" sz="3200" dirty="0" err="1">
                <a:solidFill>
                  <a:srgbClr val="000000"/>
                </a:solidFill>
              </a:rPr>
              <a:t>minibulk</a:t>
            </a:r>
            <a:r>
              <a:rPr lang="en-US" sz="3200" dirty="0">
                <a:solidFill>
                  <a:srgbClr val="000000"/>
                </a:solidFill>
              </a:rPr>
              <a:t> stored on a truck, trailer, or on the ground for over 30 days must have secondary containment.</a:t>
            </a:r>
            <a:endParaRPr lang="en-US"/>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899664" y="2064730"/>
            <a:ext cx="2533650" cy="2543175"/>
          </a:xfrm>
        </p:spPr>
      </p:pic>
    </p:spTree>
    <p:extLst>
      <p:ext uri="{BB962C8B-B14F-4D97-AF65-F5344CB8AC3E}">
        <p14:creationId xmlns:p14="http://schemas.microsoft.com/office/powerpoint/2010/main" val="221170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661077" y="955934"/>
            <a:ext cx="7494601" cy="2874449"/>
          </a:xfrm>
        </p:spPr>
        <p:txBody>
          <a:bodyPr>
            <a:noAutofit/>
          </a:bodyPr>
          <a:lstStyle/>
          <a:p>
            <a:r>
              <a:rPr lang="en-US" sz="3600" b="1" dirty="0">
                <a:ea typeface="+mj-lt"/>
                <a:cs typeface="+mj-lt"/>
              </a:rPr>
              <a:t>Farmers may have large (3,000 - 5,000 gal) on-farm storage tanks.</a:t>
            </a:r>
            <a:br>
              <a:rPr lang="en-US" sz="3600" b="1" dirty="0">
                <a:ea typeface="+mj-lt"/>
                <a:cs typeface="+mj-lt"/>
              </a:rPr>
            </a:br>
            <a:br>
              <a:rPr lang="en-US" sz="2000" b="1" dirty="0">
                <a:ea typeface="+mj-lt"/>
                <a:cs typeface="+mj-lt"/>
              </a:rPr>
            </a:br>
            <a:r>
              <a:rPr lang="en-US" sz="3600" b="1" i="1" dirty="0"/>
              <a:t>Do secondary containment regulations differ between farmers and ag retailers?</a:t>
            </a:r>
            <a:endParaRPr lang="en-US" dirty="0"/>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3661078" y="4091911"/>
            <a:ext cx="7494602" cy="1823218"/>
          </a:xfrm>
        </p:spPr>
        <p:txBody>
          <a:bodyPr vert="horz" lIns="0" tIns="45720" rIns="0" bIns="45720" rtlCol="0" anchor="t">
            <a:normAutofit/>
          </a:bodyPr>
          <a:lstStyle/>
          <a:p>
            <a:r>
              <a:rPr lang="en-US" sz="3200" dirty="0">
                <a:solidFill>
                  <a:srgbClr val="000000"/>
                </a:solidFill>
              </a:rPr>
              <a:t>No. Stationary tanks held by farmers and retailers must follow Indiana secondary containment regulations.</a:t>
            </a:r>
          </a:p>
          <a:p>
            <a:endParaRPr lang="en-US" sz="3200" dirty="0">
              <a:solidFill>
                <a:srgbClr val="191919"/>
              </a:solidFill>
            </a:endParaRPr>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899664" y="2064730"/>
            <a:ext cx="2533650" cy="2543175"/>
          </a:xfrm>
        </p:spPr>
      </p:pic>
    </p:spTree>
    <p:extLst>
      <p:ext uri="{BB962C8B-B14F-4D97-AF65-F5344CB8AC3E}">
        <p14:creationId xmlns:p14="http://schemas.microsoft.com/office/powerpoint/2010/main" val="172968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6-C copy">
            <a:extLst>
              <a:ext uri="{FF2B5EF4-FFF2-40B4-BE49-F238E27FC236}">
                <a16:creationId xmlns:a16="http://schemas.microsoft.com/office/drawing/2014/main" id="{66116298-2DA4-48B0-978F-BE7F76E68490}"/>
              </a:ext>
            </a:extLst>
          </p:cNvPr>
          <p:cNvPicPr>
            <a:picLocks noChangeAspect="1" noChangeArrowheads="1"/>
          </p:cNvPicPr>
          <p:nvPr/>
        </p:nvPicPr>
        <p:blipFill rotWithShape="1">
          <a:blip r:embed="rId3">
            <a:lum bright="24000" contrast="6000"/>
            <a:extLst>
              <a:ext uri="{28A0092B-C50C-407E-A947-70E740481C1C}">
                <a14:useLocalDpi xmlns:a14="http://schemas.microsoft.com/office/drawing/2010/main" val="0"/>
              </a:ext>
            </a:extLst>
          </a:blip>
          <a:srcRect l="10193" b="14934"/>
          <a:stretch/>
        </p:blipFill>
        <p:spPr bwMode="auto">
          <a:xfrm>
            <a:off x="2036884" y="1415510"/>
            <a:ext cx="7397262" cy="471083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B095281-B052-4C08-8B2E-60EC51740DE1}"/>
              </a:ext>
            </a:extLst>
          </p:cNvPr>
          <p:cNvSpPr>
            <a:spLocks noGrp="1"/>
          </p:cNvSpPr>
          <p:nvPr>
            <p:ph type="title"/>
          </p:nvPr>
        </p:nvSpPr>
        <p:spPr>
          <a:xfrm>
            <a:off x="1097280" y="942871"/>
            <a:ext cx="10058400" cy="587584"/>
          </a:xfrm>
        </p:spPr>
        <p:txBody>
          <a:bodyPr>
            <a:normAutofit/>
          </a:bodyPr>
          <a:lstStyle/>
          <a:p>
            <a:r>
              <a:rPr lang="en-US" sz="3600" b="1" cap="none" dirty="0"/>
              <a:t>Secondary Containment</a:t>
            </a:r>
            <a:endParaRPr lang="en-US" sz="3600" dirty="0"/>
          </a:p>
        </p:txBody>
      </p:sp>
      <p:grpSp>
        <p:nvGrpSpPr>
          <p:cNvPr id="5" name="Group 4">
            <a:extLst>
              <a:ext uri="{FF2B5EF4-FFF2-40B4-BE49-F238E27FC236}">
                <a16:creationId xmlns:a16="http://schemas.microsoft.com/office/drawing/2014/main" id="{AF88CC0B-B2DD-4796-8B72-7BC457BC24D1}"/>
              </a:ext>
            </a:extLst>
          </p:cNvPr>
          <p:cNvGrpSpPr>
            <a:grpSpLocks/>
          </p:cNvGrpSpPr>
          <p:nvPr/>
        </p:nvGrpSpPr>
        <p:grpSpPr bwMode="auto">
          <a:xfrm>
            <a:off x="3654669" y="1790646"/>
            <a:ext cx="5105400" cy="1681669"/>
            <a:chOff x="1536" y="528"/>
            <a:chExt cx="3216" cy="1152"/>
          </a:xfrm>
        </p:grpSpPr>
        <p:sp>
          <p:nvSpPr>
            <p:cNvPr id="6" name="Text Box 5">
              <a:extLst>
                <a:ext uri="{FF2B5EF4-FFF2-40B4-BE49-F238E27FC236}">
                  <a16:creationId xmlns:a16="http://schemas.microsoft.com/office/drawing/2014/main" id="{0EF63FE2-6127-4204-AF94-5D7BDB976B11}"/>
                </a:ext>
              </a:extLst>
            </p:cNvPr>
            <p:cNvSpPr txBox="1">
              <a:spLocks noChangeArrowheads="1"/>
            </p:cNvSpPr>
            <p:nvPr/>
          </p:nvSpPr>
          <p:spPr bwMode="auto">
            <a:xfrm>
              <a:off x="2112" y="528"/>
              <a:ext cx="26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a:lstStyle>
            <a:p>
              <a:pPr>
                <a:spcBef>
                  <a:spcPct val="50000"/>
                </a:spcBef>
              </a:pPr>
              <a:r>
                <a:rPr lang="en-US" altLang="en-US" b="1" dirty="0">
                  <a:solidFill>
                    <a:srgbClr val="FF0000"/>
                  </a:solidFill>
                </a:rPr>
                <a:t>Primary containment (tanks)</a:t>
              </a:r>
            </a:p>
          </p:txBody>
        </p:sp>
        <p:sp>
          <p:nvSpPr>
            <p:cNvPr id="7" name="Line 6">
              <a:extLst>
                <a:ext uri="{FF2B5EF4-FFF2-40B4-BE49-F238E27FC236}">
                  <a16:creationId xmlns:a16="http://schemas.microsoft.com/office/drawing/2014/main" id="{46B90BB1-7229-46AD-BC98-86306503DAFD}"/>
                </a:ext>
              </a:extLst>
            </p:cNvPr>
            <p:cNvSpPr>
              <a:spLocks noChangeShapeType="1"/>
            </p:cNvSpPr>
            <p:nvPr/>
          </p:nvSpPr>
          <p:spPr bwMode="auto">
            <a:xfrm flipH="1">
              <a:off x="1536" y="768"/>
              <a:ext cx="672" cy="67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a:lstStyle>
            <a:p>
              <a:endParaRPr lang="en-US"/>
            </a:p>
          </p:txBody>
        </p:sp>
        <p:sp>
          <p:nvSpPr>
            <p:cNvPr id="8" name="Line 7">
              <a:extLst>
                <a:ext uri="{FF2B5EF4-FFF2-40B4-BE49-F238E27FC236}">
                  <a16:creationId xmlns:a16="http://schemas.microsoft.com/office/drawing/2014/main" id="{104E6CE7-B9A1-49C4-BA30-013047D347AE}"/>
                </a:ext>
              </a:extLst>
            </p:cNvPr>
            <p:cNvSpPr>
              <a:spLocks noChangeShapeType="1"/>
            </p:cNvSpPr>
            <p:nvPr/>
          </p:nvSpPr>
          <p:spPr bwMode="auto">
            <a:xfrm flipH="1">
              <a:off x="2784" y="864"/>
              <a:ext cx="384" cy="72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a:lstStyle>
            <a:p>
              <a:endParaRPr lang="en-US"/>
            </a:p>
          </p:txBody>
        </p:sp>
        <p:sp>
          <p:nvSpPr>
            <p:cNvPr id="9" name="Line 8">
              <a:extLst>
                <a:ext uri="{FF2B5EF4-FFF2-40B4-BE49-F238E27FC236}">
                  <a16:creationId xmlns:a16="http://schemas.microsoft.com/office/drawing/2014/main" id="{55AB24CA-703C-4599-B78F-7413BFC749B7}"/>
                </a:ext>
              </a:extLst>
            </p:cNvPr>
            <p:cNvSpPr>
              <a:spLocks noChangeShapeType="1"/>
            </p:cNvSpPr>
            <p:nvPr/>
          </p:nvSpPr>
          <p:spPr bwMode="auto">
            <a:xfrm>
              <a:off x="3168" y="864"/>
              <a:ext cx="192" cy="72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a:lstStyle>
            <a:p>
              <a:endParaRPr lang="en-US"/>
            </a:p>
          </p:txBody>
        </p:sp>
        <p:sp>
          <p:nvSpPr>
            <p:cNvPr id="10" name="Line 9">
              <a:extLst>
                <a:ext uri="{FF2B5EF4-FFF2-40B4-BE49-F238E27FC236}">
                  <a16:creationId xmlns:a16="http://schemas.microsoft.com/office/drawing/2014/main" id="{3C15DF01-AB0C-4BE9-B838-BED9F18CE91F}"/>
                </a:ext>
              </a:extLst>
            </p:cNvPr>
            <p:cNvSpPr>
              <a:spLocks noChangeShapeType="1"/>
            </p:cNvSpPr>
            <p:nvPr/>
          </p:nvSpPr>
          <p:spPr bwMode="auto">
            <a:xfrm>
              <a:off x="3168" y="864"/>
              <a:ext cx="864" cy="81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a:lstStyle>
            <a:p>
              <a:endParaRPr lang="en-US"/>
            </a:p>
          </p:txBody>
        </p:sp>
      </p:grpSp>
      <p:grpSp>
        <p:nvGrpSpPr>
          <p:cNvPr id="11" name="Group 10">
            <a:extLst>
              <a:ext uri="{FF2B5EF4-FFF2-40B4-BE49-F238E27FC236}">
                <a16:creationId xmlns:a16="http://schemas.microsoft.com/office/drawing/2014/main" id="{559E67B5-17E0-4A4F-94E7-DCCD68284F45}"/>
              </a:ext>
            </a:extLst>
          </p:cNvPr>
          <p:cNvGrpSpPr>
            <a:grpSpLocks/>
          </p:cNvGrpSpPr>
          <p:nvPr/>
        </p:nvGrpSpPr>
        <p:grpSpPr bwMode="auto">
          <a:xfrm>
            <a:off x="2286000" y="4524236"/>
            <a:ext cx="4648200" cy="1319213"/>
            <a:chOff x="432" y="2762"/>
            <a:chExt cx="2928" cy="831"/>
          </a:xfrm>
        </p:grpSpPr>
        <p:sp>
          <p:nvSpPr>
            <p:cNvPr id="12" name="Text Box 11">
              <a:extLst>
                <a:ext uri="{FF2B5EF4-FFF2-40B4-BE49-F238E27FC236}">
                  <a16:creationId xmlns:a16="http://schemas.microsoft.com/office/drawing/2014/main" id="{02D65984-127F-4A95-A069-D43AE711794C}"/>
                </a:ext>
              </a:extLst>
            </p:cNvPr>
            <p:cNvSpPr txBox="1">
              <a:spLocks noChangeArrowheads="1"/>
            </p:cNvSpPr>
            <p:nvPr/>
          </p:nvSpPr>
          <p:spPr bwMode="auto">
            <a:xfrm>
              <a:off x="432" y="3362"/>
              <a:ext cx="24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33CC"/>
                  </a:solidFill>
                </a:rPr>
                <a:t>Secondary containment (dike)</a:t>
              </a:r>
            </a:p>
          </p:txBody>
        </p:sp>
        <p:sp>
          <p:nvSpPr>
            <p:cNvPr id="13" name="Line 12">
              <a:extLst>
                <a:ext uri="{FF2B5EF4-FFF2-40B4-BE49-F238E27FC236}">
                  <a16:creationId xmlns:a16="http://schemas.microsoft.com/office/drawing/2014/main" id="{DEE1C4B1-590E-475D-BFAE-3F12AE10219D}"/>
                </a:ext>
              </a:extLst>
            </p:cNvPr>
            <p:cNvSpPr>
              <a:spLocks noChangeShapeType="1"/>
            </p:cNvSpPr>
            <p:nvPr/>
          </p:nvSpPr>
          <p:spPr bwMode="auto">
            <a:xfrm flipV="1">
              <a:off x="672" y="2784"/>
              <a:ext cx="336" cy="624"/>
            </a:xfrm>
            <a:prstGeom prst="line">
              <a:avLst/>
            </a:prstGeom>
            <a:noFill/>
            <a:ln w="9525">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4" name="Line 13">
              <a:extLst>
                <a:ext uri="{FF2B5EF4-FFF2-40B4-BE49-F238E27FC236}">
                  <a16:creationId xmlns:a16="http://schemas.microsoft.com/office/drawing/2014/main" id="{0AFC91CF-276B-428F-8B70-86CC9FE1700F}"/>
                </a:ext>
              </a:extLst>
            </p:cNvPr>
            <p:cNvSpPr>
              <a:spLocks noChangeShapeType="1"/>
            </p:cNvSpPr>
            <p:nvPr/>
          </p:nvSpPr>
          <p:spPr bwMode="auto">
            <a:xfrm flipV="1">
              <a:off x="720" y="2762"/>
              <a:ext cx="2640" cy="624"/>
            </a:xfrm>
            <a:prstGeom prst="line">
              <a:avLst/>
            </a:prstGeom>
            <a:noFill/>
            <a:ln w="9525">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extLst>
      <p:ext uri="{BB962C8B-B14F-4D97-AF65-F5344CB8AC3E}">
        <p14:creationId xmlns:p14="http://schemas.microsoft.com/office/powerpoint/2010/main" val="589263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661078" y="942871"/>
            <a:ext cx="7494602" cy="2874449"/>
          </a:xfrm>
        </p:spPr>
        <p:txBody>
          <a:bodyPr>
            <a:noAutofit/>
          </a:bodyPr>
          <a:lstStyle/>
          <a:p>
            <a:r>
              <a:rPr lang="en-US" sz="3600" b="1" i="1" dirty="0"/>
              <a:t>Do I have to store empty </a:t>
            </a:r>
            <a:r>
              <a:rPr lang="en-US" sz="3600" b="1" i="1" dirty="0" err="1"/>
              <a:t>minibulks</a:t>
            </a:r>
            <a:r>
              <a:rPr lang="en-US" sz="3600" b="1" i="1" dirty="0"/>
              <a:t> in containment?</a:t>
            </a:r>
            <a:endParaRPr lang="en-US" dirty="0"/>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3661078" y="4091911"/>
            <a:ext cx="7494602" cy="1823218"/>
          </a:xfrm>
        </p:spPr>
        <p:txBody>
          <a:bodyPr vert="horz" lIns="0" tIns="45720" rIns="0" bIns="45720" rtlCol="0" anchor="t">
            <a:normAutofit/>
          </a:bodyPr>
          <a:lstStyle/>
          <a:p>
            <a:r>
              <a:rPr lang="en-US" sz="3200" dirty="0">
                <a:solidFill>
                  <a:srgbClr val="000000"/>
                </a:solidFill>
              </a:rPr>
              <a:t>No. Once empty, they can be stored anywhere.</a:t>
            </a:r>
            <a:endParaRPr lang="en-US"/>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899664" y="2064730"/>
            <a:ext cx="2533650" cy="2543175"/>
          </a:xfrm>
        </p:spPr>
      </p:pic>
    </p:spTree>
    <p:extLst>
      <p:ext uri="{BB962C8B-B14F-4D97-AF65-F5344CB8AC3E}">
        <p14:creationId xmlns:p14="http://schemas.microsoft.com/office/powerpoint/2010/main" val="40666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661077" y="942871"/>
            <a:ext cx="7673203" cy="2874449"/>
          </a:xfrm>
        </p:spPr>
        <p:txBody>
          <a:bodyPr>
            <a:noAutofit/>
          </a:bodyPr>
          <a:lstStyle/>
          <a:p>
            <a:r>
              <a:rPr lang="en-US" sz="3600" b="1" dirty="0">
                <a:ea typeface="+mj-lt"/>
                <a:cs typeface="+mj-lt"/>
              </a:rPr>
              <a:t>A 110-gallon </a:t>
            </a:r>
            <a:r>
              <a:rPr lang="en-US" sz="3600" b="1" dirty="0" err="1">
                <a:ea typeface="+mj-lt"/>
                <a:cs typeface="+mj-lt"/>
              </a:rPr>
              <a:t>minibulk</a:t>
            </a:r>
            <a:r>
              <a:rPr lang="en-US" sz="3600" b="1" dirty="0">
                <a:ea typeface="+mj-lt"/>
                <a:cs typeface="+mj-lt"/>
              </a:rPr>
              <a:t> still has 25 gallons of product.</a:t>
            </a:r>
            <a:br>
              <a:rPr lang="en-US" sz="3600" b="1" dirty="0">
                <a:ea typeface="+mj-lt"/>
                <a:cs typeface="+mj-lt"/>
              </a:rPr>
            </a:br>
            <a:br>
              <a:rPr lang="en-US" sz="3600" b="1" dirty="0">
                <a:ea typeface="+mj-lt"/>
                <a:cs typeface="+mj-lt"/>
              </a:rPr>
            </a:br>
            <a:r>
              <a:rPr lang="en-US" sz="3600" b="1" i="1" dirty="0"/>
              <a:t>Does it need secondary containment?</a:t>
            </a:r>
            <a:endParaRPr lang="en-US" dirty="0"/>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3591718" y="3817320"/>
            <a:ext cx="7494602" cy="1823218"/>
          </a:xfrm>
        </p:spPr>
        <p:txBody>
          <a:bodyPr vert="horz" lIns="0" tIns="45720" rIns="0" bIns="45720" rtlCol="0" anchor="t">
            <a:normAutofit/>
          </a:bodyPr>
          <a:lstStyle/>
          <a:p>
            <a:r>
              <a:rPr lang="en-US" sz="3200" dirty="0">
                <a:solidFill>
                  <a:srgbClr val="000000"/>
                </a:solidFill>
              </a:rPr>
              <a:t>Yes</a:t>
            </a:r>
            <a:r>
              <a:rPr lang="en-US" sz="3200" dirty="0">
                <a:solidFill>
                  <a:srgbClr val="000000"/>
                </a:solidFill>
                <a:ea typeface="+mn-lt"/>
                <a:cs typeface="+mn-lt"/>
              </a:rPr>
              <a:t>. The container’s capacity determines whether it is bulk and requires secondary containment. </a:t>
            </a:r>
            <a:endParaRPr lang="en-US" sz="3200" dirty="0">
              <a:solidFill>
                <a:srgbClr val="000000"/>
              </a:solidFill>
            </a:endParaRPr>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857720" y="2020144"/>
            <a:ext cx="2533650" cy="2543175"/>
          </a:xfrm>
        </p:spPr>
      </p:pic>
    </p:spTree>
    <p:extLst>
      <p:ext uri="{BB962C8B-B14F-4D97-AF65-F5344CB8AC3E}">
        <p14:creationId xmlns:p14="http://schemas.microsoft.com/office/powerpoint/2010/main" val="288991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661078" y="910612"/>
            <a:ext cx="7494602" cy="2874449"/>
          </a:xfrm>
        </p:spPr>
        <p:txBody>
          <a:bodyPr>
            <a:noAutofit/>
          </a:bodyPr>
          <a:lstStyle/>
          <a:p>
            <a:r>
              <a:rPr lang="en-US" sz="3600" b="1" i="1" dirty="0"/>
              <a:t>Can I use the operational pad associated with stationary tanks to store </a:t>
            </a:r>
            <a:r>
              <a:rPr lang="en-US" sz="3600" b="1" i="1" dirty="0" err="1"/>
              <a:t>minibulks</a:t>
            </a:r>
            <a:r>
              <a:rPr lang="en-US" sz="3600" b="1" i="1" dirty="0"/>
              <a:t>?</a:t>
            </a:r>
            <a:endParaRPr lang="en-US" dirty="0"/>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3661078" y="3581400"/>
            <a:ext cx="7494602" cy="2365988"/>
          </a:xfrm>
        </p:spPr>
        <p:txBody>
          <a:bodyPr vert="horz" lIns="0" tIns="45720" rIns="0" bIns="45720" rtlCol="0" anchor="t">
            <a:normAutofit/>
          </a:bodyPr>
          <a:lstStyle/>
          <a:p>
            <a:pPr marL="0" indent="0">
              <a:buNone/>
            </a:pPr>
            <a:r>
              <a:rPr lang="en-US" sz="3200" dirty="0">
                <a:solidFill>
                  <a:srgbClr val="000000"/>
                </a:solidFill>
              </a:rPr>
              <a:t>Indiana regulations allow using</a:t>
            </a:r>
            <a:r>
              <a:rPr lang="en-US" sz="3200" dirty="0"/>
              <a:t> an </a:t>
            </a:r>
            <a:r>
              <a:rPr lang="en-US" sz="3200" dirty="0">
                <a:solidFill>
                  <a:srgbClr val="000000"/>
                </a:solidFill>
              </a:rPr>
              <a:t>operational </a:t>
            </a:r>
            <a:r>
              <a:rPr lang="en-US" sz="3200" dirty="0"/>
              <a:t>pad </a:t>
            </a:r>
            <a:endParaRPr lang="en-US" dirty="0"/>
          </a:p>
          <a:p>
            <a:r>
              <a:rPr lang="en-US" sz="2600" dirty="0">
                <a:solidFill>
                  <a:srgbClr val="000000"/>
                </a:solidFill>
              </a:rPr>
              <a:t>-10' x 20’ minimum, </a:t>
            </a:r>
            <a:r>
              <a:rPr lang="en-US" sz="2600" dirty="0"/>
              <a:t>sloped to </a:t>
            </a:r>
            <a:r>
              <a:rPr lang="en-US" sz="2600" dirty="0">
                <a:solidFill>
                  <a:srgbClr val="000000"/>
                </a:solidFill>
              </a:rPr>
              <a:t>hold 750 </a:t>
            </a:r>
            <a:r>
              <a:rPr lang="en-US" sz="2600" dirty="0"/>
              <a:t>gal</a:t>
            </a:r>
          </a:p>
          <a:p>
            <a:r>
              <a:rPr lang="en-US" sz="2600" dirty="0"/>
              <a:t>- not a good long-term solution!</a:t>
            </a:r>
            <a:endParaRPr lang="en-US" sz="1300" dirty="0"/>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899664" y="2064730"/>
            <a:ext cx="2533650" cy="2543175"/>
          </a:xfrm>
        </p:spPr>
      </p:pic>
    </p:spTree>
    <p:extLst>
      <p:ext uri="{BB962C8B-B14F-4D97-AF65-F5344CB8AC3E}">
        <p14:creationId xmlns:p14="http://schemas.microsoft.com/office/powerpoint/2010/main" val="93310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A9AC8-EA60-644D-9DDA-B76203EA1E87}"/>
              </a:ext>
            </a:extLst>
          </p:cNvPr>
          <p:cNvSpPr>
            <a:spLocks noGrp="1"/>
          </p:cNvSpPr>
          <p:nvPr>
            <p:ph type="title"/>
          </p:nvPr>
        </p:nvSpPr>
        <p:spPr>
          <a:xfrm>
            <a:off x="2644368" y="1968402"/>
            <a:ext cx="6903264" cy="2627044"/>
          </a:xfrm>
        </p:spPr>
        <p:txBody>
          <a:bodyPr>
            <a:noAutofit/>
          </a:bodyPr>
          <a:lstStyle/>
          <a:p>
            <a:r>
              <a:rPr lang="en-US" sz="5400" b="1" dirty="0">
                <a:solidFill>
                  <a:schemeClr val="tx1"/>
                </a:solidFill>
              </a:rPr>
              <a:t>(RE)Filling </a:t>
            </a:r>
            <a:r>
              <a:rPr lang="en-US" sz="5400" b="1">
                <a:solidFill>
                  <a:schemeClr val="tx1"/>
                </a:solidFill>
              </a:rPr>
              <a:t>minIbulks</a:t>
            </a:r>
            <a:endParaRPr lang="en-US" sz="5400" b="1" dirty="0">
              <a:solidFill>
                <a:schemeClr val="tx1"/>
              </a:solidFill>
            </a:endParaRPr>
          </a:p>
        </p:txBody>
      </p:sp>
      <p:pic>
        <p:nvPicPr>
          <p:cNvPr id="3" name="Picture 2">
            <a:extLst>
              <a:ext uri="{FF2B5EF4-FFF2-40B4-BE49-F238E27FC236}">
                <a16:creationId xmlns:a16="http://schemas.microsoft.com/office/drawing/2014/main" id="{D76E1DD7-060E-4BBC-A222-C351CD108010}"/>
              </a:ext>
            </a:extLst>
          </p:cNvPr>
          <p:cNvPicPr>
            <a:picLocks noChangeAspect="1"/>
          </p:cNvPicPr>
          <p:nvPr/>
        </p:nvPicPr>
        <p:blipFill>
          <a:blip r:embed="rId3"/>
          <a:stretch>
            <a:fillRect/>
          </a:stretch>
        </p:blipFill>
        <p:spPr>
          <a:xfrm>
            <a:off x="914400" y="6326393"/>
            <a:ext cx="4324206" cy="461773"/>
          </a:xfrm>
          <a:prstGeom prst="rect">
            <a:avLst/>
          </a:prstGeom>
        </p:spPr>
      </p:pic>
      <p:sp>
        <p:nvSpPr>
          <p:cNvPr id="4" name="TextBox 3">
            <a:extLst>
              <a:ext uri="{FF2B5EF4-FFF2-40B4-BE49-F238E27FC236}">
                <a16:creationId xmlns:a16="http://schemas.microsoft.com/office/drawing/2014/main" id="{6874FD7F-CA89-4B96-9D11-3B0B05AFBC39}"/>
              </a:ext>
            </a:extLst>
          </p:cNvPr>
          <p:cNvSpPr txBox="1"/>
          <p:nvPr/>
        </p:nvSpPr>
        <p:spPr>
          <a:xfrm>
            <a:off x="7005937"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spTree>
    <p:extLst>
      <p:ext uri="{BB962C8B-B14F-4D97-AF65-F5344CB8AC3E}">
        <p14:creationId xmlns:p14="http://schemas.microsoft.com/office/powerpoint/2010/main" val="3842252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a:xfrm>
            <a:off x="1097280" y="942871"/>
            <a:ext cx="10058400" cy="587584"/>
          </a:xfrm>
        </p:spPr>
        <p:txBody>
          <a:bodyPr>
            <a:normAutofit fontScale="90000"/>
          </a:bodyPr>
          <a:lstStyle/>
          <a:p>
            <a:r>
              <a:rPr lang="en-US" sz="4000" b="1" cap="none" dirty="0"/>
              <a:t>EPA Requirements for Filling </a:t>
            </a:r>
            <a:r>
              <a:rPr lang="en-US" sz="4000" b="1" cap="none" dirty="0" err="1"/>
              <a:t>Minibulks</a:t>
            </a:r>
            <a:endParaRPr lang="en-US" sz="4000" b="1" cap="none" dirty="0"/>
          </a:p>
        </p:txBody>
      </p:sp>
      <p:sp>
        <p:nvSpPr>
          <p:cNvPr id="14" name="Content Placeholder 13">
            <a:extLst>
              <a:ext uri="{FF2B5EF4-FFF2-40B4-BE49-F238E27FC236}">
                <a16:creationId xmlns:a16="http://schemas.microsoft.com/office/drawing/2014/main" id="{CB18189A-E68F-412C-89A9-3D1C8CE95DBB}"/>
              </a:ext>
            </a:extLst>
          </p:cNvPr>
          <p:cNvSpPr>
            <a:spLocks noGrp="1"/>
          </p:cNvSpPr>
          <p:nvPr>
            <p:ph idx="1"/>
          </p:nvPr>
        </p:nvSpPr>
        <p:spPr>
          <a:xfrm>
            <a:off x="686420" y="1942730"/>
            <a:ext cx="5318450" cy="4254499"/>
          </a:xfrm>
        </p:spPr>
        <p:txBody>
          <a:bodyPr vert="horz" lIns="0" tIns="45720" rIns="0" bIns="45720" rtlCol="0" anchor="t">
            <a:normAutofit fontScale="92500" lnSpcReduction="20000"/>
          </a:bodyPr>
          <a:lstStyle/>
          <a:p>
            <a:pPr marL="0" indent="0">
              <a:buNone/>
            </a:pPr>
            <a:r>
              <a:rPr lang="en-US" sz="2800" b="1" dirty="0"/>
              <a:t>End users</a:t>
            </a:r>
            <a:r>
              <a:rPr lang="en-US" sz="2800" dirty="0"/>
              <a:t> (e.g. farmers) - transfer pesticides from one container to another </a:t>
            </a:r>
            <a:r>
              <a:rPr lang="en-US" sz="2800" i="1" dirty="0"/>
              <a:t>for own use </a:t>
            </a:r>
            <a:r>
              <a:rPr lang="en-US" sz="2800" dirty="0">
                <a:sym typeface="Wingdings" panose="05000000000000000000" pitchFamily="2" charset="2"/>
              </a:rPr>
              <a:t></a:t>
            </a:r>
            <a:r>
              <a:rPr lang="en-US" sz="2800" dirty="0"/>
              <a:t> </a:t>
            </a:r>
          </a:p>
          <a:p>
            <a:pPr marL="0" indent="0">
              <a:buNone/>
            </a:pPr>
            <a:r>
              <a:rPr lang="en-US" sz="2800" dirty="0">
                <a:solidFill>
                  <a:srgbClr val="FF0000"/>
                </a:solidFill>
              </a:rPr>
              <a:t>NOT subject to repackaging regulations</a:t>
            </a:r>
          </a:p>
          <a:p>
            <a:pPr marL="0" indent="0">
              <a:buNone/>
            </a:pPr>
            <a:endParaRPr lang="en-US" sz="2800" dirty="0"/>
          </a:p>
          <a:p>
            <a:pPr marL="0" indent="0">
              <a:buNone/>
            </a:pPr>
            <a:r>
              <a:rPr lang="en-US" sz="2800" b="1" dirty="0"/>
              <a:t>Retailers</a:t>
            </a:r>
            <a:r>
              <a:rPr lang="en-US" sz="2800" dirty="0"/>
              <a:t> - transfer product from one container to another </a:t>
            </a:r>
            <a:r>
              <a:rPr lang="en-US" sz="2800" i="1" dirty="0"/>
              <a:t>for resale </a:t>
            </a:r>
            <a:r>
              <a:rPr lang="en-US" sz="2800" dirty="0"/>
              <a:t>are producers </a:t>
            </a:r>
            <a:r>
              <a:rPr lang="en-US" sz="2800" dirty="0">
                <a:sym typeface="Wingdings" panose="05000000000000000000" pitchFamily="2" charset="2"/>
              </a:rPr>
              <a:t></a:t>
            </a:r>
            <a:r>
              <a:rPr lang="en-US" sz="2800" dirty="0"/>
              <a:t>     </a:t>
            </a:r>
            <a:endParaRPr lang="en-US" sz="2800" dirty="0">
              <a:solidFill>
                <a:srgbClr val="FF0000"/>
              </a:solidFill>
            </a:endParaRPr>
          </a:p>
          <a:p>
            <a:pPr marL="0" indent="0">
              <a:buNone/>
            </a:pPr>
            <a:r>
              <a:rPr lang="en-US" sz="2800" dirty="0">
                <a:solidFill>
                  <a:srgbClr val="FF0000"/>
                </a:solidFill>
              </a:rPr>
              <a:t>Subject to EPA refill requirements</a:t>
            </a:r>
          </a:p>
        </p:txBody>
      </p:sp>
      <p:pic>
        <p:nvPicPr>
          <p:cNvPr id="6" name="Picture 5">
            <a:extLst>
              <a:ext uri="{FF2B5EF4-FFF2-40B4-BE49-F238E27FC236}">
                <a16:creationId xmlns:a16="http://schemas.microsoft.com/office/drawing/2014/main" id="{B29F8644-276D-4702-B6EF-3073401BB0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942730"/>
            <a:ext cx="5318450" cy="3545633"/>
          </a:xfrm>
          <a:prstGeom prst="rect">
            <a:avLst/>
          </a:prstGeom>
        </p:spPr>
      </p:pic>
    </p:spTree>
    <p:extLst>
      <p:ext uri="{BB962C8B-B14F-4D97-AF65-F5344CB8AC3E}">
        <p14:creationId xmlns:p14="http://schemas.microsoft.com/office/powerpoint/2010/main" val="30134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A9AC8-EA60-644D-9DDA-B76203EA1E87}"/>
              </a:ext>
            </a:extLst>
          </p:cNvPr>
          <p:cNvSpPr>
            <a:spLocks noGrp="1"/>
          </p:cNvSpPr>
          <p:nvPr>
            <p:ph type="title"/>
          </p:nvPr>
        </p:nvSpPr>
        <p:spPr>
          <a:xfrm>
            <a:off x="5134748" y="966321"/>
            <a:ext cx="4886854" cy="587584"/>
          </a:xfrm>
        </p:spPr>
        <p:txBody>
          <a:bodyPr>
            <a:noAutofit/>
          </a:bodyPr>
          <a:lstStyle/>
          <a:p>
            <a:r>
              <a:rPr lang="en-US" sz="5400" b="1" dirty="0">
                <a:solidFill>
                  <a:schemeClr val="tx1"/>
                </a:solidFill>
              </a:rPr>
              <a:t>Agenda</a:t>
            </a:r>
          </a:p>
        </p:txBody>
      </p:sp>
      <p:sp>
        <p:nvSpPr>
          <p:cNvPr id="17" name="Content Placeholder 16">
            <a:extLst>
              <a:ext uri="{FF2B5EF4-FFF2-40B4-BE49-F238E27FC236}">
                <a16:creationId xmlns:a16="http://schemas.microsoft.com/office/drawing/2014/main" id="{8E7591AD-81F4-2E45-AE36-F4DA40C19031}"/>
              </a:ext>
            </a:extLst>
          </p:cNvPr>
          <p:cNvSpPr>
            <a:spLocks noGrp="1"/>
          </p:cNvSpPr>
          <p:nvPr>
            <p:ph sz="half" idx="2"/>
          </p:nvPr>
        </p:nvSpPr>
        <p:spPr>
          <a:xfrm>
            <a:off x="6400800" y="1483567"/>
            <a:ext cx="4744308" cy="4750854"/>
          </a:xfrm>
        </p:spPr>
        <p:txBody>
          <a:bodyPr>
            <a:normAutofit/>
          </a:bodyPr>
          <a:lstStyle/>
          <a:p>
            <a:pPr marL="457200" indent="-457200">
              <a:buFont typeface="Arial" panose="020B0604020202020204" pitchFamily="34" charset="0"/>
              <a:buChar char="•"/>
            </a:pPr>
            <a:r>
              <a:rPr lang="en-US" sz="2800" dirty="0"/>
              <a:t>Introduction</a:t>
            </a:r>
          </a:p>
          <a:p>
            <a:pPr marL="457200" indent="-457200">
              <a:buFont typeface="Arial" panose="020B0604020202020204" pitchFamily="34" charset="0"/>
              <a:buChar char="•"/>
            </a:pPr>
            <a:r>
              <a:rPr lang="en-US" sz="2800" dirty="0"/>
              <a:t>Bulks vs. </a:t>
            </a:r>
            <a:r>
              <a:rPr lang="en-US" sz="2800" dirty="0" err="1"/>
              <a:t>Minibulks</a:t>
            </a:r>
            <a:endParaRPr lang="en-US" dirty="0"/>
          </a:p>
          <a:p>
            <a:pPr marL="457200" indent="-457200">
              <a:buFont typeface="Arial" panose="020B0604020202020204" pitchFamily="34" charset="0"/>
              <a:buChar char="•"/>
            </a:pPr>
            <a:r>
              <a:rPr lang="en-US" sz="2800" dirty="0"/>
              <a:t>Secondary Containment</a:t>
            </a:r>
          </a:p>
          <a:p>
            <a:pPr marL="457200" indent="-457200">
              <a:buFont typeface="Arial" panose="020B0604020202020204" pitchFamily="34" charset="0"/>
              <a:buChar char="•"/>
            </a:pPr>
            <a:r>
              <a:rPr lang="en-US" sz="2800" dirty="0"/>
              <a:t>Filling </a:t>
            </a:r>
            <a:r>
              <a:rPr lang="en-US" sz="2800" dirty="0" err="1"/>
              <a:t>Minibulks</a:t>
            </a:r>
            <a:endParaRPr lang="en-US" sz="2800" dirty="0"/>
          </a:p>
          <a:p>
            <a:pPr marL="457200" indent="-457200">
              <a:buFont typeface="Arial" panose="020B0604020202020204" pitchFamily="34" charset="0"/>
              <a:buChar char="•"/>
            </a:pPr>
            <a:r>
              <a:rPr lang="en-US" sz="2800" dirty="0"/>
              <a:t>Pressure Testing</a:t>
            </a:r>
          </a:p>
          <a:p>
            <a:pPr marL="457200" indent="-457200">
              <a:buFont typeface="Arial" panose="020B0604020202020204" pitchFamily="34" charset="0"/>
              <a:buChar char="•"/>
            </a:pPr>
            <a:r>
              <a:rPr lang="en-US" sz="2800" dirty="0"/>
              <a:t>Farm-Owned </a:t>
            </a:r>
            <a:r>
              <a:rPr lang="en-US" sz="2800" dirty="0" err="1"/>
              <a:t>Minibulks</a:t>
            </a:r>
            <a:endParaRPr lang="en-US" sz="2800" dirty="0"/>
          </a:p>
          <a:p>
            <a:pPr marL="457200" indent="-457200">
              <a:buFont typeface="Arial" panose="020B0604020202020204" pitchFamily="34" charset="0"/>
              <a:buChar char="•"/>
            </a:pPr>
            <a:r>
              <a:rPr lang="en-US" sz="2800" dirty="0"/>
              <a:t>Summary</a:t>
            </a:r>
          </a:p>
        </p:txBody>
      </p:sp>
      <p:pic>
        <p:nvPicPr>
          <p:cNvPr id="3" name="Picture 2">
            <a:extLst>
              <a:ext uri="{FF2B5EF4-FFF2-40B4-BE49-F238E27FC236}">
                <a16:creationId xmlns:a16="http://schemas.microsoft.com/office/drawing/2014/main" id="{3A1DED72-6BBB-426C-9FC1-8F5489A1E8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550" y="1735371"/>
            <a:ext cx="5318450" cy="3545633"/>
          </a:xfrm>
          <a:prstGeom prst="rect">
            <a:avLst/>
          </a:prstGeom>
        </p:spPr>
      </p:pic>
      <p:pic>
        <p:nvPicPr>
          <p:cNvPr id="6" name="Picture 5">
            <a:extLst>
              <a:ext uri="{FF2B5EF4-FFF2-40B4-BE49-F238E27FC236}">
                <a16:creationId xmlns:a16="http://schemas.microsoft.com/office/drawing/2014/main" id="{E369D990-AA64-4635-BB9A-9A2ACDBCD9D3}"/>
              </a:ext>
            </a:extLst>
          </p:cNvPr>
          <p:cNvPicPr>
            <a:picLocks noChangeAspect="1"/>
          </p:cNvPicPr>
          <p:nvPr/>
        </p:nvPicPr>
        <p:blipFill>
          <a:blip r:embed="rId4"/>
          <a:stretch>
            <a:fillRect/>
          </a:stretch>
        </p:blipFill>
        <p:spPr>
          <a:xfrm>
            <a:off x="914400" y="6326393"/>
            <a:ext cx="4324206" cy="461773"/>
          </a:xfrm>
          <a:prstGeom prst="rect">
            <a:avLst/>
          </a:prstGeom>
        </p:spPr>
      </p:pic>
      <p:sp>
        <p:nvSpPr>
          <p:cNvPr id="7" name="TextBox 6">
            <a:extLst>
              <a:ext uri="{FF2B5EF4-FFF2-40B4-BE49-F238E27FC236}">
                <a16:creationId xmlns:a16="http://schemas.microsoft.com/office/drawing/2014/main" id="{4F4EC32F-50D8-483C-8365-9D7CD1DA5A44}"/>
              </a:ext>
            </a:extLst>
          </p:cNvPr>
          <p:cNvSpPr txBox="1"/>
          <p:nvPr/>
        </p:nvSpPr>
        <p:spPr>
          <a:xfrm>
            <a:off x="7005937"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spTree>
    <p:extLst>
      <p:ext uri="{BB962C8B-B14F-4D97-AF65-F5344CB8AC3E}">
        <p14:creationId xmlns:p14="http://schemas.microsoft.com/office/powerpoint/2010/main" val="227689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140C1-7465-4249-9A5F-6F0E4025AF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92" y="2356338"/>
            <a:ext cx="2937162" cy="3768930"/>
          </a:xfrm>
          <a:prstGeom prst="rect">
            <a:avLst/>
          </a:prstGeom>
        </p:spPr>
      </p:pic>
      <p:pic>
        <p:nvPicPr>
          <p:cNvPr id="4" name="Picture 3">
            <a:extLst>
              <a:ext uri="{FF2B5EF4-FFF2-40B4-BE49-F238E27FC236}">
                <a16:creationId xmlns:a16="http://schemas.microsoft.com/office/drawing/2014/main" id="{2207494D-C182-46AA-B8D1-3695D30EB8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a:stretch/>
        </p:blipFill>
        <p:spPr>
          <a:xfrm>
            <a:off x="3051601" y="2356338"/>
            <a:ext cx="2996510" cy="3768930"/>
          </a:xfrm>
          <a:prstGeom prst="rect">
            <a:avLst/>
          </a:prstGeom>
        </p:spPr>
      </p:pic>
      <p:pic>
        <p:nvPicPr>
          <p:cNvPr id="5" name="Picture 4">
            <a:extLst>
              <a:ext uri="{FF2B5EF4-FFF2-40B4-BE49-F238E27FC236}">
                <a16:creationId xmlns:a16="http://schemas.microsoft.com/office/drawing/2014/main" id="{4635CC75-CC6B-48E6-8980-B4BA7A55FD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8911" y="2353286"/>
            <a:ext cx="2996510" cy="3771982"/>
          </a:xfrm>
          <a:prstGeom prst="rect">
            <a:avLst/>
          </a:prstGeom>
        </p:spPr>
      </p:pic>
      <p:pic>
        <p:nvPicPr>
          <p:cNvPr id="6" name="Picture 5">
            <a:extLst>
              <a:ext uri="{FF2B5EF4-FFF2-40B4-BE49-F238E27FC236}">
                <a16:creationId xmlns:a16="http://schemas.microsoft.com/office/drawing/2014/main" id="{8ABDE129-ECA1-4752-9650-2E2670AAC48B}"/>
              </a:ext>
            </a:extLst>
          </p:cNvPr>
          <p:cNvPicPr>
            <a:picLocks noChangeAspect="1"/>
          </p:cNvPicPr>
          <p:nvPr/>
        </p:nvPicPr>
        <p:blipFill>
          <a:blip r:embed="rId6"/>
          <a:stretch>
            <a:fillRect/>
          </a:stretch>
        </p:blipFill>
        <p:spPr>
          <a:xfrm>
            <a:off x="9132154" y="2353286"/>
            <a:ext cx="3023456" cy="3771982"/>
          </a:xfrm>
          <a:prstGeom prst="rect">
            <a:avLst/>
          </a:prstGeom>
        </p:spPr>
      </p:pic>
      <p:sp>
        <p:nvSpPr>
          <p:cNvPr id="7" name="Title 1">
            <a:extLst>
              <a:ext uri="{FF2B5EF4-FFF2-40B4-BE49-F238E27FC236}">
                <a16:creationId xmlns:a16="http://schemas.microsoft.com/office/drawing/2014/main" id="{5A294D1E-4036-4D2A-8922-1409F29005A5}"/>
              </a:ext>
            </a:extLst>
          </p:cNvPr>
          <p:cNvSpPr txBox="1">
            <a:spLocks/>
          </p:cNvSpPr>
          <p:nvPr/>
        </p:nvSpPr>
        <p:spPr>
          <a:xfrm>
            <a:off x="546295" y="978040"/>
            <a:ext cx="10058400" cy="587584"/>
          </a:xfrm>
          <a:prstGeom prst="rect">
            <a:avLst/>
          </a:prstGeom>
        </p:spPr>
        <p:txBody>
          <a:bodyPr>
            <a:normAutofit fontScale="90000"/>
          </a:bodyPr>
          <a:lstStyle>
            <a:lvl1pPr algn="l" defTabSz="914400" rtl="0" eaLnBrk="1" latinLnBrk="0" hangingPunct="1">
              <a:lnSpc>
                <a:spcPct val="90000"/>
              </a:lnSpc>
              <a:spcBef>
                <a:spcPct val="0"/>
              </a:spcBef>
              <a:buNone/>
              <a:defRPr sz="2800" kern="1200" spc="-50" baseline="0">
                <a:solidFill>
                  <a:schemeClr val="tx1">
                    <a:lumMod val="75000"/>
                    <a:lumOff val="25000"/>
                  </a:schemeClr>
                </a:solidFill>
                <a:latin typeface="+mj-lt"/>
                <a:ea typeface="+mj-ea"/>
                <a:cs typeface="+mj-cs"/>
              </a:defRPr>
            </a:lvl1pPr>
          </a:lstStyle>
          <a:p>
            <a:r>
              <a:rPr lang="en-US" sz="4000" b="1" dirty="0"/>
              <a:t>Requirements for Filling </a:t>
            </a:r>
            <a:r>
              <a:rPr lang="en-US" sz="4000" b="1" dirty="0" err="1"/>
              <a:t>Minibulks</a:t>
            </a:r>
            <a:r>
              <a:rPr lang="en-US" sz="4000" b="1" dirty="0"/>
              <a:t> (Retailers)</a:t>
            </a:r>
          </a:p>
        </p:txBody>
      </p:sp>
    </p:spTree>
    <p:extLst>
      <p:ext uri="{BB962C8B-B14F-4D97-AF65-F5344CB8AC3E}">
        <p14:creationId xmlns:p14="http://schemas.microsoft.com/office/powerpoint/2010/main" val="19797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07AEB-0A8C-4AFB-AF58-1D2938C72602}"/>
              </a:ext>
            </a:extLst>
          </p:cNvPr>
          <p:cNvPicPr>
            <a:picLocks noChangeAspect="1"/>
          </p:cNvPicPr>
          <p:nvPr/>
        </p:nvPicPr>
        <p:blipFill>
          <a:blip r:embed="rId3"/>
          <a:stretch>
            <a:fillRect/>
          </a:stretch>
        </p:blipFill>
        <p:spPr>
          <a:xfrm>
            <a:off x="3592286" y="256051"/>
            <a:ext cx="5081092" cy="6366818"/>
          </a:xfrm>
          <a:prstGeom prst="rect">
            <a:avLst/>
          </a:prstGeom>
        </p:spPr>
      </p:pic>
    </p:spTree>
    <p:extLst>
      <p:ext uri="{BB962C8B-B14F-4D97-AF65-F5344CB8AC3E}">
        <p14:creationId xmlns:p14="http://schemas.microsoft.com/office/powerpoint/2010/main" val="112574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03C8F7-6C96-4452-BFCA-B12A58F11B80}"/>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853872" y="3496803"/>
            <a:ext cx="4271362" cy="3202255"/>
          </a:xfrm>
          <a:prstGeom prst="rect">
            <a:avLst/>
          </a:prstGeom>
        </p:spPr>
      </p:pic>
      <p:pic>
        <p:nvPicPr>
          <p:cNvPr id="4" name="Picture 3">
            <a:extLst>
              <a:ext uri="{FF2B5EF4-FFF2-40B4-BE49-F238E27FC236}">
                <a16:creationId xmlns:a16="http://schemas.microsoft.com/office/drawing/2014/main" id="{31CF3116-16BB-41EF-A6D9-4608975B69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596" y="226745"/>
            <a:ext cx="4269673" cy="3202255"/>
          </a:xfrm>
          <a:prstGeom prst="rect">
            <a:avLst/>
          </a:prstGeom>
        </p:spPr>
      </p:pic>
      <p:pic>
        <p:nvPicPr>
          <p:cNvPr id="6" name="Picture 5">
            <a:extLst>
              <a:ext uri="{FF2B5EF4-FFF2-40B4-BE49-F238E27FC236}">
                <a16:creationId xmlns:a16="http://schemas.microsoft.com/office/drawing/2014/main" id="{6BE1BE0F-E323-4183-9F89-73F5BF1E01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6759" y="222849"/>
            <a:ext cx="4269673" cy="3202255"/>
          </a:xfrm>
          <a:prstGeom prst="rect">
            <a:avLst/>
          </a:prstGeom>
        </p:spPr>
      </p:pic>
      <p:pic>
        <p:nvPicPr>
          <p:cNvPr id="7" name="Picture 6">
            <a:extLst>
              <a:ext uri="{FF2B5EF4-FFF2-40B4-BE49-F238E27FC236}">
                <a16:creationId xmlns:a16="http://schemas.microsoft.com/office/drawing/2014/main" id="{C945159E-1C38-4D00-9A36-5FC58F998A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16759" y="3483702"/>
            <a:ext cx="4269673" cy="3202255"/>
          </a:xfrm>
          <a:prstGeom prst="rect">
            <a:avLst/>
          </a:prstGeom>
        </p:spPr>
      </p:pic>
      <p:sp>
        <p:nvSpPr>
          <p:cNvPr id="2" name="TextBox 1">
            <a:extLst>
              <a:ext uri="{FF2B5EF4-FFF2-40B4-BE49-F238E27FC236}">
                <a16:creationId xmlns:a16="http://schemas.microsoft.com/office/drawing/2014/main" id="{4C4FD48E-4BE1-AD4E-97BE-9A5B6B409593}"/>
              </a:ext>
            </a:extLst>
          </p:cNvPr>
          <p:cNvSpPr txBox="1"/>
          <p:nvPr/>
        </p:nvSpPr>
        <p:spPr>
          <a:xfrm>
            <a:off x="2102759" y="6211669"/>
            <a:ext cx="7986482" cy="646331"/>
          </a:xfrm>
          <a:prstGeom prst="rect">
            <a:avLst/>
          </a:prstGeom>
          <a:noFill/>
        </p:spPr>
        <p:txBody>
          <a:bodyPr wrap="none" rtlCol="0">
            <a:spAutoFit/>
          </a:bodyPr>
          <a:lstStyle/>
          <a:p>
            <a:r>
              <a:rPr lang="en-US" sz="3600" b="1" dirty="0">
                <a:solidFill>
                  <a:srgbClr val="F6F9FF"/>
                </a:solidFill>
              </a:rPr>
              <a:t>All valves must be one way valves</a:t>
            </a:r>
          </a:p>
        </p:txBody>
      </p:sp>
      <p:sp>
        <p:nvSpPr>
          <p:cNvPr id="3" name="TextBox 2">
            <a:extLst>
              <a:ext uri="{FF2B5EF4-FFF2-40B4-BE49-F238E27FC236}">
                <a16:creationId xmlns:a16="http://schemas.microsoft.com/office/drawing/2014/main" id="{3B09E146-E01F-41CD-8452-2F4700F0E866}"/>
              </a:ext>
            </a:extLst>
          </p:cNvPr>
          <p:cNvSpPr txBox="1"/>
          <p:nvPr/>
        </p:nvSpPr>
        <p:spPr>
          <a:xfrm>
            <a:off x="445477" y="621323"/>
            <a:ext cx="312906" cy="369332"/>
          </a:xfrm>
          <a:prstGeom prst="rect">
            <a:avLst/>
          </a:prstGeom>
          <a:noFill/>
        </p:spPr>
        <p:txBody>
          <a:bodyPr wrap="none" rtlCol="0">
            <a:spAutoFit/>
          </a:bodyPr>
          <a:lstStyle/>
          <a:p>
            <a:r>
              <a:rPr lang="en-US" dirty="0"/>
              <a:t>1</a:t>
            </a:r>
          </a:p>
        </p:txBody>
      </p:sp>
      <p:sp>
        <p:nvSpPr>
          <p:cNvPr id="8" name="TextBox 7">
            <a:extLst>
              <a:ext uri="{FF2B5EF4-FFF2-40B4-BE49-F238E27FC236}">
                <a16:creationId xmlns:a16="http://schemas.microsoft.com/office/drawing/2014/main" id="{03B45AA1-7095-46DB-AB98-A415852DA67F}"/>
              </a:ext>
            </a:extLst>
          </p:cNvPr>
          <p:cNvSpPr txBox="1"/>
          <p:nvPr/>
        </p:nvSpPr>
        <p:spPr>
          <a:xfrm>
            <a:off x="6310068" y="3588658"/>
            <a:ext cx="312906" cy="369332"/>
          </a:xfrm>
          <a:prstGeom prst="rect">
            <a:avLst/>
          </a:prstGeom>
          <a:noFill/>
        </p:spPr>
        <p:txBody>
          <a:bodyPr wrap="none" rtlCol="0">
            <a:spAutoFit/>
          </a:bodyPr>
          <a:lstStyle/>
          <a:p>
            <a:r>
              <a:rPr lang="en-US" dirty="0"/>
              <a:t>4</a:t>
            </a:r>
          </a:p>
        </p:txBody>
      </p:sp>
      <p:sp>
        <p:nvSpPr>
          <p:cNvPr id="9" name="TextBox 8">
            <a:extLst>
              <a:ext uri="{FF2B5EF4-FFF2-40B4-BE49-F238E27FC236}">
                <a16:creationId xmlns:a16="http://schemas.microsoft.com/office/drawing/2014/main" id="{4C809CAC-D4E7-46B3-B156-BAEA46651902}"/>
              </a:ext>
            </a:extLst>
          </p:cNvPr>
          <p:cNvSpPr txBox="1"/>
          <p:nvPr/>
        </p:nvSpPr>
        <p:spPr>
          <a:xfrm>
            <a:off x="445477" y="3774830"/>
            <a:ext cx="312906" cy="369332"/>
          </a:xfrm>
          <a:prstGeom prst="rect">
            <a:avLst/>
          </a:prstGeom>
          <a:noFill/>
        </p:spPr>
        <p:txBody>
          <a:bodyPr wrap="none" rtlCol="0">
            <a:spAutoFit/>
          </a:bodyPr>
          <a:lstStyle/>
          <a:p>
            <a:r>
              <a:rPr lang="en-US" dirty="0"/>
              <a:t>3</a:t>
            </a:r>
          </a:p>
        </p:txBody>
      </p:sp>
      <p:sp>
        <p:nvSpPr>
          <p:cNvPr id="11" name="TextBox 10">
            <a:extLst>
              <a:ext uri="{FF2B5EF4-FFF2-40B4-BE49-F238E27FC236}">
                <a16:creationId xmlns:a16="http://schemas.microsoft.com/office/drawing/2014/main" id="{C21ECE0F-6C52-44D5-AB76-1A9F05C6FE55}"/>
              </a:ext>
            </a:extLst>
          </p:cNvPr>
          <p:cNvSpPr txBox="1"/>
          <p:nvPr/>
        </p:nvSpPr>
        <p:spPr>
          <a:xfrm>
            <a:off x="6310068" y="621323"/>
            <a:ext cx="31290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2501086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3E6768-83AD-4220-AD48-4F16FEA0E5EE}"/>
              </a:ext>
            </a:extLst>
          </p:cNvPr>
          <p:cNvPicPr>
            <a:picLocks noChangeAspect="1"/>
          </p:cNvPicPr>
          <p:nvPr/>
        </p:nvPicPr>
        <p:blipFill>
          <a:blip r:embed="rId3"/>
          <a:stretch>
            <a:fillRect/>
          </a:stretch>
        </p:blipFill>
        <p:spPr>
          <a:xfrm>
            <a:off x="3448595" y="181541"/>
            <a:ext cx="5081452" cy="6318143"/>
          </a:xfrm>
          <a:prstGeom prst="rect">
            <a:avLst/>
          </a:prstGeom>
        </p:spPr>
      </p:pic>
    </p:spTree>
    <p:extLst>
      <p:ext uri="{BB962C8B-B14F-4D97-AF65-F5344CB8AC3E}">
        <p14:creationId xmlns:p14="http://schemas.microsoft.com/office/powerpoint/2010/main" val="323944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5EC5E-CB93-466D-93FB-6E63AC10C9AC}"/>
              </a:ext>
            </a:extLst>
          </p:cNvPr>
          <p:cNvSpPr>
            <a:spLocks noGrp="1"/>
          </p:cNvSpPr>
          <p:nvPr>
            <p:ph idx="1"/>
          </p:nvPr>
        </p:nvSpPr>
        <p:spPr/>
        <p:txBody>
          <a:bodyPr/>
          <a:lstStyle/>
          <a:p>
            <a:pPr marL="0" indent="0">
              <a:buNone/>
            </a:pPr>
            <a:endParaRPr lang="en-US" dirty="0"/>
          </a:p>
        </p:txBody>
      </p:sp>
      <p:sp>
        <p:nvSpPr>
          <p:cNvPr id="3" name="Title 2">
            <a:extLst>
              <a:ext uri="{FF2B5EF4-FFF2-40B4-BE49-F238E27FC236}">
                <a16:creationId xmlns:a16="http://schemas.microsoft.com/office/drawing/2014/main" id="{89286F5F-2850-4049-BA3B-18930E91B7DD}"/>
              </a:ext>
            </a:extLst>
          </p:cNvPr>
          <p:cNvSpPr>
            <a:spLocks noGrp="1"/>
          </p:cNvSpPr>
          <p:nvPr>
            <p:ph type="title"/>
          </p:nvPr>
        </p:nvSpPr>
        <p:spPr/>
        <p:txBody>
          <a:bodyPr>
            <a:normAutofit/>
          </a:bodyPr>
          <a:lstStyle/>
          <a:p>
            <a:r>
              <a:rPr lang="en-US" sz="3200" b="1" dirty="0" err="1"/>
              <a:t>TAmper</a:t>
            </a:r>
            <a:r>
              <a:rPr lang="en-US" sz="3200" b="1" dirty="0"/>
              <a:t>-evident Seals</a:t>
            </a:r>
          </a:p>
        </p:txBody>
      </p:sp>
      <p:pic>
        <p:nvPicPr>
          <p:cNvPr id="4" name="Picture 3">
            <a:extLst>
              <a:ext uri="{FF2B5EF4-FFF2-40B4-BE49-F238E27FC236}">
                <a16:creationId xmlns:a16="http://schemas.microsoft.com/office/drawing/2014/main" id="{9C52EFC9-80F3-4661-8687-E1E2123223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6383" y="1835331"/>
            <a:ext cx="5199617" cy="3899713"/>
          </a:xfrm>
          <a:prstGeom prst="rect">
            <a:avLst/>
          </a:prstGeom>
        </p:spPr>
      </p:pic>
      <p:pic>
        <p:nvPicPr>
          <p:cNvPr id="5" name="Picture 4">
            <a:extLst>
              <a:ext uri="{FF2B5EF4-FFF2-40B4-BE49-F238E27FC236}">
                <a16:creationId xmlns:a16="http://schemas.microsoft.com/office/drawing/2014/main" id="{AECB8060-E237-48D0-978A-5A501FA989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9664" y="1217428"/>
            <a:ext cx="3653398" cy="4869754"/>
          </a:xfrm>
          <a:prstGeom prst="rect">
            <a:avLst/>
          </a:prstGeom>
        </p:spPr>
      </p:pic>
    </p:spTree>
    <p:extLst>
      <p:ext uri="{BB962C8B-B14F-4D97-AF65-F5344CB8AC3E}">
        <p14:creationId xmlns:p14="http://schemas.microsoft.com/office/powerpoint/2010/main" val="3156678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661078" y="663305"/>
            <a:ext cx="7494602" cy="2649738"/>
          </a:xfrm>
        </p:spPr>
        <p:txBody>
          <a:bodyPr>
            <a:noAutofit/>
          </a:bodyPr>
          <a:lstStyle/>
          <a:p>
            <a:r>
              <a:rPr lang="en-US" sz="3600" b="1" i="1" dirty="0"/>
              <a:t>What should a retailer do if a </a:t>
            </a:r>
            <a:r>
              <a:rPr lang="en-US" sz="3600" b="1" i="1" dirty="0" err="1"/>
              <a:t>minibulk</a:t>
            </a:r>
            <a:r>
              <a:rPr lang="en-US" sz="3600" b="1" i="1" dirty="0"/>
              <a:t> has a broken seal?</a:t>
            </a:r>
            <a:endParaRPr lang="en-US" dirty="0"/>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3661078" y="2955236"/>
            <a:ext cx="7494602" cy="3154016"/>
          </a:xfrm>
        </p:spPr>
        <p:txBody>
          <a:bodyPr vert="horz" lIns="0" tIns="45720" rIns="0" bIns="45720" rtlCol="0" anchor="t">
            <a:normAutofit/>
          </a:bodyPr>
          <a:lstStyle/>
          <a:p>
            <a:pPr marL="0" indent="0">
              <a:buNone/>
            </a:pPr>
            <a:r>
              <a:rPr lang="en-US" sz="3200" dirty="0"/>
              <a:t>Assume it has been contaminated and require cleaning per repackaging agreement</a:t>
            </a:r>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899664" y="2064730"/>
            <a:ext cx="2533650" cy="2543175"/>
          </a:xfrm>
        </p:spPr>
      </p:pic>
    </p:spTree>
    <p:extLst>
      <p:ext uri="{BB962C8B-B14F-4D97-AF65-F5344CB8AC3E}">
        <p14:creationId xmlns:p14="http://schemas.microsoft.com/office/powerpoint/2010/main" val="33793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DAE410-3337-443F-B792-65583F210EB0}"/>
              </a:ext>
            </a:extLst>
          </p:cNvPr>
          <p:cNvPicPr>
            <a:picLocks noChangeAspect="1"/>
          </p:cNvPicPr>
          <p:nvPr/>
        </p:nvPicPr>
        <p:blipFill>
          <a:blip r:embed="rId3"/>
          <a:stretch>
            <a:fillRect/>
          </a:stretch>
        </p:blipFill>
        <p:spPr>
          <a:xfrm>
            <a:off x="3453169" y="305524"/>
            <a:ext cx="5063814" cy="6278157"/>
          </a:xfrm>
          <a:prstGeom prst="rect">
            <a:avLst/>
          </a:prstGeom>
        </p:spPr>
      </p:pic>
    </p:spTree>
    <p:extLst>
      <p:ext uri="{BB962C8B-B14F-4D97-AF65-F5344CB8AC3E}">
        <p14:creationId xmlns:p14="http://schemas.microsoft.com/office/powerpoint/2010/main" val="3041861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p:txBody>
          <a:bodyPr>
            <a:normAutofit fontScale="90000"/>
          </a:bodyPr>
          <a:lstStyle/>
          <a:p>
            <a:r>
              <a:rPr lang="en-US" sz="4000" b="1" cap="none" dirty="0"/>
              <a:t>New Labels on </a:t>
            </a:r>
            <a:r>
              <a:rPr lang="en-US" sz="4000" b="1" cap="none" dirty="0" err="1"/>
              <a:t>Minibulks</a:t>
            </a:r>
            <a:r>
              <a:rPr lang="en-US" sz="4000" b="1" cap="none" dirty="0"/>
              <a:t> (Retailer/Filler)</a:t>
            </a:r>
          </a:p>
        </p:txBody>
      </p:sp>
      <p:sp>
        <p:nvSpPr>
          <p:cNvPr id="5" name="Title 1">
            <a:extLst>
              <a:ext uri="{FF2B5EF4-FFF2-40B4-BE49-F238E27FC236}">
                <a16:creationId xmlns:a16="http://schemas.microsoft.com/office/drawing/2014/main" id="{1345B4C5-4E5D-4EB1-BFEB-AEEAB9E0FA16}"/>
              </a:ext>
            </a:extLst>
          </p:cNvPr>
          <p:cNvSpPr txBox="1">
            <a:spLocks/>
          </p:cNvSpPr>
          <p:nvPr/>
        </p:nvSpPr>
        <p:spPr>
          <a:xfrm>
            <a:off x="860162" y="4670261"/>
            <a:ext cx="10058400" cy="7161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cap="all" spc="-50" baseline="0">
                <a:solidFill>
                  <a:schemeClr val="tx1">
                    <a:lumMod val="75000"/>
                    <a:lumOff val="25000"/>
                  </a:schemeClr>
                </a:solidFill>
                <a:latin typeface="+mj-lt"/>
                <a:ea typeface="+mj-ea"/>
                <a:cs typeface="+mj-cs"/>
              </a:defRPr>
            </a:lvl1pPr>
          </a:lstStyle>
          <a:p>
            <a:endParaRPr lang="en-US" dirty="0"/>
          </a:p>
        </p:txBody>
      </p:sp>
      <p:sp>
        <p:nvSpPr>
          <p:cNvPr id="10" name="Title 1">
            <a:extLst>
              <a:ext uri="{FF2B5EF4-FFF2-40B4-BE49-F238E27FC236}">
                <a16:creationId xmlns:a16="http://schemas.microsoft.com/office/drawing/2014/main" id="{2BBC5E05-1C14-4334-9C85-5D908E1EEA31}"/>
              </a:ext>
            </a:extLst>
          </p:cNvPr>
          <p:cNvSpPr txBox="1">
            <a:spLocks/>
          </p:cNvSpPr>
          <p:nvPr/>
        </p:nvSpPr>
        <p:spPr>
          <a:xfrm>
            <a:off x="1093607" y="4978716"/>
            <a:ext cx="10049220" cy="6059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cap="all" spc="-50" baseline="0">
                <a:solidFill>
                  <a:schemeClr val="tx1">
                    <a:lumMod val="75000"/>
                    <a:lumOff val="25000"/>
                  </a:schemeClr>
                </a:solidFill>
                <a:latin typeface="+mj-lt"/>
                <a:ea typeface="+mj-ea"/>
                <a:cs typeface="+mj-cs"/>
              </a:defRPr>
            </a:lvl1pPr>
          </a:lstStyle>
          <a:p>
            <a:endParaRPr lang="en-US" sz="3200" cap="none" dirty="0">
              <a:solidFill>
                <a:srgbClr val="DBAE25"/>
              </a:solidFill>
            </a:endParaRPr>
          </a:p>
        </p:txBody>
      </p:sp>
      <p:sp>
        <p:nvSpPr>
          <p:cNvPr id="4" name="Content Placeholder 3">
            <a:extLst>
              <a:ext uri="{FF2B5EF4-FFF2-40B4-BE49-F238E27FC236}">
                <a16:creationId xmlns:a16="http://schemas.microsoft.com/office/drawing/2014/main" id="{05E8BC95-2D8D-4912-B1AD-CFBEF1C43736}"/>
              </a:ext>
            </a:extLst>
          </p:cNvPr>
          <p:cNvSpPr>
            <a:spLocks noGrp="1"/>
          </p:cNvSpPr>
          <p:nvPr>
            <p:ph idx="1"/>
          </p:nvPr>
        </p:nvSpPr>
        <p:spPr>
          <a:xfrm>
            <a:off x="1097280" y="2108201"/>
            <a:ext cx="10044023" cy="3038291"/>
          </a:xfrm>
        </p:spPr>
        <p:txBody>
          <a:bodyPr vert="horz" lIns="0" tIns="45720" rIns="0" bIns="45720" rtlCol="0" anchor="t">
            <a:noAutofit/>
          </a:bodyPr>
          <a:lstStyle/>
          <a:p>
            <a:pPr>
              <a:buClrTx/>
              <a:buFont typeface="Arial" panose="020B0604020202020204" pitchFamily="34" charset="0"/>
              <a:buChar char="•"/>
            </a:pPr>
            <a:r>
              <a:rPr lang="en-US" sz="3200" dirty="0"/>
              <a:t>Attach new labels at each filling</a:t>
            </a:r>
          </a:p>
          <a:p>
            <a:pPr>
              <a:buClrTx/>
              <a:buFont typeface="Arial" panose="020B0604020202020204" pitchFamily="34" charset="0"/>
              <a:buChar char="•"/>
            </a:pPr>
            <a:r>
              <a:rPr lang="en-US" sz="3200" dirty="0"/>
              <a:t>Include EPA Est. No. and net contents</a:t>
            </a:r>
          </a:p>
          <a:p>
            <a:pPr marL="0" indent="0">
              <a:buClrTx/>
              <a:buNone/>
            </a:pPr>
            <a:endParaRPr lang="en-US" sz="3200" dirty="0"/>
          </a:p>
          <a:p>
            <a:pPr marL="0" indent="0">
              <a:buClrTx/>
              <a:buNone/>
            </a:pPr>
            <a:r>
              <a:rPr lang="en-US" sz="2800" dirty="0"/>
              <a:t>Note: Net contents is </a:t>
            </a:r>
            <a:r>
              <a:rPr lang="en-US" sz="2800" u="sng" dirty="0"/>
              <a:t>the amount added</a:t>
            </a:r>
            <a:r>
              <a:rPr lang="en-US" sz="2800" dirty="0"/>
              <a:t> to the </a:t>
            </a:r>
            <a:r>
              <a:rPr lang="en-US" sz="2800" dirty="0" err="1"/>
              <a:t>minibulk</a:t>
            </a:r>
            <a:r>
              <a:rPr lang="en-US" sz="2800" dirty="0"/>
              <a:t> </a:t>
            </a:r>
            <a:endParaRPr lang="en-US" sz="2800" strike="sngStrike" dirty="0"/>
          </a:p>
        </p:txBody>
      </p:sp>
    </p:spTree>
    <p:extLst>
      <p:ext uri="{BB962C8B-B14F-4D97-AF65-F5344CB8AC3E}">
        <p14:creationId xmlns:p14="http://schemas.microsoft.com/office/powerpoint/2010/main" val="382030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661078" y="1057693"/>
            <a:ext cx="7494602" cy="2874449"/>
          </a:xfrm>
        </p:spPr>
        <p:txBody>
          <a:bodyPr>
            <a:noAutofit/>
          </a:bodyPr>
          <a:lstStyle/>
          <a:p>
            <a:r>
              <a:rPr lang="en-US" sz="3600" b="1" dirty="0">
                <a:ea typeface="+mj-lt"/>
                <a:cs typeface="+mj-lt"/>
              </a:rPr>
              <a:t>A farmer returns a 250-gallon </a:t>
            </a:r>
            <a:r>
              <a:rPr lang="en-US" sz="3600" b="1" dirty="0" err="1">
                <a:ea typeface="+mj-lt"/>
                <a:cs typeface="+mj-lt"/>
              </a:rPr>
              <a:t>minibulk</a:t>
            </a:r>
            <a:r>
              <a:rPr lang="en-US" sz="3600" b="1" dirty="0">
                <a:ea typeface="+mj-lt"/>
                <a:cs typeface="+mj-lt"/>
              </a:rPr>
              <a:t> with 25 gallons left. The retailer adds 225 gallons.</a:t>
            </a:r>
            <a:br>
              <a:rPr lang="en-US" sz="3600" b="1" dirty="0">
                <a:ea typeface="+mj-lt"/>
                <a:cs typeface="+mj-lt"/>
              </a:rPr>
            </a:br>
            <a:br>
              <a:rPr lang="en-US" sz="3600" b="1" dirty="0">
                <a:ea typeface="+mj-lt"/>
                <a:cs typeface="+mj-lt"/>
              </a:rPr>
            </a:br>
            <a:r>
              <a:rPr lang="en-US" sz="3600" b="1" i="1" dirty="0"/>
              <a:t>What product amount would be written on the </a:t>
            </a:r>
            <a:r>
              <a:rPr lang="en-US" sz="3600" b="1" i="1" dirty="0" err="1"/>
              <a:t>minibulk</a:t>
            </a:r>
            <a:r>
              <a:rPr lang="en-US" sz="3600" b="1" i="1" dirty="0"/>
              <a:t> label?</a:t>
            </a:r>
            <a:endParaRPr lang="en-US" dirty="0"/>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3661078" y="4394623"/>
            <a:ext cx="7494602" cy="1823218"/>
          </a:xfrm>
        </p:spPr>
        <p:txBody>
          <a:bodyPr vert="horz" lIns="0" tIns="45720" rIns="0" bIns="45720" rtlCol="0" anchor="t">
            <a:normAutofit/>
          </a:bodyPr>
          <a:lstStyle/>
          <a:p>
            <a:r>
              <a:rPr lang="en-US" sz="3200" dirty="0">
                <a:ea typeface="+mn-lt"/>
                <a:cs typeface="+mn-lt"/>
              </a:rPr>
              <a:t>Record 225 gallons for net contents. </a:t>
            </a:r>
            <a:endParaRPr lang="en-US" sz="3200" dirty="0"/>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899664" y="2064730"/>
            <a:ext cx="2533650" cy="2543175"/>
          </a:xfrm>
        </p:spPr>
      </p:pic>
    </p:spTree>
    <p:extLst>
      <p:ext uri="{BB962C8B-B14F-4D97-AF65-F5344CB8AC3E}">
        <p14:creationId xmlns:p14="http://schemas.microsoft.com/office/powerpoint/2010/main" val="142011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816056-E05E-4524-9F40-F74FAD2DCE5E}"/>
              </a:ext>
            </a:extLst>
          </p:cNvPr>
          <p:cNvPicPr>
            <a:picLocks noChangeAspect="1"/>
          </p:cNvPicPr>
          <p:nvPr/>
        </p:nvPicPr>
        <p:blipFill>
          <a:blip r:embed="rId3"/>
          <a:stretch>
            <a:fillRect/>
          </a:stretch>
        </p:blipFill>
        <p:spPr>
          <a:xfrm>
            <a:off x="3537201" y="399526"/>
            <a:ext cx="5005908" cy="6197217"/>
          </a:xfrm>
          <a:prstGeom prst="rect">
            <a:avLst/>
          </a:prstGeom>
        </p:spPr>
      </p:pic>
    </p:spTree>
    <p:extLst>
      <p:ext uri="{BB962C8B-B14F-4D97-AF65-F5344CB8AC3E}">
        <p14:creationId xmlns:p14="http://schemas.microsoft.com/office/powerpoint/2010/main" val="192680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a:noFill/>
        </p:spPr>
        <p:txBody>
          <a:bodyPr>
            <a:normAutofit fontScale="90000"/>
          </a:bodyPr>
          <a:lstStyle/>
          <a:p>
            <a:r>
              <a:rPr lang="en-US" sz="4000" b="1" cap="none" dirty="0"/>
              <a:t>Why </a:t>
            </a:r>
            <a:r>
              <a:rPr lang="en-US" sz="4000" b="1" cap="none" dirty="0" err="1"/>
              <a:t>Minibulks</a:t>
            </a:r>
            <a:r>
              <a:rPr lang="en-US" sz="4000" b="1" cap="none" dirty="0"/>
              <a:t>?</a:t>
            </a:r>
          </a:p>
        </p:txBody>
      </p:sp>
      <p:pic>
        <p:nvPicPr>
          <p:cNvPr id="3" name="Picture 2">
            <a:extLst>
              <a:ext uri="{FF2B5EF4-FFF2-40B4-BE49-F238E27FC236}">
                <a16:creationId xmlns:a16="http://schemas.microsoft.com/office/drawing/2014/main" id="{F596519C-0399-447E-B522-86B06ACACEA0}"/>
              </a:ext>
            </a:extLst>
          </p:cNvPr>
          <p:cNvPicPr>
            <a:picLocks noChangeAspect="1"/>
          </p:cNvPicPr>
          <p:nvPr/>
        </p:nvPicPr>
        <p:blipFill>
          <a:blip r:embed="rId3"/>
          <a:stretch>
            <a:fillRect/>
          </a:stretch>
        </p:blipFill>
        <p:spPr>
          <a:xfrm>
            <a:off x="1097280" y="1690687"/>
            <a:ext cx="3629025" cy="1876425"/>
          </a:xfrm>
          <a:prstGeom prst="rect">
            <a:avLst/>
          </a:prstGeom>
        </p:spPr>
      </p:pic>
      <p:pic>
        <p:nvPicPr>
          <p:cNvPr id="6" name="Picture 5">
            <a:extLst>
              <a:ext uri="{FF2B5EF4-FFF2-40B4-BE49-F238E27FC236}">
                <a16:creationId xmlns:a16="http://schemas.microsoft.com/office/drawing/2014/main" id="{5CAD8AEA-01BA-44D7-A6D1-663D93F8A7B4}"/>
              </a:ext>
            </a:extLst>
          </p:cNvPr>
          <p:cNvPicPr>
            <a:picLocks noChangeAspect="1"/>
          </p:cNvPicPr>
          <p:nvPr/>
        </p:nvPicPr>
        <p:blipFill>
          <a:blip r:embed="rId4"/>
          <a:stretch>
            <a:fillRect/>
          </a:stretch>
        </p:blipFill>
        <p:spPr>
          <a:xfrm>
            <a:off x="1097280" y="3746236"/>
            <a:ext cx="3305175" cy="1743075"/>
          </a:xfrm>
          <a:prstGeom prst="rect">
            <a:avLst/>
          </a:prstGeom>
        </p:spPr>
      </p:pic>
      <p:pic>
        <p:nvPicPr>
          <p:cNvPr id="7" name="Picture 6">
            <a:extLst>
              <a:ext uri="{FF2B5EF4-FFF2-40B4-BE49-F238E27FC236}">
                <a16:creationId xmlns:a16="http://schemas.microsoft.com/office/drawing/2014/main" id="{C6C8E17D-4D04-40AA-8BB1-E0C1B4BD3065}"/>
              </a:ext>
            </a:extLst>
          </p:cNvPr>
          <p:cNvPicPr>
            <a:picLocks noChangeAspect="1"/>
          </p:cNvPicPr>
          <p:nvPr/>
        </p:nvPicPr>
        <p:blipFill>
          <a:blip r:embed="rId5"/>
          <a:stretch>
            <a:fillRect/>
          </a:stretch>
        </p:blipFill>
        <p:spPr>
          <a:xfrm>
            <a:off x="4914841" y="1674004"/>
            <a:ext cx="3209925" cy="1600200"/>
          </a:xfrm>
          <a:prstGeom prst="rect">
            <a:avLst/>
          </a:prstGeom>
        </p:spPr>
      </p:pic>
      <p:pic>
        <p:nvPicPr>
          <p:cNvPr id="8" name="Picture 7">
            <a:extLst>
              <a:ext uri="{FF2B5EF4-FFF2-40B4-BE49-F238E27FC236}">
                <a16:creationId xmlns:a16="http://schemas.microsoft.com/office/drawing/2014/main" id="{20298A79-303E-44B9-AD34-A40F324B2732}"/>
              </a:ext>
            </a:extLst>
          </p:cNvPr>
          <p:cNvPicPr>
            <a:picLocks noChangeAspect="1"/>
          </p:cNvPicPr>
          <p:nvPr/>
        </p:nvPicPr>
        <p:blipFill>
          <a:blip r:embed="rId6"/>
          <a:stretch>
            <a:fillRect/>
          </a:stretch>
        </p:blipFill>
        <p:spPr>
          <a:xfrm>
            <a:off x="4914841" y="3429000"/>
            <a:ext cx="2743200" cy="962025"/>
          </a:xfrm>
          <a:prstGeom prst="rect">
            <a:avLst/>
          </a:prstGeom>
        </p:spPr>
      </p:pic>
      <p:pic>
        <p:nvPicPr>
          <p:cNvPr id="9" name="Picture 8">
            <a:extLst>
              <a:ext uri="{FF2B5EF4-FFF2-40B4-BE49-F238E27FC236}">
                <a16:creationId xmlns:a16="http://schemas.microsoft.com/office/drawing/2014/main" id="{433A607A-2791-4F6C-9297-2EAC9BFC4931}"/>
              </a:ext>
            </a:extLst>
          </p:cNvPr>
          <p:cNvPicPr>
            <a:picLocks noChangeAspect="1"/>
          </p:cNvPicPr>
          <p:nvPr/>
        </p:nvPicPr>
        <p:blipFill>
          <a:blip r:embed="rId7"/>
          <a:stretch>
            <a:fillRect/>
          </a:stretch>
        </p:blipFill>
        <p:spPr>
          <a:xfrm>
            <a:off x="4914841" y="4481710"/>
            <a:ext cx="3267075" cy="1590675"/>
          </a:xfrm>
          <a:prstGeom prst="rect">
            <a:avLst/>
          </a:prstGeom>
        </p:spPr>
      </p:pic>
      <p:pic>
        <p:nvPicPr>
          <p:cNvPr id="10" name="Picture 9">
            <a:extLst>
              <a:ext uri="{FF2B5EF4-FFF2-40B4-BE49-F238E27FC236}">
                <a16:creationId xmlns:a16="http://schemas.microsoft.com/office/drawing/2014/main" id="{293B2C65-1D34-4383-B3F5-551EC20A4F5E}"/>
              </a:ext>
            </a:extLst>
          </p:cNvPr>
          <p:cNvPicPr>
            <a:picLocks noChangeAspect="1"/>
          </p:cNvPicPr>
          <p:nvPr/>
        </p:nvPicPr>
        <p:blipFill>
          <a:blip r:embed="rId8"/>
          <a:stretch>
            <a:fillRect/>
          </a:stretch>
        </p:blipFill>
        <p:spPr>
          <a:xfrm>
            <a:off x="8313302" y="1674004"/>
            <a:ext cx="3200400" cy="1562100"/>
          </a:xfrm>
          <a:prstGeom prst="rect">
            <a:avLst/>
          </a:prstGeom>
        </p:spPr>
      </p:pic>
      <p:pic>
        <p:nvPicPr>
          <p:cNvPr id="11" name="Picture 10">
            <a:extLst>
              <a:ext uri="{FF2B5EF4-FFF2-40B4-BE49-F238E27FC236}">
                <a16:creationId xmlns:a16="http://schemas.microsoft.com/office/drawing/2014/main" id="{BC0898FB-8E7E-4BD5-B3CD-D02C2233F121}"/>
              </a:ext>
            </a:extLst>
          </p:cNvPr>
          <p:cNvPicPr>
            <a:picLocks noChangeAspect="1"/>
          </p:cNvPicPr>
          <p:nvPr/>
        </p:nvPicPr>
        <p:blipFill>
          <a:blip r:embed="rId9"/>
          <a:stretch>
            <a:fillRect/>
          </a:stretch>
        </p:blipFill>
        <p:spPr>
          <a:xfrm>
            <a:off x="8332352" y="3379653"/>
            <a:ext cx="3162300" cy="1676400"/>
          </a:xfrm>
          <a:prstGeom prst="rect">
            <a:avLst/>
          </a:prstGeom>
        </p:spPr>
      </p:pic>
    </p:spTree>
    <p:extLst>
      <p:ext uri="{BB962C8B-B14F-4D97-AF65-F5344CB8AC3E}">
        <p14:creationId xmlns:p14="http://schemas.microsoft.com/office/powerpoint/2010/main" val="59356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p:txBody>
          <a:bodyPr>
            <a:normAutofit fontScale="90000"/>
          </a:bodyPr>
          <a:lstStyle/>
          <a:p>
            <a:r>
              <a:rPr lang="en-US" sz="4000" b="1" cap="none" dirty="0"/>
              <a:t>Record Keeping (Retailers/Fillers)</a:t>
            </a:r>
            <a:endParaRPr lang="en-US" b="1" dirty="0"/>
          </a:p>
        </p:txBody>
      </p:sp>
      <p:sp>
        <p:nvSpPr>
          <p:cNvPr id="14" name="Content Placeholder 13">
            <a:extLst>
              <a:ext uri="{FF2B5EF4-FFF2-40B4-BE49-F238E27FC236}">
                <a16:creationId xmlns:a16="http://schemas.microsoft.com/office/drawing/2014/main" id="{CB18189A-E68F-412C-89A9-3D1C8CE95DBB}"/>
              </a:ext>
            </a:extLst>
          </p:cNvPr>
          <p:cNvSpPr>
            <a:spLocks noGrp="1"/>
          </p:cNvSpPr>
          <p:nvPr>
            <p:ph idx="1"/>
          </p:nvPr>
        </p:nvSpPr>
        <p:spPr>
          <a:xfrm>
            <a:off x="1097280" y="2001079"/>
            <a:ext cx="10058400" cy="3868014"/>
          </a:xfrm>
        </p:spPr>
        <p:txBody>
          <a:bodyPr vert="horz" lIns="0" tIns="45720" rIns="0" bIns="45720" rtlCol="0" anchor="t">
            <a:normAutofit/>
          </a:bodyPr>
          <a:lstStyle/>
          <a:p>
            <a:pPr>
              <a:buFont typeface="Arial" panose="020B0604020202020204" pitchFamily="34" charset="0"/>
              <a:buChar char="•"/>
            </a:pPr>
            <a:r>
              <a:rPr lang="en-US" sz="3200" dirty="0"/>
              <a:t>Each time you refill a </a:t>
            </a:r>
            <a:r>
              <a:rPr lang="en-US" sz="3200" dirty="0" err="1"/>
              <a:t>minibulk</a:t>
            </a:r>
            <a:r>
              <a:rPr lang="en-US" sz="3200" dirty="0"/>
              <a:t>, record</a:t>
            </a:r>
          </a:p>
          <a:p>
            <a:pPr lvl="2">
              <a:buFont typeface="Arial" panose="020B0604020202020204" pitchFamily="34" charset="0"/>
              <a:buChar char="•"/>
            </a:pPr>
            <a:r>
              <a:rPr lang="en-US" sz="2800" dirty="0"/>
              <a:t>Unique ID/serial number</a:t>
            </a:r>
          </a:p>
          <a:p>
            <a:pPr lvl="2">
              <a:buFont typeface="Arial" panose="020B0604020202020204" pitchFamily="34" charset="0"/>
              <a:buChar char="•"/>
            </a:pPr>
            <a:r>
              <a:rPr lang="en-US" sz="2800" dirty="0"/>
              <a:t>Date</a:t>
            </a:r>
          </a:p>
          <a:p>
            <a:pPr lvl="2">
              <a:buFont typeface="Arial" panose="020B0604020202020204" pitchFamily="34" charset="0"/>
              <a:buChar char="•"/>
            </a:pPr>
            <a:r>
              <a:rPr lang="en-US" sz="2800" dirty="0"/>
              <a:t>EPA Reg. No.</a:t>
            </a:r>
          </a:p>
          <a:p>
            <a:pPr>
              <a:buFont typeface="Arial" panose="020B0604020202020204" pitchFamily="34" charset="0"/>
              <a:buChar char="•"/>
            </a:pPr>
            <a:r>
              <a:rPr lang="en-US" sz="3200" dirty="0"/>
              <a:t>Keep records 3 years</a:t>
            </a:r>
          </a:p>
          <a:p>
            <a:pPr>
              <a:buFont typeface="Arial" panose="020B0604020202020204" pitchFamily="34" charset="0"/>
              <a:buChar char="•"/>
            </a:pPr>
            <a:r>
              <a:rPr lang="en-US" sz="3200" dirty="0"/>
              <a:t>Note: RUPs require more detailed records</a:t>
            </a:r>
          </a:p>
        </p:txBody>
      </p:sp>
    </p:spTree>
    <p:extLst>
      <p:ext uri="{BB962C8B-B14F-4D97-AF65-F5344CB8AC3E}">
        <p14:creationId xmlns:p14="http://schemas.microsoft.com/office/powerpoint/2010/main" val="1131358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5A59BA-243E-4ED4-B6E6-AB68686131D5}"/>
              </a:ext>
            </a:extLst>
          </p:cNvPr>
          <p:cNvPicPr>
            <a:picLocks noChangeAspect="1"/>
          </p:cNvPicPr>
          <p:nvPr/>
        </p:nvPicPr>
        <p:blipFill>
          <a:blip r:embed="rId3"/>
          <a:stretch>
            <a:fillRect/>
          </a:stretch>
        </p:blipFill>
        <p:spPr>
          <a:xfrm>
            <a:off x="3553097" y="358392"/>
            <a:ext cx="5029200" cy="6211123"/>
          </a:xfrm>
          <a:prstGeom prst="rect">
            <a:avLst/>
          </a:prstGeom>
        </p:spPr>
      </p:pic>
    </p:spTree>
    <p:extLst>
      <p:ext uri="{BB962C8B-B14F-4D97-AF65-F5344CB8AC3E}">
        <p14:creationId xmlns:p14="http://schemas.microsoft.com/office/powerpoint/2010/main" val="207443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a:xfrm>
            <a:off x="901148" y="988908"/>
            <a:ext cx="10058400" cy="897832"/>
          </a:xfrm>
        </p:spPr>
        <p:txBody>
          <a:bodyPr>
            <a:normAutofit fontScale="90000"/>
          </a:bodyPr>
          <a:lstStyle/>
          <a:p>
            <a:r>
              <a:rPr lang="en-US" sz="4000" b="1" cap="none" dirty="0"/>
              <a:t>Inspection and Cleaning Requirements (Retailers/Fillers)</a:t>
            </a:r>
            <a:endParaRPr lang="en-US" b="1" dirty="0"/>
          </a:p>
        </p:txBody>
      </p:sp>
      <p:sp>
        <p:nvSpPr>
          <p:cNvPr id="14" name="Content Placeholder 13">
            <a:extLst>
              <a:ext uri="{FF2B5EF4-FFF2-40B4-BE49-F238E27FC236}">
                <a16:creationId xmlns:a16="http://schemas.microsoft.com/office/drawing/2014/main" id="{CB18189A-E68F-412C-89A9-3D1C8CE95DBB}"/>
              </a:ext>
            </a:extLst>
          </p:cNvPr>
          <p:cNvSpPr>
            <a:spLocks noGrp="1"/>
          </p:cNvSpPr>
          <p:nvPr>
            <p:ph idx="1"/>
          </p:nvPr>
        </p:nvSpPr>
        <p:spPr/>
        <p:txBody>
          <a:bodyPr vert="horz" lIns="0" tIns="45720" rIns="0" bIns="45720" rtlCol="0" anchor="t">
            <a:normAutofit/>
          </a:bodyPr>
          <a:lstStyle/>
          <a:p>
            <a:pPr marL="0" indent="0">
              <a:buNone/>
            </a:pPr>
            <a:endParaRPr lang="en-US" dirty="0"/>
          </a:p>
          <a:p>
            <a:endParaRPr lang="en-US" dirty="0"/>
          </a:p>
        </p:txBody>
      </p:sp>
      <p:sp>
        <p:nvSpPr>
          <p:cNvPr id="4" name="Rectangle 3">
            <a:extLst>
              <a:ext uri="{FF2B5EF4-FFF2-40B4-BE49-F238E27FC236}">
                <a16:creationId xmlns:a16="http://schemas.microsoft.com/office/drawing/2014/main" id="{9865A103-8A51-4C73-9747-2062755A46A3}"/>
              </a:ext>
            </a:extLst>
          </p:cNvPr>
          <p:cNvSpPr/>
          <p:nvPr/>
        </p:nvSpPr>
        <p:spPr>
          <a:xfrm>
            <a:off x="620204" y="2434639"/>
            <a:ext cx="10535476" cy="2953309"/>
          </a:xfrm>
          <a:prstGeom prst="rect">
            <a:avLst/>
          </a:prstGeom>
        </p:spPr>
        <p:txBody>
          <a:bodyPr wrap="square">
            <a:spAutoFit/>
          </a:bodyPr>
          <a:lstStyle/>
          <a:p>
            <a:pPr marL="914400" lvl="1" indent="-457200">
              <a:lnSpc>
                <a:spcPct val="150000"/>
              </a:lnSpc>
              <a:buFont typeface="Wingdings" panose="05000000000000000000" pitchFamily="2" charset="2"/>
              <a:buChar char="q"/>
            </a:pPr>
            <a:r>
              <a:rPr lang="en-US" sz="3200" dirty="0"/>
              <a:t>Are valves functioning?</a:t>
            </a:r>
          </a:p>
          <a:p>
            <a:pPr marL="914400" lvl="1" indent="-457200">
              <a:lnSpc>
                <a:spcPct val="150000"/>
              </a:lnSpc>
              <a:buFont typeface="Wingdings" panose="05000000000000000000" pitchFamily="2" charset="2"/>
              <a:buChar char="q"/>
            </a:pPr>
            <a:r>
              <a:rPr lang="en-US" sz="3200" dirty="0"/>
              <a:t>Does the tank have spills, leaks, or cracks?</a:t>
            </a:r>
          </a:p>
          <a:p>
            <a:pPr marL="914400" lvl="1" indent="-457200">
              <a:lnSpc>
                <a:spcPct val="150000"/>
              </a:lnSpc>
              <a:buFont typeface="Wingdings" panose="05000000000000000000" pitchFamily="2" charset="2"/>
              <a:buChar char="q"/>
            </a:pPr>
            <a:r>
              <a:rPr lang="en-US" sz="3200" dirty="0"/>
              <a:t>Is the pesticide label affixed?</a:t>
            </a:r>
          </a:p>
          <a:p>
            <a:pPr marL="914400" lvl="1" indent="-457200">
              <a:lnSpc>
                <a:spcPct val="150000"/>
              </a:lnSpc>
              <a:buFont typeface="Wingdings" panose="05000000000000000000" pitchFamily="2" charset="2"/>
              <a:buChar char="q"/>
            </a:pPr>
            <a:r>
              <a:rPr lang="en-US" sz="3200" dirty="0"/>
              <a:t>Are tamper-evident seals intact?</a:t>
            </a:r>
          </a:p>
        </p:txBody>
      </p:sp>
      <p:pic>
        <p:nvPicPr>
          <p:cNvPr id="1026" name="Picture 2" descr="Check Mark, Tick Mark, Okay, Right">
            <a:extLst>
              <a:ext uri="{FF2B5EF4-FFF2-40B4-BE49-F238E27FC236}">
                <a16:creationId xmlns:a16="http://schemas.microsoft.com/office/drawing/2014/main" id="{7F65571B-C226-4AF3-A4FD-7B5E8E2F9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38672">
            <a:off x="8525122" y="352991"/>
            <a:ext cx="3571788" cy="2640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609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661078" y="942871"/>
            <a:ext cx="7494602" cy="2874449"/>
          </a:xfrm>
        </p:spPr>
        <p:txBody>
          <a:bodyPr>
            <a:noAutofit/>
          </a:bodyPr>
          <a:lstStyle/>
          <a:p>
            <a:r>
              <a:rPr lang="en-US" sz="3600" b="1" i="1" dirty="0">
                <a:ea typeface="+mj-lt"/>
                <a:cs typeface="+mj-lt"/>
              </a:rPr>
              <a:t>What cleaning procedure must be followed when switching from one product to another</a:t>
            </a:r>
            <a:r>
              <a:rPr lang="en-US" sz="3600" b="1" i="1" dirty="0"/>
              <a:t>?</a:t>
            </a:r>
            <a:endParaRPr lang="en-US" dirty="0"/>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3661078" y="3974123"/>
            <a:ext cx="7494602" cy="1941006"/>
          </a:xfrm>
        </p:spPr>
        <p:txBody>
          <a:bodyPr vert="horz" lIns="0" tIns="45720" rIns="0" bIns="45720" rtlCol="0" anchor="t">
            <a:normAutofit/>
          </a:bodyPr>
          <a:lstStyle/>
          <a:p>
            <a:r>
              <a:rPr lang="en-US" sz="3200" dirty="0">
                <a:solidFill>
                  <a:srgbClr val="000000"/>
                </a:solidFill>
              </a:rPr>
              <a:t>Use the </a:t>
            </a:r>
            <a:r>
              <a:rPr lang="en-US" sz="3200" b="1" dirty="0"/>
              <a:t>cleaning </a:t>
            </a:r>
            <a:r>
              <a:rPr lang="en-US" sz="3200" dirty="0">
                <a:solidFill>
                  <a:srgbClr val="000000"/>
                </a:solidFill>
              </a:rPr>
              <a:t>procedure for the last product in the tank. </a:t>
            </a:r>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899664" y="2064730"/>
            <a:ext cx="2533650" cy="2543175"/>
          </a:xfrm>
        </p:spPr>
      </p:pic>
    </p:spTree>
    <p:extLst>
      <p:ext uri="{BB962C8B-B14F-4D97-AF65-F5344CB8AC3E}">
        <p14:creationId xmlns:p14="http://schemas.microsoft.com/office/powerpoint/2010/main" val="28938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A9AC8-EA60-644D-9DDA-B76203EA1E87}"/>
              </a:ext>
            </a:extLst>
          </p:cNvPr>
          <p:cNvSpPr>
            <a:spLocks noGrp="1"/>
          </p:cNvSpPr>
          <p:nvPr>
            <p:ph type="title"/>
          </p:nvPr>
        </p:nvSpPr>
        <p:spPr>
          <a:xfrm>
            <a:off x="2644368" y="1968402"/>
            <a:ext cx="6903264" cy="2627044"/>
          </a:xfrm>
        </p:spPr>
        <p:txBody>
          <a:bodyPr>
            <a:noAutofit/>
          </a:bodyPr>
          <a:lstStyle/>
          <a:p>
            <a:r>
              <a:rPr lang="en-US" sz="5400" b="1" dirty="0">
                <a:solidFill>
                  <a:schemeClr val="tx1"/>
                </a:solidFill>
              </a:rPr>
              <a:t>Pressure testing</a:t>
            </a:r>
          </a:p>
        </p:txBody>
      </p:sp>
      <p:pic>
        <p:nvPicPr>
          <p:cNvPr id="3" name="Picture 2">
            <a:extLst>
              <a:ext uri="{FF2B5EF4-FFF2-40B4-BE49-F238E27FC236}">
                <a16:creationId xmlns:a16="http://schemas.microsoft.com/office/drawing/2014/main" id="{0FA7A95F-AD6D-470D-90F3-719797DC2C39}"/>
              </a:ext>
            </a:extLst>
          </p:cNvPr>
          <p:cNvPicPr>
            <a:picLocks noChangeAspect="1"/>
          </p:cNvPicPr>
          <p:nvPr/>
        </p:nvPicPr>
        <p:blipFill>
          <a:blip r:embed="rId3"/>
          <a:stretch>
            <a:fillRect/>
          </a:stretch>
        </p:blipFill>
        <p:spPr>
          <a:xfrm>
            <a:off x="914400" y="6326393"/>
            <a:ext cx="4324206" cy="461773"/>
          </a:xfrm>
          <a:prstGeom prst="rect">
            <a:avLst/>
          </a:prstGeom>
        </p:spPr>
      </p:pic>
      <p:sp>
        <p:nvSpPr>
          <p:cNvPr id="4" name="TextBox 3">
            <a:extLst>
              <a:ext uri="{FF2B5EF4-FFF2-40B4-BE49-F238E27FC236}">
                <a16:creationId xmlns:a16="http://schemas.microsoft.com/office/drawing/2014/main" id="{35F451B1-9816-47B2-A211-C4ECB536773E}"/>
              </a:ext>
            </a:extLst>
          </p:cNvPr>
          <p:cNvSpPr txBox="1"/>
          <p:nvPr/>
        </p:nvSpPr>
        <p:spPr>
          <a:xfrm>
            <a:off x="7005937"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spTree>
    <p:extLst>
      <p:ext uri="{BB962C8B-B14F-4D97-AF65-F5344CB8AC3E}">
        <p14:creationId xmlns:p14="http://schemas.microsoft.com/office/powerpoint/2010/main" val="979160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p:txBody>
          <a:bodyPr>
            <a:normAutofit fontScale="90000"/>
          </a:bodyPr>
          <a:lstStyle/>
          <a:p>
            <a:r>
              <a:rPr lang="en-US" sz="4000" b="1" cap="none" dirty="0"/>
              <a:t>Pressure Testing</a:t>
            </a:r>
            <a:endParaRPr lang="en-US" b="1" dirty="0"/>
          </a:p>
        </p:txBody>
      </p:sp>
      <p:sp>
        <p:nvSpPr>
          <p:cNvPr id="14" name="Content Placeholder 13">
            <a:extLst>
              <a:ext uri="{FF2B5EF4-FFF2-40B4-BE49-F238E27FC236}">
                <a16:creationId xmlns:a16="http://schemas.microsoft.com/office/drawing/2014/main" id="{CB18189A-E68F-412C-89A9-3D1C8CE95DBB}"/>
              </a:ext>
            </a:extLst>
          </p:cNvPr>
          <p:cNvSpPr>
            <a:spLocks noGrp="1"/>
          </p:cNvSpPr>
          <p:nvPr>
            <p:ph idx="1"/>
          </p:nvPr>
        </p:nvSpPr>
        <p:spPr>
          <a:xfrm>
            <a:off x="1066800" y="2014798"/>
            <a:ext cx="10058400" cy="3760891"/>
          </a:xfrm>
        </p:spPr>
        <p:txBody>
          <a:bodyPr vert="horz" lIns="0" tIns="45720" rIns="0" bIns="45720" rtlCol="0" anchor="t">
            <a:normAutofit/>
          </a:bodyPr>
          <a:lstStyle/>
          <a:p>
            <a:pPr algn="ctr"/>
            <a:r>
              <a:rPr lang="en-US" sz="4400" dirty="0"/>
              <a:t>Do retailers need to pressure test </a:t>
            </a:r>
            <a:r>
              <a:rPr lang="en-US" sz="4400" dirty="0" err="1"/>
              <a:t>minibulk</a:t>
            </a:r>
            <a:r>
              <a:rPr lang="en-US" sz="4400" dirty="0"/>
              <a:t> containers?</a:t>
            </a:r>
          </a:p>
        </p:txBody>
      </p:sp>
      <p:pic>
        <p:nvPicPr>
          <p:cNvPr id="4" name="Picture 3">
            <a:extLst>
              <a:ext uri="{FF2B5EF4-FFF2-40B4-BE49-F238E27FC236}">
                <a16:creationId xmlns:a16="http://schemas.microsoft.com/office/drawing/2014/main" id="{8C0E98BD-ABFE-41F8-8D99-9F03A3B78A6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010770" y="3673203"/>
            <a:ext cx="4231419" cy="2102486"/>
          </a:xfrm>
          <a:prstGeom prst="rect">
            <a:avLst/>
          </a:prstGeom>
        </p:spPr>
      </p:pic>
    </p:spTree>
    <p:extLst>
      <p:ext uri="{BB962C8B-B14F-4D97-AF65-F5344CB8AC3E}">
        <p14:creationId xmlns:p14="http://schemas.microsoft.com/office/powerpoint/2010/main" val="1074195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5DAEF8-8B3A-42F1-AF13-316385F6EF15}"/>
              </a:ext>
            </a:extLst>
          </p:cNvPr>
          <p:cNvSpPr>
            <a:spLocks noGrp="1"/>
          </p:cNvSpPr>
          <p:nvPr>
            <p:ph type="title"/>
          </p:nvPr>
        </p:nvSpPr>
        <p:spPr>
          <a:xfrm>
            <a:off x="746406" y="874718"/>
            <a:ext cx="3347129" cy="1438822"/>
          </a:xfrm>
        </p:spPr>
        <p:txBody>
          <a:bodyPr>
            <a:normAutofit/>
          </a:bodyPr>
          <a:lstStyle/>
          <a:p>
            <a:r>
              <a:rPr lang="en-US" sz="3600" b="1" cap="none" dirty="0"/>
              <a:t>Does it need tested?</a:t>
            </a:r>
          </a:p>
        </p:txBody>
      </p:sp>
      <p:sp>
        <p:nvSpPr>
          <p:cNvPr id="10" name="Content Placeholder 13">
            <a:extLst>
              <a:ext uri="{FF2B5EF4-FFF2-40B4-BE49-F238E27FC236}">
                <a16:creationId xmlns:a16="http://schemas.microsoft.com/office/drawing/2014/main" id="{73D81E58-58DC-40D5-9B06-B9706DF33E4C}"/>
              </a:ext>
            </a:extLst>
          </p:cNvPr>
          <p:cNvSpPr txBox="1">
            <a:spLocks/>
          </p:cNvSpPr>
          <p:nvPr/>
        </p:nvSpPr>
        <p:spPr>
          <a:xfrm>
            <a:off x="1097280" y="2130957"/>
            <a:ext cx="3942553" cy="1828800"/>
          </a:xfrm>
          <a:prstGeom prst="rect">
            <a:avLst/>
          </a:prstGeom>
        </p:spPr>
        <p:txBody>
          <a:bodyPr vert="horz" lIns="0" tIns="45720" rIns="0" bIns="45720" rtlCol="0" anchor="t">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471400" lvl="8" indent="0">
              <a:buNone/>
            </a:pPr>
            <a:endParaRPr lang="en-US" sz="3000" dirty="0"/>
          </a:p>
        </p:txBody>
      </p:sp>
      <p:sp>
        <p:nvSpPr>
          <p:cNvPr id="9" name="Content Placeholder 8">
            <a:extLst>
              <a:ext uri="{FF2B5EF4-FFF2-40B4-BE49-F238E27FC236}">
                <a16:creationId xmlns:a16="http://schemas.microsoft.com/office/drawing/2014/main" id="{1706F13B-913D-4AD1-BCFA-18A6AFAF6B6C}"/>
              </a:ext>
            </a:extLst>
          </p:cNvPr>
          <p:cNvSpPr>
            <a:spLocks noGrp="1"/>
          </p:cNvSpPr>
          <p:nvPr>
            <p:ph idx="1"/>
          </p:nvPr>
        </p:nvSpPr>
        <p:spPr>
          <a:xfrm>
            <a:off x="863364" y="2449648"/>
            <a:ext cx="3469460" cy="3760891"/>
          </a:xfrm>
        </p:spPr>
        <p:txBody>
          <a:bodyPr vert="horz" lIns="0" tIns="45720" rIns="0" bIns="45720" rtlCol="0" anchor="t">
            <a:normAutofit/>
          </a:bodyPr>
          <a:lstStyle/>
          <a:p>
            <a:r>
              <a:rPr lang="en-US" sz="2800" dirty="0"/>
              <a:t>Check UN code:</a:t>
            </a:r>
          </a:p>
          <a:p>
            <a:pPr lvl="1"/>
            <a:r>
              <a:rPr lang="en-US" sz="2800" dirty="0"/>
              <a:t>X, Y, or Z?</a:t>
            </a:r>
          </a:p>
          <a:p>
            <a:pPr lvl="1"/>
            <a:r>
              <a:rPr lang="en-US" sz="2800" dirty="0"/>
              <a:t>Date</a:t>
            </a:r>
          </a:p>
        </p:txBody>
      </p:sp>
      <p:pic>
        <p:nvPicPr>
          <p:cNvPr id="13" name="Content Placeholder 6">
            <a:extLst>
              <a:ext uri="{FF2B5EF4-FFF2-40B4-BE49-F238E27FC236}">
                <a16:creationId xmlns:a16="http://schemas.microsoft.com/office/drawing/2014/main" id="{73D755F3-E9D3-4C4C-BF9D-353B7DED77A8}"/>
              </a:ext>
            </a:extLst>
          </p:cNvPr>
          <p:cNvPicPr>
            <a:picLocks noChangeAspect="1"/>
          </p:cNvPicPr>
          <p:nvPr/>
        </p:nvPicPr>
        <p:blipFill>
          <a:blip r:embed="rId3"/>
          <a:stretch>
            <a:fillRect/>
          </a:stretch>
        </p:blipFill>
        <p:spPr>
          <a:xfrm>
            <a:off x="4332824" y="1994849"/>
            <a:ext cx="3590925" cy="3590925"/>
          </a:xfrm>
          <a:prstGeom prst="rect">
            <a:avLst/>
          </a:prstGeom>
        </p:spPr>
      </p:pic>
      <p:pic>
        <p:nvPicPr>
          <p:cNvPr id="2" name="Picture 1">
            <a:extLst>
              <a:ext uri="{FF2B5EF4-FFF2-40B4-BE49-F238E27FC236}">
                <a16:creationId xmlns:a16="http://schemas.microsoft.com/office/drawing/2014/main" id="{FF827283-3A16-473E-A2C4-08BD023C5E87}"/>
              </a:ext>
            </a:extLst>
          </p:cNvPr>
          <p:cNvPicPr>
            <a:picLocks noChangeAspect="1"/>
          </p:cNvPicPr>
          <p:nvPr/>
        </p:nvPicPr>
        <p:blipFill rotWithShape="1">
          <a:blip r:embed="rId4"/>
          <a:srcRect l="6039" t="6708" r="12060" b="10975"/>
          <a:stretch/>
        </p:blipFill>
        <p:spPr>
          <a:xfrm>
            <a:off x="4332824" y="475905"/>
            <a:ext cx="7699921" cy="5906190"/>
          </a:xfrm>
          <a:prstGeom prst="rect">
            <a:avLst/>
          </a:prstGeom>
        </p:spPr>
      </p:pic>
      <p:sp>
        <p:nvSpPr>
          <p:cNvPr id="3" name="Oval 2">
            <a:extLst>
              <a:ext uri="{FF2B5EF4-FFF2-40B4-BE49-F238E27FC236}">
                <a16:creationId xmlns:a16="http://schemas.microsoft.com/office/drawing/2014/main" id="{36CC0D23-D7B0-4D22-B124-04E8B319B50C}"/>
              </a:ext>
            </a:extLst>
          </p:cNvPr>
          <p:cNvSpPr/>
          <p:nvPr/>
        </p:nvSpPr>
        <p:spPr>
          <a:xfrm>
            <a:off x="7346350" y="1227434"/>
            <a:ext cx="951039" cy="858731"/>
          </a:xfrm>
          <a:prstGeom prst="ellipse">
            <a:avLst/>
          </a:prstGeom>
          <a:noFill/>
          <a:ln w="76200">
            <a:solidFill>
              <a:srgbClr val="FFFF00"/>
            </a:solidFill>
          </a:ln>
          <a:effectLst>
            <a:glow rad="228600">
              <a:srgbClr val="FFFF00">
                <a:alpha val="40000"/>
              </a:srgbClr>
            </a:glo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B791741A-8159-434E-8001-5D302D607308}"/>
              </a:ext>
            </a:extLst>
          </p:cNvPr>
          <p:cNvSpPr/>
          <p:nvPr/>
        </p:nvSpPr>
        <p:spPr>
          <a:xfrm rot="20762609">
            <a:off x="4476642" y="3750604"/>
            <a:ext cx="5762090" cy="998948"/>
          </a:xfrm>
          <a:prstGeom prst="ellipse">
            <a:avLst/>
          </a:prstGeom>
          <a:noFill/>
          <a:ln w="76200">
            <a:solidFill>
              <a:srgbClr val="FFFF00"/>
            </a:solidFill>
          </a:ln>
          <a:effectLst>
            <a:glow rad="228600">
              <a:srgbClr val="FFFF00">
                <a:alpha val="40000"/>
              </a:srgbClr>
            </a:glo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518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a:xfrm>
            <a:off x="817049" y="888397"/>
            <a:ext cx="10290313" cy="587584"/>
          </a:xfrm>
        </p:spPr>
        <p:txBody>
          <a:bodyPr>
            <a:normAutofit fontScale="90000"/>
          </a:bodyPr>
          <a:lstStyle/>
          <a:p>
            <a:r>
              <a:rPr lang="en-US" sz="4000" b="1" cap="none" dirty="0"/>
              <a:t>Pressure Testing Process</a:t>
            </a:r>
            <a:endParaRPr lang="en-US" b="1" dirty="0"/>
          </a:p>
        </p:txBody>
      </p:sp>
      <p:sp>
        <p:nvSpPr>
          <p:cNvPr id="14" name="Content Placeholder 13">
            <a:extLst>
              <a:ext uri="{FF2B5EF4-FFF2-40B4-BE49-F238E27FC236}">
                <a16:creationId xmlns:a16="http://schemas.microsoft.com/office/drawing/2014/main" id="{CB18189A-E68F-412C-89A9-3D1C8CE95DBB}"/>
              </a:ext>
            </a:extLst>
          </p:cNvPr>
          <p:cNvSpPr>
            <a:spLocks noGrp="1"/>
          </p:cNvSpPr>
          <p:nvPr>
            <p:ph idx="1"/>
          </p:nvPr>
        </p:nvSpPr>
        <p:spPr>
          <a:xfrm>
            <a:off x="1230922" y="1565440"/>
            <a:ext cx="5122985" cy="4381677"/>
          </a:xfrm>
        </p:spPr>
        <p:txBody>
          <a:bodyPr vert="horz" lIns="0" tIns="45720" rIns="0" bIns="45720" rtlCol="0" anchor="t">
            <a:normAutofit/>
          </a:bodyPr>
          <a:lstStyle/>
          <a:p>
            <a:pPr marL="715518" lvl="1" indent="-514350">
              <a:buFont typeface="+mj-lt"/>
              <a:buAutoNum type="arabicPeriod"/>
            </a:pPr>
            <a:r>
              <a:rPr lang="en-US" sz="2800" dirty="0"/>
              <a:t>Close openings</a:t>
            </a:r>
          </a:p>
          <a:p>
            <a:pPr marL="715518" lvl="1" indent="-514350">
              <a:buFont typeface="+mj-lt"/>
              <a:buAutoNum type="arabicPeriod"/>
            </a:pPr>
            <a:r>
              <a:rPr lang="en-US" sz="2800" dirty="0"/>
              <a:t>Pressurize to 3 psi </a:t>
            </a:r>
          </a:p>
          <a:p>
            <a:pPr marL="715518" lvl="1" indent="-514350">
              <a:buFont typeface="+mj-lt"/>
              <a:buAutoNum type="arabicPeriod"/>
            </a:pPr>
            <a:r>
              <a:rPr lang="en-US" sz="2800" dirty="0"/>
              <a:t>Wait 5 minutes</a:t>
            </a:r>
          </a:p>
          <a:p>
            <a:pPr marL="715518" lvl="1" indent="-514350">
              <a:buFont typeface="+mj-lt"/>
              <a:buAutoNum type="arabicPeriod"/>
            </a:pPr>
            <a:r>
              <a:rPr lang="en-US" sz="2800" dirty="0"/>
              <a:t>If no signs of leaks or excessive bulging, the container passes the pressure test</a:t>
            </a:r>
          </a:p>
          <a:p>
            <a:pPr marL="715518" lvl="1" indent="-514350">
              <a:buFont typeface="+mj-lt"/>
              <a:buAutoNum type="arabicPeriod"/>
            </a:pPr>
            <a:endParaRPr lang="en-US" sz="2800" dirty="0"/>
          </a:p>
          <a:p>
            <a:pPr marL="715518" lvl="1" indent="-514350">
              <a:buFont typeface="+mj-lt"/>
              <a:buAutoNum type="arabicPeriod"/>
            </a:pPr>
            <a:endParaRPr lang="en-US" sz="2800" dirty="0"/>
          </a:p>
          <a:p>
            <a:pPr marL="201168" lvl="1" indent="0">
              <a:buNone/>
            </a:pPr>
            <a:endParaRPr lang="en-US" sz="2800" dirty="0"/>
          </a:p>
          <a:p>
            <a:pPr marL="201168" lvl="1" indent="0">
              <a:buNone/>
            </a:pPr>
            <a:endParaRPr lang="en-US" sz="2800" dirty="0"/>
          </a:p>
        </p:txBody>
      </p:sp>
      <p:pic>
        <p:nvPicPr>
          <p:cNvPr id="3" name="Picture 2">
            <a:extLst>
              <a:ext uri="{FF2B5EF4-FFF2-40B4-BE49-F238E27FC236}">
                <a16:creationId xmlns:a16="http://schemas.microsoft.com/office/drawing/2014/main" id="{954C27C1-7DE0-4E94-B452-02BE8B2A57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265"/>
          <a:stretch/>
        </p:blipFill>
        <p:spPr>
          <a:xfrm>
            <a:off x="6619165" y="1182189"/>
            <a:ext cx="4916156" cy="4624251"/>
          </a:xfrm>
          <a:prstGeom prst="rect">
            <a:avLst/>
          </a:prstGeom>
        </p:spPr>
      </p:pic>
    </p:spTree>
    <p:extLst>
      <p:ext uri="{BB962C8B-B14F-4D97-AF65-F5344CB8AC3E}">
        <p14:creationId xmlns:p14="http://schemas.microsoft.com/office/powerpoint/2010/main" val="591742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a:xfrm>
            <a:off x="926122" y="942871"/>
            <a:ext cx="10229558" cy="587584"/>
          </a:xfrm>
        </p:spPr>
        <p:txBody>
          <a:bodyPr>
            <a:normAutofit fontScale="90000"/>
          </a:bodyPr>
          <a:lstStyle/>
          <a:p>
            <a:r>
              <a:rPr lang="en-US" sz="4000" b="1" cap="none" dirty="0"/>
              <a:t>RECORDS: Pressure Testing</a:t>
            </a:r>
            <a:endParaRPr lang="en-US" b="1" dirty="0"/>
          </a:p>
        </p:txBody>
      </p:sp>
      <p:pic>
        <p:nvPicPr>
          <p:cNvPr id="4" name="Picture 3">
            <a:extLst>
              <a:ext uri="{FF2B5EF4-FFF2-40B4-BE49-F238E27FC236}">
                <a16:creationId xmlns:a16="http://schemas.microsoft.com/office/drawing/2014/main" id="{8265AE15-AC35-452C-A197-EFE22AC6E8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3016" y="301402"/>
            <a:ext cx="4687226" cy="6255195"/>
          </a:xfrm>
          <a:prstGeom prst="rect">
            <a:avLst/>
          </a:prstGeom>
        </p:spPr>
      </p:pic>
      <p:sp>
        <p:nvSpPr>
          <p:cNvPr id="3" name="TextBox 2">
            <a:extLst>
              <a:ext uri="{FF2B5EF4-FFF2-40B4-BE49-F238E27FC236}">
                <a16:creationId xmlns:a16="http://schemas.microsoft.com/office/drawing/2014/main" id="{58EA2952-F0F2-C247-BD8A-60B2B2C8BDFA}"/>
              </a:ext>
            </a:extLst>
          </p:cNvPr>
          <p:cNvSpPr txBox="1"/>
          <p:nvPr/>
        </p:nvSpPr>
        <p:spPr>
          <a:xfrm>
            <a:off x="926122" y="1627480"/>
            <a:ext cx="6166339" cy="4832092"/>
          </a:xfrm>
          <a:prstGeom prst="rect">
            <a:avLst/>
          </a:prstGeom>
          <a:noFill/>
        </p:spPr>
        <p:txBody>
          <a:bodyPr wrap="square" rtlCol="0">
            <a:spAutoFit/>
          </a:bodyPr>
          <a:lstStyle/>
          <a:p>
            <a:pPr marL="514350" indent="-514350">
              <a:buFont typeface="+mj-lt"/>
              <a:buAutoNum type="arabicPeriod"/>
            </a:pPr>
            <a:r>
              <a:rPr lang="en-US" sz="2800" dirty="0"/>
              <a:t>Permanently mark container</a:t>
            </a:r>
          </a:p>
          <a:p>
            <a:pPr marL="971550" lvl="1" indent="-514350">
              <a:buFont typeface="Arial" panose="020B0604020202020204" pitchFamily="34" charset="0"/>
              <a:buChar char="•"/>
            </a:pPr>
            <a:r>
              <a:rPr lang="en-US" sz="2800" dirty="0"/>
              <a:t>Date</a:t>
            </a:r>
          </a:p>
          <a:p>
            <a:pPr marL="971550" lvl="1" indent="-514350">
              <a:buFont typeface="Arial" panose="020B0604020202020204" pitchFamily="34" charset="0"/>
              <a:buChar char="•"/>
            </a:pPr>
            <a:r>
              <a:rPr lang="en-US" sz="2800" dirty="0"/>
              <a:t>Near UN logo</a:t>
            </a:r>
          </a:p>
          <a:p>
            <a:pPr marL="514350" indent="-514350">
              <a:buFont typeface="+mj-lt"/>
              <a:buAutoNum type="arabicPeriod"/>
            </a:pPr>
            <a:r>
              <a:rPr lang="en-US" sz="2800" dirty="0"/>
              <a:t>Record keeping</a:t>
            </a:r>
          </a:p>
          <a:p>
            <a:pPr marL="971550" lvl="1" indent="-514350">
              <a:buFont typeface="Arial" panose="020B0604020202020204" pitchFamily="34" charset="0"/>
              <a:buChar char="•"/>
            </a:pPr>
            <a:r>
              <a:rPr lang="en-US" sz="2800" dirty="0"/>
              <a:t>Your name</a:t>
            </a:r>
          </a:p>
          <a:p>
            <a:pPr marL="971550" lvl="1" indent="-514350">
              <a:buFont typeface="Arial" panose="020B0604020202020204" pitchFamily="34" charset="0"/>
              <a:buChar char="•"/>
            </a:pPr>
            <a:r>
              <a:rPr lang="en-US" sz="2800" dirty="0"/>
              <a:t>Testing site</a:t>
            </a:r>
          </a:p>
          <a:p>
            <a:pPr marL="971550" lvl="1" indent="-514350">
              <a:buFont typeface="Arial" panose="020B0604020202020204" pitchFamily="34" charset="0"/>
              <a:buChar char="•"/>
            </a:pPr>
            <a:r>
              <a:rPr lang="en-US" sz="2800" dirty="0"/>
              <a:t>Date</a:t>
            </a:r>
          </a:p>
          <a:p>
            <a:pPr marL="971550" lvl="1" indent="-514350">
              <a:buFont typeface="Arial" panose="020B0604020202020204" pitchFamily="34" charset="0"/>
              <a:buChar char="•"/>
            </a:pPr>
            <a:r>
              <a:rPr lang="en-US" sz="2800" dirty="0"/>
              <a:t>Container ID #</a:t>
            </a:r>
          </a:p>
          <a:p>
            <a:pPr marL="971550" lvl="1" indent="-514350">
              <a:buFont typeface="Arial" panose="020B0604020202020204" pitchFamily="34" charset="0"/>
              <a:buChar char="•"/>
            </a:pPr>
            <a:r>
              <a:rPr lang="en-US" sz="2800" dirty="0"/>
              <a:t>Pass/Fail</a:t>
            </a:r>
          </a:p>
          <a:p>
            <a:pPr marL="971550" lvl="1" indent="-514350">
              <a:buFont typeface="Arial" panose="020B0604020202020204" pitchFamily="34" charset="0"/>
              <a:buChar char="•"/>
            </a:pPr>
            <a:r>
              <a:rPr lang="en-US" sz="2800" dirty="0"/>
              <a:t>Procedure description</a:t>
            </a:r>
          </a:p>
          <a:p>
            <a:endParaRPr lang="en-US" sz="2800" dirty="0"/>
          </a:p>
        </p:txBody>
      </p:sp>
    </p:spTree>
    <p:extLst>
      <p:ext uri="{BB962C8B-B14F-4D97-AF65-F5344CB8AC3E}">
        <p14:creationId xmlns:p14="http://schemas.microsoft.com/office/powerpoint/2010/main" val="121787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p:txBody>
          <a:bodyPr>
            <a:normAutofit fontScale="90000"/>
          </a:bodyPr>
          <a:lstStyle/>
          <a:p>
            <a:r>
              <a:rPr lang="en-US" sz="4000" b="1" cap="none" dirty="0"/>
              <a:t>RECORDS: Pressure Testing</a:t>
            </a:r>
            <a:endParaRPr lang="en-US" b="1" dirty="0"/>
          </a:p>
        </p:txBody>
      </p:sp>
      <p:sp>
        <p:nvSpPr>
          <p:cNvPr id="3" name="TextBox 2">
            <a:extLst>
              <a:ext uri="{FF2B5EF4-FFF2-40B4-BE49-F238E27FC236}">
                <a16:creationId xmlns:a16="http://schemas.microsoft.com/office/drawing/2014/main" id="{58EA2952-F0F2-C247-BD8A-60B2B2C8BDFA}"/>
              </a:ext>
            </a:extLst>
          </p:cNvPr>
          <p:cNvSpPr txBox="1"/>
          <p:nvPr/>
        </p:nvSpPr>
        <p:spPr>
          <a:xfrm>
            <a:off x="926122" y="1796756"/>
            <a:ext cx="6940063" cy="3242041"/>
          </a:xfrm>
          <a:prstGeom prst="rect">
            <a:avLst/>
          </a:prstGeom>
          <a:noFill/>
        </p:spPr>
        <p:txBody>
          <a:bodyPr wrap="square" rtlCol="0">
            <a:spAutoFit/>
          </a:bodyPr>
          <a:lstStyle/>
          <a:p>
            <a:pPr>
              <a:lnSpc>
                <a:spcPct val="150000"/>
              </a:lnSpc>
            </a:pPr>
            <a:r>
              <a:rPr lang="en-US" sz="2800" dirty="0"/>
              <a:t>What if it fails?</a:t>
            </a:r>
          </a:p>
          <a:p>
            <a:pPr marL="457200" indent="-457200">
              <a:buFont typeface="Arial" panose="020B0604020202020204" pitchFamily="34" charset="0"/>
              <a:buChar char="•"/>
            </a:pPr>
            <a:r>
              <a:rPr lang="en-US" sz="2800" dirty="0"/>
              <a:t>Permanently &amp; prominently mark </a:t>
            </a:r>
          </a:p>
          <a:p>
            <a:r>
              <a:rPr lang="en-US" sz="2800" dirty="0"/>
              <a:t>     </a:t>
            </a:r>
            <a:r>
              <a:rPr lang="en-US" sz="2800" b="1" dirty="0"/>
              <a:t>“OUT OF SERVICE” </a:t>
            </a:r>
            <a:r>
              <a:rPr lang="en-US" sz="2800" i="1" dirty="0"/>
              <a:t>or</a:t>
            </a:r>
            <a:r>
              <a:rPr lang="en-US" sz="2800" b="1" dirty="0"/>
              <a:t> </a:t>
            </a:r>
          </a:p>
          <a:p>
            <a:r>
              <a:rPr lang="en-US" sz="2800" b="1" dirty="0"/>
              <a:t>     “FAILED PRESSURE TEST”</a:t>
            </a:r>
          </a:p>
          <a:p>
            <a:pPr marL="457200" indent="-457200">
              <a:lnSpc>
                <a:spcPct val="150000"/>
              </a:lnSpc>
              <a:buFont typeface="Arial" panose="020B0604020202020204" pitchFamily="34" charset="0"/>
              <a:buChar char="•"/>
            </a:pPr>
            <a:r>
              <a:rPr lang="en-US" sz="2800" dirty="0"/>
              <a:t>Note date out of service in records </a:t>
            </a:r>
          </a:p>
          <a:p>
            <a:pPr marL="457200" indent="-457200">
              <a:lnSpc>
                <a:spcPct val="150000"/>
              </a:lnSpc>
              <a:buFont typeface="Arial" panose="020B0604020202020204" pitchFamily="34" charset="0"/>
              <a:buChar char="•"/>
            </a:pPr>
            <a:r>
              <a:rPr lang="en-US" sz="2800" dirty="0"/>
              <a:t>Destroy or recycle container</a:t>
            </a:r>
          </a:p>
        </p:txBody>
      </p:sp>
      <p:pic>
        <p:nvPicPr>
          <p:cNvPr id="2052" name="Picture 4" descr="Cancel, No, Symbol, Sign, Wrong, Mark">
            <a:extLst>
              <a:ext uri="{FF2B5EF4-FFF2-40B4-BE49-F238E27FC236}">
                <a16:creationId xmlns:a16="http://schemas.microsoft.com/office/drawing/2014/main" id="{6272D201-5704-4B74-A2B2-D091DF8A0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902" y="1809750"/>
            <a:ext cx="38671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699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A9AC8-EA60-644D-9DDA-B76203EA1E87}"/>
              </a:ext>
            </a:extLst>
          </p:cNvPr>
          <p:cNvSpPr>
            <a:spLocks noGrp="1"/>
          </p:cNvSpPr>
          <p:nvPr>
            <p:ph type="title"/>
          </p:nvPr>
        </p:nvSpPr>
        <p:spPr>
          <a:xfrm>
            <a:off x="2644368" y="1968402"/>
            <a:ext cx="6903264" cy="2627044"/>
          </a:xfrm>
        </p:spPr>
        <p:txBody>
          <a:bodyPr>
            <a:noAutofit/>
          </a:bodyPr>
          <a:lstStyle/>
          <a:p>
            <a:r>
              <a:rPr lang="en-US" sz="5400" b="1" dirty="0">
                <a:solidFill>
                  <a:schemeClr val="tx1"/>
                </a:solidFill>
              </a:rPr>
              <a:t>Bulks vs. </a:t>
            </a:r>
            <a:r>
              <a:rPr lang="en-US" sz="5400" b="1" dirty="0" err="1">
                <a:solidFill>
                  <a:schemeClr val="tx1"/>
                </a:solidFill>
              </a:rPr>
              <a:t>Minibulks</a:t>
            </a:r>
            <a:endParaRPr lang="en-US" sz="5400" b="1" dirty="0">
              <a:solidFill>
                <a:schemeClr val="tx1"/>
              </a:solidFill>
            </a:endParaRPr>
          </a:p>
        </p:txBody>
      </p:sp>
      <p:pic>
        <p:nvPicPr>
          <p:cNvPr id="4" name="Picture 3">
            <a:extLst>
              <a:ext uri="{FF2B5EF4-FFF2-40B4-BE49-F238E27FC236}">
                <a16:creationId xmlns:a16="http://schemas.microsoft.com/office/drawing/2014/main" id="{59D3090F-49D0-473A-87EC-D44EFA6E0F3B}"/>
              </a:ext>
            </a:extLst>
          </p:cNvPr>
          <p:cNvPicPr>
            <a:picLocks noChangeAspect="1"/>
          </p:cNvPicPr>
          <p:nvPr/>
        </p:nvPicPr>
        <p:blipFill>
          <a:blip r:embed="rId3"/>
          <a:stretch>
            <a:fillRect/>
          </a:stretch>
        </p:blipFill>
        <p:spPr>
          <a:xfrm>
            <a:off x="914400" y="6326393"/>
            <a:ext cx="4324206" cy="461773"/>
          </a:xfrm>
          <a:prstGeom prst="rect">
            <a:avLst/>
          </a:prstGeom>
        </p:spPr>
      </p:pic>
      <p:sp>
        <p:nvSpPr>
          <p:cNvPr id="5" name="TextBox 4">
            <a:extLst>
              <a:ext uri="{FF2B5EF4-FFF2-40B4-BE49-F238E27FC236}">
                <a16:creationId xmlns:a16="http://schemas.microsoft.com/office/drawing/2014/main" id="{FEE8B503-EB56-404F-AA82-1DF1A53D3240}"/>
              </a:ext>
            </a:extLst>
          </p:cNvPr>
          <p:cNvSpPr txBox="1"/>
          <p:nvPr/>
        </p:nvSpPr>
        <p:spPr>
          <a:xfrm>
            <a:off x="7005937"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spTree>
    <p:extLst>
      <p:ext uri="{BB962C8B-B14F-4D97-AF65-F5344CB8AC3E}">
        <p14:creationId xmlns:p14="http://schemas.microsoft.com/office/powerpoint/2010/main" val="1779785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A9AC8-EA60-644D-9DDA-B76203EA1E87}"/>
              </a:ext>
            </a:extLst>
          </p:cNvPr>
          <p:cNvSpPr>
            <a:spLocks noGrp="1"/>
          </p:cNvSpPr>
          <p:nvPr>
            <p:ph type="title"/>
          </p:nvPr>
        </p:nvSpPr>
        <p:spPr>
          <a:xfrm>
            <a:off x="2644368" y="1968402"/>
            <a:ext cx="6265170" cy="2627044"/>
          </a:xfrm>
        </p:spPr>
        <p:txBody>
          <a:bodyPr>
            <a:noAutofit/>
          </a:bodyPr>
          <a:lstStyle/>
          <a:p>
            <a:r>
              <a:rPr lang="en-US" sz="5400" b="1" dirty="0">
                <a:solidFill>
                  <a:schemeClr val="tx1"/>
                </a:solidFill>
              </a:rPr>
              <a:t>Farm-owned </a:t>
            </a:r>
            <a:r>
              <a:rPr lang="en-US" sz="5400" b="1" dirty="0" err="1">
                <a:solidFill>
                  <a:schemeClr val="tx1"/>
                </a:solidFill>
              </a:rPr>
              <a:t>minibulks</a:t>
            </a:r>
            <a:endParaRPr lang="en-US" sz="5400" b="1" dirty="0">
              <a:solidFill>
                <a:schemeClr val="tx1"/>
              </a:solidFill>
            </a:endParaRPr>
          </a:p>
        </p:txBody>
      </p:sp>
      <p:pic>
        <p:nvPicPr>
          <p:cNvPr id="3" name="Picture 2">
            <a:extLst>
              <a:ext uri="{FF2B5EF4-FFF2-40B4-BE49-F238E27FC236}">
                <a16:creationId xmlns:a16="http://schemas.microsoft.com/office/drawing/2014/main" id="{4A455E6E-4BFE-4D36-84CF-8F0100D87919}"/>
              </a:ext>
            </a:extLst>
          </p:cNvPr>
          <p:cNvPicPr>
            <a:picLocks noChangeAspect="1"/>
          </p:cNvPicPr>
          <p:nvPr/>
        </p:nvPicPr>
        <p:blipFill>
          <a:blip r:embed="rId3"/>
          <a:stretch>
            <a:fillRect/>
          </a:stretch>
        </p:blipFill>
        <p:spPr>
          <a:xfrm>
            <a:off x="914400" y="6326393"/>
            <a:ext cx="4324206" cy="461773"/>
          </a:xfrm>
          <a:prstGeom prst="rect">
            <a:avLst/>
          </a:prstGeom>
        </p:spPr>
      </p:pic>
      <p:sp>
        <p:nvSpPr>
          <p:cNvPr id="4" name="TextBox 3">
            <a:extLst>
              <a:ext uri="{FF2B5EF4-FFF2-40B4-BE49-F238E27FC236}">
                <a16:creationId xmlns:a16="http://schemas.microsoft.com/office/drawing/2014/main" id="{2A38D57F-B60C-4927-8A52-80775FA9697C}"/>
              </a:ext>
            </a:extLst>
          </p:cNvPr>
          <p:cNvSpPr txBox="1"/>
          <p:nvPr/>
        </p:nvSpPr>
        <p:spPr>
          <a:xfrm>
            <a:off x="7005937"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spTree>
    <p:extLst>
      <p:ext uri="{BB962C8B-B14F-4D97-AF65-F5344CB8AC3E}">
        <p14:creationId xmlns:p14="http://schemas.microsoft.com/office/powerpoint/2010/main" val="3909198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a:xfrm>
            <a:off x="795130" y="876610"/>
            <a:ext cx="10058400" cy="587584"/>
          </a:xfrm>
        </p:spPr>
        <p:txBody>
          <a:bodyPr>
            <a:normAutofit fontScale="90000"/>
          </a:bodyPr>
          <a:lstStyle/>
          <a:p>
            <a:r>
              <a:rPr lang="en-US" sz="4000" b="1" cap="none" dirty="0"/>
              <a:t>Farm-owned </a:t>
            </a:r>
            <a:r>
              <a:rPr lang="en-US" sz="4000" b="1" cap="none" dirty="0" err="1"/>
              <a:t>Minibulks</a:t>
            </a:r>
            <a:endParaRPr lang="en-US" b="1" dirty="0" err="1"/>
          </a:p>
        </p:txBody>
      </p:sp>
      <p:sp>
        <p:nvSpPr>
          <p:cNvPr id="14" name="Content Placeholder 13">
            <a:extLst>
              <a:ext uri="{FF2B5EF4-FFF2-40B4-BE49-F238E27FC236}">
                <a16:creationId xmlns:a16="http://schemas.microsoft.com/office/drawing/2014/main" id="{CB18189A-E68F-412C-89A9-3D1C8CE95DBB}"/>
              </a:ext>
            </a:extLst>
          </p:cNvPr>
          <p:cNvSpPr>
            <a:spLocks noGrp="1"/>
          </p:cNvSpPr>
          <p:nvPr>
            <p:ph idx="1"/>
          </p:nvPr>
        </p:nvSpPr>
        <p:spPr>
          <a:xfrm>
            <a:off x="914401" y="1907106"/>
            <a:ext cx="4818184" cy="3718190"/>
          </a:xfrm>
        </p:spPr>
        <p:txBody>
          <a:bodyPr vert="horz" lIns="0" tIns="45720" rIns="0" bIns="45720" rtlCol="0" anchor="t">
            <a:normAutofit/>
          </a:bodyPr>
          <a:lstStyle/>
          <a:p>
            <a:pPr marL="365760">
              <a:lnSpc>
                <a:spcPct val="150000"/>
              </a:lnSpc>
              <a:spcBef>
                <a:spcPts val="600"/>
              </a:spcBef>
            </a:pPr>
            <a:r>
              <a:rPr lang="en-US" sz="3000" dirty="0"/>
              <a:t>Farmers can transfer material for </a:t>
            </a:r>
            <a:r>
              <a:rPr lang="en-US" sz="3000" b="1" dirty="0"/>
              <a:t>own use </a:t>
            </a:r>
            <a:r>
              <a:rPr lang="en-US" sz="3000" dirty="0"/>
              <a:t>from retailer </a:t>
            </a:r>
            <a:r>
              <a:rPr lang="en-US" sz="3000" dirty="0" err="1"/>
              <a:t>minibulk</a:t>
            </a:r>
            <a:r>
              <a:rPr lang="en-US" sz="3000" dirty="0"/>
              <a:t> into own </a:t>
            </a:r>
            <a:r>
              <a:rPr lang="en-US" sz="3000" dirty="0" err="1"/>
              <a:t>minibulk</a:t>
            </a:r>
            <a:r>
              <a:rPr lang="en-US" sz="3000" dirty="0"/>
              <a:t> without EPA oversight</a:t>
            </a:r>
          </a:p>
        </p:txBody>
      </p:sp>
      <p:pic>
        <p:nvPicPr>
          <p:cNvPr id="4" name="Picture 3">
            <a:extLst>
              <a:ext uri="{FF2B5EF4-FFF2-40B4-BE49-F238E27FC236}">
                <a16:creationId xmlns:a16="http://schemas.microsoft.com/office/drawing/2014/main" id="{AEC5D3F3-F2E8-4ECD-8E6C-F19D5D86DF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778607"/>
            <a:ext cx="5318450" cy="3545633"/>
          </a:xfrm>
          <a:prstGeom prst="rect">
            <a:avLst/>
          </a:prstGeom>
        </p:spPr>
      </p:pic>
    </p:spTree>
    <p:extLst>
      <p:ext uri="{BB962C8B-B14F-4D97-AF65-F5344CB8AC3E}">
        <p14:creationId xmlns:p14="http://schemas.microsoft.com/office/powerpoint/2010/main" val="2945021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BE743C-378C-439B-BBA4-E00EC519E454}"/>
              </a:ext>
            </a:extLst>
          </p:cNvPr>
          <p:cNvPicPr>
            <a:picLocks noGrp="1" noChangeAspect="1"/>
          </p:cNvPicPr>
          <p:nvPr>
            <p:ph idx="1"/>
          </p:nvPr>
        </p:nvPicPr>
        <p:blipFill rotWithShape="1">
          <a:blip r:embed="rId3"/>
          <a:srcRect l="-7466" t="2509" r="-32569" b="19750"/>
          <a:stretch/>
        </p:blipFill>
        <p:spPr>
          <a:xfrm>
            <a:off x="815300" y="1058150"/>
            <a:ext cx="7009469" cy="4741700"/>
          </a:xfrm>
        </p:spPr>
      </p:pic>
      <p:sp>
        <p:nvSpPr>
          <p:cNvPr id="12" name="TextBox 11">
            <a:extLst>
              <a:ext uri="{FF2B5EF4-FFF2-40B4-BE49-F238E27FC236}">
                <a16:creationId xmlns:a16="http://schemas.microsoft.com/office/drawing/2014/main" id="{06A8BDA5-0138-4B3E-A409-B66866232463}"/>
              </a:ext>
            </a:extLst>
          </p:cNvPr>
          <p:cNvSpPr txBox="1"/>
          <p:nvPr/>
        </p:nvSpPr>
        <p:spPr>
          <a:xfrm flipH="1">
            <a:off x="6601500" y="2013228"/>
            <a:ext cx="4775200" cy="2831544"/>
          </a:xfrm>
          <a:prstGeom prst="rect">
            <a:avLst/>
          </a:prstGeom>
          <a:solidFill>
            <a:srgbClr val="FFC000"/>
          </a:solidFill>
        </p:spPr>
        <p:txBody>
          <a:bodyPr wrap="square" rtlCol="0">
            <a:spAutoFit/>
          </a:bodyPr>
          <a:lstStyle/>
          <a:p>
            <a:r>
              <a:rPr lang="en-US" sz="2800" b="1" dirty="0"/>
              <a:t>PREVENT SPILLS</a:t>
            </a:r>
          </a:p>
          <a:p>
            <a:endParaRPr lang="en-US" sz="1000" b="1" dirty="0"/>
          </a:p>
          <a:p>
            <a:pPr marL="285750" indent="-285750">
              <a:buFont typeface="Arial" panose="020B0604020202020204" pitchFamily="34" charset="0"/>
              <a:buChar char="•"/>
            </a:pPr>
            <a:r>
              <a:rPr lang="en-US" sz="2800" dirty="0"/>
              <a:t>Inspect tanks thoroughly</a:t>
            </a:r>
          </a:p>
          <a:p>
            <a:pPr marL="285750" indent="-285750">
              <a:buFont typeface="Arial" panose="020B0604020202020204" pitchFamily="34" charset="0"/>
              <a:buChar char="•"/>
            </a:pPr>
            <a:r>
              <a:rPr lang="en-US" sz="2800" dirty="0"/>
              <a:t>Inspect valves and seals</a:t>
            </a:r>
          </a:p>
          <a:p>
            <a:pPr marL="285750" indent="-285750">
              <a:buFont typeface="Arial" panose="020B0604020202020204" pitchFamily="34" charset="0"/>
              <a:buChar char="•"/>
            </a:pPr>
            <a:r>
              <a:rPr lang="en-US" sz="2800" dirty="0"/>
              <a:t>Consider storage enhancements (pad or secondary storage)</a:t>
            </a:r>
          </a:p>
        </p:txBody>
      </p:sp>
    </p:spTree>
    <p:extLst>
      <p:ext uri="{BB962C8B-B14F-4D97-AF65-F5344CB8AC3E}">
        <p14:creationId xmlns:p14="http://schemas.microsoft.com/office/powerpoint/2010/main" val="372555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BE743C-378C-439B-BBA4-E00EC519E454}"/>
              </a:ext>
            </a:extLst>
          </p:cNvPr>
          <p:cNvPicPr>
            <a:picLocks noGrp="1" noChangeAspect="1"/>
          </p:cNvPicPr>
          <p:nvPr>
            <p:ph idx="1"/>
          </p:nvPr>
        </p:nvPicPr>
        <p:blipFill rotWithShape="1">
          <a:blip r:embed="rId3"/>
          <a:srcRect l="-7466" t="2509" r="-32569" b="19750"/>
          <a:stretch/>
        </p:blipFill>
        <p:spPr>
          <a:xfrm>
            <a:off x="815300" y="1058150"/>
            <a:ext cx="7009469" cy="4741700"/>
          </a:xfrm>
        </p:spPr>
      </p:pic>
      <p:sp>
        <p:nvSpPr>
          <p:cNvPr id="14" name="TextBox 13">
            <a:extLst>
              <a:ext uri="{FF2B5EF4-FFF2-40B4-BE49-F238E27FC236}">
                <a16:creationId xmlns:a16="http://schemas.microsoft.com/office/drawing/2014/main" id="{FFF23866-7816-49F8-B2FE-A8C20C0D389A}"/>
              </a:ext>
            </a:extLst>
          </p:cNvPr>
          <p:cNvSpPr txBox="1"/>
          <p:nvPr/>
        </p:nvSpPr>
        <p:spPr>
          <a:xfrm flipH="1">
            <a:off x="6565900" y="1582340"/>
            <a:ext cx="4810800" cy="3693319"/>
          </a:xfrm>
          <a:prstGeom prst="rect">
            <a:avLst/>
          </a:prstGeom>
          <a:solidFill>
            <a:srgbClr val="92D050"/>
          </a:solidFill>
        </p:spPr>
        <p:txBody>
          <a:bodyPr wrap="square" rtlCol="0">
            <a:spAutoFit/>
          </a:bodyPr>
          <a:lstStyle/>
          <a:p>
            <a:r>
              <a:rPr lang="en-US" sz="2800" b="1" dirty="0"/>
              <a:t>PREVENT CONTAMINATION</a:t>
            </a:r>
          </a:p>
          <a:p>
            <a:endParaRPr lang="en-US" sz="1000" b="1" dirty="0"/>
          </a:p>
          <a:p>
            <a:pPr marL="285750" indent="-285750">
              <a:buFont typeface="Arial" panose="020B0604020202020204" pitchFamily="34" charset="0"/>
              <a:buChar char="•"/>
            </a:pPr>
            <a:r>
              <a:rPr lang="en-US" sz="2800" dirty="0"/>
              <a:t>Dedicate each </a:t>
            </a:r>
            <a:r>
              <a:rPr lang="en-US" sz="2800" dirty="0" err="1"/>
              <a:t>minibulk</a:t>
            </a:r>
            <a:r>
              <a:rPr lang="en-US" sz="2800" dirty="0"/>
              <a:t> to single product</a:t>
            </a:r>
          </a:p>
          <a:p>
            <a:pPr marL="285750" indent="-285750">
              <a:buFont typeface="Arial" panose="020B0604020202020204" pitchFamily="34" charset="0"/>
              <a:buChar char="•"/>
            </a:pPr>
            <a:r>
              <a:rPr lang="en-US" sz="2800" dirty="0"/>
              <a:t>Properly clean between uses</a:t>
            </a:r>
          </a:p>
          <a:p>
            <a:pPr marL="285750" indent="-285750">
              <a:buFont typeface="Arial" panose="020B0604020202020204" pitchFamily="34" charset="0"/>
              <a:buChar char="•"/>
            </a:pPr>
            <a:r>
              <a:rPr lang="en-US" sz="2800" dirty="0"/>
              <a:t>Keep labels updated and maintain thorough records</a:t>
            </a:r>
          </a:p>
        </p:txBody>
      </p:sp>
    </p:spTree>
    <p:extLst>
      <p:ext uri="{BB962C8B-B14F-4D97-AF65-F5344CB8AC3E}">
        <p14:creationId xmlns:p14="http://schemas.microsoft.com/office/powerpoint/2010/main" val="371138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BE743C-378C-439B-BBA4-E00EC519E454}"/>
              </a:ext>
            </a:extLst>
          </p:cNvPr>
          <p:cNvPicPr>
            <a:picLocks noGrp="1" noChangeAspect="1"/>
          </p:cNvPicPr>
          <p:nvPr>
            <p:ph idx="1"/>
          </p:nvPr>
        </p:nvPicPr>
        <p:blipFill rotWithShape="1">
          <a:blip r:embed="rId3"/>
          <a:srcRect l="-7466" t="2509" r="-32569" b="19750"/>
          <a:stretch/>
        </p:blipFill>
        <p:spPr>
          <a:xfrm>
            <a:off x="815300" y="1058150"/>
            <a:ext cx="7009469" cy="4741700"/>
          </a:xfrm>
        </p:spPr>
      </p:pic>
      <p:sp>
        <p:nvSpPr>
          <p:cNvPr id="13" name="TextBox 12">
            <a:extLst>
              <a:ext uri="{FF2B5EF4-FFF2-40B4-BE49-F238E27FC236}">
                <a16:creationId xmlns:a16="http://schemas.microsoft.com/office/drawing/2014/main" id="{31EB7E1E-334E-4FAE-8DD7-8C749A05A9D4}"/>
              </a:ext>
            </a:extLst>
          </p:cNvPr>
          <p:cNvSpPr txBox="1"/>
          <p:nvPr/>
        </p:nvSpPr>
        <p:spPr>
          <a:xfrm flipH="1">
            <a:off x="6616698" y="2013228"/>
            <a:ext cx="4760002" cy="2831544"/>
          </a:xfrm>
          <a:prstGeom prst="rect">
            <a:avLst/>
          </a:prstGeom>
          <a:solidFill>
            <a:srgbClr val="75C1B8"/>
          </a:solidFill>
        </p:spPr>
        <p:txBody>
          <a:bodyPr wrap="square" rtlCol="0">
            <a:spAutoFit/>
          </a:bodyPr>
          <a:lstStyle/>
          <a:p>
            <a:r>
              <a:rPr lang="en-US" sz="2800" b="1" dirty="0"/>
              <a:t>KEEP RETAILER HAPPY</a:t>
            </a:r>
          </a:p>
          <a:p>
            <a:endParaRPr lang="en-US" sz="1000" b="1" dirty="0"/>
          </a:p>
          <a:p>
            <a:pPr marL="285750" indent="-285750">
              <a:buFont typeface="Arial" panose="020B0604020202020204" pitchFamily="34" charset="0"/>
              <a:buChar char="•"/>
            </a:pPr>
            <a:r>
              <a:rPr lang="en-US" sz="2800" dirty="0"/>
              <a:t>Keep tanks safe</a:t>
            </a:r>
          </a:p>
          <a:p>
            <a:pPr marL="285750" indent="-285750">
              <a:buFont typeface="Arial" panose="020B0604020202020204" pitchFamily="34" charset="0"/>
              <a:buChar char="•"/>
            </a:pPr>
            <a:r>
              <a:rPr lang="en-US" sz="2800" dirty="0"/>
              <a:t>Inspect tanks for tamper resistant seals and one-way valves</a:t>
            </a:r>
          </a:p>
          <a:p>
            <a:pPr marL="285750" indent="-285750">
              <a:buFont typeface="Arial" panose="020B0604020202020204" pitchFamily="34" charset="0"/>
              <a:buChar char="•"/>
            </a:pPr>
            <a:r>
              <a:rPr lang="en-US" sz="2800" dirty="0"/>
              <a:t>Clean tanks</a:t>
            </a:r>
          </a:p>
        </p:txBody>
      </p:sp>
    </p:spTree>
    <p:extLst>
      <p:ext uri="{BB962C8B-B14F-4D97-AF65-F5344CB8AC3E}">
        <p14:creationId xmlns:p14="http://schemas.microsoft.com/office/powerpoint/2010/main" val="167843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B18189A-E68F-412C-89A9-3D1C8CE95DBB}"/>
              </a:ext>
            </a:extLst>
          </p:cNvPr>
          <p:cNvSpPr>
            <a:spLocks noGrp="1"/>
          </p:cNvSpPr>
          <p:nvPr>
            <p:ph idx="1"/>
          </p:nvPr>
        </p:nvSpPr>
        <p:spPr>
          <a:xfrm>
            <a:off x="795130" y="1815124"/>
            <a:ext cx="10058400" cy="3760891"/>
          </a:xfrm>
        </p:spPr>
        <p:txBody>
          <a:bodyPr vert="horz" lIns="0" tIns="45720" rIns="0" bIns="45720" rtlCol="0" anchor="t">
            <a:normAutofit/>
          </a:bodyPr>
          <a:lstStyle/>
          <a:p>
            <a:pPr marL="182880">
              <a:spcAft>
                <a:spcPts val="600"/>
              </a:spcAft>
            </a:pPr>
            <a:r>
              <a:rPr lang="en-US" sz="3200" dirty="0"/>
              <a:t>It is </a:t>
            </a:r>
            <a:r>
              <a:rPr lang="en-US" sz="3200" u="sng" dirty="0"/>
              <a:t>illegal</a:t>
            </a:r>
            <a:r>
              <a:rPr lang="en-US" sz="3200" dirty="0"/>
              <a:t> for retailers to fill </a:t>
            </a:r>
            <a:r>
              <a:rPr lang="en-US" sz="3200" dirty="0" err="1"/>
              <a:t>minibulks</a:t>
            </a:r>
            <a:r>
              <a:rPr lang="en-US" sz="3200" dirty="0"/>
              <a:t> which don’t meet repackaging standards:</a:t>
            </a:r>
          </a:p>
          <a:p>
            <a:pPr>
              <a:buClrTx/>
              <a:buFont typeface="Arial" panose="020B0604020202020204" pitchFamily="34" charset="0"/>
              <a:buChar char="•"/>
            </a:pPr>
            <a:r>
              <a:rPr lang="en-US" sz="2800" dirty="0"/>
              <a:t>  No one-way valve</a:t>
            </a:r>
          </a:p>
          <a:p>
            <a:pPr>
              <a:buClrTx/>
              <a:buFont typeface="Arial" panose="020B0604020202020204" pitchFamily="34" charset="0"/>
              <a:buChar char="•"/>
            </a:pPr>
            <a:r>
              <a:rPr lang="en-US" sz="2800" dirty="0"/>
              <a:t>  No tamper evident seal</a:t>
            </a:r>
          </a:p>
          <a:p>
            <a:pPr>
              <a:buClrTx/>
              <a:buFont typeface="Arial" panose="020B0604020202020204" pitchFamily="34" charset="0"/>
              <a:buChar char="•"/>
            </a:pPr>
            <a:r>
              <a:rPr lang="en-US" sz="2800" dirty="0"/>
              <a:t>  Not an approved container </a:t>
            </a:r>
          </a:p>
        </p:txBody>
      </p:sp>
      <p:pic>
        <p:nvPicPr>
          <p:cNvPr id="3" name="Picture 2">
            <a:extLst>
              <a:ext uri="{FF2B5EF4-FFF2-40B4-BE49-F238E27FC236}">
                <a16:creationId xmlns:a16="http://schemas.microsoft.com/office/drawing/2014/main" id="{AEC05125-B4E7-4C5F-A6EB-80DC3637E5F2}"/>
              </a:ext>
            </a:extLst>
          </p:cNvPr>
          <p:cNvPicPr>
            <a:picLocks noChangeAspect="1"/>
          </p:cNvPicPr>
          <p:nvPr/>
        </p:nvPicPr>
        <p:blipFill>
          <a:blip r:embed="rId3"/>
          <a:stretch>
            <a:fillRect/>
          </a:stretch>
        </p:blipFill>
        <p:spPr>
          <a:xfrm>
            <a:off x="7159487" y="2880831"/>
            <a:ext cx="4063925" cy="3046114"/>
          </a:xfrm>
          <a:prstGeom prst="rect">
            <a:avLst/>
          </a:prstGeom>
        </p:spPr>
      </p:pic>
      <p:sp>
        <p:nvSpPr>
          <p:cNvPr id="5" name="Title 1">
            <a:extLst>
              <a:ext uri="{FF2B5EF4-FFF2-40B4-BE49-F238E27FC236}">
                <a16:creationId xmlns:a16="http://schemas.microsoft.com/office/drawing/2014/main" id="{79B20C93-A9F2-4419-841A-9E8601D2C2C2}"/>
              </a:ext>
            </a:extLst>
          </p:cNvPr>
          <p:cNvSpPr txBox="1">
            <a:spLocks/>
          </p:cNvSpPr>
          <p:nvPr/>
        </p:nvSpPr>
        <p:spPr>
          <a:xfrm>
            <a:off x="795130" y="876610"/>
            <a:ext cx="10058400" cy="58758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800" kern="1200" cap="all" spc="-50" baseline="0">
                <a:solidFill>
                  <a:schemeClr val="tx1">
                    <a:lumMod val="75000"/>
                    <a:lumOff val="25000"/>
                  </a:schemeClr>
                </a:solidFill>
                <a:latin typeface="+mj-lt"/>
                <a:ea typeface="+mj-ea"/>
                <a:cs typeface="+mj-cs"/>
              </a:defRPr>
            </a:lvl1pPr>
          </a:lstStyle>
          <a:p>
            <a:r>
              <a:rPr lang="en-US" sz="4000" b="1" cap="none"/>
              <a:t>Farm-owned Minibulks</a:t>
            </a:r>
            <a:endParaRPr lang="en-US" b="1" dirty="0" err="1"/>
          </a:p>
        </p:txBody>
      </p:sp>
    </p:spTree>
    <p:extLst>
      <p:ext uri="{BB962C8B-B14F-4D97-AF65-F5344CB8AC3E}">
        <p14:creationId xmlns:p14="http://schemas.microsoft.com/office/powerpoint/2010/main" val="2163670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5BA9AC8-EA60-644D-9DDA-B76203EA1E87}"/>
              </a:ext>
            </a:extLst>
          </p:cNvPr>
          <p:cNvSpPr>
            <a:spLocks noGrp="1"/>
          </p:cNvSpPr>
          <p:nvPr>
            <p:ph type="title"/>
          </p:nvPr>
        </p:nvSpPr>
        <p:spPr>
          <a:xfrm>
            <a:off x="2644368" y="1968402"/>
            <a:ext cx="6903264" cy="2627044"/>
          </a:xfrm>
        </p:spPr>
        <p:txBody>
          <a:bodyPr>
            <a:noAutofit/>
          </a:bodyPr>
          <a:lstStyle/>
          <a:p>
            <a:r>
              <a:rPr lang="en-US" sz="5400" b="1" dirty="0">
                <a:solidFill>
                  <a:schemeClr val="tx1"/>
                </a:solidFill>
              </a:rPr>
              <a:t>summary</a:t>
            </a:r>
          </a:p>
        </p:txBody>
      </p:sp>
      <p:pic>
        <p:nvPicPr>
          <p:cNvPr id="3" name="Picture 2">
            <a:extLst>
              <a:ext uri="{FF2B5EF4-FFF2-40B4-BE49-F238E27FC236}">
                <a16:creationId xmlns:a16="http://schemas.microsoft.com/office/drawing/2014/main" id="{646E1467-184B-4333-A2A6-F7ACA484C2DE}"/>
              </a:ext>
            </a:extLst>
          </p:cNvPr>
          <p:cNvPicPr>
            <a:picLocks noChangeAspect="1"/>
          </p:cNvPicPr>
          <p:nvPr/>
        </p:nvPicPr>
        <p:blipFill>
          <a:blip r:embed="rId3"/>
          <a:stretch>
            <a:fillRect/>
          </a:stretch>
        </p:blipFill>
        <p:spPr>
          <a:xfrm>
            <a:off x="914400" y="6326393"/>
            <a:ext cx="4324206" cy="461773"/>
          </a:xfrm>
          <a:prstGeom prst="rect">
            <a:avLst/>
          </a:prstGeom>
        </p:spPr>
      </p:pic>
      <p:sp>
        <p:nvSpPr>
          <p:cNvPr id="4" name="TextBox 3">
            <a:extLst>
              <a:ext uri="{FF2B5EF4-FFF2-40B4-BE49-F238E27FC236}">
                <a16:creationId xmlns:a16="http://schemas.microsoft.com/office/drawing/2014/main" id="{90A0DBEE-6A1C-40DF-8294-5BB3541776DE}"/>
              </a:ext>
            </a:extLst>
          </p:cNvPr>
          <p:cNvSpPr txBox="1"/>
          <p:nvPr/>
        </p:nvSpPr>
        <p:spPr>
          <a:xfrm>
            <a:off x="7005937"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spTree>
    <p:extLst>
      <p:ext uri="{BB962C8B-B14F-4D97-AF65-F5344CB8AC3E}">
        <p14:creationId xmlns:p14="http://schemas.microsoft.com/office/powerpoint/2010/main" val="1790676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60000"/>
            <a:lumOff val="4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D6146C-A389-4665-B05D-2B12C9BBA6F6}"/>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003F7245-B0E5-484F-88D0-FA9D0C77C036}"/>
              </a:ext>
            </a:extLst>
          </p:cNvPr>
          <p:cNvSpPr>
            <a:spLocks noGrp="1"/>
          </p:cNvSpPr>
          <p:nvPr>
            <p:ph type="title"/>
          </p:nvPr>
        </p:nvSpPr>
        <p:spPr/>
        <p:txBody>
          <a:bodyPr/>
          <a:lstStyle/>
          <a:p>
            <a:r>
              <a:rPr lang="en-US"/>
              <a:t>Why minibulks?</a:t>
            </a:r>
            <a:endParaRPr lang="en-US" dirty="0"/>
          </a:p>
        </p:txBody>
      </p:sp>
      <p:pic>
        <p:nvPicPr>
          <p:cNvPr id="5" name="Picture 4">
            <a:extLst>
              <a:ext uri="{FF2B5EF4-FFF2-40B4-BE49-F238E27FC236}">
                <a16:creationId xmlns:a16="http://schemas.microsoft.com/office/drawing/2014/main" id="{91324F45-9E24-43C6-968C-73DEB6BDBA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07206"/>
            <a:ext cx="12192000" cy="5976685"/>
          </a:xfrm>
          <a:prstGeom prst="rect">
            <a:avLst/>
          </a:prstGeom>
        </p:spPr>
      </p:pic>
    </p:spTree>
    <p:extLst>
      <p:ext uri="{BB962C8B-B14F-4D97-AF65-F5344CB8AC3E}">
        <p14:creationId xmlns:p14="http://schemas.microsoft.com/office/powerpoint/2010/main" val="3178892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B9052E-5A9D-4A33-B5BB-2F66329D7F5A}"/>
              </a:ext>
            </a:extLst>
          </p:cNvPr>
          <p:cNvSpPr>
            <a:spLocks noGrp="1"/>
          </p:cNvSpPr>
          <p:nvPr>
            <p:ph idx="1"/>
          </p:nvPr>
        </p:nvSpPr>
        <p:spPr>
          <a:xfrm>
            <a:off x="889000" y="1548554"/>
            <a:ext cx="4368800" cy="3760891"/>
          </a:xfrm>
        </p:spPr>
        <p:txBody>
          <a:bodyPr>
            <a:normAutofit/>
          </a:bodyPr>
          <a:lstStyle/>
          <a:p>
            <a:pPr marL="0" indent="0">
              <a:buNone/>
            </a:pPr>
            <a:r>
              <a:rPr lang="en-US" sz="2400" dirty="0"/>
              <a:t>Much of this presentation's information came from Purdue publication PPP-136, which is available for free online!</a:t>
            </a:r>
          </a:p>
          <a:p>
            <a:pPr marL="0" indent="0">
              <a:buNone/>
            </a:pPr>
            <a:r>
              <a:rPr lang="en-US" sz="2400" dirty="0">
                <a:hlinkClick r:id="rId3"/>
              </a:rPr>
              <a:t>https://ppp.purdue.edu/wp-content/uploads/2020/09/PPP-136.pdf</a:t>
            </a:r>
            <a:endParaRPr lang="en-US" sz="2400" dirty="0"/>
          </a:p>
          <a:p>
            <a:pPr marL="0" indent="0">
              <a:buNone/>
            </a:pPr>
            <a:endParaRPr lang="en-US" sz="2400" dirty="0"/>
          </a:p>
        </p:txBody>
      </p:sp>
      <p:pic>
        <p:nvPicPr>
          <p:cNvPr id="4" name="Picture 3">
            <a:extLst>
              <a:ext uri="{FF2B5EF4-FFF2-40B4-BE49-F238E27FC236}">
                <a16:creationId xmlns:a16="http://schemas.microsoft.com/office/drawing/2014/main" id="{860CE807-F9C3-4F21-B116-C9B49DC5C5DF}"/>
              </a:ext>
            </a:extLst>
          </p:cNvPr>
          <p:cNvPicPr>
            <a:picLocks noChangeAspect="1"/>
          </p:cNvPicPr>
          <p:nvPr/>
        </p:nvPicPr>
        <p:blipFill>
          <a:blip r:embed="rId4"/>
          <a:stretch>
            <a:fillRect/>
          </a:stretch>
        </p:blipFill>
        <p:spPr>
          <a:xfrm>
            <a:off x="5377671" y="0"/>
            <a:ext cx="5424457" cy="6858000"/>
          </a:xfrm>
          <a:prstGeom prst="rect">
            <a:avLst/>
          </a:prstGeom>
        </p:spPr>
      </p:pic>
    </p:spTree>
    <p:extLst>
      <p:ext uri="{BB962C8B-B14F-4D97-AF65-F5344CB8AC3E}">
        <p14:creationId xmlns:p14="http://schemas.microsoft.com/office/powerpoint/2010/main" val="1258698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100-3076-4726-B6E8-AE7CD2CCFA3F}"/>
              </a:ext>
            </a:extLst>
          </p:cNvPr>
          <p:cNvSpPr>
            <a:spLocks noGrp="1"/>
          </p:cNvSpPr>
          <p:nvPr>
            <p:ph type="title"/>
          </p:nvPr>
        </p:nvSpPr>
        <p:spPr>
          <a:xfrm>
            <a:off x="861417" y="3248159"/>
            <a:ext cx="10113645" cy="743682"/>
          </a:xfrm>
        </p:spPr>
        <p:txBody>
          <a:bodyPr/>
          <a:lstStyle/>
          <a:p>
            <a:pPr algn="ctr"/>
            <a:r>
              <a:rPr lang="en-US" sz="4400" b="1" dirty="0"/>
              <a:t>Questions?</a:t>
            </a:r>
          </a:p>
        </p:txBody>
      </p:sp>
      <p:sp>
        <p:nvSpPr>
          <p:cNvPr id="5" name="Subtitle 4">
            <a:extLst>
              <a:ext uri="{FF2B5EF4-FFF2-40B4-BE49-F238E27FC236}">
                <a16:creationId xmlns:a16="http://schemas.microsoft.com/office/drawing/2014/main" id="{5EED7019-3F93-40A6-979D-88781ABE9F08}"/>
              </a:ext>
            </a:extLst>
          </p:cNvPr>
          <p:cNvSpPr txBox="1">
            <a:spLocks/>
          </p:cNvSpPr>
          <p:nvPr/>
        </p:nvSpPr>
        <p:spPr>
          <a:xfrm>
            <a:off x="686605" y="3991841"/>
            <a:ext cx="10778564" cy="2216716"/>
          </a:xfrm>
          <a:prstGeom prst="rect">
            <a:avLst/>
          </a:prstGeom>
          <a:noFill/>
        </p:spPr>
        <p:txBody>
          <a:bodyPr vert="horz" lIns="91440" tIns="45720" rIns="91440" bIns="45720" rtlCol="0" anchor="t">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spcBef>
                <a:spcPts val="200"/>
              </a:spcBef>
            </a:pPr>
            <a:r>
              <a:rPr lang="en-US" sz="2000" dirty="0"/>
              <a:t>Office of Indiana State Chemist</a:t>
            </a:r>
          </a:p>
          <a:p>
            <a:pPr algn="ctr">
              <a:spcBef>
                <a:spcPts val="200"/>
              </a:spcBef>
            </a:pPr>
            <a:r>
              <a:rPr lang="en-US" sz="2000" dirty="0"/>
              <a:t>Joe Becovitz</a:t>
            </a:r>
            <a:br>
              <a:rPr lang="en-US" sz="2000" dirty="0"/>
            </a:br>
            <a:r>
              <a:rPr lang="en-US" sz="2000" dirty="0"/>
              <a:t>Telephone: 765-494-1589</a:t>
            </a:r>
            <a:br>
              <a:rPr lang="en-US" sz="2000" dirty="0"/>
            </a:br>
            <a:r>
              <a:rPr lang="en-US" sz="2000" dirty="0"/>
              <a:t>E-mail: </a:t>
            </a:r>
            <a:r>
              <a:rPr lang="en-US" sz="2000" dirty="0">
                <a:hlinkClick r:id="rId3">
                  <a:extLst>
                    <a:ext uri="{A12FA001-AC4F-418D-AE19-62706E023703}">
                      <ahyp:hlinkClr xmlns:ahyp="http://schemas.microsoft.com/office/drawing/2018/hyperlinkcolor" val="tx"/>
                    </a:ext>
                  </a:extLst>
                </a:hlinkClick>
              </a:rPr>
              <a:t>becovitz@purdue.edu</a:t>
            </a:r>
            <a:endParaRPr lang="en-US" sz="2000" dirty="0"/>
          </a:p>
        </p:txBody>
      </p:sp>
      <p:pic>
        <p:nvPicPr>
          <p:cNvPr id="7" name="Picture Placeholder 6">
            <a:extLst>
              <a:ext uri="{FF2B5EF4-FFF2-40B4-BE49-F238E27FC236}">
                <a16:creationId xmlns:a16="http://schemas.microsoft.com/office/drawing/2014/main" id="{1ADEBAAA-B3DE-4569-A041-320CA73C2D04}"/>
              </a:ext>
            </a:extLst>
          </p:cNvPr>
          <p:cNvPicPr>
            <a:picLocks noGrp="1" noChangeAspect="1"/>
          </p:cNvPicPr>
          <p:nvPr>
            <p:ph type="pic" idx="1"/>
          </p:nvPr>
        </p:nvPicPr>
        <p:blipFill rotWithShape="1">
          <a:blip r:embed="rId4" cstate="screen">
            <a:extLst>
              <a:ext uri="{28A0092B-C50C-407E-A947-70E740481C1C}">
                <a14:useLocalDpi xmlns:a14="http://schemas.microsoft.com/office/drawing/2010/main"/>
              </a:ext>
            </a:extLst>
          </a:blip>
          <a:srcRect/>
          <a:stretch/>
        </p:blipFill>
        <p:spPr>
          <a:xfrm>
            <a:off x="635001" y="603250"/>
            <a:ext cx="10921998" cy="2671795"/>
          </a:xfrm>
        </p:spPr>
      </p:pic>
      <p:sp>
        <p:nvSpPr>
          <p:cNvPr id="9" name="TextBox 8">
            <a:extLst>
              <a:ext uri="{FF2B5EF4-FFF2-40B4-BE49-F238E27FC236}">
                <a16:creationId xmlns:a16="http://schemas.microsoft.com/office/drawing/2014/main" id="{42DBB258-052E-4AF4-B1E8-00331DAD98D0}"/>
              </a:ext>
            </a:extLst>
          </p:cNvPr>
          <p:cNvSpPr txBox="1"/>
          <p:nvPr/>
        </p:nvSpPr>
        <p:spPr>
          <a:xfrm>
            <a:off x="6290831"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pic>
        <p:nvPicPr>
          <p:cNvPr id="10" name="Picture 9">
            <a:extLst>
              <a:ext uri="{FF2B5EF4-FFF2-40B4-BE49-F238E27FC236}">
                <a16:creationId xmlns:a16="http://schemas.microsoft.com/office/drawing/2014/main" id="{2EABDB22-264F-45C4-8380-46BEE7102BB9}"/>
              </a:ext>
            </a:extLst>
          </p:cNvPr>
          <p:cNvPicPr>
            <a:picLocks noChangeAspect="1"/>
          </p:cNvPicPr>
          <p:nvPr/>
        </p:nvPicPr>
        <p:blipFill>
          <a:blip r:embed="rId5"/>
          <a:stretch>
            <a:fillRect/>
          </a:stretch>
        </p:blipFill>
        <p:spPr>
          <a:xfrm>
            <a:off x="914400" y="6326393"/>
            <a:ext cx="4324206" cy="461773"/>
          </a:xfrm>
          <a:prstGeom prst="rect">
            <a:avLst/>
          </a:prstGeom>
        </p:spPr>
      </p:pic>
    </p:spTree>
    <p:extLst>
      <p:ext uri="{BB962C8B-B14F-4D97-AF65-F5344CB8AC3E}">
        <p14:creationId xmlns:p14="http://schemas.microsoft.com/office/powerpoint/2010/main" val="1415310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D903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E51183-D0D9-A74B-94F0-9EC0104A75F3}"/>
              </a:ext>
            </a:extLst>
          </p:cNvPr>
          <p:cNvSpPr>
            <a:spLocks noGrp="1"/>
          </p:cNvSpPr>
          <p:nvPr>
            <p:ph type="title"/>
          </p:nvPr>
        </p:nvSpPr>
        <p:spPr>
          <a:xfrm>
            <a:off x="754271" y="841583"/>
            <a:ext cx="5888192" cy="536548"/>
          </a:xfrm>
        </p:spPr>
        <p:txBody>
          <a:bodyPr/>
          <a:lstStyle/>
          <a:p>
            <a:pPr>
              <a:tabLst>
                <a:tab pos="3308350" algn="l"/>
              </a:tabLst>
            </a:pPr>
            <a:r>
              <a:rPr lang="en-US" sz="5400" dirty="0">
                <a:solidFill>
                  <a:srgbClr val="191919"/>
                </a:solidFill>
              </a:rPr>
              <a:t>Liquid </a:t>
            </a:r>
            <a:r>
              <a:rPr lang="en-US" sz="5400" b="1" dirty="0">
                <a:solidFill>
                  <a:srgbClr val="AD9039"/>
                </a:solidFill>
              </a:rPr>
              <a:t>BULK</a:t>
            </a:r>
            <a:endParaRPr lang="en-US" sz="5400" dirty="0">
              <a:solidFill>
                <a:srgbClr val="191919"/>
              </a:solidFill>
            </a:endParaRPr>
          </a:p>
        </p:txBody>
      </p:sp>
      <p:sp>
        <p:nvSpPr>
          <p:cNvPr id="5" name="Content Placeholder 4">
            <a:extLst>
              <a:ext uri="{FF2B5EF4-FFF2-40B4-BE49-F238E27FC236}">
                <a16:creationId xmlns:a16="http://schemas.microsoft.com/office/drawing/2014/main" id="{319ED1B1-6FE0-FA43-95C4-366DBD1F1305}"/>
              </a:ext>
            </a:extLst>
          </p:cNvPr>
          <p:cNvSpPr>
            <a:spLocks noGrp="1"/>
          </p:cNvSpPr>
          <p:nvPr>
            <p:ph sz="half" idx="2"/>
          </p:nvPr>
        </p:nvSpPr>
        <p:spPr>
          <a:xfrm>
            <a:off x="7118604" y="841583"/>
            <a:ext cx="4319125" cy="5195425"/>
          </a:xfrm>
        </p:spPr>
        <p:txBody>
          <a:bodyPr>
            <a:normAutofit/>
          </a:bodyPr>
          <a:lstStyle/>
          <a:p>
            <a:pPr marL="0" indent="0">
              <a:buNone/>
            </a:pPr>
            <a:r>
              <a:rPr lang="en-US" sz="4000" b="1" spc="200" dirty="0">
                <a:solidFill>
                  <a:srgbClr val="191919"/>
                </a:solidFill>
                <a:ea typeface="+mn-lt"/>
                <a:cs typeface="+mn-lt"/>
              </a:rPr>
              <a:t>Bulk</a:t>
            </a:r>
            <a:r>
              <a:rPr lang="en-US" sz="4000" spc="200" dirty="0">
                <a:solidFill>
                  <a:srgbClr val="191919"/>
                </a:solidFill>
                <a:ea typeface="+mn-lt"/>
                <a:cs typeface="+mn-lt"/>
              </a:rPr>
              <a:t>:</a:t>
            </a:r>
          </a:p>
          <a:p>
            <a:pPr marL="0" indent="0">
              <a:buNone/>
            </a:pPr>
            <a:r>
              <a:rPr lang="en-US" sz="4000" spc="200" dirty="0">
                <a:ea typeface="+mn-lt"/>
                <a:cs typeface="+mn-lt"/>
              </a:rPr>
              <a:t>undivided quantity </a:t>
            </a:r>
            <a:br>
              <a:rPr lang="en-US" sz="4000" spc="200" dirty="0">
                <a:ea typeface="+mn-lt"/>
                <a:cs typeface="+mn-lt"/>
              </a:rPr>
            </a:br>
            <a:r>
              <a:rPr lang="en-US" sz="4000" b="1" spc="200" dirty="0">
                <a:solidFill>
                  <a:srgbClr val="AD9039"/>
                </a:solidFill>
                <a:ea typeface="+mn-lt"/>
                <a:cs typeface="+mn-lt"/>
              </a:rPr>
              <a:t>more than 55 </a:t>
            </a:r>
            <a:r>
              <a:rPr lang="en-US" sz="4000" spc="200" dirty="0">
                <a:solidFill>
                  <a:srgbClr val="191919"/>
                </a:solidFill>
                <a:ea typeface="+mn-lt"/>
                <a:cs typeface="+mn-lt"/>
              </a:rPr>
              <a:t>gallons</a:t>
            </a:r>
            <a:endParaRPr lang="en-US" sz="4400" spc="200" dirty="0">
              <a:ea typeface="+mn-lt"/>
              <a:cs typeface="+mn-lt"/>
            </a:endParaRPr>
          </a:p>
        </p:txBody>
      </p:sp>
      <p:pic>
        <p:nvPicPr>
          <p:cNvPr id="6" name="Picture 5">
            <a:extLst>
              <a:ext uri="{FF2B5EF4-FFF2-40B4-BE49-F238E27FC236}">
                <a16:creationId xmlns:a16="http://schemas.microsoft.com/office/drawing/2014/main" id="{02B5A2AD-000E-4F6C-8324-783E9CFD00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80" y="1961321"/>
            <a:ext cx="6061634" cy="4041089"/>
          </a:xfrm>
          <a:prstGeom prst="rect">
            <a:avLst/>
          </a:prstGeom>
        </p:spPr>
      </p:pic>
    </p:spTree>
    <p:extLst>
      <p:ext uri="{BB962C8B-B14F-4D97-AF65-F5344CB8AC3E}">
        <p14:creationId xmlns:p14="http://schemas.microsoft.com/office/powerpoint/2010/main" val="971976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100-3076-4726-B6E8-AE7CD2CCFA3F}"/>
              </a:ext>
            </a:extLst>
          </p:cNvPr>
          <p:cNvSpPr>
            <a:spLocks noGrp="1"/>
          </p:cNvSpPr>
          <p:nvPr>
            <p:ph type="title"/>
          </p:nvPr>
        </p:nvSpPr>
        <p:spPr>
          <a:xfrm>
            <a:off x="861417" y="3248159"/>
            <a:ext cx="10113645" cy="743682"/>
          </a:xfrm>
        </p:spPr>
        <p:txBody>
          <a:bodyPr/>
          <a:lstStyle/>
          <a:p>
            <a:pPr algn="ctr"/>
            <a:r>
              <a:rPr lang="en-US" sz="4400" b="1" dirty="0"/>
              <a:t>Credits</a:t>
            </a:r>
          </a:p>
        </p:txBody>
      </p:sp>
      <p:sp>
        <p:nvSpPr>
          <p:cNvPr id="5" name="Subtitle 4">
            <a:extLst>
              <a:ext uri="{FF2B5EF4-FFF2-40B4-BE49-F238E27FC236}">
                <a16:creationId xmlns:a16="http://schemas.microsoft.com/office/drawing/2014/main" id="{5EED7019-3F93-40A6-979D-88781ABE9F08}"/>
              </a:ext>
            </a:extLst>
          </p:cNvPr>
          <p:cNvSpPr txBox="1">
            <a:spLocks/>
          </p:cNvSpPr>
          <p:nvPr/>
        </p:nvSpPr>
        <p:spPr>
          <a:xfrm>
            <a:off x="686605" y="3991841"/>
            <a:ext cx="10778564" cy="2216716"/>
          </a:xfrm>
          <a:prstGeom prst="rect">
            <a:avLst/>
          </a:prstGeom>
          <a:noFill/>
        </p:spPr>
        <p:txBody>
          <a:bodyPr vert="horz" lIns="91440" tIns="45720" rIns="91440" bIns="45720" rtlCol="0" anchor="t">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3200" kern="1200">
                <a:solidFill>
                  <a:schemeClr val="tx1">
                    <a:lumMod val="75000"/>
                    <a:lumOff val="25000"/>
                  </a:schemeClr>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28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spcBef>
                <a:spcPts val="200"/>
              </a:spcBef>
            </a:pPr>
            <a:r>
              <a:rPr lang="en-US" sz="2000" i="1" dirty="0"/>
              <a:t>Information and uncited photos from PPP-136.</a:t>
            </a:r>
          </a:p>
          <a:p>
            <a:pPr algn="ctr">
              <a:spcBef>
                <a:spcPts val="200"/>
              </a:spcBef>
            </a:pPr>
            <a:endParaRPr lang="en-US" sz="1000" i="1" dirty="0"/>
          </a:p>
          <a:p>
            <a:pPr algn="ctr">
              <a:spcBef>
                <a:spcPts val="200"/>
              </a:spcBef>
            </a:pPr>
            <a:r>
              <a:rPr lang="en-US" sz="2000" dirty="0"/>
              <a:t>Presentation compiled by:</a:t>
            </a:r>
          </a:p>
          <a:p>
            <a:pPr marL="457200" indent="-457200" algn="ctr">
              <a:spcBef>
                <a:spcPts val="200"/>
              </a:spcBef>
              <a:buFont typeface="Arial" panose="020B0604020202020204" pitchFamily="34" charset="0"/>
              <a:buChar char="•"/>
            </a:pPr>
            <a:r>
              <a:rPr lang="en-US" sz="2000" dirty="0"/>
              <a:t>Ann Kline, Purdue Extension-Noble County, ANR Educator</a:t>
            </a:r>
          </a:p>
          <a:p>
            <a:pPr marL="457200" indent="-457200" algn="ctr">
              <a:spcBef>
                <a:spcPts val="200"/>
              </a:spcBef>
              <a:buFont typeface="Arial" panose="020B0604020202020204" pitchFamily="34" charset="0"/>
              <a:buChar char="•"/>
            </a:pPr>
            <a:r>
              <a:rPr lang="en-US" sz="2000" dirty="0"/>
              <a:t>Beth Vansickle, Purdue Extension-Madison County, ANR Educator</a:t>
            </a:r>
          </a:p>
          <a:p>
            <a:pPr marL="457200" indent="-457200" algn="ctr">
              <a:spcBef>
                <a:spcPts val="200"/>
              </a:spcBef>
              <a:buFont typeface="Arial" panose="020B0604020202020204" pitchFamily="34" charset="0"/>
              <a:buChar char="•"/>
            </a:pPr>
            <a:r>
              <a:rPr lang="en-US" sz="2000" dirty="0"/>
              <a:t>With input from Fred Whitford (Purdue Pesticide Programs) &amp; Joe Becovitz (OISC)</a:t>
            </a:r>
          </a:p>
        </p:txBody>
      </p:sp>
      <p:pic>
        <p:nvPicPr>
          <p:cNvPr id="7" name="Picture Placeholder 6">
            <a:extLst>
              <a:ext uri="{FF2B5EF4-FFF2-40B4-BE49-F238E27FC236}">
                <a16:creationId xmlns:a16="http://schemas.microsoft.com/office/drawing/2014/main" id="{1ADEBAAA-B3DE-4569-A041-320CA73C2D04}"/>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635001" y="603250"/>
            <a:ext cx="10921998" cy="2671795"/>
          </a:xfrm>
        </p:spPr>
      </p:pic>
      <p:sp>
        <p:nvSpPr>
          <p:cNvPr id="9" name="TextBox 8">
            <a:extLst>
              <a:ext uri="{FF2B5EF4-FFF2-40B4-BE49-F238E27FC236}">
                <a16:creationId xmlns:a16="http://schemas.microsoft.com/office/drawing/2014/main" id="{42DBB258-052E-4AF4-B1E8-00331DAD98D0}"/>
              </a:ext>
            </a:extLst>
          </p:cNvPr>
          <p:cNvSpPr txBox="1"/>
          <p:nvPr/>
        </p:nvSpPr>
        <p:spPr>
          <a:xfrm>
            <a:off x="6290831" y="6375348"/>
            <a:ext cx="4782078" cy="276999"/>
          </a:xfrm>
          <a:prstGeom prst="rect">
            <a:avLst/>
          </a:prstGeom>
          <a:noFill/>
        </p:spPr>
        <p:txBody>
          <a:bodyPr wrap="none" rtlCol="0">
            <a:spAutoFit/>
          </a:bodyPr>
          <a:lstStyle/>
          <a:p>
            <a:r>
              <a:rPr lang="en-US" sz="1200" dirty="0">
                <a:solidFill>
                  <a:schemeClr val="tx1">
                    <a:lumMod val="50000"/>
                    <a:lumOff val="50000"/>
                  </a:schemeClr>
                </a:solidFill>
                <a:latin typeface="Arial" panose="020B0604020202020204" pitchFamily="34" charset="0"/>
                <a:cs typeface="Arial" panose="020B0604020202020204" pitchFamily="34" charset="0"/>
              </a:rPr>
              <a:t>Purdue University is an equal access / equal opportunity institution. </a:t>
            </a:r>
          </a:p>
        </p:txBody>
      </p:sp>
      <p:pic>
        <p:nvPicPr>
          <p:cNvPr id="10" name="Picture 9">
            <a:extLst>
              <a:ext uri="{FF2B5EF4-FFF2-40B4-BE49-F238E27FC236}">
                <a16:creationId xmlns:a16="http://schemas.microsoft.com/office/drawing/2014/main" id="{34BA7DD5-F4BB-455A-8878-9E6368C93C28}"/>
              </a:ext>
            </a:extLst>
          </p:cNvPr>
          <p:cNvPicPr>
            <a:picLocks noChangeAspect="1"/>
          </p:cNvPicPr>
          <p:nvPr/>
        </p:nvPicPr>
        <p:blipFill>
          <a:blip r:embed="rId4"/>
          <a:stretch>
            <a:fillRect/>
          </a:stretch>
        </p:blipFill>
        <p:spPr>
          <a:xfrm>
            <a:off x="914400" y="6326393"/>
            <a:ext cx="4324206" cy="461773"/>
          </a:xfrm>
          <a:prstGeom prst="rect">
            <a:avLst/>
          </a:prstGeom>
        </p:spPr>
      </p:pic>
    </p:spTree>
    <p:extLst>
      <p:ext uri="{BB962C8B-B14F-4D97-AF65-F5344CB8AC3E}">
        <p14:creationId xmlns:p14="http://schemas.microsoft.com/office/powerpoint/2010/main" val="3512217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o3IxWKt9-z1z-4Gp0CeW9BA0ZLyKv5KVkcRFUZUB5qowMMAxT9Atg-vgLMaZtafPbutsw_CY4g4CK8aeYOCmJiONZTxiDlXKN3bTVRsqqxwNNpe5zeC7U5A-v3tZQvYE1IIEmrY">
            <a:extLst>
              <a:ext uri="{FF2B5EF4-FFF2-40B4-BE49-F238E27FC236}">
                <a16:creationId xmlns:a16="http://schemas.microsoft.com/office/drawing/2014/main" id="{63E8F33F-AA84-4B8A-B059-1EA77E693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98" y="-13313"/>
            <a:ext cx="4433104" cy="6871313"/>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4">
            <a:extLst>
              <a:ext uri="{FF2B5EF4-FFF2-40B4-BE49-F238E27FC236}">
                <a16:creationId xmlns:a16="http://schemas.microsoft.com/office/drawing/2014/main" id="{302B7DE3-5692-45F5-9191-FE2D553C7F07}"/>
              </a:ext>
            </a:extLst>
          </p:cNvPr>
          <p:cNvSpPr>
            <a:spLocks noGrp="1"/>
          </p:cNvSpPr>
          <p:nvPr>
            <p:ph idx="1"/>
          </p:nvPr>
        </p:nvSpPr>
        <p:spPr>
          <a:xfrm>
            <a:off x="4791918" y="798652"/>
            <a:ext cx="6585996" cy="5405377"/>
          </a:xfrm>
        </p:spPr>
        <p:txBody>
          <a:bodyPr>
            <a:normAutofit/>
          </a:bodyPr>
          <a:lstStyle/>
          <a:p>
            <a:r>
              <a:rPr lang="en-US" sz="1400" dirty="0"/>
              <a:t>In accordance with Federal law and U.S. Department of Agriculture (USDA) civil rights regulations and policies, this institution is prohibited from discriminating on the basis of race, color, national origin, sex, religious creed, disability, age, political beliefs, or reprisal or retaliation for prior civil rights activity.   </a:t>
            </a:r>
          </a:p>
          <a:p>
            <a:r>
              <a:rPr lang="en-US" sz="1400" dirty="0"/>
              <a:t>To file a program discrimination complaint, a complainant should complete a Form AD-3027, USDA Program Discrimination Complaint Form, which can be obtained online at www.usda.gov/sites/default/files/documents/usda programdiscrimination-complaint-form.pdf, from any USDA office, by calling (866) 632-9992, or by writing a letter addressed to USDA. </a:t>
            </a:r>
          </a:p>
          <a:p>
            <a:r>
              <a:rPr lang="en-US" sz="1400" dirty="0"/>
              <a:t>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 </a:t>
            </a:r>
          </a:p>
          <a:p>
            <a:pPr lvl="1"/>
            <a:r>
              <a:rPr lang="en-US" sz="1400" dirty="0"/>
              <a:t>mail: U.S. Department of Agriculture, Office of the Assistant Secretary for Civil Rights, 1400 Independence Avenue, SW, Washington, D.C. 20250-9410; or </a:t>
            </a:r>
          </a:p>
          <a:p>
            <a:pPr lvl="1"/>
            <a:r>
              <a:rPr lang="en-US" sz="1400" dirty="0"/>
              <a:t>fax: (833) 256-1665 or (202) 690-7442; </a:t>
            </a:r>
          </a:p>
          <a:p>
            <a:pPr lvl="1"/>
            <a:r>
              <a:rPr lang="en-US" sz="1400" dirty="0"/>
              <a:t>email: program.intake@usda.gov. </a:t>
            </a:r>
          </a:p>
          <a:p>
            <a:r>
              <a:rPr lang="en-US" sz="1400" dirty="0"/>
              <a:t>This institution is an equal opportunity provider.</a:t>
            </a:r>
          </a:p>
          <a:p>
            <a:endParaRPr lang="en-US" sz="1400" dirty="0"/>
          </a:p>
        </p:txBody>
      </p:sp>
    </p:spTree>
    <p:extLst>
      <p:ext uri="{BB962C8B-B14F-4D97-AF65-F5344CB8AC3E}">
        <p14:creationId xmlns:p14="http://schemas.microsoft.com/office/powerpoint/2010/main" val="403753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E51183-D0D9-A74B-94F0-9EC0104A75F3}"/>
              </a:ext>
            </a:extLst>
          </p:cNvPr>
          <p:cNvSpPr>
            <a:spLocks noGrp="1"/>
          </p:cNvSpPr>
          <p:nvPr>
            <p:ph type="title"/>
          </p:nvPr>
        </p:nvSpPr>
        <p:spPr>
          <a:xfrm>
            <a:off x="754271" y="841583"/>
            <a:ext cx="5888192" cy="536548"/>
          </a:xfrm>
        </p:spPr>
        <p:txBody>
          <a:bodyPr/>
          <a:lstStyle/>
          <a:p>
            <a:pPr>
              <a:tabLst>
                <a:tab pos="3308350" algn="l"/>
              </a:tabLst>
            </a:pPr>
            <a:r>
              <a:rPr lang="en-US" sz="5400" dirty="0">
                <a:solidFill>
                  <a:srgbClr val="191919"/>
                </a:solidFill>
              </a:rPr>
              <a:t>Mini </a:t>
            </a:r>
            <a:r>
              <a:rPr lang="en-US" sz="5400" b="1" dirty="0">
                <a:solidFill>
                  <a:srgbClr val="AD9039"/>
                </a:solidFill>
              </a:rPr>
              <a:t>BULK</a:t>
            </a:r>
            <a:endParaRPr lang="en-US" sz="5400" dirty="0">
              <a:solidFill>
                <a:srgbClr val="191919"/>
              </a:solidFill>
            </a:endParaRPr>
          </a:p>
        </p:txBody>
      </p:sp>
      <p:sp>
        <p:nvSpPr>
          <p:cNvPr id="5" name="Content Placeholder 4">
            <a:extLst>
              <a:ext uri="{FF2B5EF4-FFF2-40B4-BE49-F238E27FC236}">
                <a16:creationId xmlns:a16="http://schemas.microsoft.com/office/drawing/2014/main" id="{319ED1B1-6FE0-FA43-95C4-366DBD1F1305}"/>
              </a:ext>
            </a:extLst>
          </p:cNvPr>
          <p:cNvSpPr>
            <a:spLocks noGrp="1"/>
          </p:cNvSpPr>
          <p:nvPr>
            <p:ph sz="half" idx="2"/>
          </p:nvPr>
        </p:nvSpPr>
        <p:spPr>
          <a:xfrm>
            <a:off x="7118604" y="841583"/>
            <a:ext cx="4319125" cy="5195425"/>
          </a:xfrm>
        </p:spPr>
        <p:txBody>
          <a:bodyPr>
            <a:normAutofit/>
          </a:bodyPr>
          <a:lstStyle/>
          <a:p>
            <a:pPr marL="0" indent="0">
              <a:buNone/>
            </a:pPr>
            <a:r>
              <a:rPr lang="en-US" sz="4000" b="1" spc="200" dirty="0" err="1">
                <a:ea typeface="+mn-lt"/>
                <a:cs typeface="+mn-lt"/>
              </a:rPr>
              <a:t>Minibulk</a:t>
            </a:r>
            <a:r>
              <a:rPr lang="en-US" sz="4000" b="1" spc="200" dirty="0">
                <a:ea typeface="+mn-lt"/>
                <a:cs typeface="+mn-lt"/>
              </a:rPr>
              <a:t>:</a:t>
            </a:r>
          </a:p>
          <a:p>
            <a:pPr marL="0" indent="0">
              <a:buNone/>
            </a:pPr>
            <a:r>
              <a:rPr lang="en-US" sz="4000" spc="200" dirty="0">
                <a:ea typeface="+mn-lt"/>
                <a:cs typeface="+mn-lt"/>
              </a:rPr>
              <a:t>holds </a:t>
            </a:r>
            <a:r>
              <a:rPr lang="en-US" sz="4000" b="1" spc="200" dirty="0">
                <a:solidFill>
                  <a:srgbClr val="AD9039"/>
                </a:solidFill>
                <a:ea typeface="+mn-lt"/>
                <a:cs typeface="+mn-lt"/>
              </a:rPr>
              <a:t>56 to 400 </a:t>
            </a:r>
            <a:r>
              <a:rPr lang="en-US" sz="4000" spc="200" dirty="0">
                <a:solidFill>
                  <a:srgbClr val="191919"/>
                </a:solidFill>
                <a:ea typeface="+mn-lt"/>
                <a:cs typeface="+mn-lt"/>
              </a:rPr>
              <a:t>gallons</a:t>
            </a:r>
          </a:p>
        </p:txBody>
      </p:sp>
      <p:pic>
        <p:nvPicPr>
          <p:cNvPr id="7" name="Picture 6">
            <a:extLst>
              <a:ext uri="{FF2B5EF4-FFF2-40B4-BE49-F238E27FC236}">
                <a16:creationId xmlns:a16="http://schemas.microsoft.com/office/drawing/2014/main" id="{2A556C7D-E94A-4AC6-96C7-7AF340150B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762" t="29492" r="18790" b="1406"/>
          <a:stretch/>
        </p:blipFill>
        <p:spPr>
          <a:xfrm>
            <a:off x="1377392" y="2309445"/>
            <a:ext cx="4718608" cy="3130063"/>
          </a:xfrm>
          <a:prstGeom prst="rect">
            <a:avLst/>
          </a:prstGeom>
        </p:spPr>
      </p:pic>
    </p:spTree>
    <p:extLst>
      <p:ext uri="{BB962C8B-B14F-4D97-AF65-F5344CB8AC3E}">
        <p14:creationId xmlns:p14="http://schemas.microsoft.com/office/powerpoint/2010/main" val="1400459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37443B-1877-46EF-B4BF-52340761A98A}"/>
              </a:ext>
            </a:extLst>
          </p:cNvPr>
          <p:cNvPicPr>
            <a:picLocks noGrp="1" noChangeAspect="1"/>
          </p:cNvPicPr>
          <p:nvPr>
            <p:ph sz="half" idx="2"/>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4627170" y="853387"/>
            <a:ext cx="6868300" cy="5151225"/>
          </a:xfrm>
          <a:prstGeom prst="rect">
            <a:avLst/>
          </a:prstGeom>
        </p:spPr>
      </p:pic>
      <p:graphicFrame>
        <p:nvGraphicFramePr>
          <p:cNvPr id="6" name="Content Placeholder 3">
            <a:extLst>
              <a:ext uri="{FF2B5EF4-FFF2-40B4-BE49-F238E27FC236}">
                <a16:creationId xmlns:a16="http://schemas.microsoft.com/office/drawing/2014/main" id="{3D27536C-9281-4F4D-B00A-62242C9F6084}"/>
              </a:ext>
            </a:extLst>
          </p:cNvPr>
          <p:cNvGraphicFramePr>
            <a:graphicFrameLocks/>
          </p:cNvGraphicFramePr>
          <p:nvPr>
            <p:extLst>
              <p:ext uri="{D42A27DB-BD31-4B8C-83A1-F6EECF244321}">
                <p14:modId xmlns:p14="http://schemas.microsoft.com/office/powerpoint/2010/main" val="4075439252"/>
              </p:ext>
            </p:extLst>
          </p:nvPr>
        </p:nvGraphicFramePr>
        <p:xfrm>
          <a:off x="440470" y="964244"/>
          <a:ext cx="4002575" cy="49295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0183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C633-6FA1-4FBC-8E61-54FEB4587827}"/>
              </a:ext>
            </a:extLst>
          </p:cNvPr>
          <p:cNvSpPr>
            <a:spLocks noGrp="1"/>
          </p:cNvSpPr>
          <p:nvPr>
            <p:ph type="title"/>
          </p:nvPr>
        </p:nvSpPr>
        <p:spPr>
          <a:xfrm>
            <a:off x="3520440" y="942871"/>
            <a:ext cx="7635240" cy="2874449"/>
          </a:xfrm>
        </p:spPr>
        <p:txBody>
          <a:bodyPr>
            <a:noAutofit/>
          </a:bodyPr>
          <a:lstStyle/>
          <a:p>
            <a:r>
              <a:rPr lang="en-US" sz="3600" b="1" dirty="0">
                <a:ea typeface="+mj-lt"/>
                <a:cs typeface="+mj-lt"/>
              </a:rPr>
              <a:t>A storage room has </a:t>
            </a:r>
            <a:r>
              <a:rPr lang="en-US" sz="3600" b="1" u="sng" dirty="0">
                <a:ea typeface="+mj-lt"/>
                <a:cs typeface="+mj-lt"/>
              </a:rPr>
              <a:t>ten</a:t>
            </a:r>
            <a:r>
              <a:rPr lang="en-US" sz="3600" b="1" dirty="0">
                <a:ea typeface="+mj-lt"/>
                <a:cs typeface="+mj-lt"/>
              </a:rPr>
              <a:t> 2.5 gallon plastic containers and a 35-gallon container.</a:t>
            </a:r>
            <a:br>
              <a:rPr lang="en-US" sz="3600" b="1" dirty="0">
                <a:ea typeface="+mj-lt"/>
                <a:cs typeface="+mj-lt"/>
              </a:rPr>
            </a:br>
            <a:br>
              <a:rPr lang="en-US" sz="3600" b="1" dirty="0">
                <a:ea typeface="+mj-lt"/>
                <a:cs typeface="+mj-lt"/>
              </a:rPr>
            </a:br>
            <a:r>
              <a:rPr lang="en-US" sz="3600" b="1" i="1" dirty="0"/>
              <a:t>Would any be considered bulk?</a:t>
            </a:r>
          </a:p>
        </p:txBody>
      </p:sp>
      <p:sp>
        <p:nvSpPr>
          <p:cNvPr id="3" name="Content Placeholder 2">
            <a:extLst>
              <a:ext uri="{FF2B5EF4-FFF2-40B4-BE49-F238E27FC236}">
                <a16:creationId xmlns:a16="http://schemas.microsoft.com/office/drawing/2014/main" id="{EDF69AA2-97D6-4693-9E8A-BEBB49A5C6F9}"/>
              </a:ext>
            </a:extLst>
          </p:cNvPr>
          <p:cNvSpPr>
            <a:spLocks noGrp="1"/>
          </p:cNvSpPr>
          <p:nvPr>
            <p:ph sz="half" idx="2"/>
          </p:nvPr>
        </p:nvSpPr>
        <p:spPr>
          <a:xfrm>
            <a:off x="3661078" y="4091911"/>
            <a:ext cx="7494602" cy="1823218"/>
          </a:xfrm>
        </p:spPr>
        <p:txBody>
          <a:bodyPr vert="horz" lIns="0" tIns="45720" rIns="0" bIns="45720" rtlCol="0" anchor="t">
            <a:normAutofit/>
          </a:bodyPr>
          <a:lstStyle/>
          <a:p>
            <a:r>
              <a:rPr lang="en-US" sz="3200" dirty="0">
                <a:solidFill>
                  <a:srgbClr val="000000"/>
                </a:solidFill>
              </a:rPr>
              <a:t>No, because no </a:t>
            </a:r>
            <a:r>
              <a:rPr lang="en-US" sz="3200" i="1" dirty="0">
                <a:solidFill>
                  <a:srgbClr val="000000"/>
                </a:solidFill>
              </a:rPr>
              <a:t>single</a:t>
            </a:r>
            <a:r>
              <a:rPr lang="en-US" sz="3200" dirty="0">
                <a:solidFill>
                  <a:srgbClr val="000000"/>
                </a:solidFill>
              </a:rPr>
              <a:t> container holds more than 55 gallons.</a:t>
            </a:r>
          </a:p>
          <a:p>
            <a:endParaRPr lang="en-US" sz="3200" dirty="0">
              <a:solidFill>
                <a:srgbClr val="191919"/>
              </a:solidFill>
            </a:endParaRPr>
          </a:p>
        </p:txBody>
      </p:sp>
      <p:pic>
        <p:nvPicPr>
          <p:cNvPr id="4" name="Picture 5" descr="Logo&#10;&#10;Description automatically generated">
            <a:extLst>
              <a:ext uri="{FF2B5EF4-FFF2-40B4-BE49-F238E27FC236}">
                <a16:creationId xmlns:a16="http://schemas.microsoft.com/office/drawing/2014/main" id="{C7AA31CB-9560-411B-9464-A339DFE88895}"/>
              </a:ext>
            </a:extLst>
          </p:cNvPr>
          <p:cNvPicPr>
            <a:picLocks noGrp="1" noChangeAspect="1"/>
          </p:cNvPicPr>
          <p:nvPr>
            <p:ph sz="half" idx="14"/>
          </p:nvPr>
        </p:nvPicPr>
        <p:blipFill>
          <a:blip r:embed="rId3"/>
          <a:stretch>
            <a:fillRect/>
          </a:stretch>
        </p:blipFill>
        <p:spPr>
          <a:xfrm>
            <a:off x="899664" y="2064730"/>
            <a:ext cx="2533650" cy="2543175"/>
          </a:xfrm>
        </p:spPr>
      </p:pic>
    </p:spTree>
    <p:extLst>
      <p:ext uri="{BB962C8B-B14F-4D97-AF65-F5344CB8AC3E}">
        <p14:creationId xmlns:p14="http://schemas.microsoft.com/office/powerpoint/2010/main" val="250238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B6C6BD0-EDC9-7C44-A414-B66D25E34B52}"/>
              </a:ext>
            </a:extLst>
          </p:cNvPr>
          <p:cNvSpPr>
            <a:spLocks noGrp="1"/>
          </p:cNvSpPr>
          <p:nvPr>
            <p:ph type="title"/>
          </p:nvPr>
        </p:nvSpPr>
        <p:spPr>
          <a:xfrm>
            <a:off x="806677" y="703012"/>
            <a:ext cx="10058400" cy="587584"/>
          </a:xfrm>
        </p:spPr>
        <p:txBody>
          <a:bodyPr>
            <a:normAutofit/>
          </a:bodyPr>
          <a:lstStyle/>
          <a:p>
            <a:r>
              <a:rPr lang="en-US" sz="3200" b="1" cap="none" dirty="0"/>
              <a:t>Are these liquid bulk pesticides?</a:t>
            </a:r>
          </a:p>
        </p:txBody>
      </p:sp>
      <p:sp>
        <p:nvSpPr>
          <p:cNvPr id="19" name="Text Placeholder 18">
            <a:extLst>
              <a:ext uri="{FF2B5EF4-FFF2-40B4-BE49-F238E27FC236}">
                <a16:creationId xmlns:a16="http://schemas.microsoft.com/office/drawing/2014/main" id="{342B2560-FAA9-124F-AD83-8C8D48E03E44}"/>
              </a:ext>
            </a:extLst>
          </p:cNvPr>
          <p:cNvSpPr>
            <a:spLocks noGrp="1"/>
          </p:cNvSpPr>
          <p:nvPr>
            <p:ph type="body" sz="half" idx="2"/>
          </p:nvPr>
        </p:nvSpPr>
        <p:spPr>
          <a:xfrm>
            <a:off x="955738" y="5533109"/>
            <a:ext cx="2919413" cy="583534"/>
          </a:xfrm>
        </p:spPr>
        <p:txBody>
          <a:bodyPr/>
          <a:lstStyle/>
          <a:p>
            <a:r>
              <a:rPr lang="en-US" cap="none" dirty="0"/>
              <a:t>55 Gallon Drum</a:t>
            </a:r>
          </a:p>
        </p:txBody>
      </p:sp>
      <p:sp>
        <p:nvSpPr>
          <p:cNvPr id="23" name="Text Placeholder 22">
            <a:extLst>
              <a:ext uri="{FF2B5EF4-FFF2-40B4-BE49-F238E27FC236}">
                <a16:creationId xmlns:a16="http://schemas.microsoft.com/office/drawing/2014/main" id="{2B0FE939-6135-8846-B579-79F696C454ED}"/>
              </a:ext>
            </a:extLst>
          </p:cNvPr>
          <p:cNvSpPr>
            <a:spLocks noGrp="1"/>
          </p:cNvSpPr>
          <p:nvPr>
            <p:ph type="body" sz="half" idx="16"/>
          </p:nvPr>
        </p:nvSpPr>
        <p:spPr>
          <a:xfrm>
            <a:off x="4515660" y="5533109"/>
            <a:ext cx="2919413" cy="583534"/>
          </a:xfrm>
        </p:spPr>
        <p:txBody>
          <a:bodyPr/>
          <a:lstStyle/>
          <a:p>
            <a:r>
              <a:rPr lang="en-US" cap="none" dirty="0"/>
              <a:t>265 Gallon "</a:t>
            </a:r>
            <a:r>
              <a:rPr lang="en-US" cap="none" dirty="0" err="1"/>
              <a:t>Minibulk</a:t>
            </a:r>
            <a:r>
              <a:rPr lang="en-US" cap="none" dirty="0"/>
              <a:t>"</a:t>
            </a:r>
          </a:p>
        </p:txBody>
      </p:sp>
      <p:sp>
        <p:nvSpPr>
          <p:cNvPr id="24" name="Text Placeholder 23">
            <a:extLst>
              <a:ext uri="{FF2B5EF4-FFF2-40B4-BE49-F238E27FC236}">
                <a16:creationId xmlns:a16="http://schemas.microsoft.com/office/drawing/2014/main" id="{996C3DD2-045C-6945-B783-8067FCC3CDF9}"/>
              </a:ext>
            </a:extLst>
          </p:cNvPr>
          <p:cNvSpPr>
            <a:spLocks noGrp="1"/>
          </p:cNvSpPr>
          <p:nvPr>
            <p:ph type="body" sz="half" idx="17"/>
          </p:nvPr>
        </p:nvSpPr>
        <p:spPr>
          <a:xfrm>
            <a:off x="8439207" y="5533109"/>
            <a:ext cx="2919413" cy="583534"/>
          </a:xfrm>
        </p:spPr>
        <p:txBody>
          <a:bodyPr/>
          <a:lstStyle/>
          <a:p>
            <a:r>
              <a:rPr lang="en-US" cap="none" dirty="0"/>
              <a:t>Sprayer Tank</a:t>
            </a:r>
          </a:p>
        </p:txBody>
      </p:sp>
      <p:pic>
        <p:nvPicPr>
          <p:cNvPr id="10" name="Picture 9">
            <a:extLst>
              <a:ext uri="{FF2B5EF4-FFF2-40B4-BE49-F238E27FC236}">
                <a16:creationId xmlns:a16="http://schemas.microsoft.com/office/drawing/2014/main" id="{23A65975-107C-43A6-893E-67FAF6863C2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4960" r="10863" b="10299"/>
          <a:stretch/>
        </p:blipFill>
        <p:spPr>
          <a:xfrm>
            <a:off x="4045285" y="1333167"/>
            <a:ext cx="3860162" cy="4114800"/>
          </a:xfrm>
          <a:prstGeom prst="rect">
            <a:avLst/>
          </a:prstGeom>
        </p:spPr>
      </p:pic>
      <p:pic>
        <p:nvPicPr>
          <p:cNvPr id="11" name="Picture 10">
            <a:extLst>
              <a:ext uri="{FF2B5EF4-FFF2-40B4-BE49-F238E27FC236}">
                <a16:creationId xmlns:a16="http://schemas.microsoft.com/office/drawing/2014/main" id="{2D41116F-F047-4B4D-A426-3EF61F45E43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6311" t="2155" r="9771"/>
          <a:stretch/>
        </p:blipFill>
        <p:spPr>
          <a:xfrm>
            <a:off x="387914" y="1351923"/>
            <a:ext cx="3487237" cy="4077288"/>
          </a:xfrm>
          <a:prstGeom prst="rect">
            <a:avLst/>
          </a:prstGeom>
        </p:spPr>
      </p:pic>
      <p:pic>
        <p:nvPicPr>
          <p:cNvPr id="1026" name="Picture 2" descr="https://ppp.purdue.edu/wp-content/uploads/2018/03/fig-69-293x300.jpg">
            <a:extLst>
              <a:ext uri="{FF2B5EF4-FFF2-40B4-BE49-F238E27FC236}">
                <a16:creationId xmlns:a16="http://schemas.microsoft.com/office/drawing/2014/main" id="{DF81058D-2E79-4CCD-8B42-F4C9B474636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492"/>
          <a:stretch/>
        </p:blipFill>
        <p:spPr bwMode="auto">
          <a:xfrm>
            <a:off x="8033996" y="1319743"/>
            <a:ext cx="3729834" cy="41282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5AFD9F-F662-4DA6-B0F4-1B9DB7F35AF1}"/>
              </a:ext>
            </a:extLst>
          </p:cNvPr>
          <p:cNvSpPr txBox="1"/>
          <p:nvPr/>
        </p:nvSpPr>
        <p:spPr>
          <a:xfrm>
            <a:off x="8221093" y="6307015"/>
            <a:ext cx="3584636" cy="246221"/>
          </a:xfrm>
          <a:prstGeom prst="rect">
            <a:avLst/>
          </a:prstGeom>
          <a:noFill/>
        </p:spPr>
        <p:txBody>
          <a:bodyPr wrap="none" rtlCol="0">
            <a:spAutoFit/>
          </a:bodyPr>
          <a:lstStyle/>
          <a:p>
            <a:r>
              <a:rPr lang="en-US" sz="1000" dirty="0">
                <a:solidFill>
                  <a:schemeClr val="accent6">
                    <a:lumMod val="75000"/>
                  </a:schemeClr>
                </a:solidFill>
              </a:rPr>
              <a:t>Sprayer photo from Purdue Pesticide Programs website</a:t>
            </a:r>
          </a:p>
        </p:txBody>
      </p:sp>
    </p:spTree>
    <p:extLst>
      <p:ext uri="{BB962C8B-B14F-4D97-AF65-F5344CB8AC3E}">
        <p14:creationId xmlns:p14="http://schemas.microsoft.com/office/powerpoint/2010/main" val="164038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3" grpId="0" build="p"/>
      <p:bldP spid="24" grpId="0" build="p"/>
    </p:bldLst>
  </p:timing>
</p:sld>
</file>

<file path=ppt/theme/theme1.xml><?xml version="1.0" encoding="utf-8"?>
<a:theme xmlns:a="http://schemas.openxmlformats.org/drawingml/2006/main" name="RetrospectVTI">
  <a:themeElements>
    <a:clrScheme name="Custom 2">
      <a:dk1>
        <a:srgbClr val="000000"/>
      </a:dk1>
      <a:lt1>
        <a:srgbClr val="CEB888"/>
      </a:lt1>
      <a:dk2>
        <a:srgbClr val="000000"/>
      </a:dk2>
      <a:lt2>
        <a:srgbClr val="F5F8FF"/>
      </a:lt2>
      <a:accent1>
        <a:srgbClr val="ECEEF7"/>
      </a:accent1>
      <a:accent2>
        <a:srgbClr val="F5F8FF"/>
      </a:accent2>
      <a:accent3>
        <a:srgbClr val="A1A2A9"/>
      </a:accent3>
      <a:accent4>
        <a:srgbClr val="141514"/>
      </a:accent4>
      <a:accent5>
        <a:srgbClr val="000000"/>
      </a:accent5>
      <a:accent6>
        <a:srgbClr val="96969C"/>
      </a:accent6>
      <a:hlink>
        <a:srgbClr val="5F6063"/>
      </a:hlink>
      <a:folHlink>
        <a:srgbClr val="919191"/>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inimalist_Light_Sales Pitch_02_Win32_AS_v3" id="{A204E388-A84B-4CC6-98FC-54ED9900B3CD}" vid="{1AF041A9-EA2C-4539-9272-70AF2168FE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A43D08-F4F9-4D95-9CB2-7DE3744160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4FAF7B5-E40C-46BE-9C83-DA251FCAE61E}">
  <ds:schemaRefs>
    <ds:schemaRef ds:uri="http://schemas.microsoft.com/office/2006/documentManagement/types"/>
    <ds:schemaRef ds:uri="http://schemas.openxmlformats.org/package/2006/metadata/core-properties"/>
    <ds:schemaRef ds:uri="http://www.w3.org/XML/1998/namespace"/>
    <ds:schemaRef ds:uri="http://purl.org/dc/dcmitype/"/>
    <ds:schemaRef ds:uri="http://purl.org/dc/terms/"/>
    <ds:schemaRef ds:uri="http://purl.org/dc/elements/1.1/"/>
    <ds:schemaRef ds:uri="http://schemas.microsoft.com/office/2006/metadata/properties"/>
    <ds:schemaRef ds:uri="http://schemas.microsoft.com/office/infopath/2007/PartnerControl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5029FA76-0C86-4BF1-99F1-A3115FBFFA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Minimalist sales pitch</Template>
  <TotalTime>0</TotalTime>
  <Words>3760</Words>
  <Application>Microsoft Office PowerPoint</Application>
  <PresentationFormat>Widescreen</PresentationFormat>
  <Paragraphs>424</Paragraphs>
  <Slides>51</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Arial,Sans-Serif</vt:lpstr>
      <vt:lpstr>Calibri</vt:lpstr>
      <vt:lpstr>Century Gothic</vt:lpstr>
      <vt:lpstr>Helvetica Neue Medium</vt:lpstr>
      <vt:lpstr>Tahoma</vt:lpstr>
      <vt:lpstr>Wingdings</vt:lpstr>
      <vt:lpstr>RetrospectVTI</vt:lpstr>
      <vt:lpstr>PESTICIDE MINIBULKS</vt:lpstr>
      <vt:lpstr>Agenda</vt:lpstr>
      <vt:lpstr>Why Minibulks?</vt:lpstr>
      <vt:lpstr>Bulks vs. Minibulks</vt:lpstr>
      <vt:lpstr>Liquid BULK</vt:lpstr>
      <vt:lpstr>Mini BULK</vt:lpstr>
      <vt:lpstr>PowerPoint Presentation</vt:lpstr>
      <vt:lpstr>A storage room has ten 2.5 gallon plastic containers and a 35-gallon container.  Would any be considered bulk?</vt:lpstr>
      <vt:lpstr>Are these liquid bulk pesticides?</vt:lpstr>
      <vt:lpstr>SECONDARY CONTAINMENT</vt:lpstr>
      <vt:lpstr>Applicators may order minibulks in fall.  Do minibulks fall under secondary containment regulations?</vt:lpstr>
      <vt:lpstr>Does putting minibulks on a trailer exempt them from the 30 days?</vt:lpstr>
      <vt:lpstr>Farmers may have large (3,000 - 5,000 gal) on-farm storage tanks.  Do secondary containment regulations differ between farmers and ag retailers?</vt:lpstr>
      <vt:lpstr>Secondary Containment</vt:lpstr>
      <vt:lpstr>Do I have to store empty minibulks in containment?</vt:lpstr>
      <vt:lpstr>A 110-gallon minibulk still has 25 gallons of product.  Does it need secondary containment?</vt:lpstr>
      <vt:lpstr>Can I use the operational pad associated with stationary tanks to store minibulks?</vt:lpstr>
      <vt:lpstr>(RE)Filling minIbulks</vt:lpstr>
      <vt:lpstr>EPA Requirements for Filling Minibulks</vt:lpstr>
      <vt:lpstr>PowerPoint Presentation</vt:lpstr>
      <vt:lpstr>PowerPoint Presentation</vt:lpstr>
      <vt:lpstr>PowerPoint Presentation</vt:lpstr>
      <vt:lpstr>PowerPoint Presentation</vt:lpstr>
      <vt:lpstr>TAmper-evident Seals</vt:lpstr>
      <vt:lpstr>What should a retailer do if a minibulk has a broken seal?</vt:lpstr>
      <vt:lpstr>PowerPoint Presentation</vt:lpstr>
      <vt:lpstr>New Labels on Minibulks (Retailer/Filler)</vt:lpstr>
      <vt:lpstr>A farmer returns a 250-gallon minibulk with 25 gallons left. The retailer adds 225 gallons.  What product amount would be written on the minibulk label?</vt:lpstr>
      <vt:lpstr>PowerPoint Presentation</vt:lpstr>
      <vt:lpstr>Record Keeping (Retailers/Fillers)</vt:lpstr>
      <vt:lpstr>PowerPoint Presentation</vt:lpstr>
      <vt:lpstr>Inspection and Cleaning Requirements (Retailers/Fillers)</vt:lpstr>
      <vt:lpstr>What cleaning procedure must be followed when switching from one product to another?</vt:lpstr>
      <vt:lpstr>Pressure testing</vt:lpstr>
      <vt:lpstr>Pressure Testing</vt:lpstr>
      <vt:lpstr>Does it need tested?</vt:lpstr>
      <vt:lpstr>Pressure Testing Process</vt:lpstr>
      <vt:lpstr>RECORDS: Pressure Testing</vt:lpstr>
      <vt:lpstr>RECORDS: Pressure Testing</vt:lpstr>
      <vt:lpstr>Farm-owned minibulks</vt:lpstr>
      <vt:lpstr>Farm-owned Minibulks</vt:lpstr>
      <vt:lpstr>PowerPoint Presentation</vt:lpstr>
      <vt:lpstr>PowerPoint Presentation</vt:lpstr>
      <vt:lpstr>PowerPoint Presentation</vt:lpstr>
      <vt:lpstr>PowerPoint Presentation</vt:lpstr>
      <vt:lpstr>summary</vt:lpstr>
      <vt:lpstr>Why minibulks?</vt:lpstr>
      <vt:lpstr>PowerPoint Presentation</vt:lpstr>
      <vt:lpstr>Questions?</vt:lpstr>
      <vt:lpstr>Credits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PES</dc:title>
  <dc:creator/>
  <cp:lastModifiedBy/>
  <cp:revision>1555</cp:revision>
  <dcterms:created xsi:type="dcterms:W3CDTF">2020-11-02T19:20:21Z</dcterms:created>
  <dcterms:modified xsi:type="dcterms:W3CDTF">2021-07-28T19:22:41Z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