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77" r:id="rId2"/>
    <p:sldMasterId id="2147483678" r:id="rId3"/>
  </p:sldMasterIdLst>
  <p:notesMasterIdLst>
    <p:notesMasterId r:id="rId33"/>
  </p:notesMasterIdLst>
  <p:sldIdLst>
    <p:sldId id="256" r:id="rId4"/>
    <p:sldId id="257" r:id="rId5"/>
    <p:sldId id="258" r:id="rId6"/>
    <p:sldId id="259" r:id="rId7"/>
    <p:sldId id="260" r:id="rId8"/>
    <p:sldId id="276" r:id="rId9"/>
    <p:sldId id="274" r:id="rId10"/>
    <p:sldId id="262" r:id="rId11"/>
    <p:sldId id="261" r:id="rId12"/>
    <p:sldId id="263" r:id="rId13"/>
    <p:sldId id="266" r:id="rId14"/>
    <p:sldId id="278" r:id="rId15"/>
    <p:sldId id="277" r:id="rId16"/>
    <p:sldId id="267" r:id="rId17"/>
    <p:sldId id="268" r:id="rId18"/>
    <p:sldId id="269" r:id="rId19"/>
    <p:sldId id="270" r:id="rId20"/>
    <p:sldId id="285" r:id="rId21"/>
    <p:sldId id="282" r:id="rId22"/>
    <p:sldId id="283" r:id="rId23"/>
    <p:sldId id="284" r:id="rId24"/>
    <p:sldId id="271" r:id="rId25"/>
    <p:sldId id="279" r:id="rId26"/>
    <p:sldId id="272" r:id="rId27"/>
    <p:sldId id="286" r:id="rId28"/>
    <p:sldId id="287" r:id="rId29"/>
    <p:sldId id="273" r:id="rId30"/>
    <p:sldId id="280" r:id="rId31"/>
    <p:sldId id="275" r:id="rId3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43" autoAdjust="0"/>
  </p:normalViewPr>
  <p:slideViewPr>
    <p:cSldViewPr>
      <p:cViewPr>
        <p:scale>
          <a:sx n="110" d="100"/>
          <a:sy n="110" d="100"/>
        </p:scale>
        <p:origin x="-1632" y="-48"/>
      </p:cViewPr>
      <p:guideLst>
        <p:guide orient="horz" pos="2160"/>
        <p:guide pos="2880"/>
      </p:guideLst>
    </p:cSldViewPr>
  </p:slideViewPr>
  <p:notesTextViewPr>
    <p:cViewPr>
      <p:scale>
        <a:sx n="1" d="1"/>
        <a:sy n="1" d="1"/>
      </p:scale>
      <p:origin x="0" y="0"/>
    </p:cViewPr>
  </p:notesTextViewPr>
  <p:sorterViewPr>
    <p:cViewPr>
      <p:scale>
        <a:sx n="100" d="100"/>
        <a:sy n="100" d="100"/>
      </p:scale>
      <p:origin x="0" y="1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374640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ciencephoto.com/media/12688/enlarg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movement of pathogens into produce can happen indirectly by attachment to the produce surface (biofilms).  Stomata and cuts allow sugars and nutrients to grow.  Think of the stomata or cuts as an oasis that enables food for the pathogen to grow.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attachment of these pathogens can be affected by pathogen strain and environmental cues such as plant and temperature and humidity. </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 </a:t>
            </a:r>
          </a:p>
        </p:txBody>
      </p:sp>
      <p:sp>
        <p:nvSpPr>
          <p:cNvPr id="60419"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D8AF8CF-7268-4DB2-9965-58202EEA1634}" type="slidenum">
              <a:rPr lang="en-US" sz="1200">
                <a:latin typeface="Calibri" pitchFamily="34" charset="0"/>
              </a:rPr>
              <a:pPr eaLnBrk="1" hangingPunct="1"/>
              <a:t>12</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100" b="1" smtClean="0">
                <a:ea typeface="ＭＳ Ｐゴシック" pitchFamily="34" charset="-128"/>
              </a:rPr>
              <a:t>Image Number D2167-1</a:t>
            </a:r>
            <a:endParaRPr lang="en-US" sz="1100" smtClean="0">
              <a:ea typeface="ＭＳ Ｐゴシック" pitchFamily="34" charset="-128"/>
            </a:endParaRPr>
          </a:p>
          <a:p>
            <a:pPr>
              <a:lnSpc>
                <a:spcPct val="90000"/>
              </a:lnSpc>
            </a:pPr>
            <a:r>
              <a:rPr lang="en-US" sz="1100" smtClean="0">
                <a:ea typeface="ＭＳ Ｐゴシック" pitchFamily="34" charset="-128"/>
              </a:rPr>
              <a:t>Colorized SEM (scanning electron micrograph) of pathogenic </a:t>
            </a:r>
            <a:r>
              <a:rPr lang="en-US" sz="1100" i="1" smtClean="0">
                <a:ea typeface="ＭＳ Ｐゴシック" pitchFamily="34" charset="-128"/>
              </a:rPr>
              <a:t>E. coli</a:t>
            </a:r>
            <a:r>
              <a:rPr lang="en-US" sz="1100" smtClean="0">
                <a:ea typeface="ＭＳ Ｐゴシック" pitchFamily="34" charset="-128"/>
              </a:rPr>
              <a:t> on a lettuce leaf. Image is shown at about 16,000 times normal size. </a:t>
            </a:r>
          </a:p>
          <a:p>
            <a:pPr>
              <a:lnSpc>
                <a:spcPct val="90000"/>
              </a:lnSpc>
            </a:pPr>
            <a:r>
              <a:rPr lang="en-US" sz="1100" smtClean="0">
                <a:ea typeface="ＭＳ Ｐゴシック" pitchFamily="34" charset="-128"/>
              </a:rPr>
              <a:t>Photo by Peter Cooke, Colorization by Stephen Ausmus.</a:t>
            </a:r>
          </a:p>
          <a:p>
            <a:pPr>
              <a:lnSpc>
                <a:spcPct val="90000"/>
              </a:lnSpc>
            </a:pPr>
            <a:r>
              <a:rPr lang="en-US" sz="1100" smtClean="0">
                <a:ea typeface="ＭＳ Ｐゴシック" pitchFamily="34" charset="-128"/>
              </a:rPr>
              <a:t>http://www.ars.usda.gov/is/graphics/photos/apr11/d2167-1.htm</a:t>
            </a:r>
          </a:p>
          <a:p>
            <a:pPr>
              <a:lnSpc>
                <a:spcPct val="90000"/>
              </a:lnSpc>
            </a:pPr>
            <a:endParaRPr lang="en-US" sz="1100" smtClean="0">
              <a:ea typeface="ＭＳ Ｐゴシック" pitchFamily="34" charset="-128"/>
            </a:endParaRPr>
          </a:p>
          <a:p>
            <a:pPr>
              <a:lnSpc>
                <a:spcPct val="90000"/>
              </a:lnSpc>
            </a:pPr>
            <a:endParaRPr lang="en-US" sz="1100" smtClean="0">
              <a:ea typeface="ＭＳ Ｐゴシック" pitchFamily="34" charset="-128"/>
            </a:endParaRPr>
          </a:p>
          <a:p>
            <a:pPr>
              <a:lnSpc>
                <a:spcPct val="90000"/>
              </a:lnSpc>
            </a:pPr>
            <a:r>
              <a:rPr lang="en-US" sz="1100" b="1" smtClean="0">
                <a:ea typeface="ＭＳ Ｐゴシック" pitchFamily="34" charset="-128"/>
              </a:rPr>
              <a:t>http://www.sciencephoto.com/media/12688/enlarge</a:t>
            </a:r>
            <a:endParaRPr lang="en-US" sz="1100" smtClean="0">
              <a:ea typeface="ＭＳ Ｐゴシック" pitchFamily="34" charset="-128"/>
            </a:endParaRPr>
          </a:p>
          <a:p>
            <a:pPr>
              <a:lnSpc>
                <a:spcPct val="90000"/>
              </a:lnSpc>
            </a:pPr>
            <a:r>
              <a:rPr lang="en-US" sz="1100" b="1" smtClean="0">
                <a:ea typeface="ＭＳ Ｐゴシック" pitchFamily="34" charset="-128"/>
              </a:rPr>
              <a:t>SEM of E. coli bacteria on Lettuce</a:t>
            </a:r>
            <a:endParaRPr lang="en-US" sz="1100" smtClean="0">
              <a:ea typeface="ＭＳ Ｐゴシック" pitchFamily="34" charset="-128"/>
            </a:endParaRPr>
          </a:p>
          <a:p>
            <a:pPr>
              <a:lnSpc>
                <a:spcPct val="90000"/>
              </a:lnSpc>
            </a:pPr>
            <a:r>
              <a:rPr lang="en-US" sz="1100" b="1" smtClean="0">
                <a:ea typeface="ＭＳ Ｐゴシック" pitchFamily="34" charset="-128"/>
              </a:rPr>
              <a:t>B230/0292 Rights Managed</a:t>
            </a:r>
            <a:endParaRPr lang="en-US" sz="1100" smtClean="0">
              <a:ea typeface="ＭＳ Ｐゴシック" pitchFamily="34" charset="-128"/>
            </a:endParaRPr>
          </a:p>
          <a:p>
            <a:pPr>
              <a:lnSpc>
                <a:spcPct val="90000"/>
              </a:lnSpc>
            </a:pPr>
            <a:r>
              <a:rPr lang="en-US" sz="1100" b="1" smtClean="0">
                <a:ea typeface="ＭＳ Ｐゴシック" pitchFamily="34" charset="-128"/>
              </a:rPr>
              <a:t>Credit:</a:t>
            </a:r>
            <a:r>
              <a:rPr lang="en-US" sz="1100" smtClean="0">
                <a:ea typeface="ＭＳ Ｐゴシック" pitchFamily="34" charset="-128"/>
              </a:rPr>
              <a:t> </a:t>
            </a:r>
            <a:r>
              <a:rPr lang="en-US" sz="1100" smtClean="0">
                <a:ea typeface="ＭＳ Ｐゴシック" pitchFamily="34" charset="-128"/>
                <a:hlinkClick r:id="rId3"/>
              </a:rPr>
              <a:t>SCIMAT/SCIENCE PHOTO LIBRARY</a:t>
            </a:r>
            <a:endParaRPr lang="en-US" sz="1100" smtClean="0">
              <a:ea typeface="ＭＳ Ｐゴシック" pitchFamily="34" charset="-128"/>
            </a:endParaRPr>
          </a:p>
          <a:p>
            <a:pPr>
              <a:lnSpc>
                <a:spcPct val="90000"/>
              </a:lnSpc>
            </a:pPr>
            <a:r>
              <a:rPr lang="en-US" sz="1100" b="1" smtClean="0">
                <a:ea typeface="ＭＳ Ｐゴシック" pitchFamily="34" charset="-128"/>
              </a:rPr>
              <a:t>Caption:</a:t>
            </a:r>
            <a:r>
              <a:rPr lang="en-US" sz="1100" smtClean="0">
                <a:ea typeface="ＭＳ Ｐゴシック" pitchFamily="34" charset="-128"/>
              </a:rPr>
              <a:t> Escherichia coli bacteria on a lettuce leaf congregate at the stomata (respiration openings in the leaves) Their presence may constitute a health hazard and cause severe food poisoning, particularly if the bacteria are toxigenic. They may get onto the vegetables if the water used for irrigation is contaminated with fecal material. Although thorough washing is recommended, electron microscopy shows that the bacteria enter the leaves through the stomata and would resist being removed. Similar bacterial contamination was also found with spinach and green onions. Enhanced SEM. Image width: 36.5 micrometers; magnification: 2740x if the image is printed 10 cm wide.</a:t>
            </a:r>
          </a:p>
          <a:p>
            <a:pPr>
              <a:lnSpc>
                <a:spcPct val="90000"/>
              </a:lnSpc>
            </a:pPr>
            <a:r>
              <a:rPr lang="en-US" sz="1100" smtClean="0">
                <a:ea typeface="ＭＳ Ｐゴシック" pitchFamily="34" charset="-128"/>
              </a:rPr>
              <a:t/>
            </a:r>
            <a:br>
              <a:rPr lang="en-US" sz="1100" smtClean="0">
                <a:ea typeface="ＭＳ Ｐゴシック" pitchFamily="34" charset="-128"/>
              </a:rPr>
            </a:br>
            <a:endParaRPr lang="en-US" sz="1100" smtClean="0">
              <a:ea typeface="ＭＳ Ｐゴシック" pitchFamily="34" charset="-128"/>
            </a:endParaRPr>
          </a:p>
          <a:p>
            <a:pPr>
              <a:lnSpc>
                <a:spcPct val="90000"/>
              </a:lnSpc>
            </a:pPr>
            <a:endParaRPr lang="en-US" sz="1100" smtClean="0">
              <a:ea typeface="ＭＳ Ｐゴシック" pitchFamily="34" charset="-128"/>
            </a:endParaRPr>
          </a:p>
        </p:txBody>
      </p:sp>
      <p:sp>
        <p:nvSpPr>
          <p:cNvPr id="62467" name="Date Placeholder 3"/>
          <p:cNvSpPr>
            <a:spLocks noGrp="1"/>
          </p:cNvSpPr>
          <p:nvPr>
            <p:ph type="dt" sz="quarter" idx="1"/>
          </p:nvPr>
        </p:nvSpPr>
        <p:spPr bwMode="auto">
          <a:xfrm>
            <a:off x="3884613"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4BB09C0-F700-4B1E-97B3-352727B5BC9D}" type="datetime1">
              <a:rPr lang="en-US" sz="1200"/>
              <a:pPr eaLnBrk="1" hangingPunct="1"/>
              <a:t>11/15/2013</a:t>
            </a:fld>
            <a:endParaRPr lang="en-US" sz="1200"/>
          </a:p>
        </p:txBody>
      </p:sp>
      <p:sp>
        <p:nvSpPr>
          <p:cNvPr id="62468" name="Slide Number Placeholder 4"/>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57EBD03-FBC9-4557-889C-23DF8DB675F7}" type="slidenum">
              <a:rPr lang="en-US" sz="1200"/>
              <a:pPr eaLnBrk="1" hangingPunct="1"/>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dirty="0"/>
              <a:t>Add definitions of stockpiling and staging to notes (not on slide).</a:t>
            </a:r>
          </a:p>
          <a:p>
            <a:pPr>
              <a:buNone/>
            </a:pPr>
            <a:r>
              <a:rPr lang="en" dirty="0"/>
              <a:t>For covering pile, note that staged manure does not have to be covered according to regulation unless it is sitting for more than 72 hours, but if produce is nearby it is best to cover right away.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36469" indent="-336469">
              <a:buClr>
                <a:schemeClr val="accent1"/>
              </a:buClr>
              <a:buSzPct val="105000"/>
              <a:buFont typeface="Wingdings 3" pitchFamily="18" charset="2"/>
              <a:buChar char=""/>
              <a:defRPr/>
            </a:pPr>
            <a:r>
              <a:rPr lang="en-US" dirty="0" smtClean="0"/>
              <a:t>Plan</a:t>
            </a:r>
            <a:r>
              <a:rPr lang="en-US" baseline="0" dirty="0" smtClean="0"/>
              <a:t> required by everyone who applies fertilizer materials – inorganic/commercial and manure/organic. Certified and not certified.</a:t>
            </a:r>
            <a:endParaRPr lang="en-US" dirty="0" smtClean="0"/>
          </a:p>
          <a:p>
            <a:pPr marL="336469" indent="-336469">
              <a:buClr>
                <a:schemeClr val="accent1"/>
              </a:buClr>
              <a:buSzPct val="105000"/>
              <a:buFont typeface="Wingdings 3" pitchFamily="18" charset="2"/>
              <a:buChar char=""/>
              <a:defRPr/>
            </a:pPr>
            <a:r>
              <a:rPr lang="en-US" dirty="0" smtClean="0"/>
              <a:t>Both Manure (Organic) and Inorganic Fertilizer [what you buy from your </a:t>
            </a:r>
            <a:r>
              <a:rPr lang="en-US" dirty="0" err="1" smtClean="0"/>
              <a:t>ag</a:t>
            </a:r>
            <a:r>
              <a:rPr lang="en-US" dirty="0" smtClean="0"/>
              <a:t> retailer or distributor. Liquid or solid fertilizer included as well as anhydrous ammonia)</a:t>
            </a:r>
          </a:p>
          <a:p>
            <a:pPr marL="336469" indent="-336469">
              <a:buClr>
                <a:schemeClr val="accent1"/>
              </a:buClr>
              <a:buSzPct val="105000"/>
              <a:buFont typeface="Wingdings 3" pitchFamily="18" charset="2"/>
              <a:buChar char=""/>
              <a:defRPr/>
            </a:pPr>
            <a:r>
              <a:rPr lang="en-US" dirty="0" smtClean="0"/>
              <a:t>Rule does not really specify what is in the plan except to mention how fertilizer rates are determined.</a:t>
            </a:r>
          </a:p>
          <a:p>
            <a:pPr marL="336469" indent="-336469">
              <a:buClr>
                <a:schemeClr val="accent1"/>
              </a:buClr>
              <a:buSzPct val="105000"/>
              <a:buFont typeface="Wingdings 3" pitchFamily="18" charset="2"/>
              <a:buChar char=""/>
              <a:defRPr/>
            </a:pPr>
            <a:r>
              <a:rPr lang="en-US" dirty="0" smtClean="0"/>
              <a:t>Think paragraphs, not plan.</a:t>
            </a:r>
          </a:p>
          <a:p>
            <a:pPr marL="336469" indent="-336469">
              <a:buClr>
                <a:schemeClr val="accent1"/>
              </a:buClr>
              <a:buSzPct val="105000"/>
              <a:buFont typeface="Wingdings 3" pitchFamily="18" charset="2"/>
              <a:buChar char=""/>
              <a:defRPr/>
            </a:pPr>
            <a:r>
              <a:rPr lang="en-US" dirty="0" smtClean="0"/>
              <a:t>Maybe manure sample, or standard replacement value of 1.2 pounds per bushel of corn removed, soil sampling, tri-state fertilizer recommendations, yield records</a:t>
            </a:r>
          </a:p>
          <a:p>
            <a:pPr>
              <a:buClr>
                <a:schemeClr val="accent1"/>
              </a:buClr>
              <a:buSzPct val="105000"/>
              <a:defRPr/>
            </a:pPr>
            <a:r>
              <a:rPr lang="en-US" dirty="0" smtClean="0"/>
              <a:t>CFO is required to have manure analysis,</a:t>
            </a:r>
            <a:r>
              <a:rPr lang="en-US" baseline="0" dirty="0" smtClean="0"/>
              <a:t> non CFO does not. Recommend having analysis</a:t>
            </a:r>
            <a:endParaRPr lang="en-US" dirty="0" smtClean="0"/>
          </a:p>
          <a:p>
            <a:pPr>
              <a:buClr>
                <a:schemeClr val="accent1"/>
              </a:buClr>
              <a:buSzPct val="105000"/>
              <a:defRPr/>
            </a:pPr>
            <a:r>
              <a:rPr lang="en-US" dirty="0" smtClean="0"/>
              <a:t>A fertilizer plan is the grower’s defense against unpreventable acts of nature (storms, floods, </a:t>
            </a:r>
            <a:r>
              <a:rPr lang="en-US" dirty="0" err="1" smtClean="0"/>
              <a:t>etc</a:t>
            </a:r>
            <a:r>
              <a:rPr lang="en-US" dirty="0" smtClean="0"/>
              <a:t>)</a:t>
            </a:r>
          </a:p>
          <a:p>
            <a:pPr marL="336469" indent="-336469">
              <a:buClr>
                <a:schemeClr val="accent1"/>
              </a:buClr>
              <a:buSzPct val="105000"/>
              <a:buFont typeface="Wingdings 3" pitchFamily="18" charset="2"/>
              <a:buChar char=""/>
              <a:defRPr/>
            </a:pPr>
            <a:endParaRPr lang="en-US" dirty="0" smtClean="0"/>
          </a:p>
        </p:txBody>
      </p:sp>
      <p:sp>
        <p:nvSpPr>
          <p:cNvPr id="56324" name="Slide Number Placeholder 3"/>
          <p:cNvSpPr>
            <a:spLocks noGrp="1"/>
          </p:cNvSpPr>
          <p:nvPr>
            <p:ph type="sldNum" sz="quarter" idx="5"/>
          </p:nvPr>
        </p:nvSpPr>
        <p:spPr bwMode="auto">
          <a:xfrm>
            <a:off x="3884027" y="8684926"/>
            <a:ext cx="2972421" cy="4575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a:defRPr>
                <a:solidFill>
                  <a:schemeClr val="tx1"/>
                </a:solidFill>
                <a:latin typeface="Lucida Sans Unicode" pitchFamily="34" charset="0"/>
              </a:defRPr>
            </a:lvl1pPr>
            <a:lvl2pPr marL="729017" indent="-280391">
              <a:defRPr>
                <a:solidFill>
                  <a:schemeClr val="tx1"/>
                </a:solidFill>
                <a:latin typeface="Lucida Sans Unicode" pitchFamily="34" charset="0"/>
              </a:defRPr>
            </a:lvl2pPr>
            <a:lvl3pPr marL="1121564" indent="-224312">
              <a:defRPr>
                <a:solidFill>
                  <a:schemeClr val="tx1"/>
                </a:solidFill>
                <a:latin typeface="Lucida Sans Unicode" pitchFamily="34" charset="0"/>
              </a:defRPr>
            </a:lvl3pPr>
            <a:lvl4pPr marL="1570189" indent="-224312">
              <a:defRPr>
                <a:solidFill>
                  <a:schemeClr val="tx1"/>
                </a:solidFill>
                <a:latin typeface="Lucida Sans Unicode" pitchFamily="34" charset="0"/>
              </a:defRPr>
            </a:lvl4pPr>
            <a:lvl5pPr marL="2018816" indent="-224312">
              <a:defRPr>
                <a:solidFill>
                  <a:schemeClr val="tx1"/>
                </a:solidFill>
                <a:latin typeface="Lucida Sans Unicode" pitchFamily="34" charset="0"/>
              </a:defRPr>
            </a:lvl5pPr>
            <a:lvl6pPr marL="2467441" indent="-224312" defTabSz="448625" fontAlgn="base">
              <a:spcBef>
                <a:spcPct val="0"/>
              </a:spcBef>
              <a:spcAft>
                <a:spcPct val="0"/>
              </a:spcAft>
              <a:defRPr>
                <a:solidFill>
                  <a:schemeClr val="tx1"/>
                </a:solidFill>
                <a:latin typeface="Lucida Sans Unicode" pitchFamily="34" charset="0"/>
              </a:defRPr>
            </a:lvl6pPr>
            <a:lvl7pPr marL="2916065" indent="-224312" defTabSz="448625" fontAlgn="base">
              <a:spcBef>
                <a:spcPct val="0"/>
              </a:spcBef>
              <a:spcAft>
                <a:spcPct val="0"/>
              </a:spcAft>
              <a:defRPr>
                <a:solidFill>
                  <a:schemeClr val="tx1"/>
                </a:solidFill>
                <a:latin typeface="Lucida Sans Unicode" pitchFamily="34" charset="0"/>
              </a:defRPr>
            </a:lvl7pPr>
            <a:lvl8pPr marL="3364692" indent="-224312" defTabSz="448625" fontAlgn="base">
              <a:spcBef>
                <a:spcPct val="0"/>
              </a:spcBef>
              <a:spcAft>
                <a:spcPct val="0"/>
              </a:spcAft>
              <a:defRPr>
                <a:solidFill>
                  <a:schemeClr val="tx1"/>
                </a:solidFill>
                <a:latin typeface="Lucida Sans Unicode" pitchFamily="34" charset="0"/>
              </a:defRPr>
            </a:lvl8pPr>
            <a:lvl9pPr marL="3813317" indent="-224312" defTabSz="448625"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5AF6051-D8AB-4DFB-8127-700B7D543754}" type="slidenum">
              <a:rPr lang="en-US" smtClean="0">
                <a:latin typeface="Calibri" pitchFamily="34" charset="0"/>
              </a:rPr>
              <a:pPr fontAlgn="base">
                <a:spcBef>
                  <a:spcPct val="0"/>
                </a:spcBef>
                <a:spcAft>
                  <a:spcPct val="0"/>
                </a:spcAft>
                <a:defRPr/>
              </a:pPr>
              <a:t>19</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Quick</a:t>
            </a:r>
            <a:r>
              <a:rPr lang="en-US" baseline="0" dirty="0" smtClean="0"/>
              <a:t> review of who needs to be Certified, next 4 slides</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pPr>
              <a:defRPr/>
            </a:pPr>
            <a:fld id="{8118118E-3A79-4178-B639-A96DE42F3C84}" type="slidenum">
              <a:rPr lang="en-US" smtClean="0"/>
              <a:pPr>
                <a:defRPr/>
              </a:pPr>
              <a:t>20</a:t>
            </a:fld>
            <a:endParaRPr lang="en-US"/>
          </a:p>
        </p:txBody>
      </p:sp>
    </p:spTree>
    <p:extLst>
      <p:ext uri="{BB962C8B-B14F-4D97-AF65-F5344CB8AC3E}">
        <p14:creationId xmlns:p14="http://schemas.microsoft.com/office/powerpoint/2010/main" val="3597160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dirty="0"/>
              <a:t>Know it’s not much of an exemption</a:t>
            </a:r>
          </a:p>
          <a:p>
            <a:pPr>
              <a:defRPr/>
            </a:pPr>
            <a:r>
              <a:rPr lang="en-US" dirty="0"/>
              <a:t>*This is the same exemption as with certification but now applies to Inorganic as well as Organic</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pPr>
              <a:defRPr/>
            </a:pPr>
            <a:fld id="{8118118E-3A79-4178-B639-A96DE42F3C84}" type="slidenum">
              <a:rPr lang="en-US" smtClean="0"/>
              <a:pPr>
                <a:defRPr/>
              </a:pPr>
              <a:t>21</a:t>
            </a:fld>
            <a:endParaRPr lang="en-US"/>
          </a:p>
        </p:txBody>
      </p:sp>
    </p:spTree>
    <p:extLst>
      <p:ext uri="{BB962C8B-B14F-4D97-AF65-F5344CB8AC3E}">
        <p14:creationId xmlns:p14="http://schemas.microsoft.com/office/powerpoint/2010/main" val="84764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dirty="0"/>
              <a:t>Need to be aware of the potential for cross-contamination  -  use ellen's slide of compost turning???  Those things that pertain to folks who are on a livestock/veggie farm - put on a separate slide.  Disinfection recommended when equipment will be returning to produce patch or being used for other produce-related items.  Haul manure in truck and then boxes of produce - needs to undergo disinfecting process.  Refer to biosecurity language in cat. 14 manual.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301">
              <a:defRPr/>
            </a:pPr>
            <a:r>
              <a:rPr lang="en-US" sz="1200" dirty="0">
                <a:latin typeface="Tahoma" charset="0"/>
              </a:rPr>
              <a:t>If the use of manure cannot be managed to prevent contamination, or at least reduce the level of contamination risk  to a negligible level, do not use manure on a food crop.</a:t>
            </a:r>
          </a:p>
          <a:p>
            <a:pPr lvl="0"/>
            <a:endParaRPr lang="en-US" dirty="0" smtClean="0"/>
          </a:p>
          <a:p>
            <a:pPr lvl="0"/>
            <a:endParaRPr lang="en-US" dirty="0" smtClean="0"/>
          </a:p>
          <a:p>
            <a:pPr lvl="0"/>
            <a:r>
              <a:rPr lang="en-US" dirty="0" smtClean="0"/>
              <a:t>Pathogen survival dependent on </a:t>
            </a:r>
          </a:p>
          <a:p>
            <a:pPr lvl="1"/>
            <a:r>
              <a:rPr lang="en-US" dirty="0" smtClean="0"/>
              <a:t>Type of pathogen </a:t>
            </a:r>
          </a:p>
          <a:p>
            <a:pPr lvl="1"/>
            <a:r>
              <a:rPr lang="en-US" dirty="0" smtClean="0"/>
              <a:t>Rainfall </a:t>
            </a:r>
          </a:p>
          <a:p>
            <a:pPr lvl="1"/>
            <a:r>
              <a:rPr lang="en-US" dirty="0" smtClean="0"/>
              <a:t>Soil moisture </a:t>
            </a:r>
          </a:p>
          <a:p>
            <a:pPr lvl="1"/>
            <a:r>
              <a:rPr lang="en-US" dirty="0" smtClean="0"/>
              <a:t>Temperature </a:t>
            </a:r>
          </a:p>
          <a:p>
            <a:pPr lvl="1"/>
            <a:r>
              <a:rPr lang="en-US" dirty="0" smtClean="0"/>
              <a:t>Soil type </a:t>
            </a:r>
          </a:p>
          <a:p>
            <a:pPr lvl="1"/>
            <a:r>
              <a:rPr lang="en-US" dirty="0" smtClean="0"/>
              <a:t>Whether or not it is incorporated </a:t>
            </a:r>
          </a:p>
          <a:p>
            <a:pPr lvl="0"/>
            <a:endParaRPr lang="en-US" sz="1200" dirty="0"/>
          </a:p>
          <a:p>
            <a:pPr lvl="0"/>
            <a:endParaRPr lang="en-US" sz="1200" dirty="0"/>
          </a:p>
          <a:p>
            <a:pPr lvl="0"/>
            <a:r>
              <a:rPr lang="en-US" sz="1200" dirty="0"/>
              <a:t>Franz et al., 2005; Guan and Holley, 2003; Ingham et al, 2005; </a:t>
            </a:r>
            <a:r>
              <a:rPr lang="en-US" sz="1200" dirty="0" err="1"/>
              <a:t>Natvig</a:t>
            </a:r>
            <a:r>
              <a:rPr lang="en-US" sz="1200" dirty="0"/>
              <a:t> et al., 2002; Oliver et al., 2006; </a:t>
            </a:r>
            <a:r>
              <a:rPr lang="en-US" sz="1200" dirty="0" err="1"/>
              <a:t>Saini</a:t>
            </a:r>
            <a:r>
              <a:rPr lang="en-US" sz="1200" dirty="0"/>
              <a:t> et al., 2003; Scott et al., 2006</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52C5BBEE-41AA-4301-9437-877A019E130B}" type="slidenum">
              <a:rPr lang="en-US" smtClean="0"/>
              <a:pPr/>
              <a:t>23</a:t>
            </a:fld>
            <a:endParaRPr lang="en-US" dirty="0"/>
          </a:p>
        </p:txBody>
      </p:sp>
    </p:spTree>
    <p:extLst>
      <p:ext uri="{BB962C8B-B14F-4D97-AF65-F5344CB8AC3E}">
        <p14:creationId xmlns:p14="http://schemas.microsoft.com/office/powerpoint/2010/main" val="885646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dirty="0"/>
              <a:t>Add organic certification to notes.  120 days before vegetable harvest is a minimum, incorporation recommended. - very hard - must go on by Mar. 1 in Southern Indiana, difficult because may not apply to frozen ground.  Best to recommend fall application and cover crop.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Recordkeeping required only for Category 14 applicators must keep records</a:t>
            </a:r>
          </a:p>
          <a:p>
            <a:pPr eaLnBrk="1" hangingPunct="1">
              <a:spcBef>
                <a:spcPct val="0"/>
              </a:spcBef>
            </a:pPr>
            <a:r>
              <a:rPr lang="en-US" dirty="0" smtClean="0"/>
              <a:t>Compare RUP required records </a:t>
            </a:r>
            <a:r>
              <a:rPr lang="en-US" dirty="0" err="1" smtClean="0"/>
              <a:t>vs</a:t>
            </a:r>
            <a:r>
              <a:rPr lang="en-US" dirty="0" smtClean="0"/>
              <a:t> glyphosate applications</a:t>
            </a:r>
          </a:p>
          <a:p>
            <a:pPr eaLnBrk="1" hangingPunct="1">
              <a:spcBef>
                <a:spcPct val="0"/>
              </a:spcBef>
            </a:pPr>
            <a:r>
              <a:rPr lang="en-US" dirty="0" smtClean="0"/>
              <a:t>Good management to keep record of all, but only certified Cat 14 required.</a:t>
            </a:r>
          </a:p>
          <a:p>
            <a:pPr eaLnBrk="1" hangingPunct="1">
              <a:spcBef>
                <a:spcPct val="0"/>
              </a:spcBef>
            </a:pPr>
            <a:r>
              <a:rPr lang="en-US" dirty="0" smtClean="0"/>
              <a:t>If</a:t>
            </a:r>
            <a:r>
              <a:rPr lang="en-US" baseline="0" dirty="0" smtClean="0"/>
              <a:t> an investigation-- records will be requested.</a:t>
            </a:r>
            <a:endParaRPr lang="en-US" dirty="0" smtClean="0"/>
          </a:p>
        </p:txBody>
      </p:sp>
      <p:sp>
        <p:nvSpPr>
          <p:cNvPr id="70660" name="Slide Number Placeholder 3"/>
          <p:cNvSpPr>
            <a:spLocks noGrp="1"/>
          </p:cNvSpPr>
          <p:nvPr>
            <p:ph type="sldNum" sz="quarter" idx="5"/>
          </p:nvPr>
        </p:nvSpPr>
        <p:spPr bwMode="auto">
          <a:xfrm>
            <a:off x="3884027" y="8684926"/>
            <a:ext cx="2972421" cy="4575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a:defRPr>
                <a:solidFill>
                  <a:schemeClr val="tx1"/>
                </a:solidFill>
                <a:latin typeface="Lucida Sans Unicode" pitchFamily="34" charset="0"/>
              </a:defRPr>
            </a:lvl1pPr>
            <a:lvl2pPr marL="729017" indent="-280391">
              <a:defRPr>
                <a:solidFill>
                  <a:schemeClr val="tx1"/>
                </a:solidFill>
                <a:latin typeface="Lucida Sans Unicode" pitchFamily="34" charset="0"/>
              </a:defRPr>
            </a:lvl2pPr>
            <a:lvl3pPr marL="1121564" indent="-224312">
              <a:defRPr>
                <a:solidFill>
                  <a:schemeClr val="tx1"/>
                </a:solidFill>
                <a:latin typeface="Lucida Sans Unicode" pitchFamily="34" charset="0"/>
              </a:defRPr>
            </a:lvl3pPr>
            <a:lvl4pPr marL="1570189" indent="-224312">
              <a:defRPr>
                <a:solidFill>
                  <a:schemeClr val="tx1"/>
                </a:solidFill>
                <a:latin typeface="Lucida Sans Unicode" pitchFamily="34" charset="0"/>
              </a:defRPr>
            </a:lvl4pPr>
            <a:lvl5pPr marL="2018816" indent="-224312">
              <a:defRPr>
                <a:solidFill>
                  <a:schemeClr val="tx1"/>
                </a:solidFill>
                <a:latin typeface="Lucida Sans Unicode" pitchFamily="34" charset="0"/>
              </a:defRPr>
            </a:lvl5pPr>
            <a:lvl6pPr marL="2467441" indent="-224312" defTabSz="448625" fontAlgn="base">
              <a:spcBef>
                <a:spcPct val="0"/>
              </a:spcBef>
              <a:spcAft>
                <a:spcPct val="0"/>
              </a:spcAft>
              <a:defRPr>
                <a:solidFill>
                  <a:schemeClr val="tx1"/>
                </a:solidFill>
                <a:latin typeface="Lucida Sans Unicode" pitchFamily="34" charset="0"/>
              </a:defRPr>
            </a:lvl6pPr>
            <a:lvl7pPr marL="2916065" indent="-224312" defTabSz="448625" fontAlgn="base">
              <a:spcBef>
                <a:spcPct val="0"/>
              </a:spcBef>
              <a:spcAft>
                <a:spcPct val="0"/>
              </a:spcAft>
              <a:defRPr>
                <a:solidFill>
                  <a:schemeClr val="tx1"/>
                </a:solidFill>
                <a:latin typeface="Lucida Sans Unicode" pitchFamily="34" charset="0"/>
              </a:defRPr>
            </a:lvl7pPr>
            <a:lvl8pPr marL="3364692" indent="-224312" defTabSz="448625" fontAlgn="base">
              <a:spcBef>
                <a:spcPct val="0"/>
              </a:spcBef>
              <a:spcAft>
                <a:spcPct val="0"/>
              </a:spcAft>
              <a:defRPr>
                <a:solidFill>
                  <a:schemeClr val="tx1"/>
                </a:solidFill>
                <a:latin typeface="Lucida Sans Unicode" pitchFamily="34" charset="0"/>
              </a:defRPr>
            </a:lvl8pPr>
            <a:lvl9pPr marL="3813317" indent="-224312" defTabSz="448625"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F7F47DD-85E7-406D-B516-04C68E60766B}" type="slidenum">
              <a:rPr lang="en-US" smtClean="0">
                <a:latin typeface="Calibri" pitchFamily="34" charset="0"/>
              </a:rPr>
              <a:pPr fontAlgn="base">
                <a:spcBef>
                  <a:spcPct val="0"/>
                </a:spcBef>
                <a:spcAft>
                  <a:spcPct val="0"/>
                </a:spcAft>
                <a:defRPr/>
              </a:pPr>
              <a:t>25</a:t>
            </a:fld>
            <a:endParaRPr 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Information required. Additional information can be kept. No specific form.</a:t>
            </a:r>
          </a:p>
          <a:p>
            <a:pPr eaLnBrk="1" hangingPunct="1">
              <a:spcBef>
                <a:spcPct val="0"/>
              </a:spcBef>
            </a:pPr>
            <a:r>
              <a:rPr lang="en-US" dirty="0" smtClean="0"/>
              <a:t>Fertilizer type can include liquid, dry</a:t>
            </a:r>
          </a:p>
          <a:p>
            <a:pPr defTabSz="897252" fontAlgn="base">
              <a:spcBef>
                <a:spcPct val="0"/>
              </a:spcBef>
              <a:spcAft>
                <a:spcPct val="0"/>
              </a:spcAft>
              <a:defRPr/>
            </a:pPr>
            <a:r>
              <a:rPr lang="en-US" dirty="0" smtClean="0"/>
              <a:t>Nutrient value is the N-P-K formula; X </a:t>
            </a:r>
            <a:r>
              <a:rPr lang="en-US" dirty="0" err="1" smtClean="0"/>
              <a:t>lbs</a:t>
            </a:r>
            <a:r>
              <a:rPr lang="en-US" dirty="0" smtClean="0"/>
              <a:t> P</a:t>
            </a:r>
            <a:r>
              <a:rPr lang="en-US" baseline="-25000" dirty="0" smtClean="0"/>
              <a:t>2</a:t>
            </a:r>
            <a:r>
              <a:rPr lang="en-US" dirty="0" smtClean="0"/>
              <a:t>O</a:t>
            </a:r>
            <a:r>
              <a:rPr lang="en-US" baseline="-25000" dirty="0" smtClean="0"/>
              <a:t>5</a:t>
            </a:r>
            <a:r>
              <a:rPr lang="en-US" dirty="0" smtClean="0"/>
              <a:t>/Ton</a:t>
            </a:r>
          </a:p>
          <a:p>
            <a:pPr eaLnBrk="1" hangingPunct="1">
              <a:spcBef>
                <a:spcPct val="0"/>
              </a:spcBef>
            </a:pPr>
            <a:r>
              <a:rPr lang="en-US" dirty="0" smtClean="0"/>
              <a:t>Application method is surface, injected, or incorporated</a:t>
            </a:r>
          </a:p>
          <a:p>
            <a:pPr eaLnBrk="1" hangingPunct="1">
              <a:spcBef>
                <a:spcPct val="0"/>
              </a:spcBef>
            </a:pPr>
            <a:r>
              <a:rPr lang="en-US" dirty="0" smtClean="0"/>
              <a:t>Can use PPP-18 or PPP-19 to meet recordkeeping</a:t>
            </a:r>
          </a:p>
          <a:p>
            <a:pPr eaLnBrk="1" hangingPunct="1">
              <a:spcBef>
                <a:spcPct val="0"/>
              </a:spcBef>
            </a:pPr>
            <a:endParaRPr lang="en-US" dirty="0" smtClean="0"/>
          </a:p>
        </p:txBody>
      </p:sp>
      <p:sp>
        <p:nvSpPr>
          <p:cNvPr id="71684" name="Slide Number Placeholder 3"/>
          <p:cNvSpPr>
            <a:spLocks noGrp="1"/>
          </p:cNvSpPr>
          <p:nvPr>
            <p:ph type="sldNum" sz="quarter" idx="5"/>
          </p:nvPr>
        </p:nvSpPr>
        <p:spPr bwMode="auto">
          <a:xfrm>
            <a:off x="3884027" y="8684926"/>
            <a:ext cx="2972421" cy="4575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Ctr="0" compatLnSpc="1">
            <a:prstTxWarp prst="textNoShape">
              <a:avLst/>
            </a:prstTxWarp>
          </a:bodyPr>
          <a:lstStyle>
            <a:lvl1pPr>
              <a:defRPr>
                <a:solidFill>
                  <a:schemeClr val="tx1"/>
                </a:solidFill>
                <a:latin typeface="Lucida Sans Unicode" pitchFamily="34" charset="0"/>
              </a:defRPr>
            </a:lvl1pPr>
            <a:lvl2pPr marL="729017" indent="-280391">
              <a:defRPr>
                <a:solidFill>
                  <a:schemeClr val="tx1"/>
                </a:solidFill>
                <a:latin typeface="Lucida Sans Unicode" pitchFamily="34" charset="0"/>
              </a:defRPr>
            </a:lvl2pPr>
            <a:lvl3pPr marL="1121564" indent="-224312">
              <a:defRPr>
                <a:solidFill>
                  <a:schemeClr val="tx1"/>
                </a:solidFill>
                <a:latin typeface="Lucida Sans Unicode" pitchFamily="34" charset="0"/>
              </a:defRPr>
            </a:lvl3pPr>
            <a:lvl4pPr marL="1570189" indent="-224312">
              <a:defRPr>
                <a:solidFill>
                  <a:schemeClr val="tx1"/>
                </a:solidFill>
                <a:latin typeface="Lucida Sans Unicode" pitchFamily="34" charset="0"/>
              </a:defRPr>
            </a:lvl4pPr>
            <a:lvl5pPr marL="2018816" indent="-224312">
              <a:defRPr>
                <a:solidFill>
                  <a:schemeClr val="tx1"/>
                </a:solidFill>
                <a:latin typeface="Lucida Sans Unicode" pitchFamily="34" charset="0"/>
              </a:defRPr>
            </a:lvl5pPr>
            <a:lvl6pPr marL="2467441" indent="-224312" defTabSz="448625" fontAlgn="base">
              <a:spcBef>
                <a:spcPct val="0"/>
              </a:spcBef>
              <a:spcAft>
                <a:spcPct val="0"/>
              </a:spcAft>
              <a:defRPr>
                <a:solidFill>
                  <a:schemeClr val="tx1"/>
                </a:solidFill>
                <a:latin typeface="Lucida Sans Unicode" pitchFamily="34" charset="0"/>
              </a:defRPr>
            </a:lvl6pPr>
            <a:lvl7pPr marL="2916065" indent="-224312" defTabSz="448625" fontAlgn="base">
              <a:spcBef>
                <a:spcPct val="0"/>
              </a:spcBef>
              <a:spcAft>
                <a:spcPct val="0"/>
              </a:spcAft>
              <a:defRPr>
                <a:solidFill>
                  <a:schemeClr val="tx1"/>
                </a:solidFill>
                <a:latin typeface="Lucida Sans Unicode" pitchFamily="34" charset="0"/>
              </a:defRPr>
            </a:lvl7pPr>
            <a:lvl8pPr marL="3364692" indent="-224312" defTabSz="448625" fontAlgn="base">
              <a:spcBef>
                <a:spcPct val="0"/>
              </a:spcBef>
              <a:spcAft>
                <a:spcPct val="0"/>
              </a:spcAft>
              <a:defRPr>
                <a:solidFill>
                  <a:schemeClr val="tx1"/>
                </a:solidFill>
                <a:latin typeface="Lucida Sans Unicode" pitchFamily="34" charset="0"/>
              </a:defRPr>
            </a:lvl8pPr>
            <a:lvl9pPr marL="3813317" indent="-224312" defTabSz="448625"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C09F094-7DAD-4BCA-9308-E52F27ABB2C3}" type="slidenum">
              <a:rPr lang="en-US" smtClean="0">
                <a:latin typeface="Calibri" pitchFamily="34" charset="0"/>
              </a:rPr>
              <a:pPr fontAlgn="base">
                <a:spcBef>
                  <a:spcPct val="0"/>
                </a:spcBef>
                <a:spcAft>
                  <a:spcPct val="0"/>
                </a:spcAft>
                <a:defRPr/>
              </a:pPr>
              <a:t>26</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‘Aged’ manure is</a:t>
            </a:r>
            <a:r>
              <a:rPr lang="en-US" baseline="0" dirty="0" smtClean="0"/>
              <a:t> not considered effectively ‘treated’ as far as human pathogens are concerned. The process is not well-controlled enough to expect that pathogens will be reduced.</a:t>
            </a:r>
            <a:endParaRPr lang="en-US" dirty="0" smtClean="0"/>
          </a:p>
          <a:p>
            <a:r>
              <a:rPr lang="en-US" dirty="0" smtClean="0"/>
              <a:t>Photo  - thermometer, Ellen Phillips, University of Illinois Extension</a:t>
            </a:r>
          </a:p>
          <a:p>
            <a:r>
              <a:rPr lang="en-US" dirty="0" smtClean="0"/>
              <a:t>Temperature</a:t>
            </a:r>
            <a:r>
              <a:rPr lang="en-US" baseline="0" dirty="0" smtClean="0"/>
              <a:t> – the difference between aging/ rotting and composting</a:t>
            </a:r>
          </a:p>
          <a:p>
            <a:r>
              <a:rPr lang="en-US" baseline="0" dirty="0" smtClean="0"/>
              <a:t>Proper composting requires high temperatures(131-170F)  for 3 days in an in-vessel or static aerated pile</a:t>
            </a:r>
          </a:p>
          <a:p>
            <a:r>
              <a:rPr lang="en-US" baseline="0" dirty="0" smtClean="0"/>
              <a:t>OR</a:t>
            </a:r>
          </a:p>
          <a:p>
            <a:r>
              <a:rPr lang="en-US" baseline="0" dirty="0" smtClean="0"/>
              <a:t>high temperatures (131-170F) for 15 days in a windrow system, with materials turned at least 5 times.</a:t>
            </a:r>
          </a:p>
          <a:p>
            <a:r>
              <a:rPr lang="en-US" baseline="0" dirty="0" smtClean="0"/>
              <a:t>Pathogens are reduced in properly-done compost and it may be applied closer to the time of edible crop harvest.</a:t>
            </a:r>
          </a:p>
          <a:p>
            <a:r>
              <a:rPr lang="en-US" baseline="0" dirty="0" smtClean="0"/>
              <a:t>Other active treatments also reduce pathogens and manure treated using these methods may be applied close to the time of edible crop harvest.</a:t>
            </a:r>
          </a:p>
          <a:p>
            <a:r>
              <a:rPr lang="en-US" baseline="0" dirty="0" smtClean="0"/>
              <a:t>When used on produce, documentation of treatment methods (including compost temperatures) is required, and written record of application dates, rates, and produce harvest dates should be kept.</a:t>
            </a:r>
          </a:p>
          <a:p>
            <a:pPr marL="0" indent="0" eaLnBrk="1" hangingPunct="1">
              <a:buFont typeface="Arial" charset="0"/>
              <a:buNone/>
            </a:pPr>
            <a:r>
              <a:rPr lang="en-US" altLang="ja-JP" sz="2400" dirty="0" smtClean="0">
                <a:latin typeface="Calibri" charset="0"/>
              </a:rPr>
              <a:t>Compost Definition</a:t>
            </a:r>
            <a:r>
              <a:rPr lang="en-US" altLang="ja-JP" sz="2400" baseline="0" dirty="0" smtClean="0">
                <a:latin typeface="Calibri" charset="0"/>
              </a:rPr>
              <a:t> from the organic rule that specifies this:</a:t>
            </a:r>
            <a:endParaRPr lang="en-US" altLang="ja-JP" sz="2400" dirty="0" smtClean="0">
              <a:latin typeface="Calibri" charset="0"/>
            </a:endParaRPr>
          </a:p>
          <a:p>
            <a:pPr marL="0" indent="0" eaLnBrk="1" hangingPunct="1">
              <a:buFont typeface="Arial" charset="0"/>
              <a:buNone/>
            </a:pPr>
            <a:r>
              <a:rPr lang="ja-JP" altLang="en-US" sz="2400" dirty="0" smtClean="0">
                <a:latin typeface="Calibri" charset="0"/>
              </a:rPr>
              <a:t>“</a:t>
            </a:r>
            <a:r>
              <a:rPr lang="en-US" sz="2400" dirty="0" smtClean="0">
                <a:latin typeface="Calibri" charset="0"/>
              </a:rPr>
              <a:t>The product of a managed process through which microorganisms break down plant and animal materials into more available forms suitable for application to the soil. </a:t>
            </a:r>
          </a:p>
          <a:p>
            <a:pPr marL="0" indent="0" eaLnBrk="1" hangingPunct="1"/>
            <a:r>
              <a:rPr lang="en-US" sz="2400" dirty="0" smtClean="0">
                <a:latin typeface="Calibri" charset="0"/>
              </a:rPr>
              <a:t>Compost produced through a process that combines plant and animal materials </a:t>
            </a:r>
          </a:p>
          <a:p>
            <a:pPr lvl="1" eaLnBrk="1" hangingPunct="1"/>
            <a:r>
              <a:rPr lang="en-US" sz="2400" dirty="0" smtClean="0">
                <a:latin typeface="Calibri" charset="0"/>
              </a:rPr>
              <a:t>with an initial </a:t>
            </a:r>
            <a:r>
              <a:rPr lang="en-US" sz="2400" dirty="0" smtClean="0">
                <a:solidFill>
                  <a:srgbClr val="FF0000"/>
                </a:solidFill>
                <a:latin typeface="Calibri" charset="0"/>
              </a:rPr>
              <a:t>C:N ratio of between 25:1 and 40:1</a:t>
            </a:r>
          </a:p>
          <a:p>
            <a:pPr marL="0" indent="0" eaLnBrk="1" hangingPunct="1"/>
            <a:r>
              <a:rPr lang="en-US" sz="2400" dirty="0" smtClean="0">
                <a:latin typeface="Calibri" charset="0"/>
              </a:rPr>
              <a:t>Producers using an in-vessel or static aerated pile system </a:t>
            </a:r>
          </a:p>
          <a:p>
            <a:pPr lvl="1" eaLnBrk="1" hangingPunct="1"/>
            <a:r>
              <a:rPr lang="en-US" sz="2400" dirty="0" smtClean="0">
                <a:latin typeface="Calibri" charset="0"/>
              </a:rPr>
              <a:t>must maintain the composting materials at a temperature between 131⁰F and 170⁰F for 3 days.</a:t>
            </a:r>
          </a:p>
          <a:p>
            <a:pPr marL="0" indent="0" eaLnBrk="1" hangingPunct="1"/>
            <a:r>
              <a:rPr lang="en-US" sz="2400" dirty="0" smtClean="0">
                <a:latin typeface="Calibri" charset="0"/>
              </a:rPr>
              <a:t>Producers using a windrow system </a:t>
            </a:r>
          </a:p>
          <a:p>
            <a:pPr lvl="1" eaLnBrk="1" hangingPunct="1"/>
            <a:r>
              <a:rPr lang="en-US" sz="2400" dirty="0" smtClean="0">
                <a:latin typeface="Calibri" charset="0"/>
              </a:rPr>
              <a:t>must maintain the composting materials at a temperature between </a:t>
            </a:r>
            <a:r>
              <a:rPr lang="en-US" sz="2400" dirty="0" smtClean="0">
                <a:solidFill>
                  <a:srgbClr val="FF0000"/>
                </a:solidFill>
                <a:latin typeface="Calibri" charset="0"/>
              </a:rPr>
              <a:t>131⁰ F and 170⁰ F for 15 days</a:t>
            </a:r>
            <a:r>
              <a:rPr lang="en-US" sz="2400" dirty="0" smtClean="0">
                <a:latin typeface="Calibri" charset="0"/>
              </a:rPr>
              <a:t>, during which time,</a:t>
            </a:r>
          </a:p>
          <a:p>
            <a:pPr lvl="1" eaLnBrk="1" hangingPunct="1"/>
            <a:r>
              <a:rPr lang="en-US" sz="2400" dirty="0" smtClean="0">
                <a:latin typeface="Calibri" charset="0"/>
              </a:rPr>
              <a:t> the materials must </a:t>
            </a:r>
            <a:r>
              <a:rPr lang="en-US" sz="2400" dirty="0" smtClean="0">
                <a:solidFill>
                  <a:srgbClr val="FF0000"/>
                </a:solidFill>
                <a:latin typeface="Calibri" charset="0"/>
              </a:rPr>
              <a:t>be turned a minimum of five times</a:t>
            </a:r>
            <a:r>
              <a:rPr lang="ja-JP" altLang="en-US" sz="2400" dirty="0" smtClean="0">
                <a:solidFill>
                  <a:srgbClr val="FF0000"/>
                </a:solidFill>
                <a:latin typeface="Calibri" charset="0"/>
              </a:rPr>
              <a:t>”</a:t>
            </a:r>
            <a:endParaRPr lang="en-US" sz="2400" dirty="0" smtClean="0">
              <a:latin typeface="Calibri" charset="0"/>
            </a:endParaRP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52C5BBEE-41AA-4301-9437-877A019E130B}" type="slidenum">
              <a:rPr lang="en-US" smtClean="0"/>
              <a:pPr/>
              <a:t>28</a:t>
            </a:fld>
            <a:endParaRPr lang="en-US" dirty="0"/>
          </a:p>
        </p:txBody>
      </p:sp>
    </p:spTree>
    <p:extLst>
      <p:ext uri="{BB962C8B-B14F-4D97-AF65-F5344CB8AC3E}">
        <p14:creationId xmlns:p14="http://schemas.microsoft.com/office/powerpoint/2010/main" val="245650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Recent examples</a:t>
            </a:r>
            <a:r>
              <a:rPr lang="en-US" baseline="0" dirty="0" smtClean="0"/>
              <a:t> of illness traced to fresh fruits or vegetables. The number of states refers to number of states in which people got sick. Data are from the CDC. </a:t>
            </a:r>
          </a:p>
          <a:p>
            <a:r>
              <a:rPr lang="en-US" baseline="0" dirty="0" smtClean="0"/>
              <a:t>The cantaloupes in 2012 were traced to an Indiana farm. The </a:t>
            </a:r>
            <a:r>
              <a:rPr lang="en-US" baseline="0" dirty="0" smtClean="0"/>
              <a:t>cantaloupes </a:t>
            </a:r>
            <a:r>
              <a:rPr lang="en-US" baseline="0" dirty="0" smtClean="0"/>
              <a:t>in 2011 were traced to a Colorado farm. Owners of the Colorado farm have plead guilty to federal criminal </a:t>
            </a:r>
            <a:r>
              <a:rPr lang="en-US" baseline="0" dirty="0" smtClean="0"/>
              <a:t>(misdemeanor) </a:t>
            </a:r>
            <a:r>
              <a:rPr lang="en-US" baseline="0" dirty="0" smtClean="0"/>
              <a:t>charges.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lang="en-US" dirty="0" smtClean="0"/>
          </a:p>
          <a:p>
            <a:endParaRPr lang="en-US" dirty="0" smtClean="0"/>
          </a:p>
          <a:p>
            <a:r>
              <a:rPr lang="en-US" dirty="0" smtClean="0"/>
              <a:t>References:</a:t>
            </a:r>
          </a:p>
          <a:p>
            <a:r>
              <a:rPr lang="en-US" dirty="0" smtClean="0"/>
              <a:t>http://</a:t>
            </a:r>
            <a:r>
              <a:rPr lang="en-US" dirty="0" err="1" smtClean="0"/>
              <a:t>www.cidrap.umn.edu</a:t>
            </a:r>
            <a:r>
              <a:rPr lang="en-US" dirty="0" smtClean="0"/>
              <a:t>/news-perspective/2008/02/report-suggests-wastewater-link-taco-johns-e-coli-outbreak</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These are some sources of pathogens.  You can see how easy it would be for contamination to occur on a farm.</a:t>
            </a:r>
          </a:p>
          <a:p>
            <a:endParaRPr lang="en-US" smtClean="0">
              <a:ea typeface="ＭＳ Ｐゴシック" pitchFamily="34" charset="-128"/>
            </a:endParaRPr>
          </a:p>
        </p:txBody>
      </p:sp>
      <p:sp>
        <p:nvSpPr>
          <p:cNvPr id="4608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6BBAFAF-0887-459F-AFEC-4FAD3819B210}" type="slidenum">
              <a:rPr lang="en-US" sz="1200">
                <a:latin typeface="Calibri" pitchFamily="34" charset="0"/>
              </a:rPr>
              <a:pPr eaLnBrk="1" hangingPunct="1"/>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lvl="0" rtl="0">
              <a:buClr>
                <a:srgbClr val="000000"/>
              </a:buClr>
              <a:buSzPct val="25000"/>
              <a:buFont typeface="Arial"/>
              <a:buNone/>
            </a:pPr>
            <a:r>
              <a:rPr lang="en" sz="1800" b="0" i="0" u="none" strike="noStrike" cap="none" baseline="0" dirty="0"/>
              <a:t>Of the three types of microbes, viruses are the most common cause of food-borne illness (norovirus). However, bacteria are of great concern.  Examples of each type of organism can be found as causes of food borne-illness.   Remember that bacteria can grow on their own while viruses need a host. </a:t>
            </a:r>
            <a:r>
              <a:rPr lang="en" sz="1800" dirty="0" smtClean="0"/>
              <a:t>Salmonella </a:t>
            </a:r>
            <a:r>
              <a:rPr lang="en" sz="1800" dirty="0"/>
              <a:t>and E. coli are most likely to be connected with produce, but others have been implicated as well.  Shigella can only be transmitted from humans.  There are 2600 different kinds of Salmonella but not all are one species</a:t>
            </a:r>
            <a:r>
              <a:rPr lang="en" sz="1800" dirty="0" smtClean="0"/>
              <a:t>.</a:t>
            </a:r>
            <a:r>
              <a:rPr lang="en-US" sz="1800" dirty="0" smtClean="0"/>
              <a:t> </a:t>
            </a:r>
            <a:r>
              <a:rPr lang="en" sz="1800" b="0" i="0" u="sng" strike="noStrike" cap="none" baseline="0" dirty="0" smtClean="0"/>
              <a:t>Viruses and Parasites are transmitted by </a:t>
            </a:r>
            <a:r>
              <a:rPr lang="en" sz="1800" b="0" i="0" u="sng" strike="noStrike" cap="none" baseline="0" dirty="0" smtClean="0">
                <a:solidFill>
                  <a:srgbClr val="FF0000"/>
                </a:solidFill>
              </a:rPr>
              <a:t>contamination of human feces either directly or through contaminated water. </a:t>
            </a:r>
            <a:endParaRPr lang="en" sz="1800" dirty="0"/>
          </a:p>
          <a:p>
            <a:endParaRPr lang="en" sz="1800" dirty="0"/>
          </a:p>
          <a:p>
            <a:endParaRPr lang="en" sz="1800" dirty="0"/>
          </a:p>
          <a:p>
            <a:endParaRPr lang="en" sz="1800" dirty="0"/>
          </a:p>
          <a:p>
            <a:endParaRPr lang="en" sz="1800" dirty="0"/>
          </a:p>
        </p:txBody>
      </p:sp>
      <p:sp>
        <p:nvSpPr>
          <p:cNvPr id="207" name="Shape 207"/>
          <p:cNvSpPr txBox="1"/>
          <p:nvPr/>
        </p:nvSpPr>
        <p:spPr>
          <a:xfrm>
            <a:off x="3884612" y="8685211"/>
            <a:ext cx="2971799" cy="457200"/>
          </a:xfrm>
          <a:prstGeom prst="rect">
            <a:avLst/>
          </a:prstGeom>
          <a:noFill/>
          <a:ln>
            <a:noFill/>
          </a:ln>
        </p:spPr>
        <p:txBody>
          <a:bodyPr lIns="91425" tIns="45700" rIns="91425" bIns="45700" anchor="b" anchorCtr="0">
            <a:spAutoFit/>
          </a:bodyPr>
          <a:lstStyle/>
          <a:p>
            <a:pPr marL="0" marR="0" lvl="0" indent="0" algn="r" rtl="0">
              <a:buSzPct val="25000"/>
              <a:buFont typeface="Arial"/>
              <a:buNone/>
            </a:pPr>
            <a:r>
              <a:rPr lang="en" sz="1200" b="0" i="0" u="none" strike="noStrike" cap="none" baseline="0"/>
              <a:t>*</a:t>
            </a:r>
          </a:p>
        </p:txBody>
      </p:sp>
      <p:sp>
        <p:nvSpPr>
          <p:cNvPr id="208" name="Shape 20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spAutoFit/>
          </a:bodyPr>
          <a:lstStyle/>
          <a:p>
            <a:pPr>
              <a:buNone/>
            </a:pPr>
            <a:r>
              <a:rPr lang="en"/>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lvl="0" rtl="0">
              <a:buNone/>
            </a:pPr>
            <a:r>
              <a:rPr lang="en" sz="1200" dirty="0"/>
              <a:t>Main point: There are recommendations for produce farmers about how to reduce risks; recommendations include all aspects of production; vegetable and fruit growers have to invest time and money to address this problem or they can't sell to most wholesale buyers. As a member of the agricultural community YOU have a responsibility to help keep produce safe too.</a:t>
            </a:r>
          </a:p>
          <a:p>
            <a:endParaRPr lang="en" sz="1200" dirty="0"/>
          </a:p>
          <a:p>
            <a:pPr lvl="0" rtl="0">
              <a:buNone/>
            </a:pPr>
            <a:r>
              <a:rPr lang="en" sz="1200" dirty="0"/>
              <a:t>Depending on farm size, cost of implementing GAPs </a:t>
            </a:r>
            <a:r>
              <a:rPr lang="en" sz="1200" b="1" dirty="0"/>
              <a:t>and</a:t>
            </a:r>
            <a:r>
              <a:rPr lang="en" sz="1200" dirty="0"/>
              <a:t> passing an audit may range from hundreds to tens of thousands of dollars annually. Audits alone range from a few hundred to thousands of dollars and must be done annually.</a:t>
            </a: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rot="5400000">
            <a:off x="5086349" y="2724150"/>
            <a:ext cx="4800600" cy="19431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08" name="Shape 108"/>
          <p:cNvSpPr txBox="1">
            <a:spLocks noGrp="1"/>
          </p:cNvSpPr>
          <p:nvPr>
            <p:ph type="body" idx="1"/>
          </p:nvPr>
        </p:nvSpPr>
        <p:spPr>
          <a:xfrm rot="5400000">
            <a:off x="1123949" y="857250"/>
            <a:ext cx="4800600" cy="56769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85800" y="1295400"/>
            <a:ext cx="7772400" cy="762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11" name="Shape 111"/>
          <p:cNvSpPr txBox="1">
            <a:spLocks noGrp="1"/>
          </p:cNvSpPr>
          <p:nvPr>
            <p:ph type="body" idx="1"/>
          </p:nvPr>
        </p:nvSpPr>
        <p:spPr>
          <a:xfrm rot="5400000">
            <a:off x="2666999" y="304799"/>
            <a:ext cx="3809999" cy="77724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14" name="Shape 11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15" name="Shape 11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18" name="Shape 11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19" name="Shape 11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85800" y="1295400"/>
            <a:ext cx="7772400" cy="762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5" name="Shape 12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26" name="Shape 12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27" name="Shape 12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128" name="Shape 12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1295400"/>
            <a:ext cx="7772400" cy="762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31" name="Shape 131"/>
          <p:cNvSpPr txBox="1">
            <a:spLocks noGrp="1"/>
          </p:cNvSpPr>
          <p:nvPr>
            <p:ph type="body" idx="1"/>
          </p:nvPr>
        </p:nvSpPr>
        <p:spPr>
          <a:xfrm>
            <a:off x="685800" y="2286000"/>
            <a:ext cx="3809999" cy="3809999"/>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32" name="Shape 132"/>
          <p:cNvSpPr txBox="1">
            <a:spLocks noGrp="1"/>
          </p:cNvSpPr>
          <p:nvPr>
            <p:ph type="body" idx="2"/>
          </p:nvPr>
        </p:nvSpPr>
        <p:spPr>
          <a:xfrm>
            <a:off x="4648200" y="2286000"/>
            <a:ext cx="3809999" cy="3809999"/>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35" name="Shape 1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85800" y="1295400"/>
            <a:ext cx="7772400" cy="762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38" name="Shape 138"/>
          <p:cNvSpPr txBox="1">
            <a:spLocks noGrp="1"/>
          </p:cNvSpPr>
          <p:nvPr>
            <p:ph type="body" idx="1"/>
          </p:nvPr>
        </p:nvSpPr>
        <p:spPr>
          <a:xfrm>
            <a:off x="685800" y="2286000"/>
            <a:ext cx="7772400" cy="38099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41" name="Shape 14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038600" y="6248400"/>
            <a:ext cx="2286000" cy="457200"/>
          </a:xfrm>
          <a:prstGeom prst="rect">
            <a:avLst/>
          </a:prstGeom>
          <a:ln/>
        </p:spPr>
        <p:txBody>
          <a:bodyPr/>
          <a:lstStyle>
            <a:lvl1pPr>
              <a:defRPr/>
            </a:lvl1pPr>
          </a:lstStyle>
          <a:p>
            <a:fld id="{21C3A312-4575-4711-99CB-8C4CA3DA7C03}" type="datetimeFigureOut">
              <a:rPr lang="en-US" smtClean="0"/>
              <a:pPr/>
              <a:t>11/15/2013</a:t>
            </a:fld>
            <a:endParaRPr lang="en-US" dirty="0"/>
          </a:p>
        </p:txBody>
      </p:sp>
      <p:sp>
        <p:nvSpPr>
          <p:cNvPr id="5" name="Rectangle 5"/>
          <p:cNvSpPr>
            <a:spLocks noGrp="1" noChangeArrowheads="1"/>
          </p:cNvSpPr>
          <p:nvPr>
            <p:ph type="ftr" sz="quarter" idx="11"/>
          </p:nvPr>
        </p:nvSpPr>
        <p:spPr>
          <a:xfrm>
            <a:off x="685800" y="6248400"/>
            <a:ext cx="3124200" cy="4572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A620D678-9417-4AD5-AB5B-7F2E98CCAF86}" type="slidenum">
              <a:rPr lang="en-US" smtClean="0"/>
              <a:pPr/>
              <a:t>‹#›</a:t>
            </a:fld>
            <a:endParaRPr lang="en-US" dirty="0"/>
          </a:p>
        </p:txBody>
      </p:sp>
    </p:spTree>
    <p:extLst>
      <p:ext uri="{BB962C8B-B14F-4D97-AF65-F5344CB8AC3E}">
        <p14:creationId xmlns:p14="http://schemas.microsoft.com/office/powerpoint/2010/main" val="311825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latin typeface="Calibri" charset="0"/>
                <a:ea typeface="ＭＳ Ｐゴシック" charset="0"/>
                <a:cs typeface="ＭＳ Ｐゴシック" charset="0"/>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r>
              <a:rPr lang="en-US"/>
              <a:t> </a:t>
            </a:r>
            <a:fld id="{362CC174-95B9-4F91-88D8-C73B60369451}" type="slidenum">
              <a:rPr lang="en-US"/>
              <a:pPr/>
              <a:t>‹#›</a:t>
            </a:fld>
            <a:endParaRPr lang="en-US"/>
          </a:p>
        </p:txBody>
      </p:sp>
    </p:spTree>
    <p:extLst>
      <p:ext uri="{BB962C8B-B14F-4D97-AF65-F5344CB8AC3E}">
        <p14:creationId xmlns:p14="http://schemas.microsoft.com/office/powerpoint/2010/main" val="98875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6743D290-9E36-4B4D-B69D-1D143F234756}" type="datetime1">
              <a:rPr lang="en-US"/>
              <a:pPr/>
              <a:t>11/15/2013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E7976FE-1434-467D-98EA-8E7977E9126C}" type="slidenum">
              <a:rPr lang="en-US"/>
              <a:pPr/>
              <a:t>‹#›</a:t>
            </a:fld>
            <a:endParaRPr lang="en-US"/>
          </a:p>
        </p:txBody>
      </p:sp>
    </p:spTree>
    <p:extLst>
      <p:ext uri="{BB962C8B-B14F-4D97-AF65-F5344CB8AC3E}">
        <p14:creationId xmlns:p14="http://schemas.microsoft.com/office/powerpoint/2010/main" val="40818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79" r:id="rId7"/>
    <p:sldLayoutId id="2147483680" r:id="rId8"/>
    <p:sldLayoutId id="2147483681"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85800" y="1295400"/>
            <a:ext cx="7772400" cy="762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99" name="Shape 99"/>
          <p:cNvSpPr txBox="1">
            <a:spLocks noGrp="1"/>
          </p:cNvSpPr>
          <p:nvPr>
            <p:ph type="body" idx="1"/>
          </p:nvPr>
        </p:nvSpPr>
        <p:spPr>
          <a:xfrm>
            <a:off x="685800" y="2286000"/>
            <a:ext cx="7772400" cy="3809999"/>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00" name="Shape 100"/>
          <p:cNvSpPr txBox="1">
            <a:spLocks noGrp="1"/>
          </p:cNvSpPr>
          <p:nvPr>
            <p:ph type="dt" idx="10"/>
          </p:nvPr>
        </p:nvSpPr>
        <p:spPr>
          <a:xfrm>
            <a:off x="4038600" y="6248400"/>
            <a:ext cx="2286000"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685800" y="6248400"/>
            <a:ext cx="3124199" cy="457200"/>
          </a:xfrm>
          <a:prstGeom prst="rect">
            <a:avLst/>
          </a:prstGeom>
          <a:noFill/>
          <a:ln>
            <a:noFill/>
          </a:ln>
        </p:spPr>
        <p:txBody>
          <a:bodyPr lIns="91425" tIns="91425" rIns="91425" bIns="91425" anchor="t" anchorCtr="0"/>
          <a:lstStyle>
            <a:lvl1pPr marL="0" marR="0" indent="0" algn="ctr" rtl="0">
              <a:defRPr sz="7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02" name="Shape 102"/>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grpSp>
        <p:nvGrpSpPr>
          <p:cNvPr id="103" name="Shape 103"/>
          <p:cNvGrpSpPr/>
          <p:nvPr/>
        </p:nvGrpSpPr>
        <p:grpSpPr>
          <a:xfrm>
            <a:off x="0" y="0"/>
            <a:ext cx="9144000" cy="2046286"/>
            <a:chOff x="0" y="0"/>
            <a:chExt cx="9144000" cy="2046286"/>
          </a:xfrm>
        </p:grpSpPr>
        <p:sp>
          <p:nvSpPr>
            <p:cNvPr id="104" name="Shape 104"/>
            <p:cNvSpPr txBox="1"/>
            <p:nvPr/>
          </p:nvSpPr>
          <p:spPr>
            <a:xfrm>
              <a:off x="152400" y="228600"/>
              <a:ext cx="8991600" cy="457200"/>
            </a:xfrm>
            <a:prstGeom prst="rect">
              <a:avLst/>
            </a:prstGeom>
            <a:solidFill>
              <a:srgbClr val="FFFFFF"/>
            </a:solidFill>
            <a:ln>
              <a:noFill/>
            </a:ln>
          </p:spPr>
          <p:txBody>
            <a:bodyPr lIns="91425" tIns="45700" rIns="91425" bIns="45700" anchor="ctr" anchorCtr="0">
              <a:spAutoFit/>
            </a:bodyPr>
            <a:lstStyle/>
            <a:p>
              <a:endParaRPr/>
            </a:p>
          </p:txBody>
        </p:sp>
        <p:sp>
          <p:nvSpPr>
            <p:cNvPr id="105" name="Shape 105"/>
            <p:cNvSpPr/>
            <p:nvPr/>
          </p:nvSpPr>
          <p:spPr>
            <a:xfrm>
              <a:off x="0" y="0"/>
              <a:ext cx="9144000" cy="2046286"/>
            </a:xfrm>
            <a:prstGeom prst="rect">
              <a:avLst/>
            </a:prstGeom>
            <a:blipFill>
              <a:blip r:embed="rId13"/>
              <a:stretch>
                <a:fillRect/>
              </a:stretch>
            </a:blipFill>
          </p:spPr>
        </p:sp>
      </p:gr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hyperlink" Target="http://www.sciencephoto.com/media/12688/enlarge" TargetMode="External"/><Relationship Id="rId4" Type="http://schemas.openxmlformats.org/officeDocument/2006/relationships/image" Target="../media/image17.pn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riftwatch.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0" y="0"/>
            <a:ext cx="9144000" cy="2106613"/>
          </a:xfrm>
          <a:prstGeom prst="rect">
            <a:avLst/>
          </a:prstGeom>
          <a:noFill/>
          <a:ln w="9525">
            <a:noFill/>
            <a:miter lim="800000"/>
            <a:headEnd/>
            <a:tailEnd/>
          </a:ln>
          <a:effectLst/>
        </p:spPr>
      </p:pic>
      <p:sp>
        <p:nvSpPr>
          <p:cNvPr id="143" name="Shape 143"/>
          <p:cNvSpPr txBox="1">
            <a:spLocks noGrp="1"/>
          </p:cNvSpPr>
          <p:nvPr>
            <p:ph type="ctrTitle"/>
          </p:nvPr>
        </p:nvSpPr>
        <p:spPr>
          <a:xfrm>
            <a:off x="685800" y="1333376"/>
            <a:ext cx="7772400" cy="1546474"/>
          </a:xfrm>
          <a:prstGeom prst="rect">
            <a:avLst/>
          </a:prstGeom>
        </p:spPr>
        <p:txBody>
          <a:bodyPr lIns="91425" tIns="91425" rIns="91425" bIns="91425" anchor="b" anchorCtr="0">
            <a:spAutoFit/>
          </a:bodyPr>
          <a:lstStyle/>
          <a:p>
            <a:pPr>
              <a:buNone/>
            </a:pPr>
            <a:r>
              <a:rPr lang="en" dirty="0"/>
              <a:t>Manure Handling on and Near Produce Farms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823618"/>
            <a:ext cx="4044950"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ubtitle 1"/>
          <p:cNvSpPr>
            <a:spLocks noGrp="1"/>
          </p:cNvSpPr>
          <p:nvPr>
            <p:ph type="subTitle" idx="1"/>
          </p:nvPr>
        </p:nvSpPr>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28600" y="1010354"/>
            <a:ext cx="8686800"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 sz="3600" b="1" i="0" u="none" strike="noStrike" cap="none" baseline="0" dirty="0">
                <a:solidFill>
                  <a:schemeClr val="dk2"/>
                </a:solidFill>
                <a:latin typeface="Arial"/>
                <a:ea typeface="Arial"/>
                <a:cs typeface="Arial"/>
                <a:sym typeface="Arial"/>
              </a:rPr>
              <a:t>Manure = Fecal Matter = Microbes</a:t>
            </a:r>
          </a:p>
        </p:txBody>
      </p:sp>
      <p:sp>
        <p:nvSpPr>
          <p:cNvPr id="211" name="Shape 211"/>
          <p:cNvSpPr txBox="1"/>
          <p:nvPr/>
        </p:nvSpPr>
        <p:spPr>
          <a:xfrm>
            <a:off x="533400" y="2209800"/>
            <a:ext cx="8229600" cy="3276600"/>
          </a:xfrm>
          <a:prstGeom prst="rect">
            <a:avLst/>
          </a:prstGeom>
          <a:noFill/>
          <a:ln>
            <a:noFill/>
          </a:ln>
        </p:spPr>
        <p:txBody>
          <a:bodyPr lIns="91425" tIns="45700" rIns="91425" bIns="45700" anchor="t" anchorCtr="0">
            <a:spAutoFit/>
          </a:bodyPr>
          <a:lstStyle/>
          <a:p>
            <a:pPr marL="0" marR="0" lvl="0" indent="342900" algn="l" rtl="0">
              <a:spcBef>
                <a:spcPts val="640"/>
              </a:spcBef>
              <a:buClr>
                <a:schemeClr val="dk1"/>
              </a:buClr>
              <a:buSzPct val="98958"/>
              <a:buFont typeface="Arial"/>
              <a:buChar char="•"/>
            </a:pPr>
            <a:r>
              <a:rPr lang="en" sz="3200" b="1" i="0" u="none" strike="noStrike" cap="none" baseline="0">
                <a:solidFill>
                  <a:schemeClr val="dk1"/>
                </a:solidFill>
                <a:latin typeface="Arial"/>
                <a:ea typeface="Arial"/>
                <a:cs typeface="Arial"/>
                <a:sym typeface="Arial"/>
              </a:rPr>
              <a:t>Human or animal: DO EVERYTHING you can to keep manure off produce.</a:t>
            </a:r>
          </a:p>
          <a:p>
            <a:pPr marL="0" marR="0" lvl="0" indent="342900" algn="l" rtl="0">
              <a:spcBef>
                <a:spcPts val="640"/>
              </a:spcBef>
              <a:buClr>
                <a:schemeClr val="dk1"/>
              </a:buClr>
              <a:buSzPct val="98958"/>
              <a:buFont typeface="Arial"/>
              <a:buChar char="•"/>
            </a:pPr>
            <a:r>
              <a:rPr lang="en" sz="3200" b="1" i="0" u="sng" strike="noStrike" cap="none" baseline="0">
                <a:solidFill>
                  <a:schemeClr val="dk1"/>
                </a:solidFill>
                <a:latin typeface="Arial"/>
                <a:ea typeface="Arial"/>
                <a:cs typeface="Arial"/>
                <a:sym typeface="Arial"/>
              </a:rPr>
              <a:t>Preventing contamination</a:t>
            </a:r>
            <a:r>
              <a:rPr lang="en" sz="3200" b="1" i="0" u="none" strike="noStrike" cap="none" baseline="0">
                <a:solidFill>
                  <a:schemeClr val="dk1"/>
                </a:solidFill>
                <a:latin typeface="Arial"/>
                <a:ea typeface="Arial"/>
                <a:cs typeface="Arial"/>
                <a:sym typeface="Arial"/>
              </a:rPr>
              <a:t> is the goal.  </a:t>
            </a:r>
          </a:p>
        </p:txBody>
      </p:sp>
      <p:sp>
        <p:nvSpPr>
          <p:cNvPr id="212" name="Shape 212"/>
          <p:cNvSpPr/>
          <p:nvPr/>
        </p:nvSpPr>
        <p:spPr>
          <a:xfrm>
            <a:off x="4724400" y="4178300"/>
            <a:ext cx="4038600" cy="2679699"/>
          </a:xfrm>
          <a:prstGeom prst="rect">
            <a:avLst/>
          </a:prstGeom>
          <a:blipFill>
            <a:blip r:embed="rId3"/>
            <a:stretch>
              <a:fillRect/>
            </a:stretch>
          </a:blipFill>
        </p:spPr>
      </p:sp>
      <p:cxnSp>
        <p:nvCxnSpPr>
          <p:cNvPr id="213" name="Shape 213"/>
          <p:cNvCxnSpPr/>
          <p:nvPr/>
        </p:nvCxnSpPr>
        <p:spPr>
          <a:xfrm>
            <a:off x="457200" y="1981200"/>
            <a:ext cx="8305799" cy="0"/>
          </a:xfrm>
          <a:prstGeom prst="straightConnector1">
            <a:avLst/>
          </a:prstGeom>
          <a:noFill/>
          <a:ln w="57150" cap="rnd">
            <a:solidFill>
              <a:srgbClr val="FF3399"/>
            </a:solidFill>
            <a:prstDash val="solid"/>
            <a:miter/>
            <a:headEnd type="none" w="med" len="med"/>
            <a:tailEnd type="none" w="med" len="med"/>
          </a:ln>
        </p:spPr>
      </p:cxnSp>
      <p:sp>
        <p:nvSpPr>
          <p:cNvPr id="214" name="Shape 214"/>
          <p:cNvSpPr/>
          <p:nvPr/>
        </p:nvSpPr>
        <p:spPr>
          <a:xfrm>
            <a:off x="533400" y="4191000"/>
            <a:ext cx="3962400" cy="2649537"/>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2106613"/>
          </a:xfrm>
          <a:prstGeom prst="rect">
            <a:avLst/>
          </a:prstGeom>
          <a:noFill/>
          <a:ln w="9525">
            <a:noFill/>
            <a:miter lim="800000"/>
            <a:headEnd/>
            <a:tailEnd/>
          </a:ln>
          <a:effectLst/>
        </p:spPr>
      </p:pic>
      <p:sp>
        <p:nvSpPr>
          <p:cNvPr id="2" name="TextBox 1"/>
          <p:cNvSpPr txBox="1"/>
          <p:nvPr/>
        </p:nvSpPr>
        <p:spPr>
          <a:xfrm>
            <a:off x="571500" y="2362200"/>
            <a:ext cx="8001000" cy="646331"/>
          </a:xfrm>
          <a:prstGeom prst="rect">
            <a:avLst/>
          </a:prstGeom>
          <a:noFill/>
        </p:spPr>
        <p:txBody>
          <a:bodyPr wrap="square" rtlCol="0">
            <a:spAutoFit/>
          </a:bodyPr>
          <a:lstStyle/>
          <a:p>
            <a:r>
              <a:rPr lang="en-US" sz="3600" dirty="0" smtClean="0"/>
              <a:t>How do pathogens get into produce?</a:t>
            </a:r>
            <a:endParaRPr lang="en-US" sz="3600" dirty="0"/>
          </a:p>
        </p:txBody>
      </p:sp>
      <p:sp>
        <p:nvSpPr>
          <p:cNvPr id="5" name="TextBox 4"/>
          <p:cNvSpPr txBox="1"/>
          <p:nvPr/>
        </p:nvSpPr>
        <p:spPr>
          <a:xfrm>
            <a:off x="516971" y="3886200"/>
            <a:ext cx="7692356" cy="646331"/>
          </a:xfrm>
          <a:prstGeom prst="rect">
            <a:avLst/>
          </a:prstGeom>
          <a:noFill/>
        </p:spPr>
        <p:txBody>
          <a:bodyPr wrap="square" rtlCol="0">
            <a:spAutoFit/>
          </a:bodyPr>
          <a:lstStyle/>
          <a:p>
            <a:r>
              <a:rPr lang="en-US" sz="3600" dirty="0" smtClean="0"/>
              <a:t>Why can’t I just wash my produce?</a:t>
            </a:r>
            <a:endParaRPr lang="en-US" sz="3600"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sz="half" idx="1"/>
          </p:nvPr>
        </p:nvSpPr>
        <p:spPr>
          <a:xfrm>
            <a:off x="381000" y="2362200"/>
            <a:ext cx="2362200" cy="2743200"/>
          </a:xfrm>
        </p:spPr>
        <p:txBody>
          <a:bodyPr/>
          <a:lstStyle/>
          <a:p>
            <a:pPr marL="0" indent="0" eaLnBrk="1" hangingPunct="1">
              <a:buFont typeface="Arial" pitchFamily="34" charset="0"/>
              <a:buNone/>
            </a:pPr>
            <a:r>
              <a:rPr lang="en-US" dirty="0" smtClean="0">
                <a:ea typeface="ＭＳ Ｐゴシック" pitchFamily="34" charset="-128"/>
              </a:rPr>
              <a:t>From soil, water, animals</a:t>
            </a:r>
          </a:p>
          <a:p>
            <a:pPr marL="0" indent="0" eaLnBrk="1" hangingPunct="1">
              <a:buFont typeface="Arial" pitchFamily="34" charset="0"/>
              <a:buNone/>
            </a:pPr>
            <a:endParaRPr lang="en-US" dirty="0" smtClean="0">
              <a:ea typeface="ＭＳ Ｐゴシック" pitchFamily="34" charset="-128"/>
            </a:endParaRPr>
          </a:p>
          <a:p>
            <a:pPr marL="0" indent="0" eaLnBrk="1" hangingPunct="1">
              <a:buFont typeface="Arial" pitchFamily="34" charset="0"/>
              <a:buNone/>
            </a:pPr>
            <a:endParaRPr lang="en-US" dirty="0" smtClean="0">
              <a:ea typeface="ＭＳ Ｐゴシック" pitchFamily="34" charset="-128"/>
            </a:endParaRPr>
          </a:p>
        </p:txBody>
      </p:sp>
      <p:sp>
        <p:nvSpPr>
          <p:cNvPr id="8" name="Title 1"/>
          <p:cNvSpPr txBox="1">
            <a:spLocks/>
          </p:cNvSpPr>
          <p:nvPr/>
        </p:nvSpPr>
        <p:spPr>
          <a:xfrm>
            <a:off x="304800" y="228599"/>
            <a:ext cx="8458200" cy="1370083"/>
          </a:xfrm>
          <a:prstGeom prst="rect">
            <a:avLst/>
          </a:prstGeom>
          <a:solidFill>
            <a:srgbClr val="B29A5E"/>
          </a:solidFill>
        </p:spPr>
        <p:txBody>
          <a:bodyPr/>
          <a:lstStyle/>
          <a:p>
            <a:pPr algn="ctr" fontAlgn="auto">
              <a:spcAft>
                <a:spcPts val="0"/>
              </a:spcAft>
              <a:defRPr/>
            </a:pPr>
            <a:r>
              <a:rPr lang="en-US" sz="3600" dirty="0">
                <a:solidFill>
                  <a:schemeClr val="bg1"/>
                </a:solidFill>
                <a:latin typeface="+mj-lt"/>
                <a:ea typeface="+mj-ea"/>
                <a:cs typeface="+mj-cs"/>
              </a:rPr>
              <a:t>How do Pathogens Get On/In the Produce?</a:t>
            </a:r>
          </a:p>
        </p:txBody>
      </p:sp>
      <p:pic>
        <p:nvPicPr>
          <p:cNvPr id="59395" name="Content Placeholder 2" descr="MC900391486.WMF"/>
          <p:cNvPicPr>
            <a:picLocks noGrp="1" noChangeAspect="1"/>
          </p:cNvPicPr>
          <p:nvPr>
            <p:ph sz="half" idx="2"/>
          </p:nvPr>
        </p:nvPicPr>
        <p:blipFill>
          <a:blip r:embed="rId3">
            <a:extLst>
              <a:ext uri="{28A0092B-C50C-407E-A947-70E740481C1C}">
                <a14:useLocalDpi xmlns:a14="http://schemas.microsoft.com/office/drawing/2010/main" val="0"/>
              </a:ext>
            </a:extLst>
          </a:blip>
          <a:srcRect l="542" r="542"/>
          <a:stretch>
            <a:fillRect/>
          </a:stretch>
        </p:blipFill>
        <p:spPr>
          <a:xfrm>
            <a:off x="3276600" y="2613025"/>
            <a:ext cx="2895600" cy="3244850"/>
          </a:xfrm>
        </p:spPr>
      </p:pic>
      <p:grpSp>
        <p:nvGrpSpPr>
          <p:cNvPr id="59396" name="Group 15"/>
          <p:cNvGrpSpPr>
            <a:grpSpLocks/>
          </p:cNvGrpSpPr>
          <p:nvPr/>
        </p:nvGrpSpPr>
        <p:grpSpPr bwMode="auto">
          <a:xfrm>
            <a:off x="3962400" y="4235450"/>
            <a:ext cx="1524000" cy="1843088"/>
            <a:chOff x="3962400" y="4235217"/>
            <a:chExt cx="1524000" cy="1843850"/>
          </a:xfrm>
        </p:grpSpPr>
        <p:sp>
          <p:nvSpPr>
            <p:cNvPr id="4" name="Freeform 3"/>
            <p:cNvSpPr>
              <a:spLocks/>
            </p:cNvSpPr>
            <p:nvPr/>
          </p:nvSpPr>
          <p:spPr bwMode="auto">
            <a:xfrm>
              <a:off x="3962400" y="4284450"/>
              <a:ext cx="762000" cy="914778"/>
            </a:xfrm>
            <a:custGeom>
              <a:avLst/>
              <a:gdLst>
                <a:gd name="T0" fmla="*/ 762000 w 762000"/>
                <a:gd name="T1" fmla="*/ 0 h 914400"/>
                <a:gd name="T2" fmla="*/ 711200 w 762000"/>
                <a:gd name="T3" fmla="*/ 101642 h 914400"/>
                <a:gd name="T4" fmla="*/ 677333 w 762000"/>
                <a:gd name="T5" fmla="*/ 152463 h 914400"/>
                <a:gd name="T6" fmla="*/ 660400 w 762000"/>
                <a:gd name="T7" fmla="*/ 203284 h 914400"/>
                <a:gd name="T8" fmla="*/ 592667 w 762000"/>
                <a:gd name="T9" fmla="*/ 321867 h 914400"/>
                <a:gd name="T10" fmla="*/ 575733 w 762000"/>
                <a:gd name="T11" fmla="*/ 389628 h 914400"/>
                <a:gd name="T12" fmla="*/ 541867 w 762000"/>
                <a:gd name="T13" fmla="*/ 440449 h 914400"/>
                <a:gd name="T14" fmla="*/ 524933 w 762000"/>
                <a:gd name="T15" fmla="*/ 491270 h 914400"/>
                <a:gd name="T16" fmla="*/ 474133 w 762000"/>
                <a:gd name="T17" fmla="*/ 525151 h 914400"/>
                <a:gd name="T18" fmla="*/ 457200 w 762000"/>
                <a:gd name="T19" fmla="*/ 660673 h 914400"/>
                <a:gd name="T20" fmla="*/ 169333 w 762000"/>
                <a:gd name="T21" fmla="*/ 728435 h 914400"/>
                <a:gd name="T22" fmla="*/ 33867 w 762000"/>
                <a:gd name="T23" fmla="*/ 796196 h 914400"/>
                <a:gd name="T24" fmla="*/ 0 w 762000"/>
                <a:gd name="T25" fmla="*/ 914778 h 914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000" h="914400">
                  <a:moveTo>
                    <a:pt x="762000" y="0"/>
                  </a:moveTo>
                  <a:cubicBezTo>
                    <a:pt x="745067" y="33867"/>
                    <a:pt x="729588" y="68501"/>
                    <a:pt x="711200" y="101600"/>
                  </a:cubicBezTo>
                  <a:cubicBezTo>
                    <a:pt x="701316" y="119390"/>
                    <a:pt x="686434" y="134197"/>
                    <a:pt x="677333" y="152400"/>
                  </a:cubicBezTo>
                  <a:cubicBezTo>
                    <a:pt x="669351" y="168365"/>
                    <a:pt x="668382" y="187235"/>
                    <a:pt x="660400" y="203200"/>
                  </a:cubicBezTo>
                  <a:cubicBezTo>
                    <a:pt x="611266" y="301468"/>
                    <a:pt x="637203" y="202972"/>
                    <a:pt x="592667" y="321734"/>
                  </a:cubicBezTo>
                  <a:cubicBezTo>
                    <a:pt x="584495" y="343525"/>
                    <a:pt x="584901" y="368076"/>
                    <a:pt x="575733" y="389467"/>
                  </a:cubicBezTo>
                  <a:cubicBezTo>
                    <a:pt x="567716" y="408173"/>
                    <a:pt x="550968" y="422064"/>
                    <a:pt x="541867" y="440267"/>
                  </a:cubicBezTo>
                  <a:cubicBezTo>
                    <a:pt x="533885" y="456232"/>
                    <a:pt x="536083" y="477129"/>
                    <a:pt x="524933" y="491067"/>
                  </a:cubicBezTo>
                  <a:cubicBezTo>
                    <a:pt x="512220" y="506959"/>
                    <a:pt x="491066" y="513645"/>
                    <a:pt x="474133" y="524934"/>
                  </a:cubicBezTo>
                  <a:cubicBezTo>
                    <a:pt x="468489" y="570089"/>
                    <a:pt x="489378" y="628222"/>
                    <a:pt x="457200" y="660400"/>
                  </a:cubicBezTo>
                  <a:cubicBezTo>
                    <a:pt x="419148" y="698452"/>
                    <a:pt x="231397" y="719267"/>
                    <a:pt x="169333" y="728134"/>
                  </a:cubicBezTo>
                  <a:cubicBezTo>
                    <a:pt x="157769" y="732759"/>
                    <a:pt x="48361" y="769778"/>
                    <a:pt x="33867" y="795867"/>
                  </a:cubicBezTo>
                  <a:cubicBezTo>
                    <a:pt x="13911" y="831788"/>
                    <a:pt x="0" y="914400"/>
                    <a:pt x="0" y="914400"/>
                  </a:cubicBezTo>
                </a:path>
              </a:pathLst>
            </a:custGeom>
            <a:noFill/>
            <a:ln w="25400" cap="flat" cmpd="sng">
              <a:solidFill>
                <a:srgbClr val="4A452A"/>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 name="Freeform 4"/>
            <p:cNvSpPr>
              <a:spLocks/>
            </p:cNvSpPr>
            <p:nvPr/>
          </p:nvSpPr>
          <p:spPr bwMode="auto">
            <a:xfrm>
              <a:off x="4740275" y="4284450"/>
              <a:ext cx="306388" cy="1794617"/>
            </a:xfrm>
            <a:custGeom>
              <a:avLst/>
              <a:gdLst>
                <a:gd name="T0" fmla="*/ 479 w 305311"/>
                <a:gd name="T1" fmla="*/ 0 h 1794934"/>
                <a:gd name="T2" fmla="*/ 119431 w 305311"/>
                <a:gd name="T3" fmla="*/ 67722 h 1794934"/>
                <a:gd name="T4" fmla="*/ 272368 w 305311"/>
                <a:gd name="T5" fmla="*/ 169304 h 1794934"/>
                <a:gd name="T6" fmla="*/ 306354 w 305311"/>
                <a:gd name="T7" fmla="*/ 389398 h 1794934"/>
                <a:gd name="T8" fmla="*/ 272368 w 305311"/>
                <a:gd name="T9" fmla="*/ 474050 h 1794934"/>
                <a:gd name="T10" fmla="*/ 255375 w 305311"/>
                <a:gd name="T11" fmla="*/ 575632 h 1794934"/>
                <a:gd name="T12" fmla="*/ 187403 w 305311"/>
                <a:gd name="T13" fmla="*/ 694144 h 1794934"/>
                <a:gd name="T14" fmla="*/ 102437 w 305311"/>
                <a:gd name="T15" fmla="*/ 846517 h 1794934"/>
                <a:gd name="T16" fmla="*/ 17472 w 305311"/>
                <a:gd name="T17" fmla="*/ 897309 h 1794934"/>
                <a:gd name="T18" fmla="*/ 479 w 305311"/>
                <a:gd name="T19" fmla="*/ 965030 h 1794934"/>
                <a:gd name="T20" fmla="*/ 34465 w 305311"/>
                <a:gd name="T21" fmla="*/ 1015821 h 1794934"/>
                <a:gd name="T22" fmla="*/ 85444 w 305311"/>
                <a:gd name="T23" fmla="*/ 1100473 h 1794934"/>
                <a:gd name="T24" fmla="*/ 119431 w 305311"/>
                <a:gd name="T25" fmla="*/ 1151264 h 1794934"/>
                <a:gd name="T26" fmla="*/ 17472 w 305311"/>
                <a:gd name="T27" fmla="*/ 1100473 h 1794934"/>
                <a:gd name="T28" fmla="*/ 136424 w 305311"/>
                <a:gd name="T29" fmla="*/ 1066612 h 1794934"/>
                <a:gd name="T30" fmla="*/ 153416 w 305311"/>
                <a:gd name="T31" fmla="*/ 1117403 h 1794934"/>
                <a:gd name="T32" fmla="*/ 204395 w 305311"/>
                <a:gd name="T33" fmla="*/ 1185125 h 1794934"/>
                <a:gd name="T34" fmla="*/ 221389 w 305311"/>
                <a:gd name="T35" fmla="*/ 1269776 h 1794934"/>
                <a:gd name="T36" fmla="*/ 255375 w 305311"/>
                <a:gd name="T37" fmla="*/ 1371358 h 1794934"/>
                <a:gd name="T38" fmla="*/ 272368 w 305311"/>
                <a:gd name="T39" fmla="*/ 1709965 h 1794934"/>
                <a:gd name="T40" fmla="*/ 289361 w 305311"/>
                <a:gd name="T41" fmla="*/ 1794617 h 17949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5311" h="1794934">
                  <a:moveTo>
                    <a:pt x="477" y="0"/>
                  </a:moveTo>
                  <a:cubicBezTo>
                    <a:pt x="39988" y="22578"/>
                    <a:pt x="77773" y="48490"/>
                    <a:pt x="119011" y="67734"/>
                  </a:cubicBezTo>
                  <a:cubicBezTo>
                    <a:pt x="276697" y="141321"/>
                    <a:pt x="237188" y="66669"/>
                    <a:pt x="271411" y="169334"/>
                  </a:cubicBezTo>
                  <a:cubicBezTo>
                    <a:pt x="275121" y="191594"/>
                    <a:pt x="306487" y="374941"/>
                    <a:pt x="305277" y="389467"/>
                  </a:cubicBezTo>
                  <a:cubicBezTo>
                    <a:pt x="302753" y="419758"/>
                    <a:pt x="282700" y="445912"/>
                    <a:pt x="271411" y="474134"/>
                  </a:cubicBezTo>
                  <a:cubicBezTo>
                    <a:pt x="265766" y="508001"/>
                    <a:pt x="264343" y="542848"/>
                    <a:pt x="254477" y="575734"/>
                  </a:cubicBezTo>
                  <a:cubicBezTo>
                    <a:pt x="242758" y="614798"/>
                    <a:pt x="209420" y="660253"/>
                    <a:pt x="186744" y="694267"/>
                  </a:cubicBezTo>
                  <a:cubicBezTo>
                    <a:pt x="157899" y="780800"/>
                    <a:pt x="169671" y="795972"/>
                    <a:pt x="102077" y="846667"/>
                  </a:cubicBezTo>
                  <a:cubicBezTo>
                    <a:pt x="75747" y="866414"/>
                    <a:pt x="45633" y="880534"/>
                    <a:pt x="17411" y="897467"/>
                  </a:cubicBezTo>
                  <a:cubicBezTo>
                    <a:pt x="11766" y="920045"/>
                    <a:pt x="-2814" y="942161"/>
                    <a:pt x="477" y="965200"/>
                  </a:cubicBezTo>
                  <a:cubicBezTo>
                    <a:pt x="3355" y="985347"/>
                    <a:pt x="23558" y="998742"/>
                    <a:pt x="34344" y="1016000"/>
                  </a:cubicBezTo>
                  <a:cubicBezTo>
                    <a:pt x="51788" y="1043910"/>
                    <a:pt x="67700" y="1072757"/>
                    <a:pt x="85144" y="1100667"/>
                  </a:cubicBezTo>
                  <a:cubicBezTo>
                    <a:pt x="95930" y="1117925"/>
                    <a:pt x="139362" y="1151467"/>
                    <a:pt x="119011" y="1151467"/>
                  </a:cubicBezTo>
                  <a:cubicBezTo>
                    <a:pt x="81147" y="1151467"/>
                    <a:pt x="51278" y="1117600"/>
                    <a:pt x="17411" y="1100667"/>
                  </a:cubicBezTo>
                  <a:cubicBezTo>
                    <a:pt x="56922" y="1089378"/>
                    <a:pt x="95169" y="1061703"/>
                    <a:pt x="135944" y="1066800"/>
                  </a:cubicBezTo>
                  <a:cubicBezTo>
                    <a:pt x="153655" y="1069014"/>
                    <a:pt x="144021" y="1102102"/>
                    <a:pt x="152877" y="1117600"/>
                  </a:cubicBezTo>
                  <a:cubicBezTo>
                    <a:pt x="166879" y="1142104"/>
                    <a:pt x="186744" y="1162756"/>
                    <a:pt x="203677" y="1185334"/>
                  </a:cubicBezTo>
                  <a:cubicBezTo>
                    <a:pt x="209322" y="1213556"/>
                    <a:pt x="213038" y="1242233"/>
                    <a:pt x="220611" y="1270000"/>
                  </a:cubicBezTo>
                  <a:cubicBezTo>
                    <a:pt x="230004" y="1304441"/>
                    <a:pt x="254477" y="1371600"/>
                    <a:pt x="254477" y="1371600"/>
                  </a:cubicBezTo>
                  <a:cubicBezTo>
                    <a:pt x="260122" y="1484489"/>
                    <a:pt x="262397" y="1597597"/>
                    <a:pt x="271411" y="1710267"/>
                  </a:cubicBezTo>
                  <a:cubicBezTo>
                    <a:pt x="273706" y="1738957"/>
                    <a:pt x="288344" y="1794934"/>
                    <a:pt x="288344" y="1794934"/>
                  </a:cubicBezTo>
                </a:path>
              </a:pathLst>
            </a:custGeom>
            <a:noFill/>
            <a:ln w="25400" cap="flat" cmpd="sng">
              <a:solidFill>
                <a:srgbClr val="4A452A"/>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 name="Freeform 5"/>
            <p:cNvSpPr>
              <a:spLocks/>
            </p:cNvSpPr>
            <p:nvPr/>
          </p:nvSpPr>
          <p:spPr bwMode="auto">
            <a:xfrm>
              <a:off x="4757738" y="4235217"/>
              <a:ext cx="728662" cy="539973"/>
            </a:xfrm>
            <a:custGeom>
              <a:avLst/>
              <a:gdLst>
                <a:gd name="T0" fmla="*/ 0 w 728133"/>
                <a:gd name="T1" fmla="*/ 99714 h 539983"/>
                <a:gd name="T2" fmla="*/ 474477 w 728133"/>
                <a:gd name="T3" fmla="*/ 65849 h 539983"/>
                <a:gd name="T4" fmla="*/ 525314 w 728133"/>
                <a:gd name="T5" fmla="*/ 133581 h 539983"/>
                <a:gd name="T6" fmla="*/ 626988 w 728133"/>
                <a:gd name="T7" fmla="*/ 201312 h 539983"/>
                <a:gd name="T8" fmla="*/ 728662 w 728133"/>
                <a:gd name="T9" fmla="*/ 404509 h 539983"/>
                <a:gd name="T10" fmla="*/ 728662 w 728133"/>
                <a:gd name="T11" fmla="*/ 539973 h 5399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8133" h="539983">
                  <a:moveTo>
                    <a:pt x="0" y="99716"/>
                  </a:moveTo>
                  <a:cubicBezTo>
                    <a:pt x="169959" y="-36252"/>
                    <a:pt x="108021" y="-18637"/>
                    <a:pt x="474133" y="65850"/>
                  </a:cubicBezTo>
                  <a:cubicBezTo>
                    <a:pt x="501632" y="72196"/>
                    <a:pt x="503839" y="114833"/>
                    <a:pt x="524933" y="133583"/>
                  </a:cubicBezTo>
                  <a:cubicBezTo>
                    <a:pt x="555355" y="160624"/>
                    <a:pt x="626533" y="201316"/>
                    <a:pt x="626533" y="201316"/>
                  </a:cubicBezTo>
                  <a:cubicBezTo>
                    <a:pt x="660778" y="252684"/>
                    <a:pt x="728133" y="334410"/>
                    <a:pt x="728133" y="404516"/>
                  </a:cubicBezTo>
                  <a:lnTo>
                    <a:pt x="728133" y="539983"/>
                  </a:lnTo>
                </a:path>
              </a:pathLst>
            </a:custGeom>
            <a:noFill/>
            <a:ln w="25400" cap="flat" cmpd="sng">
              <a:solidFill>
                <a:srgbClr val="4A452A"/>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7" name="Freeform 6"/>
            <p:cNvSpPr>
              <a:spLocks/>
            </p:cNvSpPr>
            <p:nvPr/>
          </p:nvSpPr>
          <p:spPr bwMode="auto">
            <a:xfrm>
              <a:off x="4402138" y="4470264"/>
              <a:ext cx="203200" cy="68291"/>
            </a:xfrm>
            <a:custGeom>
              <a:avLst/>
              <a:gdLst>
                <a:gd name="T0" fmla="*/ 203200 w 203200"/>
                <a:gd name="T1" fmla="*/ 0 h 67747"/>
                <a:gd name="T2" fmla="*/ 118533 w 203200"/>
                <a:gd name="T3" fmla="*/ 34139 h 67747"/>
                <a:gd name="T4" fmla="*/ 0 w 203200"/>
                <a:gd name="T5" fmla="*/ 68277 h 67747"/>
                <a:gd name="T6" fmla="*/ 0 60000 65536"/>
                <a:gd name="T7" fmla="*/ 0 60000 65536"/>
                <a:gd name="T8" fmla="*/ 0 60000 65536"/>
              </a:gdLst>
              <a:ahLst/>
              <a:cxnLst>
                <a:cxn ang="T6">
                  <a:pos x="T0" y="T1"/>
                </a:cxn>
                <a:cxn ang="T7">
                  <a:pos x="T2" y="T3"/>
                </a:cxn>
                <a:cxn ang="T8">
                  <a:pos x="T4" y="T5"/>
                </a:cxn>
              </a:cxnLst>
              <a:rect l="0" t="0" r="r" b="b"/>
              <a:pathLst>
                <a:path w="203200" h="67747">
                  <a:moveTo>
                    <a:pt x="203200" y="0"/>
                  </a:moveTo>
                  <a:cubicBezTo>
                    <a:pt x="174978" y="11289"/>
                    <a:pt x="147099" y="23479"/>
                    <a:pt x="118533" y="33867"/>
                  </a:cubicBezTo>
                  <a:cubicBezTo>
                    <a:pt x="20492" y="69518"/>
                    <a:pt x="51222" y="67733"/>
                    <a:pt x="0" y="67733"/>
                  </a:cubicBezTo>
                </a:path>
              </a:pathLst>
            </a:custGeom>
            <a:noFill/>
            <a:ln w="25400" cap="flat" cmpd="sng">
              <a:solidFill>
                <a:schemeClr val="accent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9" name="Right Arrow 8"/>
          <p:cNvSpPr>
            <a:spLocks noChangeArrowheads="1"/>
          </p:cNvSpPr>
          <p:nvPr/>
        </p:nvSpPr>
        <p:spPr bwMode="auto">
          <a:xfrm>
            <a:off x="3886200" y="4648200"/>
            <a:ext cx="533400" cy="228600"/>
          </a:xfrm>
          <a:prstGeom prst="rightArrow">
            <a:avLst>
              <a:gd name="adj1" fmla="val 50000"/>
              <a:gd name="adj2" fmla="val 50005"/>
            </a:avLst>
          </a:prstGeom>
          <a:solidFill>
            <a:srgbClr val="FFFF00"/>
          </a:solidFill>
          <a:ln w="9525">
            <a:solidFill>
              <a:srgbClr val="FFFF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Curved Down Arrow 10"/>
          <p:cNvSpPr>
            <a:spLocks noChangeArrowheads="1"/>
          </p:cNvSpPr>
          <p:nvPr/>
        </p:nvSpPr>
        <p:spPr bwMode="auto">
          <a:xfrm rot="-5400000">
            <a:off x="3143250" y="3219450"/>
            <a:ext cx="1066800" cy="1028700"/>
          </a:xfrm>
          <a:prstGeom prst="curvedDownArrow">
            <a:avLst>
              <a:gd name="adj1" fmla="val 25004"/>
              <a:gd name="adj2" fmla="val 49999"/>
              <a:gd name="adj3" fmla="val 25000"/>
            </a:avLst>
          </a:prstGeom>
          <a:solidFill>
            <a:srgbClr val="FFFF00"/>
          </a:solidFill>
          <a:ln w="9525">
            <a:solidFill>
              <a:srgbClr val="FFFF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2" name="Teardrop 11"/>
          <p:cNvSpPr>
            <a:spLocks/>
          </p:cNvSpPr>
          <p:nvPr/>
        </p:nvSpPr>
        <p:spPr bwMode="auto">
          <a:xfrm rot="-3772926">
            <a:off x="3808413" y="3028949"/>
            <a:ext cx="307975" cy="190500"/>
          </a:xfrm>
          <a:custGeom>
            <a:avLst/>
            <a:gdLst>
              <a:gd name="T0" fmla="*/ 0 w 307975"/>
              <a:gd name="T1" fmla="*/ 95250 h 190500"/>
              <a:gd name="T2" fmla="*/ 153988 w 307975"/>
              <a:gd name="T3" fmla="*/ 0 h 190500"/>
              <a:gd name="T4" fmla="*/ 307975 w 307975"/>
              <a:gd name="T5" fmla="*/ 0 h 190500"/>
              <a:gd name="T6" fmla="*/ 307975 w 307975"/>
              <a:gd name="T7" fmla="*/ 95250 h 190500"/>
              <a:gd name="T8" fmla="*/ 153987 w 307975"/>
              <a:gd name="T9" fmla="*/ 190500 h 190500"/>
              <a:gd name="T10" fmla="*/ -1 w 307975"/>
              <a:gd name="T11" fmla="*/ 95250 h 190500"/>
              <a:gd name="T12" fmla="*/ 0 w 307975"/>
              <a:gd name="T13" fmla="*/ 95250 h 190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7975" h="190500">
                <a:moveTo>
                  <a:pt x="0" y="95250"/>
                </a:moveTo>
                <a:cubicBezTo>
                  <a:pt x="0" y="42645"/>
                  <a:pt x="68943" y="0"/>
                  <a:pt x="153988" y="0"/>
                </a:cubicBezTo>
                <a:lnTo>
                  <a:pt x="307975" y="0"/>
                </a:lnTo>
                <a:lnTo>
                  <a:pt x="307975" y="95250"/>
                </a:lnTo>
                <a:cubicBezTo>
                  <a:pt x="307975" y="147855"/>
                  <a:pt x="239032" y="190500"/>
                  <a:pt x="153987" y="190500"/>
                </a:cubicBezTo>
                <a:cubicBezTo>
                  <a:pt x="68942" y="190500"/>
                  <a:pt x="-1" y="147855"/>
                  <a:pt x="-1" y="95250"/>
                </a:cubicBezTo>
                <a:lnTo>
                  <a:pt x="0" y="95250"/>
                </a:lnTo>
                <a:close/>
              </a:path>
            </a:pathLst>
          </a:custGeom>
          <a:gradFill rotWithShape="1">
            <a:gsLst>
              <a:gs pos="0">
                <a:srgbClr val="3A7CCB"/>
              </a:gs>
              <a:gs pos="20000">
                <a:srgbClr val="3C7BC7"/>
              </a:gs>
              <a:gs pos="100000">
                <a:srgbClr val="2C5D98"/>
              </a:gs>
            </a:gsLst>
            <a:lin ang="5400000"/>
          </a:gra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19" name="Teardrop 18"/>
          <p:cNvSpPr>
            <a:spLocks/>
          </p:cNvSpPr>
          <p:nvPr/>
        </p:nvSpPr>
        <p:spPr bwMode="auto">
          <a:xfrm rot="-2888991">
            <a:off x="3591718" y="1868420"/>
            <a:ext cx="169863" cy="150813"/>
          </a:xfrm>
          <a:custGeom>
            <a:avLst/>
            <a:gdLst>
              <a:gd name="T0" fmla="*/ 0 w 169863"/>
              <a:gd name="T1" fmla="*/ 75407 h 150813"/>
              <a:gd name="T2" fmla="*/ 84932 w 169863"/>
              <a:gd name="T3" fmla="*/ 0 h 150813"/>
              <a:gd name="T4" fmla="*/ 169863 w 169863"/>
              <a:gd name="T5" fmla="*/ 0 h 150813"/>
              <a:gd name="T6" fmla="*/ 169863 w 169863"/>
              <a:gd name="T7" fmla="*/ 75407 h 150813"/>
              <a:gd name="T8" fmla="*/ 84931 w 169863"/>
              <a:gd name="T9" fmla="*/ 150814 h 150813"/>
              <a:gd name="T10" fmla="*/ -1 w 169863"/>
              <a:gd name="T11" fmla="*/ 75407 h 150813"/>
              <a:gd name="T12" fmla="*/ 0 w 169863"/>
              <a:gd name="T13" fmla="*/ 75407 h 1508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863" h="150813">
                <a:moveTo>
                  <a:pt x="0" y="75407"/>
                </a:moveTo>
                <a:cubicBezTo>
                  <a:pt x="0" y="33761"/>
                  <a:pt x="38025" y="0"/>
                  <a:pt x="84932" y="0"/>
                </a:cubicBezTo>
                <a:lnTo>
                  <a:pt x="169863" y="0"/>
                </a:lnTo>
                <a:lnTo>
                  <a:pt x="169863" y="75407"/>
                </a:lnTo>
                <a:cubicBezTo>
                  <a:pt x="169863" y="117053"/>
                  <a:pt x="131838" y="150814"/>
                  <a:pt x="84931" y="150814"/>
                </a:cubicBezTo>
                <a:cubicBezTo>
                  <a:pt x="38024" y="150814"/>
                  <a:pt x="-1" y="117053"/>
                  <a:pt x="-1" y="75407"/>
                </a:cubicBezTo>
                <a:lnTo>
                  <a:pt x="0" y="75407"/>
                </a:lnTo>
                <a:close/>
              </a:path>
            </a:pathLst>
          </a:custGeom>
          <a:gradFill rotWithShape="1">
            <a:gsLst>
              <a:gs pos="0">
                <a:srgbClr val="3A7CCB"/>
              </a:gs>
              <a:gs pos="20000">
                <a:srgbClr val="3C7BC7"/>
              </a:gs>
              <a:gs pos="100000">
                <a:srgbClr val="2C5D98"/>
              </a:gs>
            </a:gsLst>
            <a:lin ang="5400000"/>
          </a:gra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20" name="Curved Down Arrow 19"/>
          <p:cNvSpPr>
            <a:spLocks noChangeArrowheads="1"/>
          </p:cNvSpPr>
          <p:nvPr/>
        </p:nvSpPr>
        <p:spPr bwMode="auto">
          <a:xfrm rot="5400000" flipH="1">
            <a:off x="4572000" y="2514600"/>
            <a:ext cx="2133600" cy="1219200"/>
          </a:xfrm>
          <a:prstGeom prst="curvedDownArrow">
            <a:avLst>
              <a:gd name="adj1" fmla="val 19145"/>
              <a:gd name="adj2" fmla="val 49997"/>
              <a:gd name="adj3" fmla="val 23611"/>
            </a:avLst>
          </a:prstGeom>
          <a:solidFill>
            <a:srgbClr val="FFFF00"/>
          </a:solidFill>
          <a:ln w="9525">
            <a:solidFill>
              <a:srgbClr val="FFFF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3" name="Freeform 12"/>
          <p:cNvSpPr>
            <a:spLocks/>
          </p:cNvSpPr>
          <p:nvPr/>
        </p:nvSpPr>
        <p:spPr bwMode="auto">
          <a:xfrm>
            <a:off x="4419600" y="2722563"/>
            <a:ext cx="457200" cy="2103437"/>
          </a:xfrm>
          <a:custGeom>
            <a:avLst/>
            <a:gdLst>
              <a:gd name="T0" fmla="*/ 0 w 457200"/>
              <a:gd name="T1" fmla="*/ 2103437 h 2102998"/>
              <a:gd name="T2" fmla="*/ 50800 w 457200"/>
              <a:gd name="T3" fmla="*/ 1967942 h 2102998"/>
              <a:gd name="T4" fmla="*/ 101600 w 457200"/>
              <a:gd name="T5" fmla="*/ 1934069 h 2102998"/>
              <a:gd name="T6" fmla="*/ 118533 w 457200"/>
              <a:gd name="T7" fmla="*/ 1883258 h 2102998"/>
              <a:gd name="T8" fmla="*/ 169333 w 457200"/>
              <a:gd name="T9" fmla="*/ 1798573 h 2102998"/>
              <a:gd name="T10" fmla="*/ 186267 w 457200"/>
              <a:gd name="T11" fmla="*/ 1696952 h 2102998"/>
              <a:gd name="T12" fmla="*/ 220133 w 457200"/>
              <a:gd name="T13" fmla="*/ 1510646 h 2102998"/>
              <a:gd name="T14" fmla="*/ 270933 w 457200"/>
              <a:gd name="T15" fmla="*/ 1409025 h 2102998"/>
              <a:gd name="T16" fmla="*/ 304800 w 457200"/>
              <a:gd name="T17" fmla="*/ 1307404 h 2102998"/>
              <a:gd name="T18" fmla="*/ 304800 w 457200"/>
              <a:gd name="T19" fmla="*/ 443624 h 2102998"/>
              <a:gd name="T20" fmla="*/ 287867 w 457200"/>
              <a:gd name="T21" fmla="*/ 358940 h 2102998"/>
              <a:gd name="T22" fmla="*/ 355600 w 457200"/>
              <a:gd name="T23" fmla="*/ 3266 h 2102998"/>
              <a:gd name="T24" fmla="*/ 457200 w 457200"/>
              <a:gd name="T25" fmla="*/ 3266 h 21029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7200" h="2102998">
                <a:moveTo>
                  <a:pt x="0" y="2102998"/>
                </a:moveTo>
                <a:cubicBezTo>
                  <a:pt x="12115" y="2042420"/>
                  <a:pt x="7197" y="2011134"/>
                  <a:pt x="50800" y="1967531"/>
                </a:cubicBezTo>
                <a:cubicBezTo>
                  <a:pt x="65191" y="1953141"/>
                  <a:pt x="84667" y="1944954"/>
                  <a:pt x="101600" y="1933665"/>
                </a:cubicBezTo>
                <a:cubicBezTo>
                  <a:pt x="107244" y="1916732"/>
                  <a:pt x="110551" y="1898830"/>
                  <a:pt x="118533" y="1882865"/>
                </a:cubicBezTo>
                <a:cubicBezTo>
                  <a:pt x="133252" y="1853427"/>
                  <a:pt x="158085" y="1829129"/>
                  <a:pt x="169333" y="1798198"/>
                </a:cubicBezTo>
                <a:cubicBezTo>
                  <a:pt x="181066" y="1765931"/>
                  <a:pt x="181046" y="1730533"/>
                  <a:pt x="186267" y="1696598"/>
                </a:cubicBezTo>
                <a:cubicBezTo>
                  <a:pt x="202254" y="1592681"/>
                  <a:pt x="195991" y="1594829"/>
                  <a:pt x="220133" y="1510331"/>
                </a:cubicBezTo>
                <a:cubicBezTo>
                  <a:pt x="257185" y="1380651"/>
                  <a:pt x="211567" y="1542306"/>
                  <a:pt x="270933" y="1408731"/>
                </a:cubicBezTo>
                <a:cubicBezTo>
                  <a:pt x="285432" y="1376109"/>
                  <a:pt x="304800" y="1307131"/>
                  <a:pt x="304800" y="1307131"/>
                </a:cubicBezTo>
                <a:cubicBezTo>
                  <a:pt x="333311" y="907965"/>
                  <a:pt x="332593" y="1027188"/>
                  <a:pt x="304800" y="443531"/>
                </a:cubicBezTo>
                <a:cubicBezTo>
                  <a:pt x="303431" y="414783"/>
                  <a:pt x="293511" y="387087"/>
                  <a:pt x="287867" y="358865"/>
                </a:cubicBezTo>
                <a:cubicBezTo>
                  <a:pt x="288365" y="349405"/>
                  <a:pt x="218760" y="33673"/>
                  <a:pt x="355600" y="3265"/>
                </a:cubicBezTo>
                <a:cubicBezTo>
                  <a:pt x="388660" y="-4082"/>
                  <a:pt x="423333" y="3265"/>
                  <a:pt x="457200" y="3265"/>
                </a:cubicBezTo>
              </a:path>
            </a:pathLst>
          </a:custGeom>
          <a:noFill/>
          <a:ln w="38100" cap="flat" cmpd="sng">
            <a:solidFill>
              <a:srgbClr val="FFFF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4" name="Freeform 13"/>
          <p:cNvSpPr>
            <a:spLocks/>
          </p:cNvSpPr>
          <p:nvPr/>
        </p:nvSpPr>
        <p:spPr bwMode="auto">
          <a:xfrm>
            <a:off x="4267200" y="2319338"/>
            <a:ext cx="439738" cy="660400"/>
          </a:xfrm>
          <a:custGeom>
            <a:avLst/>
            <a:gdLst>
              <a:gd name="T0" fmla="*/ 439738 w 440267"/>
              <a:gd name="T1" fmla="*/ 660400 h 660400"/>
              <a:gd name="T2" fmla="*/ 422824 w 440267"/>
              <a:gd name="T3" fmla="*/ 575733 h 660400"/>
              <a:gd name="T4" fmla="*/ 388999 w 440267"/>
              <a:gd name="T5" fmla="*/ 118533 h 660400"/>
              <a:gd name="T6" fmla="*/ 355173 w 440267"/>
              <a:gd name="T7" fmla="*/ 67733 h 660400"/>
              <a:gd name="T8" fmla="*/ 253695 w 440267"/>
              <a:gd name="T9" fmla="*/ 0 h 660400"/>
              <a:gd name="T10" fmla="*/ 152217 w 440267"/>
              <a:gd name="T11" fmla="*/ 16933 h 660400"/>
              <a:gd name="T12" fmla="*/ 84565 w 440267"/>
              <a:gd name="T13" fmla="*/ 118533 h 660400"/>
              <a:gd name="T14" fmla="*/ 50739 w 440267"/>
              <a:gd name="T15" fmla="*/ 237066 h 660400"/>
              <a:gd name="T16" fmla="*/ 16913 w 440267"/>
              <a:gd name="T17" fmla="*/ 287866 h 660400"/>
              <a:gd name="T18" fmla="*/ 0 w 440267"/>
              <a:gd name="T19" fmla="*/ 355600 h 660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0267" h="660400">
                <a:moveTo>
                  <a:pt x="440267" y="660400"/>
                </a:moveTo>
                <a:cubicBezTo>
                  <a:pt x="434622" y="632178"/>
                  <a:pt x="426019" y="604389"/>
                  <a:pt x="423333" y="575733"/>
                </a:cubicBezTo>
                <a:cubicBezTo>
                  <a:pt x="409069" y="423583"/>
                  <a:pt x="474235" y="245684"/>
                  <a:pt x="389467" y="118533"/>
                </a:cubicBezTo>
                <a:cubicBezTo>
                  <a:pt x="378178" y="101600"/>
                  <a:pt x="370916" y="81134"/>
                  <a:pt x="355600" y="67733"/>
                </a:cubicBezTo>
                <a:cubicBezTo>
                  <a:pt x="324968" y="40930"/>
                  <a:pt x="254000" y="0"/>
                  <a:pt x="254000" y="0"/>
                </a:cubicBezTo>
                <a:cubicBezTo>
                  <a:pt x="220133" y="5644"/>
                  <a:pt x="180527" y="-2756"/>
                  <a:pt x="152400" y="16933"/>
                </a:cubicBezTo>
                <a:cubicBezTo>
                  <a:pt x="119055" y="40274"/>
                  <a:pt x="84667" y="118533"/>
                  <a:pt x="84667" y="118533"/>
                </a:cubicBezTo>
                <a:cubicBezTo>
                  <a:pt x="79243" y="140229"/>
                  <a:pt x="62944" y="212777"/>
                  <a:pt x="50800" y="237066"/>
                </a:cubicBezTo>
                <a:cubicBezTo>
                  <a:pt x="41699" y="255269"/>
                  <a:pt x="28222" y="270933"/>
                  <a:pt x="16933" y="287866"/>
                </a:cubicBezTo>
                <a:lnTo>
                  <a:pt x="0" y="355600"/>
                </a:lnTo>
              </a:path>
            </a:pathLst>
          </a:custGeom>
          <a:noFill/>
          <a:ln w="38100" cap="flat" cmpd="sng">
            <a:solidFill>
              <a:srgbClr val="FFFF00"/>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9404" name="Content Placeholder 2"/>
          <p:cNvSpPr txBox="1">
            <a:spLocks/>
          </p:cNvSpPr>
          <p:nvPr/>
        </p:nvSpPr>
        <p:spPr bwMode="auto">
          <a:xfrm>
            <a:off x="6172200" y="3886200"/>
            <a:ext cx="2667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4000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None/>
            </a:pPr>
            <a:r>
              <a:rPr lang="en-US" sz="2800">
                <a:latin typeface="Calibri" pitchFamily="34" charset="0"/>
              </a:rPr>
              <a:t>To roots, leaves, stems, fruit</a:t>
            </a:r>
          </a:p>
          <a:p>
            <a:pPr lvl="1" eaLnBrk="1" hangingPunct="1">
              <a:spcBef>
                <a:spcPct val="20000"/>
              </a:spcBef>
              <a:buFont typeface="Arial" pitchFamily="34" charset="0"/>
              <a:buNone/>
            </a:pPr>
            <a:r>
              <a:rPr lang="en-US">
                <a:latin typeface="Calibri" pitchFamily="34" charset="0"/>
              </a:rPr>
              <a:t>Surface</a:t>
            </a:r>
          </a:p>
          <a:p>
            <a:pPr lvl="1" eaLnBrk="1" hangingPunct="1">
              <a:spcBef>
                <a:spcPct val="20000"/>
              </a:spcBef>
              <a:buFont typeface="Arial" pitchFamily="34" charset="0"/>
              <a:buNone/>
            </a:pPr>
            <a:r>
              <a:rPr lang="en-US">
                <a:latin typeface="Calibri" pitchFamily="34" charset="0"/>
              </a:rPr>
              <a:t>Internal tissues</a:t>
            </a:r>
          </a:p>
          <a:p>
            <a:pPr eaLnBrk="1" hangingPunct="1">
              <a:spcBef>
                <a:spcPct val="20000"/>
              </a:spcBef>
              <a:buFont typeface="Arial" pitchFamily="34" charset="0"/>
              <a:buNone/>
            </a:pPr>
            <a:endParaRPr lang="en-US" sz="2800">
              <a:latin typeface="Calibri" pitchFamily="34" charset="0"/>
            </a:endParaRPr>
          </a:p>
          <a:p>
            <a:pPr eaLnBrk="1" hangingPunct="1">
              <a:spcBef>
                <a:spcPct val="20000"/>
              </a:spcBef>
              <a:buFont typeface="Arial" pitchFamily="34" charset="0"/>
              <a:buNone/>
            </a:pPr>
            <a:endParaRPr lang="en-US" sz="2800">
              <a:latin typeface="Calibri" pitchFamily="34" charset="0"/>
            </a:endParaRPr>
          </a:p>
        </p:txBody>
      </p:sp>
    </p:spTree>
    <p:extLst>
      <p:ext uri="{BB962C8B-B14F-4D97-AF65-F5344CB8AC3E}">
        <p14:creationId xmlns:p14="http://schemas.microsoft.com/office/powerpoint/2010/main" val="1642377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strVal val="#ppt_w*0.70"/>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Effect transition="in" filter="fade">
                                      <p:cBhvr>
                                        <p:cTn id="16" dur="10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500"/>
                            </p:stCondLst>
                            <p:childTnLst>
                              <p:par>
                                <p:cTn id="24" presetID="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0.70"/>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strVal val="#ppt_w*0.70"/>
                                          </p:val>
                                        </p:tav>
                                        <p:tav tm="100000">
                                          <p:val>
                                            <p:strVal val="#ppt_w"/>
                                          </p:val>
                                        </p:tav>
                                      </p:tavLst>
                                    </p:anim>
                                    <p:anim calcmode="lin" valueType="num">
                                      <p:cBhvr>
                                        <p:cTn id="42" dur="1000" fill="hold"/>
                                        <p:tgtEl>
                                          <p:spTgt spid="14"/>
                                        </p:tgtEl>
                                        <p:attrNameLst>
                                          <p:attrName>ppt_h</p:attrName>
                                        </p:attrNameLst>
                                      </p:cBhvr>
                                      <p:tavLst>
                                        <p:tav tm="0">
                                          <p:val>
                                            <p:strVal val="#ppt_h"/>
                                          </p:val>
                                        </p:tav>
                                        <p:tav tm="100000">
                                          <p:val>
                                            <p:strVal val="#ppt_h"/>
                                          </p:val>
                                        </p:tav>
                                      </p:tavLst>
                                    </p:anim>
                                    <p:animEffect transition="in" filter="fade">
                                      <p:cBhvr>
                                        <p:cTn id="4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9" grpId="0" animBg="1"/>
      <p:bldP spid="20"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muskmelon_eclipsemvc_194s.jp"/>
          <p:cNvPicPr>
            <a:picLocks noChangeAspect="1"/>
          </p:cNvPicPr>
          <p:nvPr/>
        </p:nvPicPr>
        <p:blipFill>
          <a:blip r:embed="rId3"/>
          <a:srcRect l="10833" t="13333" r="38333"/>
          <a:stretch>
            <a:fillRect/>
          </a:stretch>
        </p:blipFill>
        <p:spPr>
          <a:xfrm rot="5066325">
            <a:off x="6406107" y="4085776"/>
            <a:ext cx="2502877" cy="3200400"/>
          </a:xfrm>
          <a:prstGeom prst="ellipse">
            <a:avLst/>
          </a:prstGeom>
        </p:spPr>
      </p:pic>
      <p:pic>
        <p:nvPicPr>
          <p:cNvPr id="6144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99909">
            <a:off x="3881438" y="2055813"/>
            <a:ext cx="14795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400091" flipH="1">
            <a:off x="201613" y="1751013"/>
            <a:ext cx="14795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ettuce_leaf_headIMG_1041.jpg"/>
          <p:cNvPicPr>
            <a:picLocks noChangeAspect="1"/>
          </p:cNvPicPr>
          <p:nvPr/>
        </p:nvPicPr>
        <p:blipFill>
          <a:blip r:embed="rId5"/>
          <a:stretch>
            <a:fillRect/>
          </a:stretch>
        </p:blipFill>
        <p:spPr>
          <a:xfrm>
            <a:off x="228600" y="3733800"/>
            <a:ext cx="3860800" cy="2895600"/>
          </a:xfrm>
          <a:prstGeom prst="ellipse">
            <a:avLst/>
          </a:prstGeom>
        </p:spPr>
      </p:pic>
      <p:sp>
        <p:nvSpPr>
          <p:cNvPr id="61445" name="Title 1"/>
          <p:cNvSpPr>
            <a:spLocks noGrp="1"/>
          </p:cNvSpPr>
          <p:nvPr>
            <p:ph type="title"/>
          </p:nvPr>
        </p:nvSpPr>
        <p:spPr>
          <a:xfrm>
            <a:off x="685800" y="228600"/>
            <a:ext cx="7772400" cy="1295400"/>
          </a:xfrm>
          <a:solidFill>
            <a:srgbClr val="B29A5D"/>
          </a:solidFill>
        </p:spPr>
        <p:txBody>
          <a:bodyPr/>
          <a:lstStyle/>
          <a:p>
            <a:r>
              <a:rPr lang="en-US" sz="3600" dirty="0" smtClean="0">
                <a:solidFill>
                  <a:srgbClr val="FFFFFF"/>
                </a:solidFill>
                <a:latin typeface="Arial" pitchFamily="34" charset="0"/>
                <a:ea typeface="ＭＳ Ｐゴシック" pitchFamily="34" charset="-128"/>
              </a:rPr>
              <a:t>Pathogens get onto and into produce and </a:t>
            </a:r>
            <a:r>
              <a:rPr lang="en-US" sz="3600" dirty="0" smtClean="0">
                <a:solidFill>
                  <a:srgbClr val="FFFFFF"/>
                </a:solidFill>
                <a:latin typeface="Arial" pitchFamily="34" charset="0"/>
                <a:ea typeface="ＭＳ Ｐゴシック" pitchFamily="34" charset="-128"/>
              </a:rPr>
              <a:t>can</a:t>
            </a:r>
            <a:r>
              <a:rPr lang="en-US" dirty="0" smtClean="0">
                <a:solidFill>
                  <a:srgbClr val="FFFFFF"/>
                </a:solidFill>
                <a:latin typeface="Arial" pitchFamily="34" charset="0"/>
                <a:ea typeface="ＭＳ Ｐゴシック" pitchFamily="34" charset="-128"/>
              </a:rPr>
              <a:t>’</a:t>
            </a:r>
            <a:r>
              <a:rPr lang="en-US" altLang="ja-JP" sz="3600" dirty="0" smtClean="0">
                <a:solidFill>
                  <a:srgbClr val="FFFFFF"/>
                </a:solidFill>
                <a:latin typeface="Arial" pitchFamily="34" charset="0"/>
                <a:ea typeface="ＭＳ Ｐゴシック" pitchFamily="34" charset="-128"/>
              </a:rPr>
              <a:t>t </a:t>
            </a:r>
            <a:r>
              <a:rPr lang="en-US" altLang="ja-JP" sz="3600" dirty="0" smtClean="0">
                <a:solidFill>
                  <a:srgbClr val="FFFFFF"/>
                </a:solidFill>
                <a:latin typeface="Arial" pitchFamily="34" charset="0"/>
                <a:ea typeface="ＭＳ Ｐゴシック" pitchFamily="34" charset="-128"/>
              </a:rPr>
              <a:t>be washed </a:t>
            </a:r>
            <a:r>
              <a:rPr lang="en-US" altLang="ja-JP" sz="3600" dirty="0" smtClean="0">
                <a:solidFill>
                  <a:srgbClr val="FFFFFF"/>
                </a:solidFill>
                <a:latin typeface="Arial" pitchFamily="34" charset="0"/>
                <a:ea typeface="ＭＳ Ｐゴシック" pitchFamily="34" charset="-128"/>
              </a:rPr>
              <a:t>off</a:t>
            </a:r>
            <a:endParaRPr lang="en-US" sz="3600" dirty="0" smtClean="0">
              <a:solidFill>
                <a:srgbClr val="FFFFFF"/>
              </a:solidFill>
              <a:latin typeface="Arial" pitchFamily="34" charset="0"/>
              <a:ea typeface="ＭＳ Ｐゴシック" pitchFamily="34" charset="-128"/>
            </a:endParaRPr>
          </a:p>
        </p:txBody>
      </p:sp>
      <p:pic>
        <p:nvPicPr>
          <p:cNvPr id="5" name="Picture 4" descr="d2167-1.jpg"/>
          <p:cNvPicPr>
            <a:picLocks noChangeAspect="1"/>
          </p:cNvPicPr>
          <p:nvPr/>
        </p:nvPicPr>
        <p:blipFill>
          <a:blip r:embed="rId6"/>
          <a:stretch>
            <a:fillRect/>
          </a:stretch>
        </p:blipFill>
        <p:spPr>
          <a:xfrm>
            <a:off x="1371600" y="2286000"/>
            <a:ext cx="1219200" cy="1447800"/>
          </a:xfrm>
          <a:prstGeom prst="ellipse">
            <a:avLst/>
          </a:prstGeom>
        </p:spPr>
      </p:pic>
      <p:pic>
        <p:nvPicPr>
          <p:cNvPr id="12" name="Picture 11" descr="B2300292-SEM_of_E._coli_bacteria_on_Lettuce-SPL.jpg"/>
          <p:cNvPicPr>
            <a:picLocks noChangeAspect="1"/>
          </p:cNvPicPr>
          <p:nvPr/>
        </p:nvPicPr>
        <p:blipFill>
          <a:blip r:embed="rId7"/>
          <a:stretch>
            <a:fillRect/>
          </a:stretch>
        </p:blipFill>
        <p:spPr>
          <a:xfrm>
            <a:off x="2667000" y="2895600"/>
            <a:ext cx="1831104" cy="1371600"/>
          </a:xfrm>
          <a:prstGeom prst="ellipse">
            <a:avLst/>
          </a:prstGeom>
        </p:spPr>
      </p:pic>
      <p:pic>
        <p:nvPicPr>
          <p:cNvPr id="14" name="Picture 13" descr="figure_1.jpg"/>
          <p:cNvPicPr>
            <a:picLocks noChangeAspect="1"/>
          </p:cNvPicPr>
          <p:nvPr/>
        </p:nvPicPr>
        <p:blipFill>
          <a:blip r:embed="rId8"/>
          <a:stretch>
            <a:fillRect/>
          </a:stretch>
        </p:blipFill>
        <p:spPr>
          <a:xfrm>
            <a:off x="4724400" y="3505200"/>
            <a:ext cx="2922954" cy="2133600"/>
          </a:xfrm>
          <a:prstGeom prst="ellipse">
            <a:avLst/>
          </a:prstGeom>
        </p:spPr>
      </p:pic>
      <p:pic>
        <p:nvPicPr>
          <p:cNvPr id="15" name="Picture 14" descr="figure_3.jpg"/>
          <p:cNvPicPr>
            <a:picLocks noChangeAspect="1"/>
          </p:cNvPicPr>
          <p:nvPr/>
        </p:nvPicPr>
        <p:blipFill>
          <a:blip r:embed="rId9"/>
          <a:stretch>
            <a:fillRect/>
          </a:stretch>
        </p:blipFill>
        <p:spPr>
          <a:xfrm>
            <a:off x="6096000" y="1600200"/>
            <a:ext cx="2817034" cy="2438400"/>
          </a:xfrm>
          <a:prstGeom prst="ellipse">
            <a:avLst/>
          </a:prstGeom>
        </p:spPr>
      </p:pic>
      <p:pic>
        <p:nvPicPr>
          <p:cNvPr id="6145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99909">
            <a:off x="7843838" y="2706688"/>
            <a:ext cx="14795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TextBox 17"/>
          <p:cNvSpPr txBox="1">
            <a:spLocks noChangeArrowheads="1"/>
          </p:cNvSpPr>
          <p:nvPr/>
        </p:nvSpPr>
        <p:spPr bwMode="auto">
          <a:xfrm>
            <a:off x="1600200" y="1828800"/>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000"/>
              <a:t>E. coli on lettuce</a:t>
            </a:r>
          </a:p>
        </p:txBody>
      </p:sp>
      <p:sp>
        <p:nvSpPr>
          <p:cNvPr id="61452" name="TextBox 18"/>
          <p:cNvSpPr txBox="1">
            <a:spLocks noChangeArrowheads="1"/>
          </p:cNvSpPr>
          <p:nvPr/>
        </p:nvSpPr>
        <p:spPr bwMode="auto">
          <a:xfrm>
            <a:off x="4419600" y="5943600"/>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sz="2000"/>
              <a:t>Salmonella on muskmelon</a:t>
            </a:r>
          </a:p>
        </p:txBody>
      </p:sp>
      <p:sp>
        <p:nvSpPr>
          <p:cNvPr id="61453" name="TextBox 19"/>
          <p:cNvSpPr txBox="1">
            <a:spLocks noChangeArrowheads="1"/>
          </p:cNvSpPr>
          <p:nvPr/>
        </p:nvSpPr>
        <p:spPr bwMode="auto">
          <a:xfrm>
            <a:off x="0" y="6472238"/>
            <a:ext cx="7029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000"/>
              <a:t>Photo credits: E. Maynard, Peter Cooke, Stephen Ausmus</a:t>
            </a:r>
            <a:r>
              <a:rPr lang="en-US" sz="1000" u="sng"/>
              <a:t>,</a:t>
            </a:r>
            <a:r>
              <a:rPr lang="en-US" sz="1000" u="sng">
                <a:hlinkClick r:id="rId10"/>
              </a:rPr>
              <a:t> </a:t>
            </a:r>
            <a:r>
              <a:rPr lang="en-US" sz="1000"/>
              <a:t>Scimat Science Photo Library,</a:t>
            </a:r>
            <a:r>
              <a:rPr lang="en-US" sz="1000" b="1"/>
              <a:t> </a:t>
            </a:r>
            <a:r>
              <a:rPr lang="en-US" sz="1000"/>
              <a:t>Institute of Food Technologists</a:t>
            </a:r>
            <a:r>
              <a:rPr lang="en-US"/>
              <a:t> </a:t>
            </a:r>
          </a:p>
        </p:txBody>
      </p:sp>
    </p:spTree>
    <p:extLst>
      <p:ext uri="{BB962C8B-B14F-4D97-AF65-F5344CB8AC3E}">
        <p14:creationId xmlns:p14="http://schemas.microsoft.com/office/powerpoint/2010/main" val="1661350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0"/>
            <a:ext cx="9144000" cy="2106613"/>
          </a:xfrm>
          <a:prstGeom prst="rect">
            <a:avLst/>
          </a:prstGeom>
          <a:noFill/>
          <a:ln w="9525">
            <a:noFill/>
            <a:miter lim="800000"/>
            <a:headEnd/>
            <a:tailEnd/>
          </a:ln>
          <a:effectLst/>
        </p:spPr>
      </p:pic>
      <p:sp>
        <p:nvSpPr>
          <p:cNvPr id="234" name="Shape 234"/>
          <p:cNvSpPr txBox="1">
            <a:spLocks noGrp="1"/>
          </p:cNvSpPr>
          <p:nvPr>
            <p:ph type="title"/>
          </p:nvPr>
        </p:nvSpPr>
        <p:spPr>
          <a:xfrm>
            <a:off x="1143000" y="762000"/>
            <a:ext cx="8229600" cy="1143000"/>
          </a:xfrm>
          <a:prstGeom prst="rect">
            <a:avLst/>
          </a:prstGeom>
        </p:spPr>
        <p:txBody>
          <a:bodyPr lIns="91425" tIns="91425" rIns="91425" bIns="91425" anchor="b" anchorCtr="0">
            <a:spAutoFit/>
          </a:bodyPr>
          <a:lstStyle/>
          <a:p>
            <a:pPr>
              <a:buNone/>
            </a:pPr>
            <a:r>
              <a:rPr lang="en" dirty="0"/>
              <a:t>How Do Pathogens Move?</a:t>
            </a:r>
          </a:p>
        </p:txBody>
      </p:sp>
      <p:sp>
        <p:nvSpPr>
          <p:cNvPr id="235" name="Shape 235"/>
          <p:cNvSpPr txBox="1">
            <a:spLocks noGrp="1"/>
          </p:cNvSpPr>
          <p:nvPr>
            <p:ph type="body" idx="1"/>
          </p:nvPr>
        </p:nvSpPr>
        <p:spPr>
          <a:xfrm>
            <a:off x="381000" y="1981200"/>
            <a:ext cx="8229600" cy="3801010"/>
          </a:xfrm>
          <a:prstGeom prst="rect">
            <a:avLst/>
          </a:prstGeom>
        </p:spPr>
        <p:txBody>
          <a:bodyPr lIns="91425" tIns="91425" rIns="91425" bIns="91425" anchor="t" anchorCtr="0">
            <a:spAutoFit/>
          </a:bodyPr>
          <a:lstStyle/>
          <a:p>
            <a:pPr>
              <a:buNone/>
            </a:pPr>
            <a:r>
              <a:rPr lang="en-US" i="1" dirty="0" smtClean="0"/>
              <a:t>Movement varies </a:t>
            </a:r>
            <a:r>
              <a:rPr lang="en-US" i="1" dirty="0"/>
              <a:t>depending on </a:t>
            </a:r>
            <a:r>
              <a:rPr lang="en-US" i="1" dirty="0" smtClean="0"/>
              <a:t>specific pathogen, but may include:</a:t>
            </a:r>
            <a:endParaRPr lang="en" i="1" dirty="0"/>
          </a:p>
          <a:p>
            <a:pPr lvl="0" rtl="0">
              <a:buNone/>
            </a:pPr>
            <a:endParaRPr lang="en-US" dirty="0" smtClean="0"/>
          </a:p>
          <a:p>
            <a:pPr lvl="0" rtl="0">
              <a:buNone/>
            </a:pPr>
            <a:r>
              <a:rPr lang="en-US" dirty="0" smtClean="0"/>
              <a:t>Wind-blown dust</a:t>
            </a:r>
            <a:endParaRPr lang="en" dirty="0"/>
          </a:p>
          <a:p>
            <a:pPr lvl="0" rtl="0">
              <a:buNone/>
            </a:pPr>
            <a:r>
              <a:rPr lang="en" dirty="0"/>
              <a:t>Run-off</a:t>
            </a:r>
          </a:p>
          <a:p>
            <a:pPr lvl="0" rtl="0">
              <a:buNone/>
            </a:pPr>
            <a:r>
              <a:rPr lang="en" dirty="0"/>
              <a:t>Wind-blown water</a:t>
            </a:r>
          </a:p>
          <a:p>
            <a:pPr>
              <a:buNone/>
            </a:pPr>
            <a:r>
              <a:rPr lang="en" dirty="0"/>
              <a:t>On equipment, people and </a:t>
            </a:r>
            <a:r>
              <a:rPr lang="en" dirty="0" smtClean="0"/>
              <a:t>clothes</a:t>
            </a:r>
            <a:endParaRPr lang="en-US" dirty="0" smtClean="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0486" y="-1"/>
            <a:ext cx="9144000" cy="2106613"/>
          </a:xfrm>
          <a:prstGeom prst="rect">
            <a:avLst/>
          </a:prstGeom>
          <a:noFill/>
          <a:ln w="9525">
            <a:noFill/>
            <a:miter lim="800000"/>
            <a:headEnd/>
            <a:tailEnd/>
          </a:ln>
          <a:effectLst/>
        </p:spPr>
      </p:pic>
      <p:sp>
        <p:nvSpPr>
          <p:cNvPr id="241" name="Shape 241"/>
          <p:cNvSpPr txBox="1">
            <a:spLocks noGrp="1"/>
          </p:cNvSpPr>
          <p:nvPr>
            <p:ph type="title"/>
          </p:nvPr>
        </p:nvSpPr>
        <p:spPr>
          <a:xfrm>
            <a:off x="914400" y="912649"/>
            <a:ext cx="8229600" cy="1169521"/>
          </a:xfrm>
          <a:prstGeom prst="rect">
            <a:avLst/>
          </a:prstGeom>
        </p:spPr>
        <p:txBody>
          <a:bodyPr lIns="91425" tIns="91425" rIns="91425" bIns="91425" anchor="b" anchorCtr="0">
            <a:spAutoFit/>
          </a:bodyPr>
          <a:lstStyle/>
          <a:p>
            <a:pPr lvl="0"/>
            <a:r>
              <a:rPr lang="en" sz="3200" dirty="0"/>
              <a:t>Recommended Practices: </a:t>
            </a:r>
          </a:p>
          <a:p>
            <a:pPr>
              <a:buNone/>
            </a:pPr>
            <a:r>
              <a:rPr lang="en" sz="3200" dirty="0"/>
              <a:t>Stockpiling and Staging</a:t>
            </a:r>
          </a:p>
        </p:txBody>
      </p:sp>
      <p:sp>
        <p:nvSpPr>
          <p:cNvPr id="242" name="Shape 242"/>
          <p:cNvSpPr txBox="1">
            <a:spLocks noGrp="1"/>
          </p:cNvSpPr>
          <p:nvPr>
            <p:ph type="body" idx="1"/>
          </p:nvPr>
        </p:nvSpPr>
        <p:spPr>
          <a:xfrm>
            <a:off x="467686" y="1981200"/>
            <a:ext cx="8229600" cy="4278064"/>
          </a:xfrm>
          <a:prstGeom prst="rect">
            <a:avLst/>
          </a:prstGeom>
        </p:spPr>
        <p:txBody>
          <a:bodyPr lIns="91425" tIns="91425" rIns="91425" bIns="91425" anchor="t" anchorCtr="0">
            <a:spAutoFit/>
          </a:bodyPr>
          <a:lstStyle/>
          <a:p>
            <a:pPr lvl="0" rtl="0">
              <a:buNone/>
            </a:pPr>
            <a:r>
              <a:rPr lang="en" sz="2400" dirty="0"/>
              <a:t>Assess neighboring areas for orchards, greenhouses, vegetable </a:t>
            </a:r>
            <a:r>
              <a:rPr lang="en" sz="2400" dirty="0" smtClean="0"/>
              <a:t>fields</a:t>
            </a:r>
            <a:endParaRPr lang="en" sz="1600" dirty="0">
              <a:solidFill>
                <a:srgbClr val="FF0000"/>
              </a:solidFill>
            </a:endParaRPr>
          </a:p>
          <a:p>
            <a:pPr lvl="0" rtl="0">
              <a:spcBef>
                <a:spcPts val="1200"/>
              </a:spcBef>
              <a:buNone/>
            </a:pPr>
            <a:r>
              <a:rPr lang="en" sz="2400" dirty="0"/>
              <a:t>Cover pile, especially if near produce </a:t>
            </a:r>
            <a:r>
              <a:rPr lang="en" sz="2400" dirty="0" smtClean="0"/>
              <a:t>operations</a:t>
            </a:r>
            <a:endParaRPr lang="en" sz="1600" dirty="0"/>
          </a:p>
          <a:p>
            <a:pPr lvl="0" rtl="0">
              <a:spcBef>
                <a:spcPts val="1200"/>
              </a:spcBef>
              <a:buNone/>
            </a:pPr>
            <a:r>
              <a:rPr lang="en" sz="2400" dirty="0"/>
              <a:t>Prevent </a:t>
            </a:r>
            <a:r>
              <a:rPr lang="en" sz="2400" dirty="0" smtClean="0"/>
              <a:t>run-off</a:t>
            </a:r>
            <a:endParaRPr lang="en" sz="1600" dirty="0"/>
          </a:p>
          <a:p>
            <a:pPr lvl="0" rtl="0">
              <a:spcBef>
                <a:spcPts val="1200"/>
              </a:spcBef>
              <a:buNone/>
            </a:pPr>
            <a:r>
              <a:rPr lang="en" sz="2400" dirty="0" smtClean="0"/>
              <a:t>Don’t </a:t>
            </a:r>
            <a:r>
              <a:rPr lang="en" sz="2400" dirty="0"/>
              <a:t>stockpile or stage within 300 ft. of sinkhole, well head, irrigation pond, surface water, drainage </a:t>
            </a:r>
            <a:r>
              <a:rPr lang="en" sz="2400" dirty="0" smtClean="0"/>
              <a:t>inlets</a:t>
            </a:r>
            <a:endParaRPr lang="en" sz="1600" dirty="0"/>
          </a:p>
          <a:p>
            <a:pPr lvl="0" rtl="0">
              <a:spcBef>
                <a:spcPts val="1200"/>
              </a:spcBef>
              <a:buNone/>
            </a:pPr>
            <a:r>
              <a:rPr lang="en" sz="2400" dirty="0" smtClean="0"/>
              <a:t>Don’t </a:t>
            </a:r>
            <a:r>
              <a:rPr lang="en" sz="2400" dirty="0"/>
              <a:t>stockpile or stage for extended periods on permeable soils</a:t>
            </a:r>
          </a:p>
          <a:p>
            <a:pPr marL="457200" lvl="0" indent="0" rtl="0">
              <a:spcBef>
                <a:spcPts val="1200"/>
              </a:spcBef>
              <a:buNone/>
            </a:pPr>
            <a:r>
              <a:rPr lang="en" sz="2400" dirty="0"/>
              <a:t>Consider a concrete pad for permeable soils</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0486" y="-1"/>
            <a:ext cx="9144000" cy="2106613"/>
          </a:xfrm>
          <a:prstGeom prst="rect">
            <a:avLst/>
          </a:prstGeom>
          <a:noFill/>
          <a:ln w="9525">
            <a:noFill/>
            <a:miter lim="800000"/>
            <a:headEnd/>
            <a:tailEnd/>
          </a:ln>
          <a:effectLst/>
        </p:spPr>
      </p:pic>
      <p:sp>
        <p:nvSpPr>
          <p:cNvPr id="247" name="Shape 247"/>
          <p:cNvSpPr txBox="1">
            <a:spLocks noGrp="1"/>
          </p:cNvSpPr>
          <p:nvPr>
            <p:ph type="title"/>
          </p:nvPr>
        </p:nvSpPr>
        <p:spPr>
          <a:xfrm>
            <a:off x="885645" y="481805"/>
            <a:ext cx="8229600" cy="1143000"/>
          </a:xfrm>
          <a:prstGeom prst="rect">
            <a:avLst/>
          </a:prstGeom>
        </p:spPr>
        <p:txBody>
          <a:bodyPr lIns="91425" tIns="91425" rIns="91425" bIns="91425" anchor="b" anchorCtr="0">
            <a:spAutoFit/>
          </a:bodyPr>
          <a:lstStyle/>
          <a:p>
            <a:pPr>
              <a:buNone/>
            </a:pPr>
            <a:r>
              <a:rPr lang="en" dirty="0"/>
              <a:t>Transporting Manure</a:t>
            </a:r>
          </a:p>
        </p:txBody>
      </p:sp>
      <p:sp>
        <p:nvSpPr>
          <p:cNvPr id="248" name="Shape 248"/>
          <p:cNvSpPr txBox="1">
            <a:spLocks noGrp="1"/>
          </p:cNvSpPr>
          <p:nvPr>
            <p:ph type="body" idx="1"/>
          </p:nvPr>
        </p:nvSpPr>
        <p:spPr>
          <a:xfrm>
            <a:off x="533400" y="1477106"/>
            <a:ext cx="8229600" cy="5416837"/>
          </a:xfrm>
          <a:prstGeom prst="rect">
            <a:avLst/>
          </a:prstGeom>
        </p:spPr>
        <p:txBody>
          <a:bodyPr lIns="91425" tIns="91425" rIns="91425" bIns="91425" anchor="t" anchorCtr="0">
            <a:spAutoFit/>
          </a:bodyPr>
          <a:lstStyle/>
          <a:p>
            <a:pPr lvl="0" rtl="0">
              <a:buNone/>
            </a:pPr>
            <a:r>
              <a:rPr lang="en" sz="2800" dirty="0"/>
              <a:t>During transport:</a:t>
            </a:r>
          </a:p>
          <a:p>
            <a:pPr lvl="1">
              <a:buNone/>
            </a:pPr>
            <a:r>
              <a:rPr lang="en" dirty="0"/>
              <a:t>Plan route to avoid vegetable fields</a:t>
            </a:r>
          </a:p>
          <a:p>
            <a:pPr lvl="1">
              <a:buNone/>
            </a:pPr>
            <a:r>
              <a:rPr lang="en" dirty="0"/>
              <a:t>Keep it covered</a:t>
            </a:r>
          </a:p>
          <a:p>
            <a:pPr lvl="0" rtl="0">
              <a:buNone/>
            </a:pPr>
            <a:r>
              <a:rPr lang="en" sz="2800" dirty="0"/>
              <a:t>Wet manure:</a:t>
            </a:r>
          </a:p>
          <a:p>
            <a:pPr lvl="1">
              <a:buNone/>
            </a:pPr>
            <a:r>
              <a:rPr lang="en-US" dirty="0" smtClean="0"/>
              <a:t>N</a:t>
            </a:r>
            <a:r>
              <a:rPr lang="en" dirty="0" smtClean="0"/>
              <a:t>on-leaking </a:t>
            </a:r>
            <a:r>
              <a:rPr lang="en" dirty="0"/>
              <a:t>transport if </a:t>
            </a:r>
            <a:r>
              <a:rPr lang="en" dirty="0" smtClean="0"/>
              <a:t>possible </a:t>
            </a:r>
            <a:r>
              <a:rPr lang="en" dirty="0"/>
              <a:t>(line </a:t>
            </a:r>
            <a:r>
              <a:rPr lang="en" dirty="0" smtClean="0"/>
              <a:t>dump bed </a:t>
            </a:r>
            <a:r>
              <a:rPr lang="en" dirty="0"/>
              <a:t>with visqueen?)</a:t>
            </a:r>
          </a:p>
          <a:p>
            <a:pPr lvl="1">
              <a:buNone/>
            </a:pPr>
            <a:r>
              <a:rPr lang="en-US" dirty="0" smtClean="0"/>
              <a:t>If </a:t>
            </a:r>
            <a:r>
              <a:rPr lang="en" dirty="0" smtClean="0"/>
              <a:t>container </a:t>
            </a:r>
            <a:r>
              <a:rPr lang="en" dirty="0"/>
              <a:t>is </a:t>
            </a:r>
            <a:r>
              <a:rPr lang="en" dirty="0" smtClean="0"/>
              <a:t>leaking, </a:t>
            </a:r>
            <a:r>
              <a:rPr lang="en" dirty="0"/>
              <a:t>try to avoid going by vegetable fields</a:t>
            </a:r>
          </a:p>
          <a:p>
            <a:pPr lvl="0" rtl="0">
              <a:buNone/>
            </a:pPr>
            <a:r>
              <a:rPr lang="en" sz="2800" dirty="0"/>
              <a:t>Liquid manure:</a:t>
            </a:r>
          </a:p>
          <a:p>
            <a:pPr lvl="1">
              <a:buNone/>
            </a:pPr>
            <a:r>
              <a:rPr lang="en-US" dirty="0"/>
              <a:t>T</a:t>
            </a:r>
            <a:r>
              <a:rPr lang="en" dirty="0" smtClean="0"/>
              <a:t>ransport </a:t>
            </a:r>
            <a:r>
              <a:rPr lang="en" dirty="0"/>
              <a:t>in a tank</a:t>
            </a:r>
          </a:p>
          <a:p>
            <a:pPr lvl="1">
              <a:buNone/>
            </a:pPr>
            <a:r>
              <a:rPr lang="en" dirty="0"/>
              <a:t>Think about flow rate (bad leaks!)</a:t>
            </a:r>
          </a:p>
          <a:p>
            <a:pPr marL="0" indent="0">
              <a:buNone/>
            </a:pPr>
            <a:endParaRPr lang="en" sz="2400"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25168"/>
            <a:ext cx="9144000" cy="2106613"/>
          </a:xfrm>
          <a:prstGeom prst="rect">
            <a:avLst/>
          </a:prstGeom>
          <a:noFill/>
          <a:ln w="9525">
            <a:noFill/>
            <a:miter lim="800000"/>
            <a:headEnd/>
            <a:tailEnd/>
          </a:ln>
          <a:effectLst/>
        </p:spPr>
      </p:pic>
      <p:sp>
        <p:nvSpPr>
          <p:cNvPr id="253" name="Shape 253"/>
          <p:cNvSpPr txBox="1">
            <a:spLocks noGrp="1"/>
          </p:cNvSpPr>
          <p:nvPr>
            <p:ph type="title"/>
          </p:nvPr>
        </p:nvSpPr>
        <p:spPr>
          <a:xfrm>
            <a:off x="1752600" y="609600"/>
            <a:ext cx="6019800" cy="738633"/>
          </a:xfrm>
          <a:prstGeom prst="rect">
            <a:avLst/>
          </a:prstGeom>
        </p:spPr>
        <p:txBody>
          <a:bodyPr wrap="square" lIns="91425" tIns="91425" rIns="91425" bIns="91425" anchor="b" anchorCtr="0">
            <a:spAutoFit/>
          </a:bodyPr>
          <a:lstStyle/>
          <a:p>
            <a:pPr>
              <a:buNone/>
            </a:pPr>
            <a:r>
              <a:rPr lang="en" dirty="0"/>
              <a:t>Planning for Application</a:t>
            </a:r>
          </a:p>
        </p:txBody>
      </p:sp>
      <p:sp>
        <p:nvSpPr>
          <p:cNvPr id="254" name="Shape 254"/>
          <p:cNvSpPr txBox="1">
            <a:spLocks noGrp="1"/>
          </p:cNvSpPr>
          <p:nvPr>
            <p:ph type="body" idx="1"/>
          </p:nvPr>
        </p:nvSpPr>
        <p:spPr>
          <a:xfrm>
            <a:off x="381000" y="1219200"/>
            <a:ext cx="8229600" cy="5432226"/>
          </a:xfrm>
          <a:prstGeom prst="rect">
            <a:avLst/>
          </a:prstGeom>
        </p:spPr>
        <p:txBody>
          <a:bodyPr lIns="91425" tIns="91425" rIns="91425" bIns="91425" anchor="t" anchorCtr="0">
            <a:spAutoFit/>
          </a:bodyPr>
          <a:lstStyle/>
          <a:p>
            <a:pPr lvl="0" rtl="0">
              <a:buClr>
                <a:srgbClr val="000000"/>
              </a:buClr>
              <a:buSzPct val="61111"/>
              <a:buFont typeface="Arial"/>
              <a:buNone/>
            </a:pPr>
            <a:r>
              <a:rPr lang="en" sz="2800" dirty="0">
                <a:solidFill>
                  <a:srgbClr val="000000"/>
                </a:solidFill>
              </a:rPr>
              <a:t>Identify application sites considered sensitive due to the presence of </a:t>
            </a:r>
            <a:r>
              <a:rPr lang="en" sz="2800" dirty="0">
                <a:solidFill>
                  <a:srgbClr val="211D1E"/>
                </a:solidFill>
              </a:rPr>
              <a:t>people (e.g. schools, outdoor recreation areas).</a:t>
            </a:r>
          </a:p>
          <a:p>
            <a:pPr marL="0" indent="0">
              <a:buNone/>
            </a:pPr>
            <a:endParaRPr lang="en" sz="1800" dirty="0">
              <a:solidFill>
                <a:srgbClr val="211D1E"/>
              </a:solidFill>
            </a:endParaRPr>
          </a:p>
          <a:p>
            <a:pPr lvl="0" rtl="0">
              <a:buNone/>
            </a:pPr>
            <a:r>
              <a:rPr lang="en" sz="2800" dirty="0"/>
              <a:t>Know location of produce fields and future produce fields/greenhouses</a:t>
            </a:r>
          </a:p>
          <a:p>
            <a:pPr marL="0" indent="0">
              <a:buNone/>
            </a:pPr>
            <a:endParaRPr lang="en" sz="1800" dirty="0"/>
          </a:p>
          <a:p>
            <a:pPr lvl="0" rtl="0">
              <a:buNone/>
            </a:pPr>
            <a:r>
              <a:rPr lang="en" sz="2800" dirty="0"/>
              <a:t>The driftwatch website is available to applicators at </a:t>
            </a:r>
            <a:r>
              <a:rPr lang="en" sz="2800" u="sng" dirty="0" smtClean="0">
                <a:solidFill>
                  <a:schemeClr val="hlink"/>
                </a:solidFill>
                <a:hlinkClick r:id="rId4"/>
              </a:rPr>
              <a:t>driftwatch.</a:t>
            </a:r>
            <a:r>
              <a:rPr lang="en-US" sz="2800" u="sng" dirty="0" smtClean="0">
                <a:solidFill>
                  <a:schemeClr val="hlink"/>
                </a:solidFill>
                <a:hlinkClick r:id="rId4"/>
              </a:rPr>
              <a:t>org</a:t>
            </a:r>
            <a:r>
              <a:rPr lang="en" sz="2800" dirty="0" smtClean="0">
                <a:hlinkClick r:id="rId4"/>
              </a:rPr>
              <a:t> </a:t>
            </a:r>
            <a:r>
              <a:rPr lang="en" sz="2800" dirty="0"/>
              <a:t>(note:  not all farms participate in driftwatch</a:t>
            </a:r>
            <a:r>
              <a:rPr lang="en" sz="2800" dirty="0" smtClean="0"/>
              <a:t>).</a:t>
            </a:r>
            <a:endParaRPr lang="en" sz="1800" dirty="0"/>
          </a:p>
          <a:p>
            <a:pPr lvl="0" rtl="0">
              <a:buNone/>
            </a:pPr>
            <a:r>
              <a:rPr lang="en" sz="2800" dirty="0"/>
              <a:t>Consider neighboring residences and farms when making setback and distance decisions.</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600" dirty="0" smtClean="0"/>
              <a:t>Indiana Manure Mgt. Plan</a:t>
            </a:r>
            <a:r>
              <a:rPr lang="en-US" sz="2400" dirty="0" smtClean="0"/>
              <a:t/>
            </a:r>
            <a:br>
              <a:rPr lang="en-US" sz="2400" dirty="0" smtClean="0"/>
            </a:br>
            <a:r>
              <a:rPr lang="en-US" sz="2400" dirty="0"/>
              <a:t>http://</a:t>
            </a:r>
            <a:r>
              <a:rPr lang="en-US" sz="2400" dirty="0" err="1"/>
              <a:t>www.purdue.edu</a:t>
            </a:r>
            <a:r>
              <a:rPr lang="en-US" sz="2400" dirty="0"/>
              <a:t>/</a:t>
            </a:r>
            <a:r>
              <a:rPr lang="en-US" sz="2400" dirty="0" err="1"/>
              <a:t>agsoftware</a:t>
            </a:r>
            <a:r>
              <a:rPr lang="en-US" sz="2400" dirty="0"/>
              <a:t>/</a:t>
            </a:r>
            <a:r>
              <a:rPr lang="en-US" sz="2400" dirty="0" err="1"/>
              <a:t>mmp</a:t>
            </a:r>
            <a:r>
              <a:rPr lang="en-US" sz="2400" dirty="0"/>
              <a:t>/</a:t>
            </a:r>
          </a:p>
        </p:txBody>
      </p:sp>
      <p:pic>
        <p:nvPicPr>
          <p:cNvPr id="4" name="Content Placeholder 3" descr="manure-management-planner_2013-03-05 at 12.56.jpg"/>
          <p:cNvPicPr>
            <a:picLocks noGrp="1" noChangeAspect="1"/>
          </p:cNvPicPr>
          <p:nvPr>
            <p:ph idx="1"/>
          </p:nvPr>
        </p:nvPicPr>
        <p:blipFill rotWithShape="1">
          <a:blip r:embed="rId2">
            <a:extLst>
              <a:ext uri="{28A0092B-C50C-407E-A947-70E740481C1C}">
                <a14:useLocalDpi xmlns:a14="http://schemas.microsoft.com/office/drawing/2010/main" val="0"/>
              </a:ext>
            </a:extLst>
          </a:blip>
          <a:srcRect t="38" b="18350"/>
          <a:stretch/>
        </p:blipFill>
        <p:spPr>
          <a:xfrm>
            <a:off x="457200" y="1447800"/>
            <a:ext cx="8229600" cy="5124354"/>
          </a:xfrm>
        </p:spPr>
      </p:pic>
      <p:pic>
        <p:nvPicPr>
          <p:cNvPr id="5" name="Picture 2" descr="C:\Users\emplap\AppData\Local\Microsoft\Windows\Temporary Internet Files\Content.IE5\HP1LSOXL\MC9000135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779" y="381000"/>
            <a:ext cx="623621" cy="10570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emplap\AppData\Local\Microsoft\Windows\Temporary Internet Files\Content.IE5\HP1LSOXL\MC9000135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091" y="371246"/>
            <a:ext cx="623621" cy="105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72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10486" y="-1"/>
            <a:ext cx="9144000" cy="2106613"/>
          </a:xfrm>
          <a:prstGeom prst="rect">
            <a:avLst/>
          </a:prstGeom>
          <a:noFill/>
          <a:ln w="9525">
            <a:noFill/>
            <a:miter lim="800000"/>
            <a:headEnd/>
            <a:tailEnd/>
          </a:ln>
          <a:effectLst/>
        </p:spPr>
      </p:pic>
      <p:sp>
        <p:nvSpPr>
          <p:cNvPr id="2" name="TextBox 1"/>
          <p:cNvSpPr txBox="1"/>
          <p:nvPr/>
        </p:nvSpPr>
        <p:spPr>
          <a:xfrm>
            <a:off x="594360" y="1421073"/>
            <a:ext cx="8196263" cy="6432530"/>
          </a:xfrm>
          <a:prstGeom prst="rect">
            <a:avLst/>
          </a:prstGeom>
          <a:noFill/>
        </p:spPr>
        <p:txBody>
          <a:bodyPr>
            <a:spAutoFit/>
          </a:bodyPr>
          <a:lstStyle/>
          <a:p>
            <a:pPr marL="457200" indent="-457200" fontAlgn="auto">
              <a:spcBef>
                <a:spcPts val="0"/>
              </a:spcBef>
              <a:spcAft>
                <a:spcPts val="0"/>
              </a:spcAft>
              <a:buSzPct val="105000"/>
              <a:buFont typeface="Arial" pitchFamily="34" charset="0"/>
              <a:buChar char="•"/>
              <a:defRPr/>
            </a:pPr>
            <a:r>
              <a:rPr lang="en-US" sz="2800" dirty="0" smtClean="0">
                <a:latin typeface="+mn-lt"/>
                <a:cs typeface="+mn-cs"/>
              </a:rPr>
              <a:t>Fertilizer Plan required by </a:t>
            </a:r>
            <a:r>
              <a:rPr lang="en-US" sz="2800" b="1" dirty="0" smtClean="0">
                <a:latin typeface="+mn-lt"/>
                <a:cs typeface="+mn-cs"/>
              </a:rPr>
              <a:t>ALL</a:t>
            </a:r>
            <a:r>
              <a:rPr lang="en-US" sz="2800" dirty="0" smtClean="0">
                <a:latin typeface="+mn-lt"/>
                <a:cs typeface="+mn-cs"/>
              </a:rPr>
              <a:t> growers.</a:t>
            </a:r>
          </a:p>
          <a:p>
            <a:pPr marL="914400" lvl="1" indent="-457200" fontAlgn="auto">
              <a:spcBef>
                <a:spcPts val="0"/>
              </a:spcBef>
              <a:spcAft>
                <a:spcPts val="0"/>
              </a:spcAft>
              <a:buSzPct val="105000"/>
              <a:buFont typeface="Arial" pitchFamily="34" charset="0"/>
              <a:buChar char="•"/>
              <a:defRPr/>
            </a:pPr>
            <a:r>
              <a:rPr lang="en-US" sz="2800" dirty="0" smtClean="0">
                <a:latin typeface="+mn-lt"/>
                <a:cs typeface="+mn-cs"/>
              </a:rPr>
              <a:t>Required </a:t>
            </a:r>
            <a:r>
              <a:rPr lang="en-US" sz="2800" dirty="0">
                <a:latin typeface="+mn-lt"/>
                <a:cs typeface="+mn-cs"/>
              </a:rPr>
              <a:t>for both </a:t>
            </a:r>
            <a:r>
              <a:rPr lang="en-US" sz="2800" dirty="0" smtClean="0">
                <a:latin typeface="+mn-lt"/>
                <a:cs typeface="+mn-cs"/>
              </a:rPr>
              <a:t>Manure </a:t>
            </a:r>
            <a:r>
              <a:rPr lang="en-US" sz="2400" dirty="0" smtClean="0">
                <a:latin typeface="+mn-lt"/>
                <a:cs typeface="+mn-cs"/>
              </a:rPr>
              <a:t>(organic)</a:t>
            </a:r>
            <a:r>
              <a:rPr lang="en-US" sz="2800" dirty="0" smtClean="0">
                <a:latin typeface="+mn-lt"/>
                <a:cs typeface="+mn-cs"/>
              </a:rPr>
              <a:t> </a:t>
            </a:r>
            <a:r>
              <a:rPr lang="en-US" sz="2800" dirty="0">
                <a:latin typeface="+mn-lt"/>
                <a:cs typeface="+mn-cs"/>
              </a:rPr>
              <a:t>and Inorganic Fertilizer applications</a:t>
            </a:r>
          </a:p>
          <a:p>
            <a:pPr marL="457200" indent="-457200" fontAlgn="auto">
              <a:spcBef>
                <a:spcPts val="1200"/>
              </a:spcBef>
              <a:spcAft>
                <a:spcPts val="0"/>
              </a:spcAft>
              <a:buSzPct val="105000"/>
              <a:buFont typeface="Arial" pitchFamily="34" charset="0"/>
              <a:buChar char="•"/>
              <a:defRPr/>
            </a:pPr>
            <a:r>
              <a:rPr lang="en-US" sz="2800" dirty="0">
                <a:latin typeface="+mn-lt"/>
                <a:cs typeface="+mn-cs"/>
              </a:rPr>
              <a:t>The Fertilizer Plan, at a minimum, is a written plan that ties the application of fertilizer to agronomic rates. </a:t>
            </a:r>
          </a:p>
          <a:p>
            <a:pPr marL="457200" indent="-457200" fontAlgn="auto">
              <a:spcBef>
                <a:spcPts val="1200"/>
              </a:spcBef>
              <a:spcAft>
                <a:spcPts val="0"/>
              </a:spcAft>
              <a:buSzPct val="105000"/>
              <a:buFont typeface="Arial" pitchFamily="34" charset="0"/>
              <a:buChar char="•"/>
              <a:defRPr/>
            </a:pPr>
            <a:r>
              <a:rPr lang="en-US" sz="2800" dirty="0">
                <a:latin typeface="+mn-lt"/>
                <a:cs typeface="+mn-cs"/>
              </a:rPr>
              <a:t>Must include how fertilizer rates are determined.</a:t>
            </a:r>
          </a:p>
          <a:p>
            <a:pPr marL="457200" indent="-457200" fontAlgn="auto">
              <a:spcBef>
                <a:spcPts val="1200"/>
              </a:spcBef>
              <a:spcAft>
                <a:spcPts val="0"/>
              </a:spcAft>
              <a:buSzPct val="105000"/>
              <a:buFont typeface="Arial" pitchFamily="34" charset="0"/>
              <a:buChar char="•"/>
              <a:defRPr/>
            </a:pPr>
            <a:r>
              <a:rPr lang="en-US" sz="2800" dirty="0">
                <a:latin typeface="+mn-lt"/>
                <a:cs typeface="+mn-cs"/>
              </a:rPr>
              <a:t>The purpose is that you have thought about </a:t>
            </a:r>
            <a:r>
              <a:rPr lang="en-US" sz="2800" dirty="0" smtClean="0">
                <a:latin typeface="+mn-lt"/>
                <a:cs typeface="+mn-cs"/>
              </a:rPr>
              <a:t>rates to meet the crop’s needs</a:t>
            </a:r>
            <a:r>
              <a:rPr lang="en-US" sz="2800" i="1" dirty="0" smtClean="0">
                <a:solidFill>
                  <a:srgbClr val="7030A0"/>
                </a:solidFill>
                <a:latin typeface="+mn-lt"/>
                <a:cs typeface="+mn-cs"/>
              </a:rPr>
              <a:t>.</a:t>
            </a:r>
            <a:endParaRPr lang="en-US" sz="2800" i="1" dirty="0">
              <a:solidFill>
                <a:srgbClr val="7030A0"/>
              </a:solidFill>
              <a:latin typeface="+mn-lt"/>
              <a:cs typeface="+mn-cs"/>
            </a:endParaRPr>
          </a:p>
          <a:p>
            <a:pPr lvl="3" fontAlgn="auto">
              <a:spcBef>
                <a:spcPts val="1200"/>
              </a:spcBef>
              <a:spcAft>
                <a:spcPts val="0"/>
              </a:spcAft>
              <a:buClr>
                <a:schemeClr val="accent1"/>
              </a:buClr>
              <a:buSzPct val="105000"/>
              <a:defRPr/>
            </a:pPr>
            <a:r>
              <a:rPr lang="en-US" sz="2800" dirty="0" smtClean="0">
                <a:latin typeface="+mn-lt"/>
                <a:cs typeface="+mn-cs"/>
              </a:rPr>
              <a:t> </a:t>
            </a:r>
            <a:endParaRPr lang="en-US" sz="2800" dirty="0">
              <a:latin typeface="+mn-lt"/>
              <a:cs typeface="+mn-cs"/>
            </a:endParaRPr>
          </a:p>
          <a:p>
            <a:pPr marL="342900" indent="-342900" fontAlgn="auto">
              <a:spcBef>
                <a:spcPts val="0"/>
              </a:spcBef>
              <a:spcAft>
                <a:spcPts val="0"/>
              </a:spcAft>
              <a:buClr>
                <a:schemeClr val="accent1"/>
              </a:buClr>
              <a:buSzPct val="105000"/>
              <a:buFont typeface="Wingdings 3" pitchFamily="18" charset="2"/>
              <a:buChar char=""/>
              <a:defRPr/>
            </a:pPr>
            <a:endParaRPr lang="en-US" sz="24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p:txBody>
      </p:sp>
      <p:sp>
        <p:nvSpPr>
          <p:cNvPr id="3" name="TextBox 2"/>
          <p:cNvSpPr txBox="1"/>
          <p:nvPr/>
        </p:nvSpPr>
        <p:spPr>
          <a:xfrm>
            <a:off x="1143000" y="774742"/>
            <a:ext cx="6172200" cy="646331"/>
          </a:xfrm>
          <a:prstGeom prst="rect">
            <a:avLst/>
          </a:prstGeom>
          <a:noFill/>
        </p:spPr>
        <p:txBody>
          <a:bodyPr wrap="square" rtlCol="0">
            <a:spAutoFit/>
          </a:bodyPr>
          <a:lstStyle/>
          <a:p>
            <a:pPr algn="ctr"/>
            <a:r>
              <a:rPr lang="en-US" sz="3600" b="1" dirty="0">
                <a:solidFill>
                  <a:schemeClr val="dk1"/>
                </a:solidFill>
              </a:rPr>
              <a:t>Fertilizer Plan</a:t>
            </a:r>
          </a:p>
        </p:txBody>
      </p:sp>
    </p:spTree>
    <p:extLst>
      <p:ext uri="{BB962C8B-B14F-4D97-AF65-F5344CB8AC3E}">
        <p14:creationId xmlns:p14="http://schemas.microsoft.com/office/powerpoint/2010/main" val="116742031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48"/>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2106613"/>
          </a:xfrm>
          <a:prstGeom prst="rect">
            <a:avLst/>
          </a:prstGeom>
          <a:noFill/>
          <a:ln w="9525">
            <a:noFill/>
            <a:miter lim="800000"/>
            <a:headEnd/>
            <a:tailEnd/>
          </a:ln>
          <a:effectLst/>
        </p:spPr>
      </p:pic>
      <p:sp>
        <p:nvSpPr>
          <p:cNvPr id="149" name="Shape 149"/>
          <p:cNvSpPr txBox="1">
            <a:spLocks noGrp="1"/>
          </p:cNvSpPr>
          <p:nvPr>
            <p:ph type="title"/>
          </p:nvPr>
        </p:nvSpPr>
        <p:spPr>
          <a:xfrm>
            <a:off x="3352800" y="1053306"/>
            <a:ext cx="2209800" cy="738633"/>
          </a:xfrm>
          <a:prstGeom prst="rect">
            <a:avLst/>
          </a:prstGeom>
        </p:spPr>
        <p:txBody>
          <a:bodyPr wrap="square" lIns="91425" tIns="91425" rIns="91425" bIns="91425" anchor="b" anchorCtr="0">
            <a:spAutoFit/>
          </a:bodyPr>
          <a:lstStyle/>
          <a:p>
            <a:pPr>
              <a:buNone/>
            </a:pPr>
            <a:r>
              <a:rPr lang="en" dirty="0"/>
              <a:t>Topics</a:t>
            </a:r>
          </a:p>
        </p:txBody>
      </p:sp>
      <p:sp>
        <p:nvSpPr>
          <p:cNvPr id="150" name="Shape 150"/>
          <p:cNvSpPr txBox="1">
            <a:spLocks noGrp="1"/>
          </p:cNvSpPr>
          <p:nvPr>
            <p:ph type="body" idx="1"/>
          </p:nvPr>
        </p:nvSpPr>
        <p:spPr>
          <a:xfrm>
            <a:off x="762000" y="2286000"/>
            <a:ext cx="8229600" cy="4124176"/>
          </a:xfrm>
          <a:prstGeom prst="rect">
            <a:avLst/>
          </a:prstGeom>
        </p:spPr>
        <p:txBody>
          <a:bodyPr lIns="91425" tIns="91425" rIns="91425" bIns="91425" anchor="t" anchorCtr="0">
            <a:spAutoFit/>
          </a:bodyPr>
          <a:lstStyle/>
          <a:p>
            <a:pPr lvl="0" rtl="0">
              <a:buNone/>
            </a:pPr>
            <a:r>
              <a:rPr lang="en" sz="2400" dirty="0"/>
              <a:t>Why is this a concern?</a:t>
            </a:r>
          </a:p>
          <a:p>
            <a:pPr lvl="0" rtl="0">
              <a:buNone/>
            </a:pPr>
            <a:r>
              <a:rPr lang="en" sz="2400" dirty="0"/>
              <a:t>Understanding manure biology</a:t>
            </a:r>
          </a:p>
          <a:p>
            <a:pPr lvl="0" rtl="0">
              <a:buNone/>
            </a:pPr>
            <a:r>
              <a:rPr lang="en" sz="2400" dirty="0"/>
              <a:t>How do pathogens move</a:t>
            </a:r>
          </a:p>
          <a:p>
            <a:pPr lvl="0" rtl="0">
              <a:buNone/>
            </a:pPr>
            <a:r>
              <a:rPr lang="en" sz="2400" dirty="0"/>
              <a:t>Recommendations:</a:t>
            </a:r>
          </a:p>
          <a:p>
            <a:pPr marL="457200" lvl="0" indent="0" rtl="0">
              <a:buNone/>
            </a:pPr>
            <a:r>
              <a:rPr lang="en" sz="2400" dirty="0"/>
              <a:t>On the farm</a:t>
            </a:r>
          </a:p>
          <a:p>
            <a:pPr marL="457200" lvl="0" indent="0" rtl="0">
              <a:buNone/>
            </a:pPr>
            <a:r>
              <a:rPr lang="en" sz="2400" dirty="0"/>
              <a:t>Transport</a:t>
            </a:r>
          </a:p>
          <a:p>
            <a:pPr marL="457200" lvl="0" indent="0" rtl="0">
              <a:buNone/>
            </a:pPr>
            <a:r>
              <a:rPr lang="en" sz="2400" dirty="0"/>
              <a:t>Staging</a:t>
            </a:r>
          </a:p>
          <a:p>
            <a:pPr marL="457200" lvl="0" indent="0" rtl="0">
              <a:buNone/>
            </a:pPr>
            <a:r>
              <a:rPr lang="en" sz="2400" dirty="0"/>
              <a:t>Application</a:t>
            </a:r>
          </a:p>
          <a:p>
            <a:pPr marL="457200" indent="0">
              <a:buNone/>
            </a:pPr>
            <a:r>
              <a:rPr lang="en" sz="2400" dirty="0"/>
              <a:t>Equipment Sanitation</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050" y="6142037"/>
            <a:ext cx="4044950"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69124" y="2057400"/>
            <a:ext cx="8229600" cy="4967574"/>
          </a:xfrm>
        </p:spPr>
        <p:txBody>
          <a:bodyPr/>
          <a:lstStyle/>
          <a:p>
            <a:pPr marL="577850" indent="-577850" eaLnBrk="1" hangingPunct="1">
              <a:buSzPct val="100000"/>
              <a:buFont typeface="Lucida Sans" pitchFamily="34" charset="0"/>
              <a:buAutoNum type="arabicParenR"/>
            </a:pPr>
            <a:r>
              <a:rPr lang="en-US" sz="2800" b="1" dirty="0" smtClean="0"/>
              <a:t>Persons who apply or transport commercial fertilizer material </a:t>
            </a:r>
            <a:r>
              <a:rPr lang="en-US" sz="3000" b="1" i="1" dirty="0" smtClean="0">
                <a:solidFill>
                  <a:srgbClr val="C00000"/>
                </a:solidFill>
              </a:rPr>
              <a:t>for hire</a:t>
            </a:r>
            <a:r>
              <a:rPr lang="en-US" sz="3000" b="1" dirty="0" smtClean="0">
                <a:solidFill>
                  <a:srgbClr val="C00000"/>
                </a:solidFill>
              </a:rPr>
              <a:t>.</a:t>
            </a:r>
          </a:p>
          <a:p>
            <a:pPr marL="577850" indent="-577850" eaLnBrk="1" hangingPunct="1">
              <a:buSzPct val="100000"/>
              <a:buFont typeface="Lucida Sans" pitchFamily="34" charset="0"/>
              <a:buAutoNum type="arabicParenR"/>
            </a:pPr>
            <a:r>
              <a:rPr lang="en-US" sz="2800" b="1" dirty="0" smtClean="0"/>
              <a:t>Persons who </a:t>
            </a:r>
            <a:r>
              <a:rPr lang="en-US" sz="3000" b="1" i="1" dirty="0" smtClean="0">
                <a:solidFill>
                  <a:srgbClr val="C00000"/>
                </a:solidFill>
              </a:rPr>
              <a:t>apply</a:t>
            </a:r>
            <a:r>
              <a:rPr lang="en-US" sz="2800" b="1" dirty="0" smtClean="0"/>
              <a:t> or </a:t>
            </a:r>
            <a:r>
              <a:rPr lang="en-US" sz="3000" b="1" i="1" dirty="0" smtClean="0">
                <a:solidFill>
                  <a:srgbClr val="C00000"/>
                </a:solidFill>
              </a:rPr>
              <a:t>transport manure</a:t>
            </a:r>
            <a:r>
              <a:rPr lang="en-US" sz="2800" b="1" dirty="0" smtClean="0">
                <a:solidFill>
                  <a:srgbClr val="C00000"/>
                </a:solidFill>
              </a:rPr>
              <a:t>,</a:t>
            </a:r>
            <a:r>
              <a:rPr lang="en-US" sz="2800" b="1" dirty="0" smtClean="0"/>
              <a:t> from the following:</a:t>
            </a:r>
          </a:p>
          <a:p>
            <a:pPr marL="952500" lvl="1" indent="-495300" eaLnBrk="1" hangingPunct="1">
              <a:buFont typeface="Wingdings 3" pitchFamily="18" charset="2"/>
              <a:buChar char=""/>
            </a:pPr>
            <a:r>
              <a:rPr lang="en-US" sz="2600" b="1" dirty="0" smtClean="0"/>
              <a:t>Indiana regulated confined feeding operations.</a:t>
            </a:r>
          </a:p>
          <a:p>
            <a:pPr marL="952500" lvl="1" indent="-495300" eaLnBrk="1" hangingPunct="1">
              <a:buFont typeface="Wingdings 3" pitchFamily="18" charset="2"/>
              <a:buChar char=""/>
            </a:pPr>
            <a:r>
              <a:rPr lang="en-US" sz="2600" b="1" dirty="0" smtClean="0"/>
              <a:t>Operations outside Indiana that would be confined feeding operations if they were located in Indiana. </a:t>
            </a:r>
          </a:p>
        </p:txBody>
      </p:sp>
      <p:pic>
        <p:nvPicPr>
          <p:cNvPr id="4" name="Picture 3"/>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sp>
        <p:nvSpPr>
          <p:cNvPr id="4098" name="Rectangle 2"/>
          <p:cNvSpPr>
            <a:spLocks noGrp="1" noChangeArrowheads="1"/>
          </p:cNvSpPr>
          <p:nvPr>
            <p:ph type="title"/>
          </p:nvPr>
        </p:nvSpPr>
        <p:spPr>
          <a:xfrm>
            <a:off x="1371600" y="762000"/>
            <a:ext cx="8229600" cy="1143000"/>
          </a:xfrm>
        </p:spPr>
        <p:txBody>
          <a:bodyPr>
            <a:normAutofit/>
          </a:bodyPr>
          <a:lstStyle/>
          <a:p>
            <a:pPr eaLnBrk="1" fontAlgn="auto" hangingPunct="1">
              <a:spcAft>
                <a:spcPts val="0"/>
              </a:spcAft>
              <a:defRPr/>
            </a:pPr>
            <a:r>
              <a:rPr lang="en-US" dirty="0" smtClean="0"/>
              <a:t>Fertilizer Certification Rule:</a:t>
            </a:r>
          </a:p>
        </p:txBody>
      </p:sp>
    </p:spTree>
    <p:extLst>
      <p:ext uri="{BB962C8B-B14F-4D97-AF65-F5344CB8AC3E}">
        <p14:creationId xmlns:p14="http://schemas.microsoft.com/office/powerpoint/2010/main" val="1580468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sp>
        <p:nvSpPr>
          <p:cNvPr id="2" name="TextBox 1"/>
          <p:cNvSpPr txBox="1"/>
          <p:nvPr/>
        </p:nvSpPr>
        <p:spPr>
          <a:xfrm>
            <a:off x="762000" y="1219200"/>
            <a:ext cx="8011236" cy="2970044"/>
          </a:xfrm>
          <a:prstGeom prst="rect">
            <a:avLst/>
          </a:prstGeom>
          <a:noFill/>
        </p:spPr>
        <p:txBody>
          <a:bodyPr wrap="square" rtlCol="0">
            <a:spAutoFit/>
          </a:bodyPr>
          <a:lstStyle/>
          <a:p>
            <a:pPr eaLnBrk="1" hangingPunct="1"/>
            <a:r>
              <a:rPr lang="en-US" sz="3600" b="1" dirty="0">
                <a:latin typeface="+mj-lt"/>
              </a:rPr>
              <a:t>Who is exempt from standards? </a:t>
            </a:r>
          </a:p>
          <a:p>
            <a:pPr eaLnBrk="1" hangingPunct="1">
              <a:spcBef>
                <a:spcPts val="600"/>
              </a:spcBef>
            </a:pPr>
            <a:r>
              <a:rPr lang="en-US" sz="3200" b="1" dirty="0"/>
              <a:t>Any person distributing or using less than 10 cubic yards or 4000 gallons of any type of fertilizer material* in a calendar year.</a:t>
            </a:r>
          </a:p>
          <a:p>
            <a:endParaRPr lang="en-US" dirty="0"/>
          </a:p>
        </p:txBody>
      </p:sp>
      <p:pic>
        <p:nvPicPr>
          <p:cNvPr id="4" name="Picture 3"/>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39" b="97489" l="1309" r="98541">
                        <a14:foregroundMark x1="12531" y1="11082" x2="12531" y2="11082"/>
                        <a14:foregroundMark x1="76246" y1="52208" x2="76246" y2="52208"/>
                        <a14:foregroundMark x1="72320" y1="52035" x2="72320" y2="52035"/>
                        <a14:foregroundMark x1="67187" y1="48052" x2="67187" y2="48052"/>
                        <a14:foregroundMark x1="63815" y1="46234" x2="63815" y2="46234"/>
                        <a14:backgroundMark x1="85707" y1="12900" x2="85707" y2="12900"/>
                        <a14:backgroundMark x1="54756" y1="15671" x2="54756" y2="15671"/>
                        <a14:backgroundMark x1="17413" y1="14113" x2="17413" y2="14113"/>
                        <a14:backgroundMark x1="16457" y1="11948" x2="16457" y2="11948"/>
                        <a14:backgroundMark x1="57323" y1="28052" x2="57323" y2="28052"/>
                        <a14:backgroundMark x1="77202" y1="25714" x2="77202" y2="25714"/>
                        <a14:backgroundMark x1="53548" y1="23896" x2="53548" y2="23896"/>
                      </a14:backgroundRemoval>
                    </a14:imgEffect>
                  </a14:imgLayer>
                </a14:imgProps>
              </a:ext>
              <a:ext uri="{28A0092B-C50C-407E-A947-70E740481C1C}">
                <a14:useLocalDpi xmlns:a14="http://schemas.microsoft.com/office/drawing/2010/main"/>
              </a:ext>
            </a:extLst>
          </a:blip>
          <a:srcRect/>
          <a:stretch/>
        </p:blipFill>
        <p:spPr>
          <a:xfrm>
            <a:off x="3194125" y="3370997"/>
            <a:ext cx="5704217" cy="3316405"/>
          </a:xfrm>
          <a:prstGeom prst="rect">
            <a:avLst/>
          </a:prstGeom>
        </p:spPr>
      </p:pic>
    </p:spTree>
    <p:extLst>
      <p:ext uri="{BB962C8B-B14F-4D97-AF65-F5344CB8AC3E}">
        <p14:creationId xmlns:p14="http://schemas.microsoft.com/office/powerpoint/2010/main" val="3061840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sp>
        <p:nvSpPr>
          <p:cNvPr id="259" name="Shape 259"/>
          <p:cNvSpPr txBox="1">
            <a:spLocks noGrp="1"/>
          </p:cNvSpPr>
          <p:nvPr>
            <p:ph type="title"/>
          </p:nvPr>
        </p:nvSpPr>
        <p:spPr>
          <a:xfrm>
            <a:off x="2971800" y="381000"/>
            <a:ext cx="3124200" cy="738633"/>
          </a:xfrm>
          <a:prstGeom prst="rect">
            <a:avLst/>
          </a:prstGeom>
        </p:spPr>
        <p:txBody>
          <a:bodyPr wrap="square" lIns="91425" tIns="91425" rIns="91425" bIns="91425" anchor="b" anchorCtr="0">
            <a:spAutoFit/>
          </a:bodyPr>
          <a:lstStyle/>
          <a:p>
            <a:pPr>
              <a:buNone/>
            </a:pPr>
            <a:r>
              <a:rPr lang="en" dirty="0" smtClean="0"/>
              <a:t>Equipment</a:t>
            </a:r>
            <a:r>
              <a:rPr lang="en-US" dirty="0" smtClean="0"/>
              <a:t> </a:t>
            </a:r>
            <a:endParaRPr lang="en" dirty="0"/>
          </a:p>
        </p:txBody>
      </p:sp>
      <p:sp>
        <p:nvSpPr>
          <p:cNvPr id="260" name="Shape 260"/>
          <p:cNvSpPr txBox="1">
            <a:spLocks noGrp="1"/>
          </p:cNvSpPr>
          <p:nvPr>
            <p:ph type="body" idx="1"/>
          </p:nvPr>
        </p:nvSpPr>
        <p:spPr>
          <a:xfrm>
            <a:off x="457200" y="1143000"/>
            <a:ext cx="8229600" cy="4924394"/>
          </a:xfrm>
          <a:prstGeom prst="rect">
            <a:avLst/>
          </a:prstGeom>
        </p:spPr>
        <p:txBody>
          <a:bodyPr lIns="91425" tIns="91425" rIns="91425" bIns="91425" anchor="t" anchorCtr="0">
            <a:spAutoFit/>
          </a:bodyPr>
          <a:lstStyle/>
          <a:p>
            <a:pPr lvl="1" indent="0" algn="ctr">
              <a:buNone/>
            </a:pPr>
            <a:r>
              <a:rPr lang="en" b="1" dirty="0"/>
              <a:t>Be aware of the potential for </a:t>
            </a:r>
            <a:r>
              <a:rPr lang="en" b="1" dirty="0" smtClean="0"/>
              <a:t>cross-contamination</a:t>
            </a:r>
            <a:endParaRPr lang="en" sz="1600" b="1" dirty="0"/>
          </a:p>
          <a:p>
            <a:pPr marL="1028700" lvl="1" algn="ctr"/>
            <a:endParaRPr lang="en-US" sz="1800" dirty="0" smtClean="0"/>
          </a:p>
          <a:p>
            <a:r>
              <a:rPr lang="en" sz="2000" dirty="0" smtClean="0"/>
              <a:t>Keep </a:t>
            </a:r>
            <a:r>
              <a:rPr lang="en" sz="2000" dirty="0"/>
              <a:t>manure spreading equipment away from other </a:t>
            </a:r>
            <a:r>
              <a:rPr lang="en" sz="2000" dirty="0" smtClean="0"/>
              <a:t>equipment</a:t>
            </a:r>
            <a:endParaRPr lang="en-US" sz="2000" dirty="0" smtClean="0"/>
          </a:p>
          <a:p>
            <a:pPr lvl="1"/>
            <a:r>
              <a:rPr lang="en" sz="2000" dirty="0" smtClean="0"/>
              <a:t>Give </a:t>
            </a:r>
            <a:r>
              <a:rPr lang="en" sz="2000" dirty="0"/>
              <a:t>the honeywagon an isolated spot in the </a:t>
            </a:r>
            <a:r>
              <a:rPr lang="en" sz="2000" dirty="0" smtClean="0"/>
              <a:t>fencerow</a:t>
            </a:r>
            <a:endParaRPr lang="en-US" sz="2000" dirty="0" smtClean="0"/>
          </a:p>
          <a:p>
            <a:r>
              <a:rPr lang="en" sz="2000" dirty="0" smtClean="0"/>
              <a:t>Leave </a:t>
            </a:r>
            <a:r>
              <a:rPr lang="en" sz="2000" dirty="0"/>
              <a:t>the chore boots with the animals and don't wear them into the produce </a:t>
            </a:r>
            <a:r>
              <a:rPr lang="en" sz="2000" dirty="0" smtClean="0"/>
              <a:t>patch</a:t>
            </a:r>
            <a:endParaRPr lang="en" sz="2000" dirty="0"/>
          </a:p>
          <a:p>
            <a:r>
              <a:rPr lang="en" sz="2000" dirty="0" smtClean="0"/>
              <a:t>Change </a:t>
            </a:r>
            <a:r>
              <a:rPr lang="en" sz="2000" dirty="0"/>
              <a:t>clothing after working with/around manure</a:t>
            </a:r>
          </a:p>
          <a:p>
            <a:r>
              <a:rPr lang="en" sz="2000" dirty="0" smtClean="0"/>
              <a:t>Clean </a:t>
            </a:r>
            <a:r>
              <a:rPr lang="en" sz="2000" dirty="0"/>
              <a:t>equipment properly </a:t>
            </a:r>
            <a:endParaRPr lang="en-US" sz="2000" dirty="0" smtClean="0"/>
          </a:p>
          <a:p>
            <a:pPr lvl="1"/>
            <a:r>
              <a:rPr lang="en" sz="2000" dirty="0" smtClean="0"/>
              <a:t>Avoid </a:t>
            </a:r>
            <a:r>
              <a:rPr lang="en" sz="2000" dirty="0"/>
              <a:t>spreading contamination with dirty wash </a:t>
            </a:r>
            <a:r>
              <a:rPr lang="en" sz="2000" dirty="0" smtClean="0"/>
              <a:t>water</a:t>
            </a:r>
            <a:endParaRPr lang="en-US" sz="2000" dirty="0" smtClean="0"/>
          </a:p>
          <a:p>
            <a:pPr lvl="1"/>
            <a:r>
              <a:rPr lang="en" sz="2000" dirty="0" smtClean="0"/>
              <a:t>Sanitize </a:t>
            </a:r>
            <a:r>
              <a:rPr lang="en" sz="2000" dirty="0"/>
              <a:t>before use in production or other produce operations</a:t>
            </a:r>
          </a:p>
          <a:p>
            <a:r>
              <a:rPr lang="en" sz="2000" dirty="0"/>
              <a:t>Each farm needs protocol for washing/rinsing spreading equipment.  Wash in field? - gas powered pressure washer.</a:t>
            </a:r>
          </a:p>
          <a:p>
            <a:r>
              <a:rPr lang="en" sz="2000" dirty="0"/>
              <a:t>Don't forget the undercarriage and tires!!!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sp>
        <p:nvSpPr>
          <p:cNvPr id="2" name="Title 1"/>
          <p:cNvSpPr>
            <a:spLocks noGrp="1"/>
          </p:cNvSpPr>
          <p:nvPr>
            <p:ph type="title"/>
          </p:nvPr>
        </p:nvSpPr>
        <p:spPr>
          <a:xfrm>
            <a:off x="685800" y="457200"/>
            <a:ext cx="8153400" cy="1295400"/>
          </a:xfrm>
        </p:spPr>
        <p:txBody>
          <a:bodyPr/>
          <a:lstStyle/>
          <a:p>
            <a:pPr lvl="0"/>
            <a:r>
              <a:rPr lang="en-US" dirty="0" smtClean="0"/>
              <a:t>Survival of Pathogens in Manure</a:t>
            </a:r>
            <a:endParaRPr lang="en-US" dirty="0"/>
          </a:p>
        </p:txBody>
      </p:sp>
      <p:sp>
        <p:nvSpPr>
          <p:cNvPr id="3" name="Content Placeholder 2"/>
          <p:cNvSpPr>
            <a:spLocks noGrp="1"/>
          </p:cNvSpPr>
          <p:nvPr>
            <p:ph idx="1"/>
          </p:nvPr>
        </p:nvSpPr>
        <p:spPr>
          <a:xfrm>
            <a:off x="469124" y="1903366"/>
            <a:ext cx="8229600" cy="4967574"/>
          </a:xfrm>
        </p:spPr>
        <p:txBody>
          <a:bodyPr/>
          <a:lstStyle/>
          <a:p>
            <a:pPr>
              <a:lnSpc>
                <a:spcPct val="90000"/>
              </a:lnSpc>
            </a:pPr>
            <a:r>
              <a:rPr lang="en-US" sz="2800" dirty="0">
                <a:sym typeface="Monotype Sorts" charset="0"/>
              </a:rPr>
              <a:t>Pathogens have been reported to survive in manure for one year or longer. </a:t>
            </a:r>
          </a:p>
          <a:p>
            <a:pPr>
              <a:lnSpc>
                <a:spcPct val="90000"/>
              </a:lnSpc>
            </a:pPr>
            <a:endParaRPr lang="en-US" sz="2800" dirty="0">
              <a:sym typeface="Monotype Sorts" charset="0"/>
            </a:endParaRPr>
          </a:p>
          <a:p>
            <a:pPr>
              <a:lnSpc>
                <a:spcPct val="90000"/>
              </a:lnSpc>
            </a:pPr>
            <a:r>
              <a:rPr lang="en-US" sz="2800" dirty="0">
                <a:sym typeface="Monotype Sorts" charset="0"/>
              </a:rPr>
              <a:t>No one knows precisely how long manure </a:t>
            </a:r>
            <a:r>
              <a:rPr lang="en-US" sz="2800" dirty="0" smtClean="0">
                <a:sym typeface="Monotype Sorts" charset="0"/>
              </a:rPr>
              <a:t>borne pathogens </a:t>
            </a:r>
            <a:r>
              <a:rPr lang="en-US" sz="2800" dirty="0">
                <a:sym typeface="Monotype Sorts" charset="0"/>
              </a:rPr>
              <a:t>survive after application to fields. </a:t>
            </a:r>
          </a:p>
          <a:p>
            <a:pPr>
              <a:lnSpc>
                <a:spcPct val="90000"/>
              </a:lnSpc>
              <a:buNone/>
            </a:pPr>
            <a:endParaRPr lang="en-US" sz="2800" dirty="0">
              <a:sym typeface="Monotype Sorts" charset="0"/>
            </a:endParaRPr>
          </a:p>
          <a:p>
            <a:pPr>
              <a:lnSpc>
                <a:spcPct val="90000"/>
              </a:lnSpc>
            </a:pPr>
            <a:r>
              <a:rPr lang="en-US" sz="2800" dirty="0">
                <a:sym typeface="Monotype Sorts" charset="0"/>
              </a:rPr>
              <a:t>Where it is not possible to maximize the time between application and harvest, raw manure </a:t>
            </a:r>
            <a:r>
              <a:rPr lang="en-US" sz="2800" u="sng" dirty="0">
                <a:sym typeface="Monotype Sorts" charset="0"/>
              </a:rPr>
              <a:t>should not be </a:t>
            </a:r>
            <a:r>
              <a:rPr lang="en-US" sz="2800" u="sng" dirty="0" smtClean="0">
                <a:sym typeface="Monotype Sorts" charset="0"/>
              </a:rPr>
              <a:t>used</a:t>
            </a:r>
            <a:r>
              <a:rPr lang="en-US" sz="2800" dirty="0" smtClean="0">
                <a:sym typeface="Monotype Sorts" charset="0"/>
              </a:rPr>
              <a:t> in produce fields.</a:t>
            </a:r>
          </a:p>
        </p:txBody>
      </p:sp>
    </p:spTree>
    <p:extLst>
      <p:ext uri="{BB962C8B-B14F-4D97-AF65-F5344CB8AC3E}">
        <p14:creationId xmlns:p14="http://schemas.microsoft.com/office/powerpoint/2010/main" val="3262405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438"/>
            <a:ext cx="9144000" cy="2106613"/>
          </a:xfrm>
          <a:prstGeom prst="rect">
            <a:avLst/>
          </a:prstGeom>
          <a:noFill/>
          <a:ln w="9525">
            <a:noFill/>
            <a:miter lim="800000"/>
            <a:headEnd/>
            <a:tailEnd/>
          </a:ln>
          <a:effectLst/>
        </p:spPr>
      </p:pic>
      <p:sp>
        <p:nvSpPr>
          <p:cNvPr id="265" name="Shape 265"/>
          <p:cNvSpPr txBox="1">
            <a:spLocks noGrp="1"/>
          </p:cNvSpPr>
          <p:nvPr>
            <p:ph type="title"/>
          </p:nvPr>
        </p:nvSpPr>
        <p:spPr>
          <a:xfrm>
            <a:off x="1066800" y="785367"/>
            <a:ext cx="8077200" cy="738633"/>
          </a:xfrm>
          <a:prstGeom prst="rect">
            <a:avLst/>
          </a:prstGeom>
        </p:spPr>
        <p:txBody>
          <a:bodyPr wrap="square" lIns="91425" tIns="91425" rIns="91425" bIns="91425" anchor="b" anchorCtr="0">
            <a:spAutoFit/>
          </a:bodyPr>
          <a:lstStyle/>
          <a:p>
            <a:pPr>
              <a:buNone/>
            </a:pPr>
            <a:r>
              <a:rPr lang="en" dirty="0"/>
              <a:t>When should manure be applied?</a:t>
            </a:r>
          </a:p>
        </p:txBody>
      </p:sp>
      <p:sp>
        <p:nvSpPr>
          <p:cNvPr id="266" name="Shape 266"/>
          <p:cNvSpPr txBox="1">
            <a:spLocks noGrp="1"/>
          </p:cNvSpPr>
          <p:nvPr>
            <p:ph type="body" idx="1"/>
          </p:nvPr>
        </p:nvSpPr>
        <p:spPr>
          <a:xfrm>
            <a:off x="533400" y="1447800"/>
            <a:ext cx="8610600" cy="5863112"/>
          </a:xfrm>
          <a:prstGeom prst="rect">
            <a:avLst/>
          </a:prstGeom>
        </p:spPr>
        <p:txBody>
          <a:bodyPr wrap="square" lIns="91425" tIns="91425" rIns="91425" bIns="91425" anchor="t" anchorCtr="0">
            <a:spAutoFit/>
          </a:bodyPr>
          <a:lstStyle/>
          <a:p>
            <a:pPr lvl="0" rtl="0">
              <a:buNone/>
            </a:pPr>
            <a:r>
              <a:rPr lang="en" sz="2400" dirty="0"/>
              <a:t>If applying to a field where vegetables will be grown:</a:t>
            </a:r>
          </a:p>
          <a:p>
            <a:pPr lvl="0" rtl="0">
              <a:buNone/>
            </a:pPr>
            <a:r>
              <a:rPr lang="en" sz="2400" dirty="0"/>
              <a:t>How far in advance</a:t>
            </a:r>
          </a:p>
          <a:p>
            <a:pPr lvl="0" rtl="0">
              <a:buNone/>
            </a:pPr>
            <a:r>
              <a:rPr lang="en" sz="2400" dirty="0"/>
              <a:t>-Our recommendations: fall </a:t>
            </a:r>
            <a:r>
              <a:rPr lang="en" sz="2400" dirty="0" smtClean="0"/>
              <a:t>apply and incorporate (use cover crop) </a:t>
            </a:r>
            <a:r>
              <a:rPr lang="en" sz="2400" dirty="0"/>
              <a:t>before ground freezes</a:t>
            </a:r>
          </a:p>
          <a:p>
            <a:pPr marL="0" indent="0">
              <a:buNone/>
            </a:pPr>
            <a:endParaRPr lang="en" sz="1200" dirty="0"/>
          </a:p>
          <a:p>
            <a:pPr lvl="0" rtl="0">
              <a:buNone/>
            </a:pPr>
            <a:r>
              <a:rPr lang="en" sz="2400" dirty="0"/>
              <a:t>-If no cover crop: apply to an agronomic crop the season </a:t>
            </a:r>
            <a:r>
              <a:rPr lang="en-US" sz="2400" dirty="0" smtClean="0"/>
              <a:t>(year) </a:t>
            </a:r>
            <a:r>
              <a:rPr lang="en" sz="2400" dirty="0" smtClean="0"/>
              <a:t>before </a:t>
            </a:r>
            <a:r>
              <a:rPr lang="en" sz="2400" dirty="0"/>
              <a:t>vegetables</a:t>
            </a:r>
          </a:p>
          <a:p>
            <a:pPr marL="0" indent="0">
              <a:buNone/>
            </a:pPr>
            <a:endParaRPr lang="en" sz="1200" dirty="0"/>
          </a:p>
          <a:p>
            <a:pPr lvl="0" rtl="0">
              <a:buNone/>
            </a:pPr>
            <a:r>
              <a:rPr lang="en" sz="2400" dirty="0"/>
              <a:t>If </a:t>
            </a:r>
            <a:r>
              <a:rPr lang="en" sz="2400" dirty="0" smtClean="0"/>
              <a:t>GAP</a:t>
            </a:r>
            <a:r>
              <a:rPr lang="en-US" sz="2400" dirty="0" smtClean="0"/>
              <a:t>s</a:t>
            </a:r>
            <a:r>
              <a:rPr lang="en" sz="2400" dirty="0" smtClean="0"/>
              <a:t> </a:t>
            </a:r>
            <a:r>
              <a:rPr lang="en-US" sz="2400" dirty="0" smtClean="0"/>
              <a:t>(food safety) </a:t>
            </a:r>
            <a:r>
              <a:rPr lang="en" sz="2400" dirty="0" smtClean="0"/>
              <a:t>certification </a:t>
            </a:r>
            <a:r>
              <a:rPr lang="en" sz="2400" dirty="0"/>
              <a:t>is involved, refer to </a:t>
            </a:r>
            <a:r>
              <a:rPr lang="en-US" sz="2400" dirty="0" smtClean="0"/>
              <a:t>specific</a:t>
            </a:r>
            <a:r>
              <a:rPr lang="en" sz="2400" dirty="0" smtClean="0"/>
              <a:t> </a:t>
            </a:r>
            <a:r>
              <a:rPr lang="en" sz="2400" dirty="0"/>
              <a:t>audit being </a:t>
            </a:r>
            <a:r>
              <a:rPr lang="en" sz="2400" dirty="0" smtClean="0"/>
              <a:t>used</a:t>
            </a:r>
            <a:r>
              <a:rPr lang="en-US" sz="2400" dirty="0" smtClean="0"/>
              <a:t> (time interval required varies depending on audit)</a:t>
            </a:r>
          </a:p>
          <a:p>
            <a:pPr lvl="0" rtl="0">
              <a:buNone/>
            </a:pPr>
            <a:endParaRPr lang="en" sz="1200" dirty="0"/>
          </a:p>
          <a:p>
            <a:pPr lvl="0" rtl="0">
              <a:buNone/>
            </a:pPr>
            <a:r>
              <a:rPr lang="en-US" sz="2400" dirty="0" smtClean="0"/>
              <a:t>Organic rules require incorporation 120 days before harvest of edible crop if soil contacts crop</a:t>
            </a:r>
            <a:endParaRPr lang="en" sz="2400" dirty="0"/>
          </a:p>
          <a:p>
            <a:endParaRPr lang="en" sz="24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sp>
        <p:nvSpPr>
          <p:cNvPr id="2" name="TextBox 1"/>
          <p:cNvSpPr txBox="1"/>
          <p:nvPr/>
        </p:nvSpPr>
        <p:spPr>
          <a:xfrm>
            <a:off x="546772" y="1828800"/>
            <a:ext cx="8337550" cy="3385542"/>
          </a:xfrm>
          <a:prstGeom prst="rect">
            <a:avLst/>
          </a:prstGeom>
          <a:noFill/>
        </p:spPr>
        <p:txBody>
          <a:bodyPr>
            <a:spAutoFit/>
          </a:bodyPr>
          <a:lstStyle/>
          <a:p>
            <a:pPr fontAlgn="auto">
              <a:spcBef>
                <a:spcPts val="0"/>
              </a:spcBef>
              <a:spcAft>
                <a:spcPts val="0"/>
              </a:spcAft>
              <a:defRPr/>
            </a:pPr>
            <a:endParaRPr lang="en-US" sz="2400" dirty="0">
              <a:latin typeface="+mn-lt"/>
              <a:cs typeface="+mn-cs"/>
            </a:endParaRPr>
          </a:p>
          <a:p>
            <a:pPr marL="342900" indent="-342900" fontAlgn="auto">
              <a:spcBef>
                <a:spcPts val="0"/>
              </a:spcBef>
              <a:spcAft>
                <a:spcPts val="0"/>
              </a:spcAft>
              <a:buSzPct val="105000"/>
              <a:buFont typeface="Arial" pitchFamily="34" charset="0"/>
              <a:buChar char="•"/>
              <a:defRPr/>
            </a:pPr>
            <a:r>
              <a:rPr lang="en-US" sz="2400" dirty="0">
                <a:latin typeface="+mn-lt"/>
                <a:cs typeface="+mn-cs"/>
              </a:rPr>
              <a:t>Category 14 private applicators only keep records of </a:t>
            </a:r>
            <a:r>
              <a:rPr lang="en-US" sz="2400" dirty="0" smtClean="0">
                <a:latin typeface="+mn-lt"/>
                <a:cs typeface="+mn-cs"/>
              </a:rPr>
              <a:t>manure </a:t>
            </a:r>
            <a:r>
              <a:rPr lang="en-US" sz="2000" dirty="0" smtClean="0">
                <a:latin typeface="+mn-lt"/>
                <a:cs typeface="+mn-cs"/>
              </a:rPr>
              <a:t>(organic)</a:t>
            </a:r>
            <a:r>
              <a:rPr lang="en-US" sz="2400" dirty="0" smtClean="0">
                <a:latin typeface="+mn-lt"/>
                <a:cs typeface="+mn-cs"/>
              </a:rPr>
              <a:t> applications</a:t>
            </a:r>
            <a:endParaRPr lang="en-US" sz="2400" dirty="0">
              <a:latin typeface="+mn-lt"/>
              <a:cs typeface="+mn-cs"/>
            </a:endParaRPr>
          </a:p>
          <a:p>
            <a:pPr marL="342900" indent="-342900" fontAlgn="auto">
              <a:spcBef>
                <a:spcPts val="600"/>
              </a:spcBef>
              <a:spcAft>
                <a:spcPts val="0"/>
              </a:spcAft>
              <a:buSzPct val="105000"/>
              <a:buFont typeface="Arial" pitchFamily="34" charset="0"/>
              <a:buChar char="•"/>
              <a:defRPr/>
            </a:pPr>
            <a:r>
              <a:rPr lang="en-US" sz="2400" dirty="0">
                <a:latin typeface="+mn-lt"/>
                <a:cs typeface="+mn-cs"/>
              </a:rPr>
              <a:t>Category 14 commercial applicators keep records of i</a:t>
            </a:r>
            <a:r>
              <a:rPr lang="en-US" sz="2400" dirty="0" smtClean="0">
                <a:latin typeface="+mn-lt"/>
                <a:cs typeface="+mn-cs"/>
              </a:rPr>
              <a:t>norganic </a:t>
            </a:r>
            <a:r>
              <a:rPr lang="en-US" sz="2400" dirty="0">
                <a:latin typeface="+mn-lt"/>
                <a:cs typeface="+mn-cs"/>
              </a:rPr>
              <a:t>fertilizer and m</a:t>
            </a:r>
            <a:r>
              <a:rPr lang="en-US" sz="2400" dirty="0" smtClean="0">
                <a:latin typeface="+mn-lt"/>
                <a:cs typeface="+mn-cs"/>
              </a:rPr>
              <a:t>anure</a:t>
            </a:r>
            <a:r>
              <a:rPr lang="en-US" sz="2000" dirty="0" smtClean="0">
                <a:latin typeface="+mn-lt"/>
                <a:cs typeface="+mn-cs"/>
              </a:rPr>
              <a:t> (organic) </a:t>
            </a:r>
            <a:r>
              <a:rPr lang="en-US" sz="2400" dirty="0" smtClean="0">
                <a:latin typeface="+mn-lt"/>
                <a:cs typeface="+mn-cs"/>
              </a:rPr>
              <a:t>applications</a:t>
            </a:r>
            <a:endParaRPr lang="en-US" sz="2400" dirty="0">
              <a:latin typeface="+mn-lt"/>
              <a:cs typeface="+mn-cs"/>
            </a:endParaRPr>
          </a:p>
          <a:p>
            <a:pPr marL="342900" indent="-342900" fontAlgn="auto">
              <a:lnSpc>
                <a:spcPct val="150000"/>
              </a:lnSpc>
              <a:spcBef>
                <a:spcPts val="0"/>
              </a:spcBef>
              <a:spcAft>
                <a:spcPts val="0"/>
              </a:spcAft>
              <a:buSzPct val="105000"/>
              <a:buFont typeface="Arial" pitchFamily="34" charset="0"/>
              <a:buChar char="•"/>
              <a:defRPr/>
            </a:pPr>
            <a:r>
              <a:rPr lang="en-US" sz="2400" dirty="0">
                <a:latin typeface="+mn-lt"/>
                <a:cs typeface="+mn-cs"/>
              </a:rPr>
              <a:t>Records kept for 2 years</a:t>
            </a:r>
          </a:p>
          <a:p>
            <a:pPr marL="342900" indent="-342900" fontAlgn="auto">
              <a:spcBef>
                <a:spcPts val="600"/>
              </a:spcBef>
              <a:spcAft>
                <a:spcPts val="0"/>
              </a:spcAft>
              <a:buSzPct val="105000"/>
              <a:buFont typeface="Arial" pitchFamily="34" charset="0"/>
              <a:buChar char="•"/>
              <a:defRPr/>
            </a:pPr>
            <a:r>
              <a:rPr lang="en-US" sz="2400" dirty="0">
                <a:latin typeface="+mn-lt"/>
                <a:cs typeface="+mn-cs"/>
              </a:rPr>
              <a:t>Commercial company can maintain records for their</a:t>
            </a:r>
            <a:br>
              <a:rPr lang="en-US" sz="2400" dirty="0">
                <a:latin typeface="+mn-lt"/>
                <a:cs typeface="+mn-cs"/>
              </a:rPr>
            </a:br>
            <a:r>
              <a:rPr lang="en-US" sz="2400" dirty="0">
                <a:latin typeface="+mn-lt"/>
                <a:cs typeface="+mn-cs"/>
              </a:rPr>
              <a:t>customers</a:t>
            </a:r>
            <a:endParaRPr lang="en-US" dirty="0">
              <a:latin typeface="+mn-lt"/>
              <a:cs typeface="+mn-cs"/>
            </a:endParaRPr>
          </a:p>
        </p:txBody>
      </p:sp>
      <p:sp>
        <p:nvSpPr>
          <p:cNvPr id="3" name="Rectangle 2"/>
          <p:cNvSpPr txBox="1">
            <a:spLocks noChangeArrowheads="1"/>
          </p:cNvSpPr>
          <p:nvPr/>
        </p:nvSpPr>
        <p:spPr bwMode="auto">
          <a:xfrm>
            <a:off x="697724" y="609600"/>
            <a:ext cx="7772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a:lstStyle>
          <a:p>
            <a:pPr>
              <a:defRPr/>
            </a:pPr>
            <a:r>
              <a:rPr lang="en-US" sz="3200" b="1" dirty="0" smtClean="0">
                <a:solidFill>
                  <a:schemeClr val="tx1"/>
                </a:solidFill>
              </a:rPr>
              <a:t>Fertilizer Materials </a:t>
            </a:r>
          </a:p>
          <a:p>
            <a:pPr>
              <a:defRPr/>
            </a:pPr>
            <a:r>
              <a:rPr lang="en-US" sz="3200" b="1" dirty="0" smtClean="0">
                <a:solidFill>
                  <a:schemeClr val="tx1"/>
                </a:solidFill>
              </a:rPr>
              <a:t>Application Records</a:t>
            </a:r>
          </a:p>
        </p:txBody>
      </p:sp>
    </p:spTree>
    <p:extLst>
      <p:ext uri="{BB962C8B-B14F-4D97-AF65-F5344CB8AC3E}">
        <p14:creationId xmlns:p14="http://schemas.microsoft.com/office/powerpoint/2010/main" val="351173675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323850" y="323850"/>
            <a:ext cx="80152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charset="0"/>
              </a:defRPr>
            </a:lvl1pPr>
            <a:lvl2pPr marL="742950" indent="-285750" eaLnBrk="0" hangingPunct="0">
              <a:defRPr>
                <a:solidFill>
                  <a:schemeClr val="tx1"/>
                </a:solidFill>
                <a:latin typeface="Lucida Sans Unicode" pitchFamily="34" charset="0"/>
                <a:cs typeface="Arial" charset="0"/>
              </a:defRPr>
            </a:lvl2pPr>
            <a:lvl3pPr marL="1143000" indent="-228600" eaLnBrk="0" hangingPunct="0">
              <a:defRPr>
                <a:solidFill>
                  <a:schemeClr val="tx1"/>
                </a:solidFill>
                <a:latin typeface="Lucida Sans Unicode" pitchFamily="34" charset="0"/>
                <a:cs typeface="Arial" charset="0"/>
              </a:defRPr>
            </a:lvl3pPr>
            <a:lvl4pPr marL="1600200" indent="-228600" eaLnBrk="0" hangingPunct="0">
              <a:defRPr>
                <a:solidFill>
                  <a:schemeClr val="tx1"/>
                </a:solidFill>
                <a:latin typeface="Lucida Sans Unicode" pitchFamily="34" charset="0"/>
                <a:cs typeface="Arial" charset="0"/>
              </a:defRPr>
            </a:lvl4pPr>
            <a:lvl5pPr marL="2057400" indent="-228600" eaLnBrk="0" hangingPunct="0">
              <a:defRPr>
                <a:solidFill>
                  <a:schemeClr val="tx1"/>
                </a:solidFill>
                <a:latin typeface="Lucida Sans Unicode" pitchFamily="34" charset="0"/>
                <a:cs typeface="Arial" charset="0"/>
              </a:defRPr>
            </a:lvl5pPr>
            <a:lvl6pPr marL="2514600" indent="-228600" defTabSz="457200" eaLnBrk="0" fontAlgn="base" hangingPunct="0">
              <a:spcBef>
                <a:spcPct val="0"/>
              </a:spcBef>
              <a:spcAft>
                <a:spcPct val="0"/>
              </a:spcAft>
              <a:defRPr>
                <a:solidFill>
                  <a:schemeClr val="tx1"/>
                </a:solidFill>
                <a:latin typeface="Lucida Sans Unicode" pitchFamily="34" charset="0"/>
                <a:cs typeface="Arial" charset="0"/>
              </a:defRPr>
            </a:lvl6pPr>
            <a:lvl7pPr marL="2971800" indent="-228600" defTabSz="457200" eaLnBrk="0" fontAlgn="base" hangingPunct="0">
              <a:spcBef>
                <a:spcPct val="0"/>
              </a:spcBef>
              <a:spcAft>
                <a:spcPct val="0"/>
              </a:spcAft>
              <a:defRPr>
                <a:solidFill>
                  <a:schemeClr val="tx1"/>
                </a:solidFill>
                <a:latin typeface="Lucida Sans Unicode" pitchFamily="34" charset="0"/>
                <a:cs typeface="Arial" charset="0"/>
              </a:defRPr>
            </a:lvl7pPr>
            <a:lvl8pPr marL="3429000" indent="-228600" defTabSz="457200" eaLnBrk="0" fontAlgn="base" hangingPunct="0">
              <a:spcBef>
                <a:spcPct val="0"/>
              </a:spcBef>
              <a:spcAft>
                <a:spcPct val="0"/>
              </a:spcAft>
              <a:defRPr>
                <a:solidFill>
                  <a:schemeClr val="tx1"/>
                </a:solidFill>
                <a:latin typeface="Lucida Sans Unicode" pitchFamily="34" charset="0"/>
                <a:cs typeface="Arial" charset="0"/>
              </a:defRPr>
            </a:lvl8pPr>
            <a:lvl9pPr marL="3886200" indent="-228600" defTabSz="457200" eaLnBrk="0" fontAlgn="base" hangingPunct="0">
              <a:spcBef>
                <a:spcPct val="0"/>
              </a:spcBef>
              <a:spcAft>
                <a:spcPct val="0"/>
              </a:spcAft>
              <a:defRPr>
                <a:solidFill>
                  <a:schemeClr val="tx1"/>
                </a:solidFill>
                <a:latin typeface="Lucida Sans Unicode" pitchFamily="34" charset="0"/>
                <a:cs typeface="Arial" charset="0"/>
              </a:defRPr>
            </a:lvl9pPr>
          </a:lstStyle>
          <a:p>
            <a:pPr eaLnBrk="1" hangingPunct="1"/>
            <a:r>
              <a:rPr lang="en-US" sz="2800" b="1" dirty="0"/>
              <a:t>Required </a:t>
            </a:r>
            <a:r>
              <a:rPr lang="en-US" sz="2800" b="1" dirty="0" smtClean="0"/>
              <a:t>Records (Indiana Fertilizer Rule)</a:t>
            </a:r>
            <a:endParaRPr lang="en-US" sz="2800" b="1" dirty="0"/>
          </a:p>
          <a:p>
            <a:pPr eaLnBrk="1" hangingPunct="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934594112"/>
              </p:ext>
            </p:extLst>
          </p:nvPr>
        </p:nvGraphicFramePr>
        <p:xfrm>
          <a:off x="323850" y="866775"/>
          <a:ext cx="8307390" cy="5516564"/>
        </p:xfrm>
        <a:graphic>
          <a:graphicData uri="http://schemas.openxmlformats.org/drawingml/2006/table">
            <a:tbl>
              <a:tblPr firstRow="1" bandRow="1">
                <a:tableStyleId>{3B4B98B0-60AC-42C2-AFA5-B58CD77FA1E5}</a:tableStyleId>
              </a:tblPr>
              <a:tblGrid>
                <a:gridCol w="1384565"/>
                <a:gridCol w="1384565"/>
                <a:gridCol w="1384565"/>
                <a:gridCol w="1384565"/>
                <a:gridCol w="1384565"/>
                <a:gridCol w="1384565"/>
              </a:tblGrid>
              <a:tr h="471073">
                <a:tc gridSpan="6">
                  <a:txBody>
                    <a:bodyPr/>
                    <a:lstStyle/>
                    <a:p>
                      <a:r>
                        <a:rPr lang="en-US" sz="2400" dirty="0" smtClean="0"/>
                        <a:t>Location:</a:t>
                      </a:r>
                      <a:endParaRPr lang="en-US" sz="24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5834">
                <a:tc>
                  <a:txBody>
                    <a:bodyPr/>
                    <a:lstStyle/>
                    <a:p>
                      <a:pPr algn="ctr"/>
                      <a:r>
                        <a:rPr lang="en-US" sz="2000" b="1" spc="-150" dirty="0" smtClean="0"/>
                        <a:t>Applicator+ </a:t>
                      </a:r>
                      <a:r>
                        <a:rPr lang="en-US" sz="1800" b="1" spc="-150" dirty="0" smtClean="0"/>
                        <a:t>Cert. no.</a:t>
                      </a:r>
                      <a:endParaRPr lang="en-US" sz="2000" b="1" spc="-150" dirty="0"/>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pPr algn="ctr"/>
                      <a:r>
                        <a:rPr lang="en-US" sz="2000" b="1" dirty="0" smtClean="0"/>
                        <a:t>Date </a:t>
                      </a:r>
                    </a:p>
                    <a:p>
                      <a:pPr algn="ctr"/>
                      <a:r>
                        <a:rPr lang="en-US" sz="2000" b="1" spc="-150" dirty="0" smtClean="0"/>
                        <a:t>(m-d-</a:t>
                      </a:r>
                      <a:r>
                        <a:rPr lang="en-US" sz="2000" b="1" spc="-150" dirty="0" err="1" smtClean="0"/>
                        <a:t>yr</a:t>
                      </a:r>
                      <a:r>
                        <a:rPr lang="en-US" sz="2000" b="1" spc="-150" dirty="0" smtClean="0"/>
                        <a:t>)</a:t>
                      </a:r>
                      <a:endParaRPr lang="en-US" sz="2000" b="1" spc="-150" dirty="0"/>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pPr algn="ctr"/>
                      <a:r>
                        <a:rPr lang="en-US" sz="2000" b="1" dirty="0" smtClean="0"/>
                        <a:t>Fertilizer</a:t>
                      </a:r>
                    </a:p>
                    <a:p>
                      <a:pPr algn="ctr"/>
                      <a:r>
                        <a:rPr lang="en-US" sz="2000" b="1" dirty="0" smtClean="0"/>
                        <a:t>Type</a:t>
                      </a:r>
                      <a:endParaRPr lang="en-US" sz="2000" b="1" dirty="0"/>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pPr algn="ctr"/>
                      <a:r>
                        <a:rPr lang="en-US" sz="2000" b="1" dirty="0" smtClean="0"/>
                        <a:t>Nutrient</a:t>
                      </a:r>
                      <a:r>
                        <a:rPr lang="en-US" sz="2000" b="1" baseline="0" dirty="0" smtClean="0"/>
                        <a:t> value</a:t>
                      </a:r>
                      <a:endParaRPr lang="en-US" sz="2000" b="1" dirty="0"/>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pPr algn="ctr"/>
                      <a:r>
                        <a:rPr lang="en-US" sz="2000" b="1" spc="-150" dirty="0" smtClean="0"/>
                        <a:t>Rate/acre</a:t>
                      </a:r>
                      <a:endParaRPr lang="en-US" sz="2000" b="1" spc="-150" dirty="0"/>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pPr algn="ctr"/>
                      <a:r>
                        <a:rPr kumimoji="0" lang="en-US" sz="2000" b="1" kern="1200" spc="-150" dirty="0" smtClean="0">
                          <a:solidFill>
                            <a:schemeClr val="tx1"/>
                          </a:solidFill>
                          <a:latin typeface="+mn-lt"/>
                          <a:ea typeface="+mn-ea"/>
                          <a:cs typeface="+mn-cs"/>
                        </a:rPr>
                        <a:t>Application</a:t>
                      </a:r>
                    </a:p>
                    <a:p>
                      <a:pPr algn="ctr"/>
                      <a:r>
                        <a:rPr kumimoji="0" lang="en-US" sz="2000" b="1" kern="1200" spc="-150" dirty="0" smtClean="0">
                          <a:solidFill>
                            <a:schemeClr val="tx1"/>
                          </a:solidFill>
                          <a:latin typeface="+mn-lt"/>
                          <a:ea typeface="+mn-ea"/>
                          <a:cs typeface="+mn-cs"/>
                        </a:rPr>
                        <a:t>Method</a:t>
                      </a:r>
                      <a:endParaRPr kumimoji="0" lang="en-US" sz="2000" b="1" kern="1200" spc="-150" dirty="0">
                        <a:solidFill>
                          <a:schemeClr val="tx1"/>
                        </a:solidFill>
                        <a:latin typeface="+mn-lt"/>
                        <a:ea typeface="+mn-ea"/>
                        <a:cs typeface="+mn-cs"/>
                      </a:endParaRPr>
                    </a:p>
                  </a:txBody>
                  <a:tcPr marL="91435" marR="91435"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r>
              <a:tr h="471073">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073">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r>
              <a:tr h="471073">
                <a:tc>
                  <a:txBody>
                    <a:bodyPr/>
                    <a:lstStyle/>
                    <a:p>
                      <a:endParaRPr lang="en-US" sz="180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073">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r>
              <a:tr h="471073">
                <a:tc>
                  <a:txBody>
                    <a:bodyPr/>
                    <a:lstStyle/>
                    <a:p>
                      <a:endParaRPr lang="en-US" sz="180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073">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r>
              <a:tr h="471073">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073">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AA1"/>
                    </a:solidFill>
                  </a:tcPr>
                </a:tc>
              </a:tr>
              <a:tr h="471073">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5" marR="9143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4930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25168"/>
            <a:ext cx="9144000" cy="2106613"/>
          </a:xfrm>
          <a:prstGeom prst="rect">
            <a:avLst/>
          </a:prstGeom>
          <a:noFill/>
          <a:ln w="9525">
            <a:noFill/>
            <a:miter lim="800000"/>
            <a:headEnd/>
            <a:tailEnd/>
          </a:ln>
          <a:effectLst/>
        </p:spPr>
      </p:pic>
      <p:sp>
        <p:nvSpPr>
          <p:cNvPr id="271" name="Shape 271"/>
          <p:cNvSpPr txBox="1">
            <a:spLocks noGrp="1"/>
          </p:cNvSpPr>
          <p:nvPr>
            <p:ph type="title"/>
          </p:nvPr>
        </p:nvSpPr>
        <p:spPr>
          <a:xfrm>
            <a:off x="914400" y="2819400"/>
            <a:ext cx="7239000" cy="762000"/>
          </a:xfrm>
          <a:prstGeom prst="rect">
            <a:avLst/>
          </a:prstGeom>
        </p:spPr>
        <p:txBody>
          <a:bodyPr wrap="square" lIns="91425" tIns="91425" rIns="91425" bIns="91425" anchor="b" anchorCtr="0">
            <a:spAutoFit/>
          </a:bodyPr>
          <a:lstStyle/>
          <a:p>
            <a:r>
              <a:rPr lang="en-US" dirty="0" smtClean="0"/>
              <a:t>What about composting???</a:t>
            </a:r>
            <a:endParaRPr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sp>
        <p:nvSpPr>
          <p:cNvPr id="2" name="Title 1"/>
          <p:cNvSpPr>
            <a:spLocks noGrp="1"/>
          </p:cNvSpPr>
          <p:nvPr>
            <p:ph type="title"/>
          </p:nvPr>
        </p:nvSpPr>
        <p:spPr>
          <a:xfrm>
            <a:off x="535303" y="762000"/>
            <a:ext cx="8229600" cy="944563"/>
          </a:xfrm>
        </p:spPr>
        <p:txBody>
          <a:bodyPr/>
          <a:lstStyle/>
          <a:p>
            <a:pPr lvl="0">
              <a:buNone/>
            </a:pPr>
            <a:r>
              <a:rPr lang="en-US" dirty="0" smtClean="0"/>
              <a:t>Manure Treatment Methods </a:t>
            </a:r>
            <a:endParaRPr lang="en-US" dirty="0"/>
          </a:p>
        </p:txBody>
      </p:sp>
      <p:sp>
        <p:nvSpPr>
          <p:cNvPr id="3" name="Content Placeholder 2"/>
          <p:cNvSpPr>
            <a:spLocks noGrp="1"/>
          </p:cNvSpPr>
          <p:nvPr>
            <p:ph idx="1"/>
          </p:nvPr>
        </p:nvSpPr>
        <p:spPr/>
        <p:txBody>
          <a:bodyPr/>
          <a:lstStyle/>
          <a:p>
            <a:pPr lvl="0"/>
            <a:r>
              <a:rPr lang="en-US" dirty="0" smtClean="0"/>
              <a:t>Aging (passive)</a:t>
            </a:r>
          </a:p>
          <a:p>
            <a:pPr lvl="1"/>
            <a:r>
              <a:rPr lang="en-US" dirty="0" smtClean="0"/>
              <a:t>Doesn’t adequately reduce pathogens </a:t>
            </a:r>
          </a:p>
          <a:p>
            <a:pPr lvl="0"/>
            <a:r>
              <a:rPr lang="en-US" dirty="0" smtClean="0"/>
              <a:t>Composting (active)</a:t>
            </a:r>
          </a:p>
          <a:p>
            <a:pPr lvl="1"/>
            <a:r>
              <a:rPr lang="en-US" dirty="0" smtClean="0"/>
              <a:t>Proper composting reduces pathogens </a:t>
            </a:r>
          </a:p>
          <a:p>
            <a:pPr lvl="0"/>
            <a:r>
              <a:rPr lang="en-US" dirty="0" smtClean="0"/>
              <a:t>Other active treatments – also reduce pathogens</a:t>
            </a:r>
          </a:p>
          <a:p>
            <a:pPr lvl="1"/>
            <a:r>
              <a:rPr lang="en-US" dirty="0" smtClean="0"/>
              <a:t>Pasteurization </a:t>
            </a:r>
          </a:p>
          <a:p>
            <a:pPr lvl="1"/>
            <a:r>
              <a:rPr lang="en-US" dirty="0" smtClean="0"/>
              <a:t>Heat drying </a:t>
            </a:r>
          </a:p>
          <a:p>
            <a:pPr lvl="1"/>
            <a:r>
              <a:rPr lang="en-US" dirty="0" smtClean="0"/>
              <a:t>Aerobic and anaerobic digestion </a:t>
            </a:r>
          </a:p>
          <a:p>
            <a:pPr lvl="1"/>
            <a:r>
              <a:rPr lang="en-US" dirty="0" smtClean="0"/>
              <a:t>Alkali stabilization</a:t>
            </a:r>
          </a:p>
        </p:txBody>
      </p:sp>
      <p:pic>
        <p:nvPicPr>
          <p:cNvPr id="6146" name="Picture 2" descr="F:\H drive\clipart\COMPOST\midwest composting\IMGA022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040" t="13222" r="17701"/>
          <a:stretch/>
        </p:blipFill>
        <p:spPr bwMode="auto">
          <a:xfrm>
            <a:off x="6781800" y="1828800"/>
            <a:ext cx="1983103" cy="171925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6490" y="5192374"/>
            <a:ext cx="2535836" cy="16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31008" y="6465385"/>
            <a:ext cx="3048000" cy="246221"/>
          </a:xfrm>
          <a:prstGeom prst="rect">
            <a:avLst/>
          </a:prstGeom>
        </p:spPr>
        <p:txBody>
          <a:bodyPr wrap="square">
            <a:spAutoFit/>
          </a:bodyPr>
          <a:lstStyle/>
          <a:p>
            <a:r>
              <a:rPr lang="en-US" sz="1000" dirty="0"/>
              <a:t>http://msw.cecs.ucf.edu/Lesson7-composting.html</a:t>
            </a:r>
          </a:p>
        </p:txBody>
      </p:sp>
    </p:spTree>
    <p:extLst>
      <p:ext uri="{BB962C8B-B14F-4D97-AF65-F5344CB8AC3E}">
        <p14:creationId xmlns:p14="http://schemas.microsoft.com/office/powerpoint/2010/main" val="693517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25168"/>
            <a:ext cx="9144000" cy="2106613"/>
          </a:xfrm>
          <a:prstGeom prst="rect">
            <a:avLst/>
          </a:prstGeom>
          <a:noFill/>
          <a:ln w="9525">
            <a:noFill/>
            <a:miter lim="800000"/>
            <a:headEnd/>
            <a:tailEnd/>
          </a:ln>
          <a:effectLst/>
        </p:spPr>
      </p:pic>
      <p:sp>
        <p:nvSpPr>
          <p:cNvPr id="2" name="Title 1"/>
          <p:cNvSpPr>
            <a:spLocks noGrp="1"/>
          </p:cNvSpPr>
          <p:nvPr>
            <p:ph type="title"/>
          </p:nvPr>
        </p:nvSpPr>
        <p:spPr>
          <a:xfrm>
            <a:off x="0" y="762000"/>
            <a:ext cx="9144000" cy="1172137"/>
          </a:xfrm>
        </p:spPr>
        <p:txBody>
          <a:bodyPr/>
          <a:lstStyle/>
          <a:p>
            <a:pPr algn="ctr"/>
            <a:r>
              <a:rPr lang="en-US" sz="6000" dirty="0" smtClean="0"/>
              <a:t>Questions?</a:t>
            </a:r>
            <a:endParaRPr lang="en-US" sz="6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867400"/>
            <a:ext cx="5221160" cy="924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Shape 144"/>
          <p:cNvSpPr txBox="1">
            <a:spLocks noGrp="1"/>
          </p:cNvSpPr>
          <p:nvPr>
            <p:ph type="body" idx="1"/>
          </p:nvPr>
        </p:nvSpPr>
        <p:spPr>
          <a:xfrm>
            <a:off x="533400" y="3636050"/>
            <a:ext cx="8229600" cy="2231350"/>
          </a:xfrm>
          <a:prstGeom prst="rect">
            <a:avLst/>
          </a:prstGeom>
        </p:spPr>
        <p:txBody>
          <a:bodyPr wrap="square" lIns="91425" tIns="91425" rIns="91425" bIns="91425" anchor="t" anchorCtr="0">
            <a:spAutoFit/>
          </a:bodyPr>
          <a:lstStyle/>
          <a:p>
            <a:pPr marL="0" indent="0">
              <a:buNone/>
            </a:pPr>
            <a:r>
              <a:rPr lang="en-US" sz="1800" dirty="0" smtClean="0">
                <a:solidFill>
                  <a:schemeClr val="tx1"/>
                </a:solidFill>
              </a:rPr>
              <a:t>Liz Maynard, Extension Vegetable Specialist</a:t>
            </a:r>
          </a:p>
          <a:p>
            <a:pPr marL="0" indent="0">
              <a:buNone/>
            </a:pPr>
            <a:r>
              <a:rPr lang="en-US" sz="1800" dirty="0" smtClean="0">
                <a:solidFill>
                  <a:schemeClr val="tx1"/>
                </a:solidFill>
              </a:rPr>
              <a:t>Scott Monroe, Extension Educator ANR/ECD Daviess Co.</a:t>
            </a:r>
          </a:p>
          <a:p>
            <a:pPr marL="0" indent="0">
              <a:buNone/>
            </a:pPr>
            <a:r>
              <a:rPr lang="en-US" sz="1800" dirty="0" smtClean="0">
                <a:solidFill>
                  <a:schemeClr val="tx1"/>
                </a:solidFill>
              </a:rPr>
              <a:t>Cheri Janssen, Purdue Pesticide </a:t>
            </a:r>
            <a:r>
              <a:rPr lang="en-US" sz="1800" dirty="0" smtClean="0">
                <a:solidFill>
                  <a:schemeClr val="tx1"/>
                </a:solidFill>
              </a:rPr>
              <a:t>Programs</a:t>
            </a:r>
            <a:endParaRPr lang="en-US" sz="1800" dirty="0">
              <a:solidFill>
                <a:schemeClr val="tx1"/>
              </a:solidFill>
            </a:endParaRPr>
          </a:p>
          <a:p>
            <a:pPr marL="0" indent="0">
              <a:buNone/>
            </a:pPr>
            <a:r>
              <a:rPr lang="en-US" sz="1800" dirty="0" smtClean="0">
                <a:solidFill>
                  <a:schemeClr val="tx1"/>
                </a:solidFill>
              </a:rPr>
              <a:t>Additional Sources:</a:t>
            </a:r>
          </a:p>
          <a:p>
            <a:pPr marL="0" indent="0">
              <a:buNone/>
            </a:pPr>
            <a:r>
              <a:rPr lang="en-US" sz="1800" dirty="0" smtClean="0">
                <a:solidFill>
                  <a:schemeClr val="tx1"/>
                </a:solidFill>
              </a:rPr>
              <a:t>Ellen Phillips, University of Illinois Extension</a:t>
            </a:r>
          </a:p>
          <a:p>
            <a:pPr marL="0" indent="0">
              <a:buNone/>
            </a:pPr>
            <a:r>
              <a:rPr lang="en-US" sz="1800" dirty="0" smtClean="0">
                <a:solidFill>
                  <a:schemeClr val="tx1"/>
                </a:solidFill>
              </a:rPr>
              <a:t>National GAPs Program at Cornell University</a:t>
            </a:r>
            <a:endParaRPr sz="1800" dirty="0">
              <a:solidFill>
                <a:schemeClr val="tx1"/>
              </a:solidFill>
            </a:endParaRPr>
          </a:p>
        </p:txBody>
      </p:sp>
      <p:sp>
        <p:nvSpPr>
          <p:cNvPr id="9" name="Title 1"/>
          <p:cNvSpPr txBox="1">
            <a:spLocks/>
          </p:cNvSpPr>
          <p:nvPr/>
        </p:nvSpPr>
        <p:spPr>
          <a:xfrm>
            <a:off x="264543" y="3276600"/>
            <a:ext cx="8229600" cy="524774"/>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r>
              <a:rPr lang="en-US" sz="2000" dirty="0" smtClean="0"/>
              <a:t>Contributors</a:t>
            </a:r>
            <a:endParaRPr lang="en-US" sz="2000" dirty="0"/>
          </a:p>
        </p:txBody>
      </p:sp>
    </p:spTree>
    <p:extLst>
      <p:ext uri="{BB962C8B-B14F-4D97-AF65-F5344CB8AC3E}">
        <p14:creationId xmlns:p14="http://schemas.microsoft.com/office/powerpoint/2010/main" val="3664236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sp>
        <p:nvSpPr>
          <p:cNvPr id="155" name="Shape 155"/>
          <p:cNvSpPr txBox="1"/>
          <p:nvPr/>
        </p:nvSpPr>
        <p:spPr>
          <a:xfrm>
            <a:off x="697724" y="990600"/>
            <a:ext cx="7772400" cy="584735"/>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chemeClr val="dk1"/>
              </a:buClr>
              <a:buSzPct val="25000"/>
              <a:buFont typeface="Calibri"/>
              <a:buNone/>
            </a:pPr>
            <a:r>
              <a:rPr lang="en" sz="3200" b="1" dirty="0">
                <a:solidFill>
                  <a:schemeClr val="tx1"/>
                </a:solidFill>
                <a:latin typeface="Arial" panose="020B0604020202020204" pitchFamily="34" charset="0"/>
                <a:ea typeface="Calibri"/>
                <a:cs typeface="Arial" panose="020B0604020202020204" pitchFamily="34" charset="0"/>
                <a:sym typeface="Calibri"/>
              </a:rPr>
              <a:t>Why is This a Concern?</a:t>
            </a:r>
          </a:p>
        </p:txBody>
      </p:sp>
      <p:sp>
        <p:nvSpPr>
          <p:cNvPr id="156" name="Shape 156"/>
          <p:cNvSpPr txBox="1"/>
          <p:nvPr/>
        </p:nvSpPr>
        <p:spPr>
          <a:xfrm>
            <a:off x="685800" y="1752600"/>
            <a:ext cx="3809999" cy="43434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640"/>
              </a:spcBef>
              <a:spcAft>
                <a:spcPts val="0"/>
              </a:spcAft>
              <a:buClr>
                <a:schemeClr val="dk1"/>
              </a:buClr>
              <a:buSzPct val="25000"/>
              <a:buFont typeface="Calibri"/>
              <a:buNone/>
            </a:pPr>
            <a:r>
              <a:rPr lang="en" sz="3200" b="0" i="0" u="none" strike="noStrike" cap="none" baseline="0" dirty="0">
                <a:solidFill>
                  <a:schemeClr val="dk1"/>
                </a:solidFill>
                <a:latin typeface="Calibri"/>
                <a:ea typeface="Calibri"/>
                <a:cs typeface="Calibri"/>
                <a:sym typeface="Calibri"/>
              </a:rPr>
              <a:t>Every year about one in six Americans, or 48 million people get sick each year from something they eat</a:t>
            </a:r>
          </a:p>
          <a:p>
            <a:pPr marL="742950" marR="0" lvl="1" indent="-285750" algn="l" rtl="0">
              <a:lnSpc>
                <a:spcPct val="100000"/>
              </a:lnSpc>
              <a:spcBef>
                <a:spcPts val="640"/>
              </a:spcBef>
              <a:spcAft>
                <a:spcPts val="0"/>
              </a:spcAft>
              <a:buClr>
                <a:schemeClr val="dk1"/>
              </a:buClr>
              <a:buSzPct val="98958"/>
              <a:buFont typeface="Arial"/>
              <a:buChar char="•"/>
            </a:pPr>
            <a:r>
              <a:rPr lang="en" sz="3200" b="0" i="0" u="none" strike="noStrike" cap="none" baseline="0" dirty="0">
                <a:solidFill>
                  <a:schemeClr val="dk1"/>
                </a:solidFill>
                <a:latin typeface="Calibri"/>
                <a:ea typeface="Calibri"/>
                <a:cs typeface="Calibri"/>
                <a:sym typeface="Calibri"/>
              </a:rPr>
              <a:t>128,000 hospitalizations</a:t>
            </a:r>
          </a:p>
          <a:p>
            <a:pPr marL="742950" marR="0" lvl="1" indent="-285750" algn="l" rtl="0">
              <a:lnSpc>
                <a:spcPct val="100000"/>
              </a:lnSpc>
              <a:spcBef>
                <a:spcPts val="640"/>
              </a:spcBef>
              <a:spcAft>
                <a:spcPts val="0"/>
              </a:spcAft>
              <a:buClr>
                <a:schemeClr val="dk1"/>
              </a:buClr>
              <a:buSzPct val="98958"/>
              <a:buFont typeface="Arial"/>
              <a:buChar char="•"/>
            </a:pPr>
            <a:r>
              <a:rPr lang="en" sz="3200" b="0" i="0" u="none" strike="noStrike" cap="none" baseline="0" dirty="0">
                <a:solidFill>
                  <a:schemeClr val="dk1"/>
                </a:solidFill>
                <a:latin typeface="Calibri"/>
                <a:ea typeface="Calibri"/>
                <a:cs typeface="Calibri"/>
                <a:sym typeface="Calibri"/>
              </a:rPr>
              <a:t>3,000 deaths</a:t>
            </a:r>
          </a:p>
        </p:txBody>
      </p:sp>
      <p:sp>
        <p:nvSpPr>
          <p:cNvPr id="157" name="Shape 157"/>
          <p:cNvSpPr txBox="1"/>
          <p:nvPr/>
        </p:nvSpPr>
        <p:spPr>
          <a:xfrm>
            <a:off x="304800" y="6324600"/>
            <a:ext cx="8396287" cy="400049"/>
          </a:xfrm>
          <a:prstGeom prst="rect">
            <a:avLst/>
          </a:prstGeom>
          <a:noFill/>
          <a:ln>
            <a:noFill/>
          </a:ln>
        </p:spPr>
        <p:txBody>
          <a:bodyPr lIns="91425" tIns="45700" rIns="91425" bIns="45700" anchor="t" anchorCtr="0">
            <a:spAutoFit/>
          </a:bodyPr>
          <a:lstStyle/>
          <a:p>
            <a:pPr marL="0" marR="0" lvl="0" indent="0" algn="l" rtl="0">
              <a:buSzPct val="25000"/>
              <a:buNone/>
            </a:pPr>
            <a:r>
              <a:rPr lang="en" sz="2000" b="0" i="0" u="none" strike="noStrike" cap="none" baseline="0" dirty="0">
                <a:solidFill>
                  <a:schemeClr val="dk1"/>
                </a:solidFill>
                <a:latin typeface="Calibri"/>
                <a:ea typeface="Calibri"/>
                <a:cs typeface="Calibri"/>
                <a:sym typeface="Calibri"/>
              </a:rPr>
              <a:t>Source: US Centers for Disease Control. www.cdc.gov/foodborneburden</a:t>
            </a:r>
          </a:p>
        </p:txBody>
      </p:sp>
      <p:sp>
        <p:nvSpPr>
          <p:cNvPr id="158" name="Shape 158"/>
          <p:cNvSpPr/>
          <p:nvPr/>
        </p:nvSpPr>
        <p:spPr>
          <a:xfrm>
            <a:off x="4724400" y="1981200"/>
            <a:ext cx="3606800" cy="3429000"/>
          </a:xfrm>
          <a:prstGeom prst="rect">
            <a:avLst/>
          </a:prstGeom>
          <a:blipFill>
            <a:blip r:embed="rId4"/>
            <a:stretch>
              <a:fillRect/>
            </a:stretch>
          </a:blipFill>
        </p:spPr>
      </p:sp>
      <p:sp>
        <p:nvSpPr>
          <p:cNvPr id="159" name="Shape 159"/>
          <p:cNvSpPr txBox="1"/>
          <p:nvPr/>
        </p:nvSpPr>
        <p:spPr>
          <a:xfrm>
            <a:off x="4876800" y="5410200"/>
            <a:ext cx="3352799" cy="830262"/>
          </a:xfrm>
          <a:prstGeom prst="rect">
            <a:avLst/>
          </a:prstGeom>
          <a:noFill/>
          <a:ln>
            <a:noFill/>
          </a:ln>
        </p:spPr>
        <p:txBody>
          <a:bodyPr lIns="91425" tIns="45700" rIns="91425" bIns="45700" anchor="t" anchorCtr="0">
            <a:spAutoFit/>
          </a:bodyPr>
          <a:lstStyle/>
          <a:p>
            <a:pPr marL="0" marR="0" lvl="0" indent="0" algn="l" rtl="0">
              <a:buSzPct val="25000"/>
              <a:buNone/>
            </a:pPr>
            <a:r>
              <a:rPr lang="en" sz="1600" b="0" i="0" u="none" strike="noStrike" cap="none" baseline="0">
                <a:solidFill>
                  <a:schemeClr val="dk1"/>
                </a:solidFill>
                <a:latin typeface="Calibri"/>
                <a:ea typeface="Calibri"/>
                <a:cs typeface="Calibri"/>
                <a:sym typeface="Calibri"/>
              </a:rPr>
              <a:t>Causes of illness in 1,565 single food commodity outbreaks, 2003–2008.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0" y="0"/>
            <a:ext cx="9144000" cy="2106613"/>
          </a:xfrm>
          <a:prstGeom prst="rect">
            <a:avLst/>
          </a:prstGeom>
          <a:noFill/>
          <a:ln w="9525">
            <a:noFill/>
            <a:miter lim="800000"/>
            <a:headEnd/>
            <a:tailEnd/>
          </a:ln>
          <a:effectLst/>
        </p:spPr>
      </p:pic>
      <p:sp>
        <p:nvSpPr>
          <p:cNvPr id="165" name="Shape 165"/>
          <p:cNvSpPr txBox="1">
            <a:spLocks noGrp="1"/>
          </p:cNvSpPr>
          <p:nvPr>
            <p:ph type="title"/>
          </p:nvPr>
        </p:nvSpPr>
        <p:spPr>
          <a:xfrm>
            <a:off x="2590800" y="990600"/>
            <a:ext cx="4419600" cy="738633"/>
          </a:xfrm>
          <a:prstGeom prst="rect">
            <a:avLst/>
          </a:prstGeom>
        </p:spPr>
        <p:txBody>
          <a:bodyPr wrap="square" lIns="91425" tIns="91425" rIns="91425" bIns="91425" anchor="b" anchorCtr="0">
            <a:spAutoFit/>
          </a:bodyPr>
          <a:lstStyle/>
          <a:p>
            <a:pPr>
              <a:buNone/>
            </a:pPr>
            <a:r>
              <a:rPr lang="en" dirty="0"/>
              <a:t>Recent Examples</a:t>
            </a:r>
          </a:p>
        </p:txBody>
      </p:sp>
      <p:sp>
        <p:nvSpPr>
          <p:cNvPr id="166" name="Shape 166"/>
          <p:cNvSpPr txBox="1">
            <a:spLocks noGrp="1"/>
          </p:cNvSpPr>
          <p:nvPr>
            <p:ph type="body" idx="1"/>
          </p:nvPr>
        </p:nvSpPr>
        <p:spPr>
          <a:xfrm>
            <a:off x="304800" y="1752600"/>
            <a:ext cx="8763000" cy="4241131"/>
          </a:xfrm>
          <a:prstGeom prst="rect">
            <a:avLst/>
          </a:prstGeom>
        </p:spPr>
        <p:txBody>
          <a:bodyPr wrap="square" lIns="91425" tIns="91425" rIns="91425" bIns="91425" anchor="t" anchorCtr="0">
            <a:spAutoFit/>
          </a:bodyPr>
          <a:lstStyle/>
          <a:p>
            <a:pPr>
              <a:buNone/>
            </a:pPr>
            <a:r>
              <a:rPr lang="en" sz="1600" b="1" dirty="0" smtClean="0"/>
              <a:t>Cantaloupes</a:t>
            </a:r>
            <a:r>
              <a:rPr lang="en" sz="1600" dirty="0" smtClean="0"/>
              <a:t>, August 2012				</a:t>
            </a:r>
            <a:r>
              <a:rPr lang="en-US" sz="1600" b="1" dirty="0" smtClean="0">
                <a:cs typeface="Times New Roman" charset="0"/>
              </a:rPr>
              <a:t>Cantaloupes</a:t>
            </a:r>
            <a:r>
              <a:rPr lang="en-US" sz="1600" b="1" dirty="0">
                <a:cs typeface="Times New Roman" charset="0"/>
              </a:rPr>
              <a:t>, </a:t>
            </a:r>
            <a:r>
              <a:rPr lang="en-US" sz="1600" dirty="0">
                <a:cs typeface="Times New Roman" charset="0"/>
              </a:rPr>
              <a:t>Fall </a:t>
            </a:r>
            <a:r>
              <a:rPr lang="en-US" sz="1600" dirty="0" smtClean="0">
                <a:cs typeface="Times New Roman" charset="0"/>
              </a:rPr>
              <a:t>2011</a:t>
            </a:r>
            <a:endParaRPr lang="en" sz="1600" dirty="0" smtClean="0"/>
          </a:p>
          <a:p>
            <a:pPr>
              <a:buNone/>
            </a:pPr>
            <a:r>
              <a:rPr lang="en-US" sz="1600" dirty="0" smtClean="0"/>
              <a:t>24</a:t>
            </a:r>
            <a:r>
              <a:rPr lang="en" sz="1600" dirty="0" smtClean="0"/>
              <a:t> states </a:t>
            </a:r>
            <a:r>
              <a:rPr lang="en-US" sz="1600" dirty="0" smtClean="0"/>
              <a:t>	</a:t>
            </a:r>
            <a:r>
              <a:rPr lang="en" sz="1600" dirty="0" smtClean="0"/>
              <a:t>				</a:t>
            </a:r>
            <a:r>
              <a:rPr lang="en-US" sz="1600" dirty="0" smtClean="0"/>
              <a:t>	</a:t>
            </a:r>
            <a:r>
              <a:rPr lang="en-US" sz="1600" dirty="0" smtClean="0">
                <a:cs typeface="Times New Roman" charset="0"/>
              </a:rPr>
              <a:t>28 states </a:t>
            </a:r>
          </a:p>
          <a:p>
            <a:pPr>
              <a:buNone/>
            </a:pPr>
            <a:r>
              <a:rPr lang="en-US" sz="1600" dirty="0" smtClean="0"/>
              <a:t>261 </a:t>
            </a:r>
            <a:r>
              <a:rPr lang="en" sz="1600" dirty="0" smtClean="0"/>
              <a:t>Salmonella</a:t>
            </a:r>
            <a:r>
              <a:rPr lang="en-US" sz="1600" dirty="0" smtClean="0"/>
              <a:t> infections, 3 deaths</a:t>
            </a:r>
            <a:r>
              <a:rPr lang="en" sz="1600" dirty="0" smtClean="0"/>
              <a:t>			</a:t>
            </a:r>
            <a:r>
              <a:rPr lang="en-US" sz="1600" dirty="0" smtClean="0">
                <a:cs typeface="Times New Roman" charset="0"/>
              </a:rPr>
              <a:t>147 </a:t>
            </a:r>
            <a:r>
              <a:rPr lang="en-US" sz="1600" i="1" dirty="0">
                <a:cs typeface="Times New Roman" charset="0"/>
              </a:rPr>
              <a:t>Listeria</a:t>
            </a:r>
            <a:r>
              <a:rPr lang="en-US" sz="1600" dirty="0">
                <a:cs typeface="Times New Roman" charset="0"/>
              </a:rPr>
              <a:t> </a:t>
            </a:r>
            <a:r>
              <a:rPr lang="en-US" sz="1600" dirty="0" smtClean="0">
                <a:cs typeface="Times New Roman" charset="0"/>
              </a:rPr>
              <a:t>infections, 33 deaths</a:t>
            </a:r>
            <a:endParaRPr lang="en-US" sz="1600" dirty="0">
              <a:cs typeface="Times New Roman" charset="0"/>
            </a:endParaRPr>
          </a:p>
          <a:p>
            <a:pPr lvl="0" rtl="0">
              <a:buNone/>
            </a:pPr>
            <a:endParaRPr lang="en" sz="1600" dirty="0" smtClean="0"/>
          </a:p>
          <a:p>
            <a:pPr>
              <a:lnSpc>
                <a:spcPct val="115000"/>
              </a:lnSpc>
              <a:spcBef>
                <a:spcPts val="0"/>
              </a:spcBef>
              <a:buClr>
                <a:srgbClr val="000000"/>
              </a:buClr>
              <a:buSzPct val="78571"/>
              <a:buNone/>
            </a:pPr>
            <a:r>
              <a:rPr lang="en-US" sz="1600" b="1" dirty="0" smtClean="0">
                <a:solidFill>
                  <a:srgbClr val="000000"/>
                </a:solidFill>
              </a:rPr>
              <a:t>Raw produce</a:t>
            </a:r>
            <a:r>
              <a:rPr lang="en" sz="1600" dirty="0" smtClean="0">
                <a:solidFill>
                  <a:srgbClr val="000000"/>
                </a:solidFill>
              </a:rPr>
              <a:t>, </a:t>
            </a:r>
            <a:r>
              <a:rPr lang="en" sz="1600" dirty="0">
                <a:solidFill>
                  <a:srgbClr val="000000"/>
                </a:solidFill>
              </a:rPr>
              <a:t>May-Aug., </a:t>
            </a:r>
            <a:r>
              <a:rPr lang="en" sz="1600" dirty="0" smtClean="0">
                <a:solidFill>
                  <a:srgbClr val="000000"/>
                </a:solidFill>
              </a:rPr>
              <a:t>2008		</a:t>
            </a:r>
            <a:r>
              <a:rPr lang="en-US" sz="1600" dirty="0" smtClean="0">
                <a:solidFill>
                  <a:srgbClr val="000000"/>
                </a:solidFill>
              </a:rPr>
              <a:t>	</a:t>
            </a:r>
            <a:r>
              <a:rPr lang="en" sz="1600" b="1" dirty="0" smtClean="0">
                <a:solidFill>
                  <a:srgbClr val="000000"/>
                </a:solidFill>
              </a:rPr>
              <a:t>Spinach</a:t>
            </a:r>
            <a:r>
              <a:rPr lang="en" sz="1600" dirty="0" smtClean="0">
                <a:solidFill>
                  <a:srgbClr val="000000"/>
                </a:solidFill>
              </a:rPr>
              <a:t> Aug </a:t>
            </a:r>
            <a:r>
              <a:rPr lang="en" sz="1600" dirty="0" smtClean="0">
                <a:solidFill>
                  <a:srgbClr val="000000"/>
                </a:solidFill>
              </a:rPr>
              <a:t>2007</a:t>
            </a:r>
            <a:endParaRPr lang="en" sz="1600" dirty="0">
              <a:solidFill>
                <a:srgbClr val="000000"/>
              </a:solidFill>
            </a:endParaRPr>
          </a:p>
          <a:p>
            <a:pPr lvl="0">
              <a:lnSpc>
                <a:spcPct val="115000"/>
              </a:lnSpc>
              <a:spcBef>
                <a:spcPts val="0"/>
              </a:spcBef>
              <a:buClr>
                <a:srgbClr val="000000"/>
              </a:buClr>
              <a:buSzPct val="78571"/>
              <a:buNone/>
            </a:pPr>
            <a:r>
              <a:rPr lang="en" sz="1600" dirty="0">
                <a:solidFill>
                  <a:srgbClr val="000000"/>
                </a:solidFill>
              </a:rPr>
              <a:t>43 states, D.C., </a:t>
            </a:r>
            <a:r>
              <a:rPr lang="en" sz="1600" dirty="0" smtClean="0">
                <a:solidFill>
                  <a:srgbClr val="000000"/>
                </a:solidFill>
              </a:rPr>
              <a:t>Canada				</a:t>
            </a:r>
            <a:r>
              <a:rPr lang="en" sz="1600" dirty="0" smtClean="0">
                <a:solidFill>
                  <a:srgbClr val="000000"/>
                </a:solidFill>
              </a:rPr>
              <a:t> 8,000 </a:t>
            </a:r>
            <a:r>
              <a:rPr lang="en" sz="1600" dirty="0">
                <a:solidFill>
                  <a:srgbClr val="000000"/>
                </a:solidFill>
              </a:rPr>
              <a:t>cartons of fresh spinach </a:t>
            </a:r>
            <a:r>
              <a:rPr lang="en" sz="1600" dirty="0" smtClean="0">
                <a:solidFill>
                  <a:srgbClr val="000000"/>
                </a:solidFill>
              </a:rPr>
              <a:t/>
            </a:r>
            <a:br>
              <a:rPr lang="en" sz="1600" dirty="0" smtClean="0">
                <a:solidFill>
                  <a:srgbClr val="000000"/>
                </a:solidFill>
              </a:rPr>
            </a:br>
            <a:r>
              <a:rPr lang="en" sz="1600" dirty="0" smtClean="0">
                <a:solidFill>
                  <a:srgbClr val="000000"/>
                </a:solidFill>
              </a:rPr>
              <a:t>						recalled.</a:t>
            </a:r>
          </a:p>
          <a:p>
            <a:pPr lvl="0">
              <a:lnSpc>
                <a:spcPct val="115000"/>
              </a:lnSpc>
              <a:spcBef>
                <a:spcPts val="0"/>
              </a:spcBef>
              <a:buNone/>
            </a:pPr>
            <a:r>
              <a:rPr lang="en" sz="1600" dirty="0" smtClean="0">
                <a:solidFill>
                  <a:srgbClr val="000000"/>
                </a:solidFill>
              </a:rPr>
              <a:t>1442 Salmonella infections, 286 hospitalized,</a:t>
            </a:r>
          </a:p>
          <a:p>
            <a:pPr lvl="0">
              <a:lnSpc>
                <a:spcPct val="115000"/>
              </a:lnSpc>
              <a:spcBef>
                <a:spcPts val="0"/>
              </a:spcBef>
              <a:buNone/>
            </a:pPr>
            <a:r>
              <a:rPr lang="en" sz="1600" dirty="0" smtClean="0">
                <a:solidFill>
                  <a:srgbClr val="000000"/>
                </a:solidFill>
              </a:rPr>
              <a:t> possible </a:t>
            </a:r>
            <a:r>
              <a:rPr lang="en" sz="1600" dirty="0">
                <a:solidFill>
                  <a:srgbClr val="000000"/>
                </a:solidFill>
              </a:rPr>
              <a:t>role in 2 </a:t>
            </a:r>
            <a:r>
              <a:rPr lang="en" sz="1600" dirty="0" smtClean="0">
                <a:solidFill>
                  <a:srgbClr val="000000"/>
                </a:solidFill>
              </a:rPr>
              <a:t>deaths</a:t>
            </a:r>
            <a:r>
              <a:rPr lang="en" sz="1600" dirty="0">
                <a:solidFill>
                  <a:srgbClr val="000000"/>
                </a:solidFill>
              </a:rPr>
              <a:t>	 </a:t>
            </a:r>
            <a:r>
              <a:rPr lang="en" sz="1600" dirty="0" smtClean="0">
                <a:solidFill>
                  <a:srgbClr val="000000"/>
                </a:solidFill>
              </a:rPr>
              <a:t>			No </a:t>
            </a:r>
            <a:r>
              <a:rPr lang="en" sz="1600" dirty="0">
                <a:solidFill>
                  <a:srgbClr val="000000"/>
                </a:solidFill>
              </a:rPr>
              <a:t>illnesses</a:t>
            </a:r>
          </a:p>
          <a:p>
            <a:pPr lvl="0" rtl="0">
              <a:lnSpc>
                <a:spcPct val="115000"/>
              </a:lnSpc>
              <a:spcBef>
                <a:spcPts val="0"/>
              </a:spcBef>
              <a:buClr>
                <a:srgbClr val="000000"/>
              </a:buClr>
              <a:buSzPct val="78571"/>
              <a:buFont typeface="Arial"/>
              <a:buNone/>
            </a:pPr>
            <a:endParaRPr lang="en" sz="1600" dirty="0" smtClean="0">
              <a:solidFill>
                <a:srgbClr val="000000"/>
              </a:solidFill>
            </a:endParaRPr>
          </a:p>
          <a:p>
            <a:pPr>
              <a:lnSpc>
                <a:spcPct val="115000"/>
              </a:lnSpc>
              <a:spcBef>
                <a:spcPts val="0"/>
              </a:spcBef>
              <a:buClr>
                <a:srgbClr val="000000"/>
              </a:buClr>
              <a:buSzPct val="78571"/>
              <a:buNone/>
            </a:pPr>
            <a:r>
              <a:rPr lang="en-US" sz="1600" b="1" dirty="0" smtClean="0">
                <a:solidFill>
                  <a:srgbClr val="000000"/>
                </a:solidFill>
              </a:rPr>
              <a:t>Fresh spinach, </a:t>
            </a:r>
            <a:r>
              <a:rPr lang="en-US" sz="1600" dirty="0" smtClean="0">
                <a:solidFill>
                  <a:srgbClr val="000000"/>
                </a:solidFill>
              </a:rPr>
              <a:t>2006</a:t>
            </a:r>
            <a:r>
              <a:rPr lang="en" sz="1600" dirty="0" smtClean="0">
                <a:solidFill>
                  <a:srgbClr val="000000"/>
                </a:solidFill>
              </a:rPr>
              <a:t>			</a:t>
            </a:r>
          </a:p>
          <a:p>
            <a:pPr lvl="0">
              <a:lnSpc>
                <a:spcPct val="115000"/>
              </a:lnSpc>
              <a:spcBef>
                <a:spcPts val="0"/>
              </a:spcBef>
              <a:buClr>
                <a:srgbClr val="000000"/>
              </a:buClr>
              <a:buSzPct val="78571"/>
              <a:buNone/>
            </a:pPr>
            <a:r>
              <a:rPr lang="en" sz="1600" dirty="0" smtClean="0">
                <a:solidFill>
                  <a:srgbClr val="000000"/>
                </a:solidFill>
              </a:rPr>
              <a:t>  </a:t>
            </a:r>
            <a:r>
              <a:rPr lang="en-US" sz="1600" dirty="0" smtClean="0">
                <a:solidFill>
                  <a:srgbClr val="000000"/>
                </a:solidFill>
              </a:rPr>
              <a:t>26 states</a:t>
            </a:r>
            <a:r>
              <a:rPr lang="en" sz="1600" dirty="0">
                <a:solidFill>
                  <a:srgbClr val="000000"/>
                </a:solidFill>
              </a:rPr>
              <a:t>	</a:t>
            </a:r>
          </a:p>
          <a:p>
            <a:pPr lvl="0">
              <a:lnSpc>
                <a:spcPct val="115000"/>
              </a:lnSpc>
              <a:spcBef>
                <a:spcPts val="0"/>
              </a:spcBef>
              <a:buNone/>
            </a:pPr>
            <a:r>
              <a:rPr lang="en" sz="1600" dirty="0">
                <a:solidFill>
                  <a:srgbClr val="000000"/>
                </a:solidFill>
              </a:rPr>
              <a:t>  </a:t>
            </a:r>
            <a:r>
              <a:rPr lang="en-US" sz="1600" dirty="0" smtClean="0">
                <a:solidFill>
                  <a:srgbClr val="000000"/>
                </a:solidFill>
              </a:rPr>
              <a:t>200</a:t>
            </a:r>
            <a:r>
              <a:rPr lang="en" sz="1600" dirty="0" smtClean="0">
                <a:solidFill>
                  <a:srgbClr val="000000"/>
                </a:solidFill>
              </a:rPr>
              <a:t> </a:t>
            </a:r>
            <a:r>
              <a:rPr lang="en" sz="1600" i="1" dirty="0">
                <a:solidFill>
                  <a:srgbClr val="000000"/>
                </a:solidFill>
              </a:rPr>
              <a:t>E. coli </a:t>
            </a:r>
            <a:r>
              <a:rPr lang="en-US" sz="1600" dirty="0" smtClean="0">
                <a:solidFill>
                  <a:srgbClr val="000000"/>
                </a:solidFill>
              </a:rPr>
              <a:t>O157:H7 </a:t>
            </a:r>
            <a:r>
              <a:rPr lang="en" sz="1600" dirty="0" smtClean="0">
                <a:solidFill>
                  <a:srgbClr val="000000"/>
                </a:solidFill>
              </a:rPr>
              <a:t>infections</a:t>
            </a:r>
            <a:r>
              <a:rPr lang="en" sz="1600" dirty="0">
                <a:solidFill>
                  <a:srgbClr val="000000"/>
                </a:solidFill>
              </a:rPr>
              <a:t>, </a:t>
            </a:r>
            <a:r>
              <a:rPr lang="en-US" sz="1600" dirty="0" smtClean="0">
                <a:solidFill>
                  <a:srgbClr val="000000"/>
                </a:solidFill>
              </a:rPr>
              <a:t>102</a:t>
            </a:r>
            <a:r>
              <a:rPr lang="en" sz="1600" dirty="0" smtClean="0">
                <a:solidFill>
                  <a:srgbClr val="000000"/>
                </a:solidFill>
              </a:rPr>
              <a:t> hospitalizations</a:t>
            </a:r>
            <a:r>
              <a:rPr lang="en-US" sz="1600" i="1" dirty="0" smtClean="0">
                <a:solidFill>
                  <a:srgbClr val="000000"/>
                </a:solidFill>
              </a:rPr>
              <a:t>, </a:t>
            </a:r>
            <a:r>
              <a:rPr lang="en-US" sz="1600" dirty="0" smtClean="0">
                <a:solidFill>
                  <a:srgbClr val="000000"/>
                </a:solidFill>
              </a:rPr>
              <a:t>3 deaths</a:t>
            </a:r>
            <a:endParaRPr lang="en" sz="1800" i="1" dirty="0">
              <a:solidFill>
                <a:srgbClr val="000000"/>
              </a:solidFill>
            </a:endParaRPr>
          </a:p>
          <a:p>
            <a:endParaRPr lang="en" sz="1400" i="1" dirty="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2106613"/>
          </a:xfrm>
          <a:prstGeom prst="rect">
            <a:avLst/>
          </a:prstGeom>
          <a:noFill/>
          <a:ln w="9525">
            <a:noFill/>
            <a:miter lim="800000"/>
            <a:headEnd/>
            <a:tailEnd/>
          </a:ln>
          <a:effectLst/>
        </p:spPr>
      </p:pic>
      <p:sp>
        <p:nvSpPr>
          <p:cNvPr id="173" name="Shape 173"/>
          <p:cNvSpPr txBox="1">
            <a:spLocks noGrp="1"/>
          </p:cNvSpPr>
          <p:nvPr>
            <p:ph type="title"/>
          </p:nvPr>
        </p:nvSpPr>
        <p:spPr>
          <a:xfrm>
            <a:off x="457200" y="1371600"/>
            <a:ext cx="8229600" cy="615523"/>
          </a:xfrm>
          <a:prstGeom prst="rect">
            <a:avLst/>
          </a:prstGeom>
        </p:spPr>
        <p:txBody>
          <a:bodyPr lIns="91425" tIns="91425" rIns="91425" bIns="91425" anchor="b" anchorCtr="0">
            <a:spAutoFit/>
          </a:bodyPr>
          <a:lstStyle/>
          <a:p>
            <a:pPr>
              <a:buNone/>
            </a:pPr>
            <a:r>
              <a:rPr lang="en" sz="2800" dirty="0"/>
              <a:t>Manure Implicated in a Number of Outbreaks</a:t>
            </a:r>
          </a:p>
        </p:txBody>
      </p:sp>
      <p:sp>
        <p:nvSpPr>
          <p:cNvPr id="174" name="Shape 174"/>
          <p:cNvSpPr txBox="1">
            <a:spLocks noGrp="1"/>
          </p:cNvSpPr>
          <p:nvPr>
            <p:ph type="body" idx="1"/>
          </p:nvPr>
        </p:nvSpPr>
        <p:spPr>
          <a:xfrm>
            <a:off x="457200" y="2209800"/>
            <a:ext cx="8229600" cy="4031843"/>
          </a:xfrm>
          <a:prstGeom prst="rect">
            <a:avLst/>
          </a:prstGeom>
        </p:spPr>
        <p:txBody>
          <a:bodyPr lIns="91425" tIns="91425" rIns="91425" bIns="91425" anchor="t" anchorCtr="0">
            <a:spAutoFit/>
          </a:bodyPr>
          <a:lstStyle/>
          <a:p>
            <a:pPr lvl="0" rtl="0">
              <a:buNone/>
            </a:pPr>
            <a:r>
              <a:rPr lang="en" sz="2000" dirty="0" smtClean="0"/>
              <a:t>1981  Cabbage:  Listeria was traced to grower who applied manure from sheep herd with history of listeriosis.</a:t>
            </a:r>
          </a:p>
          <a:p>
            <a:pPr lvl="0" rtl="0">
              <a:buNone/>
            </a:pPr>
            <a:endParaRPr lang="en" sz="2000" dirty="0" smtClean="0"/>
          </a:p>
          <a:p>
            <a:pPr lvl="0" rtl="0">
              <a:buNone/>
            </a:pPr>
            <a:r>
              <a:rPr lang="en" sz="2000" dirty="0" smtClean="0"/>
              <a:t>2006  Spinach:  E. coli 0157:H7 traced to farm leasing land from cattle ranch.</a:t>
            </a:r>
          </a:p>
          <a:p>
            <a:pPr lvl="0" rtl="0">
              <a:buNone/>
            </a:pPr>
            <a:endParaRPr lang="en" sz="2000" dirty="0" smtClean="0"/>
          </a:p>
          <a:p>
            <a:pPr lvl="0" rtl="0">
              <a:buNone/>
            </a:pPr>
            <a:r>
              <a:rPr lang="en" sz="2000" dirty="0" smtClean="0"/>
              <a:t>2006  Lettuce:  E. coli 0157:H7 outbreak suspected to originate with manure seepage from neighboring dairy farm.</a:t>
            </a:r>
          </a:p>
          <a:p>
            <a:pPr lvl="0" rtl="0">
              <a:buNone/>
            </a:pPr>
            <a:endParaRPr lang="en" sz="2000" dirty="0"/>
          </a:p>
          <a:p>
            <a:pPr lvl="0" rtl="0">
              <a:buNone/>
            </a:pPr>
            <a:r>
              <a:rPr lang="en" sz="2000" dirty="0" smtClean="0"/>
              <a:t>2011 </a:t>
            </a:r>
            <a:r>
              <a:rPr lang="en" sz="2000" dirty="0"/>
              <a:t>Colorado: </a:t>
            </a:r>
            <a:r>
              <a:rPr lang="en" sz="2000" dirty="0" smtClean="0">
                <a:solidFill>
                  <a:srgbClr val="FF0000"/>
                </a:solidFill>
              </a:rPr>
              <a:t>Listeria outbreak.  Truck hauling culls to local feedlot implicated as possible vehicle for introducing pathogen.</a:t>
            </a:r>
            <a:endParaRPr lang="en" sz="2000" dirty="0">
              <a:solidFill>
                <a:srgbClr val="FF0000"/>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 calcmode="lin" valueType="num">
                                      <p:cBhvr additive="base">
                                        <p:cTn id="7" dur="500" fill="hold"/>
                                        <p:tgtEl>
                                          <p:spTgt spid="1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
                                            <p:txEl>
                                              <p:pRg st="2" end="2"/>
                                            </p:txEl>
                                          </p:spTgt>
                                        </p:tgtEl>
                                        <p:attrNameLst>
                                          <p:attrName>style.visibility</p:attrName>
                                        </p:attrNameLst>
                                      </p:cBhvr>
                                      <p:to>
                                        <p:strVal val="visible"/>
                                      </p:to>
                                    </p:set>
                                    <p:anim calcmode="lin" valueType="num">
                                      <p:cBhvr additive="base">
                                        <p:cTn id="13" dur="500" fill="hold"/>
                                        <p:tgtEl>
                                          <p:spTgt spid="1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
                                            <p:txEl>
                                              <p:pRg st="4" end="4"/>
                                            </p:txEl>
                                          </p:spTgt>
                                        </p:tgtEl>
                                        <p:attrNameLst>
                                          <p:attrName>style.visibility</p:attrName>
                                        </p:attrNameLst>
                                      </p:cBhvr>
                                      <p:to>
                                        <p:strVal val="visible"/>
                                      </p:to>
                                    </p:set>
                                    <p:anim calcmode="lin" valueType="num">
                                      <p:cBhvr additive="base">
                                        <p:cTn id="19" dur="500" fill="hold"/>
                                        <p:tgtEl>
                                          <p:spTgt spid="17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
                                            <p:txEl>
                                              <p:pRg st="6" end="6"/>
                                            </p:txEl>
                                          </p:spTgt>
                                        </p:tgtEl>
                                        <p:attrNameLst>
                                          <p:attrName>style.visibility</p:attrName>
                                        </p:attrNameLst>
                                      </p:cBhvr>
                                      <p:to>
                                        <p:strVal val="visible"/>
                                      </p:to>
                                    </p:set>
                                    <p:anim calcmode="lin" valueType="num">
                                      <p:cBhvr additive="base">
                                        <p:cTn id="25" dur="500" fill="hold"/>
                                        <p:tgtEl>
                                          <p:spTgt spid="17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pic>
        <p:nvPicPr>
          <p:cNvPr id="11" name="Picture 10" descr="flooded_melons_egel_2008_trimPICT0013.jpg"/>
          <p:cNvPicPr>
            <a:picLocks noChangeAspect="1"/>
          </p:cNvPicPr>
          <p:nvPr/>
        </p:nvPicPr>
        <p:blipFill>
          <a:blip r:embed="rId4"/>
          <a:stretch>
            <a:fillRect/>
          </a:stretch>
        </p:blipFill>
        <p:spPr>
          <a:xfrm>
            <a:off x="4038600" y="1371600"/>
            <a:ext cx="1800000" cy="1110345"/>
          </a:xfrm>
          <a:prstGeom prst="ellipse">
            <a:avLst/>
          </a:prstGeom>
        </p:spPr>
      </p:pic>
      <p:sp>
        <p:nvSpPr>
          <p:cNvPr id="45058" name="Title 1"/>
          <p:cNvSpPr txBox="1">
            <a:spLocks/>
          </p:cNvSpPr>
          <p:nvPr/>
        </p:nvSpPr>
        <p:spPr bwMode="auto">
          <a:xfrm>
            <a:off x="697724" y="772064"/>
            <a:ext cx="7772400" cy="762000"/>
          </a:xfrm>
          <a:prstGeom prst="rect">
            <a:avLst/>
          </a:prstGeom>
          <a:noFill/>
          <a:ln>
            <a:noFill/>
          </a:ln>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3200" b="1" dirty="0">
                <a:cs typeface="Arial" panose="020B0604020202020204" pitchFamily="34" charset="0"/>
              </a:rPr>
              <a:t>Where can Pathogens be Found?</a:t>
            </a:r>
            <a:r>
              <a:rPr lang="en-US" sz="4400" dirty="0">
                <a:solidFill>
                  <a:schemeClr val="bg1"/>
                </a:solidFill>
                <a:latin typeface="Calibri" pitchFamily="34" charset="0"/>
                <a:cs typeface="Times New Roman" pitchFamily="18" charset="0"/>
              </a:rPr>
              <a:t/>
            </a:r>
            <a:br>
              <a:rPr lang="en-US" sz="4400" dirty="0">
                <a:solidFill>
                  <a:schemeClr val="bg1"/>
                </a:solidFill>
                <a:latin typeface="Calibri" pitchFamily="34" charset="0"/>
                <a:cs typeface="Times New Roman" pitchFamily="18" charset="0"/>
              </a:rPr>
            </a:br>
            <a:endParaRPr lang="en-US" sz="4400" dirty="0">
              <a:solidFill>
                <a:schemeClr val="bg1"/>
              </a:solidFill>
              <a:latin typeface="Calibri" pitchFamily="34" charset="0"/>
              <a:cs typeface="Times New Roman" pitchFamily="18" charset="0"/>
            </a:endParaRPr>
          </a:p>
        </p:txBody>
      </p:sp>
      <p:sp>
        <p:nvSpPr>
          <p:cNvPr id="45059" name="Content Placeholder 4"/>
          <p:cNvSpPr txBox="1">
            <a:spLocks/>
          </p:cNvSpPr>
          <p:nvPr/>
        </p:nvSpPr>
        <p:spPr bwMode="auto">
          <a:xfrm>
            <a:off x="1828800" y="1676400"/>
            <a:ext cx="6629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r>
              <a:rPr lang="en-US" sz="3600">
                <a:latin typeface="Calibri" pitchFamily="34" charset="0"/>
                <a:cs typeface="Times New Roman" pitchFamily="18" charset="0"/>
              </a:rPr>
              <a:t>Soil</a:t>
            </a:r>
          </a:p>
          <a:p>
            <a:pPr eaLnBrk="1" hangingPunct="1">
              <a:spcBef>
                <a:spcPct val="20000"/>
              </a:spcBef>
            </a:pPr>
            <a:r>
              <a:rPr lang="en-US" sz="3600">
                <a:latin typeface="Calibri" pitchFamily="34" charset="0"/>
                <a:cs typeface="Times New Roman" pitchFamily="18" charset="0"/>
              </a:rPr>
              <a:t>People</a:t>
            </a:r>
          </a:p>
          <a:p>
            <a:pPr eaLnBrk="1" hangingPunct="1">
              <a:spcBef>
                <a:spcPct val="20000"/>
              </a:spcBef>
            </a:pPr>
            <a:r>
              <a:rPr lang="en-US" sz="3600">
                <a:latin typeface="Calibri" pitchFamily="34" charset="0"/>
                <a:cs typeface="Times New Roman" pitchFamily="18" charset="0"/>
              </a:rPr>
              <a:t>Water</a:t>
            </a:r>
          </a:p>
          <a:p>
            <a:pPr eaLnBrk="1" hangingPunct="1">
              <a:spcBef>
                <a:spcPct val="20000"/>
              </a:spcBef>
            </a:pPr>
            <a:r>
              <a:rPr lang="en-US" sz="3600">
                <a:latin typeface="Calibri" pitchFamily="34" charset="0"/>
                <a:cs typeface="Times New Roman" pitchFamily="18" charset="0"/>
              </a:rPr>
              <a:t>Manure</a:t>
            </a:r>
          </a:p>
          <a:p>
            <a:pPr eaLnBrk="1" hangingPunct="1">
              <a:spcBef>
                <a:spcPct val="20000"/>
              </a:spcBef>
            </a:pPr>
            <a:r>
              <a:rPr lang="en-US" sz="3600">
                <a:latin typeface="Calibri" pitchFamily="34" charset="0"/>
                <a:cs typeface="Times New Roman" pitchFamily="18" charset="0"/>
              </a:rPr>
              <a:t>Livestock</a:t>
            </a:r>
          </a:p>
          <a:p>
            <a:pPr eaLnBrk="1" hangingPunct="1">
              <a:spcBef>
                <a:spcPct val="20000"/>
              </a:spcBef>
            </a:pPr>
            <a:r>
              <a:rPr lang="en-US" sz="3600">
                <a:latin typeface="Calibri" pitchFamily="34" charset="0"/>
                <a:cs typeface="Times New Roman" pitchFamily="18" charset="0"/>
              </a:rPr>
              <a:t>Pets</a:t>
            </a:r>
          </a:p>
          <a:p>
            <a:pPr eaLnBrk="1" hangingPunct="1">
              <a:spcBef>
                <a:spcPct val="20000"/>
              </a:spcBef>
            </a:pPr>
            <a:r>
              <a:rPr lang="en-US" sz="3600">
                <a:latin typeface="Calibri" pitchFamily="34" charset="0"/>
                <a:cs typeface="Times New Roman" pitchFamily="18" charset="0"/>
              </a:rPr>
              <a:t>Wildlife</a:t>
            </a:r>
          </a:p>
        </p:txBody>
      </p:sp>
      <p:pic>
        <p:nvPicPr>
          <p:cNvPr id="45060" name="Picture 4" descr="irrigation_overhead_redIMG_0339-tri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625725"/>
            <a:ext cx="16430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IMG_7833_crow_ova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486400"/>
            <a:ext cx="18129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fullmanurespreaderMVC-870S_ova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429000"/>
            <a:ext cx="2095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pep harvestJL_peopleCUMVC-918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905000"/>
            <a:ext cx="18510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plow_horse_GFVMVC-220S_trim-ova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962400"/>
            <a:ext cx="18684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pigletsMVC-508S-ov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4572000"/>
            <a:ext cx="16541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177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11924" y="0"/>
            <a:ext cx="9144000" cy="2106613"/>
          </a:xfrm>
          <a:prstGeom prst="rect">
            <a:avLst/>
          </a:prstGeom>
          <a:noFill/>
          <a:ln w="9525">
            <a:noFill/>
            <a:miter lim="800000"/>
            <a:headEnd/>
            <a:tailEnd/>
          </a:ln>
          <a:effectLst/>
        </p:spPr>
      </p:pic>
      <p:sp>
        <p:nvSpPr>
          <p:cNvPr id="124930" name="Rectangle 2"/>
          <p:cNvSpPr>
            <a:spLocks noGrp="1" noChangeArrowheads="1"/>
          </p:cNvSpPr>
          <p:nvPr>
            <p:ph type="title"/>
          </p:nvPr>
        </p:nvSpPr>
        <p:spPr>
          <a:xfrm>
            <a:off x="498894" y="685800"/>
            <a:ext cx="8610600" cy="1143000"/>
          </a:xfrm>
        </p:spPr>
        <p:txBody>
          <a:bodyPr/>
          <a:lstStyle/>
          <a:p>
            <a:pPr>
              <a:defRPr/>
            </a:pPr>
            <a:r>
              <a:rPr lang="en-US" sz="3200" dirty="0" smtClean="0"/>
              <a:t>All Manure Can Carry Pathogens</a:t>
            </a:r>
          </a:p>
        </p:txBody>
      </p:sp>
      <p:sp>
        <p:nvSpPr>
          <p:cNvPr id="14339" name="Rectangle 3"/>
          <p:cNvSpPr>
            <a:spLocks noGrp="1" noChangeArrowheads="1"/>
          </p:cNvSpPr>
          <p:nvPr>
            <p:ph type="body" idx="1"/>
          </p:nvPr>
        </p:nvSpPr>
        <p:spPr>
          <a:xfrm>
            <a:off x="457200" y="1752600"/>
            <a:ext cx="7315200" cy="5181600"/>
          </a:xfrm>
        </p:spPr>
        <p:txBody>
          <a:bodyPr/>
          <a:lstStyle/>
          <a:p>
            <a:r>
              <a:rPr lang="en-US" sz="2800" dirty="0" smtClean="0"/>
              <a:t>Livestock</a:t>
            </a:r>
          </a:p>
          <a:p>
            <a:pPr lvl="2"/>
            <a:r>
              <a:rPr lang="en-US" dirty="0" smtClean="0"/>
              <a:t> cattle, swine, poultry, horse, &amp; sheep</a:t>
            </a:r>
          </a:p>
          <a:p>
            <a:r>
              <a:rPr lang="en-US" sz="2800" dirty="0" smtClean="0"/>
              <a:t>Dog and Cat</a:t>
            </a:r>
          </a:p>
          <a:p>
            <a:r>
              <a:rPr lang="en-US" sz="2800" dirty="0" smtClean="0"/>
              <a:t>Bird</a:t>
            </a:r>
          </a:p>
          <a:p>
            <a:r>
              <a:rPr lang="en-US" sz="2800" dirty="0" smtClean="0"/>
              <a:t>Rodent</a:t>
            </a:r>
          </a:p>
          <a:p>
            <a:r>
              <a:rPr lang="en-US" sz="2800" dirty="0" smtClean="0"/>
              <a:t>Deer</a:t>
            </a:r>
          </a:p>
          <a:p>
            <a:r>
              <a:rPr lang="en-US" sz="2800" dirty="0" smtClean="0"/>
              <a:t>Fly or other insect</a:t>
            </a:r>
          </a:p>
          <a:p>
            <a:r>
              <a:rPr lang="en-US" sz="2800" dirty="0" smtClean="0"/>
              <a:t>Human</a:t>
            </a:r>
          </a:p>
        </p:txBody>
      </p:sp>
      <p:pic>
        <p:nvPicPr>
          <p:cNvPr id="14340" name="Picture 4" descr="F:\USDA images\roosterusda.jpg"/>
          <p:cNvPicPr>
            <a:picLocks noChangeAspect="1" noChangeArrowheads="1"/>
          </p:cNvPicPr>
          <p:nvPr/>
        </p:nvPicPr>
        <p:blipFill>
          <a:blip r:embed="rId3" cstate="print"/>
          <a:srcRect l="11031" t="8022" r="13596"/>
          <a:stretch>
            <a:fillRect/>
          </a:stretch>
        </p:blipFill>
        <p:spPr bwMode="auto">
          <a:xfrm>
            <a:off x="4953000" y="2971800"/>
            <a:ext cx="3733800" cy="3132138"/>
          </a:xfrm>
          <a:prstGeom prst="rect">
            <a:avLst/>
          </a:prstGeom>
          <a:noFill/>
          <a:ln w="9525">
            <a:noFill/>
            <a:miter lim="800000"/>
            <a:headEnd/>
            <a:tailEnd/>
          </a:ln>
        </p:spPr>
      </p:pic>
      <p:sp>
        <p:nvSpPr>
          <p:cNvPr id="6" name="TextBox 5"/>
          <p:cNvSpPr txBox="1"/>
          <p:nvPr/>
        </p:nvSpPr>
        <p:spPr>
          <a:xfrm>
            <a:off x="7620000" y="6248400"/>
            <a:ext cx="1140056" cy="276999"/>
          </a:xfrm>
          <a:prstGeom prst="rect">
            <a:avLst/>
          </a:prstGeom>
          <a:noFill/>
        </p:spPr>
        <p:txBody>
          <a:bodyPr wrap="none" rtlCol="0">
            <a:spAutoFit/>
          </a:bodyPr>
          <a:lstStyle/>
          <a:p>
            <a:r>
              <a:rPr lang="en-US" sz="1200" dirty="0" smtClean="0"/>
              <a:t>Cornell GAPS</a:t>
            </a:r>
            <a:endParaRPr lang="en-US" sz="1200" dirty="0"/>
          </a:p>
        </p:txBody>
      </p:sp>
    </p:spTree>
    <p:extLst>
      <p:ext uri="{BB962C8B-B14F-4D97-AF65-F5344CB8AC3E}">
        <p14:creationId xmlns:p14="http://schemas.microsoft.com/office/powerpoint/2010/main" val="2080853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590300" y="1247625"/>
            <a:ext cx="7772400" cy="76200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 sz="4400" b="0" i="0" u="none" strike="noStrike" cap="none" baseline="0">
                <a:solidFill>
                  <a:schemeClr val="dk2"/>
                </a:solidFill>
                <a:latin typeface="Arial"/>
                <a:ea typeface="Arial"/>
                <a:cs typeface="Arial"/>
                <a:sym typeface="Arial"/>
              </a:rPr>
              <a:t>Pathogens That Cause</a:t>
            </a:r>
            <a:br>
              <a:rPr lang="en" sz="4400" b="0" i="0" u="none" strike="noStrike" cap="none" baseline="0">
                <a:solidFill>
                  <a:schemeClr val="dk2"/>
                </a:solidFill>
                <a:latin typeface="Arial"/>
                <a:ea typeface="Arial"/>
                <a:cs typeface="Arial"/>
                <a:sym typeface="Arial"/>
              </a:rPr>
            </a:br>
            <a:r>
              <a:rPr lang="en" sz="4400" b="0" i="0" u="none" strike="noStrike" cap="none" baseline="0">
                <a:solidFill>
                  <a:schemeClr val="dk2"/>
                </a:solidFill>
                <a:latin typeface="Arial"/>
                <a:ea typeface="Arial"/>
                <a:cs typeface="Arial"/>
                <a:sym typeface="Arial"/>
              </a:rPr>
              <a:t>Foodborne Illness</a:t>
            </a:r>
          </a:p>
        </p:txBody>
      </p:sp>
      <p:sp>
        <p:nvSpPr>
          <p:cNvPr id="202" name="Shape 202"/>
          <p:cNvSpPr txBox="1">
            <a:spLocks noGrp="1"/>
          </p:cNvSpPr>
          <p:nvPr>
            <p:ph type="body" idx="1"/>
          </p:nvPr>
        </p:nvSpPr>
        <p:spPr>
          <a:xfrm>
            <a:off x="370575" y="2408875"/>
            <a:ext cx="4362600" cy="4077600"/>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Arial"/>
              <a:buNone/>
            </a:pPr>
            <a:r>
              <a:rPr lang="en" sz="2400" b="1" i="0" u="none" strike="noStrike" cap="none" baseline="0">
                <a:solidFill>
                  <a:schemeClr val="dk1"/>
                </a:solidFill>
                <a:latin typeface="Arial"/>
                <a:ea typeface="Arial"/>
                <a:cs typeface="Arial"/>
                <a:sym typeface="Arial"/>
              </a:rPr>
              <a:t>Bacteria – </a:t>
            </a:r>
            <a:r>
              <a:rPr lang="en" sz="2400" b="0" i="0" u="none" strike="noStrike" cap="none" baseline="0">
                <a:solidFill>
                  <a:schemeClr val="dk1"/>
                </a:solidFill>
                <a:latin typeface="Arial"/>
                <a:ea typeface="Arial"/>
                <a:cs typeface="Arial"/>
                <a:sym typeface="Arial"/>
              </a:rPr>
              <a:t>Single-celled</a:t>
            </a:r>
            <a:r>
              <a:rPr lang="en" sz="2400" b="1" i="0" u="none" strike="noStrike" cap="none" baseline="0">
                <a:solidFill>
                  <a:schemeClr val="dk1"/>
                </a:solidFill>
                <a:latin typeface="Arial"/>
                <a:ea typeface="Arial"/>
                <a:cs typeface="Arial"/>
                <a:sym typeface="Arial"/>
              </a:rPr>
              <a:t> </a:t>
            </a:r>
            <a:r>
              <a:rPr lang="en" sz="2400" b="0" i="0" u="none" strike="noStrike" cap="none" baseline="0">
                <a:solidFill>
                  <a:schemeClr val="dk1"/>
                </a:solidFill>
                <a:latin typeface="Arial"/>
                <a:ea typeface="Arial"/>
                <a:cs typeface="Arial"/>
                <a:sym typeface="Arial"/>
              </a:rPr>
              <a:t>organisms that live independently.</a:t>
            </a:r>
          </a:p>
          <a:p>
            <a:pPr marL="0" marR="0" lvl="0" indent="0" algn="l" rtl="0">
              <a:buClr>
                <a:schemeClr val="dk1"/>
              </a:buClr>
              <a:buSzPct val="25000"/>
              <a:buFont typeface="Arial"/>
              <a:buNone/>
            </a:pPr>
            <a:r>
              <a:rPr lang="en" sz="2400" b="1" i="0" u="none" strike="noStrike" cap="none" baseline="0">
                <a:solidFill>
                  <a:schemeClr val="dk1"/>
                </a:solidFill>
                <a:latin typeface="Arial"/>
                <a:ea typeface="Arial"/>
                <a:cs typeface="Arial"/>
                <a:sym typeface="Arial"/>
              </a:rPr>
              <a:t>Viruses – </a:t>
            </a:r>
            <a:r>
              <a:rPr lang="en" sz="2400" b="0" i="0" u="none" strike="noStrike" cap="none" baseline="0">
                <a:solidFill>
                  <a:schemeClr val="dk1"/>
                </a:solidFill>
                <a:latin typeface="Arial"/>
                <a:ea typeface="Arial"/>
                <a:cs typeface="Arial"/>
                <a:sym typeface="Arial"/>
              </a:rPr>
              <a:t>Small particles</a:t>
            </a:r>
            <a:r>
              <a:rPr lang="en" sz="2400" b="1" i="0" u="none" strike="noStrike" cap="none" baseline="0">
                <a:solidFill>
                  <a:schemeClr val="dk1"/>
                </a:solidFill>
                <a:latin typeface="Arial"/>
                <a:ea typeface="Arial"/>
                <a:cs typeface="Arial"/>
                <a:sym typeface="Arial"/>
              </a:rPr>
              <a:t> </a:t>
            </a:r>
            <a:r>
              <a:rPr lang="en" sz="2400" b="0" i="0" u="none" strike="noStrike" cap="none" baseline="0">
                <a:solidFill>
                  <a:schemeClr val="dk1"/>
                </a:solidFill>
                <a:latin typeface="Arial"/>
                <a:ea typeface="Arial"/>
                <a:cs typeface="Arial"/>
                <a:sym typeface="Arial"/>
              </a:rPr>
              <a:t>that</a:t>
            </a:r>
            <a:r>
              <a:rPr lang="en" sz="2400" b="1" i="0" u="none" strike="noStrike" cap="none" baseline="0">
                <a:solidFill>
                  <a:schemeClr val="dk1"/>
                </a:solidFill>
                <a:latin typeface="Arial"/>
                <a:ea typeface="Arial"/>
                <a:cs typeface="Arial"/>
                <a:sym typeface="Arial"/>
              </a:rPr>
              <a:t> </a:t>
            </a:r>
            <a:r>
              <a:rPr lang="en" sz="2400" b="0" i="0" u="none" strike="noStrike" cap="none" baseline="0">
                <a:solidFill>
                  <a:schemeClr val="dk1"/>
                </a:solidFill>
                <a:latin typeface="Arial"/>
                <a:ea typeface="Arial"/>
                <a:cs typeface="Arial"/>
                <a:sym typeface="Arial"/>
              </a:rPr>
              <a:t>live and can only replicate in a host.</a:t>
            </a:r>
          </a:p>
          <a:p>
            <a:pPr marL="0" marR="0" lvl="0" indent="0" algn="l" rtl="0">
              <a:buClr>
                <a:schemeClr val="dk1"/>
              </a:buClr>
              <a:buSzPct val="25000"/>
              <a:buFont typeface="Arial"/>
              <a:buNone/>
            </a:pPr>
            <a:r>
              <a:rPr lang="en" sz="2400" b="1" i="0" u="none" strike="noStrike" cap="none" baseline="0">
                <a:solidFill>
                  <a:schemeClr val="dk1"/>
                </a:solidFill>
                <a:latin typeface="Arial"/>
                <a:ea typeface="Arial"/>
                <a:cs typeface="Arial"/>
                <a:sym typeface="Arial"/>
              </a:rPr>
              <a:t>Parasites – </a:t>
            </a:r>
            <a:r>
              <a:rPr lang="en" sz="2400" b="0" i="0" u="none" strike="noStrike" cap="none" baseline="0">
                <a:solidFill>
                  <a:schemeClr val="dk1"/>
                </a:solidFill>
                <a:latin typeface="Arial"/>
                <a:ea typeface="Arial"/>
                <a:cs typeface="Arial"/>
                <a:sym typeface="Arial"/>
              </a:rPr>
              <a:t>Intestinal worms</a:t>
            </a:r>
            <a:r>
              <a:rPr lang="en" sz="2400" b="1" i="0" u="none" strike="noStrike" cap="none" baseline="0">
                <a:solidFill>
                  <a:schemeClr val="dk1"/>
                </a:solidFill>
                <a:latin typeface="Arial"/>
                <a:ea typeface="Arial"/>
                <a:cs typeface="Arial"/>
                <a:sym typeface="Arial"/>
              </a:rPr>
              <a:t> </a:t>
            </a:r>
            <a:r>
              <a:rPr lang="en" sz="2400" b="0" i="0" u="none" strike="noStrike" cap="none" baseline="0">
                <a:solidFill>
                  <a:schemeClr val="dk1"/>
                </a:solidFill>
                <a:latin typeface="Arial"/>
                <a:ea typeface="Arial"/>
                <a:cs typeface="Arial"/>
                <a:sym typeface="Arial"/>
              </a:rPr>
              <a:t>or microscopic protozoa that live in a host animal or human.</a:t>
            </a:r>
          </a:p>
        </p:txBody>
      </p:sp>
      <p:sp>
        <p:nvSpPr>
          <p:cNvPr id="203" name="Shape 203"/>
          <p:cNvSpPr txBox="1"/>
          <p:nvPr/>
        </p:nvSpPr>
        <p:spPr>
          <a:xfrm>
            <a:off x="5205600" y="2901968"/>
            <a:ext cx="3639899" cy="2831514"/>
          </a:xfrm>
          <a:prstGeom prst="rect">
            <a:avLst/>
          </a:prstGeom>
        </p:spPr>
        <p:txBody>
          <a:bodyPr lIns="91425" tIns="91425" rIns="91425" bIns="91425" anchor="ctr" anchorCtr="0">
            <a:spAutoFit/>
          </a:bodyPr>
          <a:lstStyle/>
          <a:p>
            <a:pPr lvl="0" rtl="0">
              <a:buNone/>
            </a:pPr>
            <a:r>
              <a:rPr lang="en" sz="2400" dirty="0">
                <a:solidFill>
                  <a:schemeClr val="dk1"/>
                </a:solidFill>
                <a:latin typeface="+mj-lt"/>
                <a:ea typeface="Times New Roman"/>
                <a:cs typeface="Times New Roman"/>
                <a:sym typeface="Times New Roman"/>
              </a:rPr>
              <a:t>Bacteria in human and animal gut…</a:t>
            </a:r>
          </a:p>
          <a:p>
            <a:pPr lvl="0" rtl="0">
              <a:buNone/>
            </a:pPr>
            <a:r>
              <a:rPr lang="en" sz="2400" dirty="0">
                <a:solidFill>
                  <a:schemeClr val="dk1"/>
                </a:solidFill>
                <a:latin typeface="+mj-lt"/>
                <a:ea typeface="Times New Roman"/>
                <a:cs typeface="Times New Roman"/>
                <a:sym typeface="Times New Roman"/>
              </a:rPr>
              <a:t>– </a:t>
            </a:r>
            <a:r>
              <a:rPr lang="en" sz="2400" b="1" i="1" dirty="0">
                <a:solidFill>
                  <a:schemeClr val="dk1"/>
                </a:solidFill>
                <a:latin typeface="+mj-lt"/>
                <a:ea typeface="Times New Roman"/>
                <a:cs typeface="Times New Roman"/>
                <a:sym typeface="Times New Roman"/>
              </a:rPr>
              <a:t>Salmonella species</a:t>
            </a:r>
          </a:p>
          <a:p>
            <a:pPr lvl="0" rtl="0">
              <a:buNone/>
            </a:pPr>
            <a:r>
              <a:rPr lang="en" sz="2400" dirty="0">
                <a:solidFill>
                  <a:schemeClr val="dk1"/>
                </a:solidFill>
                <a:latin typeface="+mj-lt"/>
                <a:ea typeface="Times New Roman"/>
                <a:cs typeface="Times New Roman"/>
                <a:sym typeface="Times New Roman"/>
              </a:rPr>
              <a:t>– </a:t>
            </a:r>
            <a:r>
              <a:rPr lang="en" sz="2400" b="1" i="1" dirty="0">
                <a:solidFill>
                  <a:schemeClr val="dk1"/>
                </a:solidFill>
                <a:latin typeface="+mj-lt"/>
                <a:ea typeface="Times New Roman"/>
                <a:cs typeface="Times New Roman"/>
                <a:sym typeface="Times New Roman"/>
              </a:rPr>
              <a:t>E. coli O157:H7</a:t>
            </a:r>
          </a:p>
          <a:p>
            <a:pPr lvl="0" rtl="0">
              <a:buNone/>
            </a:pPr>
            <a:r>
              <a:rPr lang="en" sz="2400" dirty="0">
                <a:solidFill>
                  <a:schemeClr val="dk1"/>
                </a:solidFill>
                <a:latin typeface="+mj-lt"/>
                <a:ea typeface="Times New Roman"/>
                <a:cs typeface="Times New Roman"/>
                <a:sym typeface="Times New Roman"/>
              </a:rPr>
              <a:t>– </a:t>
            </a:r>
            <a:r>
              <a:rPr lang="en" sz="2400" i="1" dirty="0">
                <a:solidFill>
                  <a:schemeClr val="dk1"/>
                </a:solidFill>
                <a:latin typeface="+mj-lt"/>
                <a:ea typeface="Times New Roman"/>
                <a:cs typeface="Times New Roman"/>
                <a:sym typeface="Times New Roman"/>
              </a:rPr>
              <a:t>Shigella species</a:t>
            </a:r>
          </a:p>
          <a:p>
            <a:pPr lvl="0" rtl="0">
              <a:buNone/>
            </a:pPr>
            <a:r>
              <a:rPr lang="en" sz="2400" dirty="0">
                <a:solidFill>
                  <a:schemeClr val="dk1"/>
                </a:solidFill>
                <a:latin typeface="+mj-lt"/>
                <a:ea typeface="Times New Roman"/>
                <a:cs typeface="Times New Roman"/>
                <a:sym typeface="Times New Roman"/>
              </a:rPr>
              <a:t>– </a:t>
            </a:r>
            <a:r>
              <a:rPr lang="en" sz="2400" i="1" dirty="0">
                <a:solidFill>
                  <a:schemeClr val="dk1"/>
                </a:solidFill>
                <a:latin typeface="+mj-lt"/>
                <a:ea typeface="Times New Roman"/>
                <a:cs typeface="Times New Roman"/>
                <a:sym typeface="Times New Roman"/>
              </a:rPr>
              <a:t>Campylobacter jejuni</a:t>
            </a:r>
          </a:p>
          <a:p>
            <a:endParaRPr lang="en" sz="2800" i="1"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23" name="Picture 22"/>
          <p:cNvPicPr>
            <a:picLocks noChangeAspect="1" noChangeArrowheads="1"/>
          </p:cNvPicPr>
          <p:nvPr/>
        </p:nvPicPr>
        <p:blipFill>
          <a:blip r:embed="rId3" cstate="print"/>
          <a:srcRect/>
          <a:stretch>
            <a:fillRect/>
          </a:stretch>
        </p:blipFill>
        <p:spPr bwMode="auto">
          <a:xfrm>
            <a:off x="11924" y="0"/>
            <a:ext cx="9144000" cy="2106613"/>
          </a:xfrm>
          <a:prstGeom prst="rect">
            <a:avLst/>
          </a:prstGeom>
          <a:noFill/>
          <a:ln w="9525">
            <a:noFill/>
            <a:miter lim="800000"/>
            <a:headEnd/>
            <a:tailEnd/>
          </a:ln>
          <a:effectLst/>
        </p:spPr>
      </p:pic>
      <p:sp>
        <p:nvSpPr>
          <p:cNvPr id="179" name="Shape 179"/>
          <p:cNvSpPr txBox="1"/>
          <p:nvPr/>
        </p:nvSpPr>
        <p:spPr>
          <a:xfrm>
            <a:off x="780176" y="850526"/>
            <a:ext cx="7772400" cy="769401"/>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chemeClr val="dk1"/>
              </a:buClr>
              <a:buSzPct val="25000"/>
              <a:buFont typeface="Calibri"/>
              <a:buNone/>
            </a:pPr>
            <a:r>
              <a:rPr lang="en" sz="4400" b="0" i="0" u="none" strike="noStrike" cap="none" baseline="0" dirty="0">
                <a:solidFill>
                  <a:schemeClr val="tx1"/>
                </a:solidFill>
                <a:latin typeface="Calibri"/>
                <a:ea typeface="Calibri"/>
                <a:cs typeface="Calibri"/>
                <a:sym typeface="Calibri"/>
              </a:rPr>
              <a:t>Good Agricultural Practices</a:t>
            </a:r>
          </a:p>
        </p:txBody>
      </p:sp>
      <p:sp>
        <p:nvSpPr>
          <p:cNvPr id="180" name="Shape 180"/>
          <p:cNvSpPr txBox="1"/>
          <p:nvPr/>
        </p:nvSpPr>
        <p:spPr>
          <a:xfrm>
            <a:off x="4666376" y="1600200"/>
            <a:ext cx="4419599" cy="461699"/>
          </a:xfrm>
          <a:prstGeom prst="rect">
            <a:avLst/>
          </a:prstGeom>
          <a:noFill/>
          <a:ln>
            <a:noFill/>
          </a:ln>
        </p:spPr>
        <p:txBody>
          <a:bodyPr lIns="91425" tIns="45700" rIns="91425" bIns="45700" anchor="t" anchorCtr="0">
            <a:spAutoFit/>
          </a:bodyPr>
          <a:lstStyle/>
          <a:p>
            <a:pPr marL="0" marR="0" lvl="0" indent="0" algn="ctr" rtl="0">
              <a:buSzPct val="25000"/>
              <a:buNone/>
            </a:pPr>
            <a:r>
              <a:rPr lang="en" sz="2400" b="0" i="0" u="none" strike="noStrike" cap="none" baseline="0" dirty="0">
                <a:solidFill>
                  <a:schemeClr val="dk1"/>
                </a:solidFill>
                <a:latin typeface="Calibri"/>
                <a:ea typeface="Calibri"/>
                <a:cs typeface="Calibri"/>
                <a:sym typeface="Calibri"/>
              </a:rPr>
              <a:t>GAPs Awareness and Training</a:t>
            </a:r>
          </a:p>
        </p:txBody>
      </p:sp>
      <p:grpSp>
        <p:nvGrpSpPr>
          <p:cNvPr id="181" name="Shape 181"/>
          <p:cNvGrpSpPr/>
          <p:nvPr/>
        </p:nvGrpSpPr>
        <p:grpSpPr>
          <a:xfrm>
            <a:off x="4286963" y="2927386"/>
            <a:ext cx="5181600" cy="913641"/>
            <a:chOff x="1905000" y="2443658"/>
            <a:chExt cx="5181600" cy="913641"/>
          </a:xfrm>
        </p:grpSpPr>
        <p:sp>
          <p:nvSpPr>
            <p:cNvPr id="182" name="Shape 182"/>
            <p:cNvSpPr txBox="1"/>
            <p:nvPr/>
          </p:nvSpPr>
          <p:spPr>
            <a:xfrm>
              <a:off x="1905000" y="2895600"/>
              <a:ext cx="5181600" cy="461699"/>
            </a:xfrm>
            <a:prstGeom prst="rect">
              <a:avLst/>
            </a:prstGeom>
            <a:noFill/>
            <a:ln>
              <a:noFill/>
            </a:ln>
          </p:spPr>
          <p:txBody>
            <a:bodyPr lIns="91425" tIns="45700" rIns="91425" bIns="45700" anchor="t" anchorCtr="0">
              <a:spAutoFit/>
            </a:bodyPr>
            <a:lstStyle/>
            <a:p>
              <a:pPr marL="0" marR="0" lvl="0" indent="0" algn="ctr" rtl="0">
                <a:buSzPct val="25000"/>
                <a:buNone/>
              </a:pPr>
              <a:r>
                <a:rPr lang="en" sz="2400" b="0" i="0" u="none" strike="noStrike" cap="none" baseline="0" dirty="0">
                  <a:solidFill>
                    <a:schemeClr val="dk1"/>
                  </a:solidFill>
                  <a:latin typeface="Calibri"/>
                  <a:ea typeface="Calibri"/>
                  <a:cs typeface="Calibri"/>
                  <a:sym typeface="Calibri"/>
                </a:rPr>
                <a:t>Written Farm Food Safety Plan</a:t>
              </a:r>
            </a:p>
          </p:txBody>
        </p:sp>
        <p:cxnSp>
          <p:nvCxnSpPr>
            <p:cNvPr id="183" name="Shape 183"/>
            <p:cNvCxnSpPr/>
            <p:nvPr/>
          </p:nvCxnSpPr>
          <p:spPr>
            <a:xfrm rot="5400000">
              <a:off x="4269494" y="2669258"/>
              <a:ext cx="452700" cy="1500"/>
            </a:xfrm>
            <a:prstGeom prst="straightConnector1">
              <a:avLst/>
            </a:prstGeom>
            <a:noFill/>
            <a:ln w="9525" cap="flat">
              <a:solidFill>
                <a:schemeClr val="dk1"/>
              </a:solidFill>
              <a:prstDash val="solid"/>
              <a:round/>
              <a:headEnd type="none" w="med" len="med"/>
              <a:tailEnd type="stealth" w="lg" len="lg"/>
            </a:ln>
          </p:spPr>
        </p:cxnSp>
      </p:grpSp>
      <p:grpSp>
        <p:nvGrpSpPr>
          <p:cNvPr id="184" name="Shape 184"/>
          <p:cNvGrpSpPr/>
          <p:nvPr/>
        </p:nvGrpSpPr>
        <p:grpSpPr>
          <a:xfrm>
            <a:off x="4666841" y="3832028"/>
            <a:ext cx="4648199" cy="926372"/>
            <a:chOff x="2289495" y="3352800"/>
            <a:chExt cx="4648199" cy="926372"/>
          </a:xfrm>
        </p:grpSpPr>
        <p:sp>
          <p:nvSpPr>
            <p:cNvPr id="185" name="Shape 185"/>
            <p:cNvSpPr txBox="1"/>
            <p:nvPr/>
          </p:nvSpPr>
          <p:spPr>
            <a:xfrm>
              <a:off x="2289495" y="3817473"/>
              <a:ext cx="4648199" cy="461699"/>
            </a:xfrm>
            <a:prstGeom prst="rect">
              <a:avLst/>
            </a:prstGeom>
            <a:noFill/>
            <a:ln>
              <a:noFill/>
            </a:ln>
          </p:spPr>
          <p:txBody>
            <a:bodyPr lIns="91425" tIns="45700" rIns="91425" bIns="45700" anchor="t" anchorCtr="0">
              <a:spAutoFit/>
            </a:bodyPr>
            <a:lstStyle/>
            <a:p>
              <a:pPr marL="0" marR="0" lvl="0" indent="0" algn="ctr" rtl="0">
                <a:buSzPct val="25000"/>
                <a:buNone/>
              </a:pPr>
              <a:r>
                <a:rPr lang="en" sz="2400" b="0" i="0" u="none" strike="noStrike" cap="none" baseline="0" dirty="0">
                  <a:solidFill>
                    <a:schemeClr val="dk1"/>
                  </a:solidFill>
                  <a:latin typeface="Calibri"/>
                  <a:ea typeface="Calibri"/>
                  <a:cs typeface="Calibri"/>
                  <a:sym typeface="Calibri"/>
                </a:rPr>
                <a:t>Plan Implementation</a:t>
              </a:r>
            </a:p>
          </p:txBody>
        </p:sp>
        <p:cxnSp>
          <p:nvCxnSpPr>
            <p:cNvPr id="186" name="Shape 186"/>
            <p:cNvCxnSpPr/>
            <p:nvPr/>
          </p:nvCxnSpPr>
          <p:spPr>
            <a:xfrm rot="5400000">
              <a:off x="4270287" y="3578400"/>
              <a:ext cx="452700" cy="1500"/>
            </a:xfrm>
            <a:prstGeom prst="straightConnector1">
              <a:avLst/>
            </a:prstGeom>
            <a:noFill/>
            <a:ln w="9525" cap="flat">
              <a:solidFill>
                <a:schemeClr val="dk1"/>
              </a:solidFill>
              <a:prstDash val="solid"/>
              <a:round/>
              <a:headEnd type="none" w="med" len="med"/>
              <a:tailEnd type="stealth" w="lg" len="lg"/>
            </a:ln>
          </p:spPr>
        </p:cxnSp>
      </p:grpSp>
      <p:grpSp>
        <p:nvGrpSpPr>
          <p:cNvPr id="187" name="Shape 187"/>
          <p:cNvGrpSpPr/>
          <p:nvPr/>
        </p:nvGrpSpPr>
        <p:grpSpPr>
          <a:xfrm>
            <a:off x="5124040" y="4828308"/>
            <a:ext cx="3733800" cy="918899"/>
            <a:chOff x="2667000" y="4267200"/>
            <a:chExt cx="3733800" cy="918899"/>
          </a:xfrm>
        </p:grpSpPr>
        <p:sp>
          <p:nvSpPr>
            <p:cNvPr id="188" name="Shape 188"/>
            <p:cNvSpPr txBox="1"/>
            <p:nvPr/>
          </p:nvSpPr>
          <p:spPr>
            <a:xfrm>
              <a:off x="2667000" y="4724400"/>
              <a:ext cx="3733800" cy="461699"/>
            </a:xfrm>
            <a:prstGeom prst="rect">
              <a:avLst/>
            </a:prstGeom>
            <a:noFill/>
            <a:ln>
              <a:noFill/>
            </a:ln>
          </p:spPr>
          <p:txBody>
            <a:bodyPr lIns="91425" tIns="45700" rIns="91425" bIns="45700" anchor="t" anchorCtr="0">
              <a:spAutoFit/>
            </a:bodyPr>
            <a:lstStyle/>
            <a:p>
              <a:pPr marL="0" marR="0" lvl="0" indent="0" algn="ctr" rtl="0">
                <a:buSzPct val="25000"/>
                <a:buNone/>
              </a:pPr>
              <a:r>
                <a:rPr lang="en" sz="2400" b="0" i="0" u="none" strike="noStrike" cap="none" baseline="0" dirty="0">
                  <a:solidFill>
                    <a:schemeClr val="dk1"/>
                  </a:solidFill>
                  <a:latin typeface="Calibri"/>
                  <a:ea typeface="Calibri"/>
                  <a:cs typeface="Calibri"/>
                  <a:sym typeface="Calibri"/>
                </a:rPr>
                <a:t>Third Party Audit</a:t>
              </a:r>
            </a:p>
          </p:txBody>
        </p:sp>
        <p:cxnSp>
          <p:nvCxnSpPr>
            <p:cNvPr id="189" name="Shape 189"/>
            <p:cNvCxnSpPr/>
            <p:nvPr/>
          </p:nvCxnSpPr>
          <p:spPr>
            <a:xfrm rot="5400000">
              <a:off x="4270287" y="4492800"/>
              <a:ext cx="452700" cy="1500"/>
            </a:xfrm>
            <a:prstGeom prst="straightConnector1">
              <a:avLst/>
            </a:prstGeom>
            <a:noFill/>
            <a:ln w="9525" cap="flat">
              <a:solidFill>
                <a:schemeClr val="dk1"/>
              </a:solidFill>
              <a:prstDash val="solid"/>
              <a:round/>
              <a:headEnd type="none" w="med" len="med"/>
              <a:tailEnd type="stealth" w="lg" len="lg"/>
            </a:ln>
          </p:spPr>
        </p:cxnSp>
      </p:grpSp>
      <p:grpSp>
        <p:nvGrpSpPr>
          <p:cNvPr id="190" name="Shape 190"/>
          <p:cNvGrpSpPr/>
          <p:nvPr/>
        </p:nvGrpSpPr>
        <p:grpSpPr>
          <a:xfrm>
            <a:off x="5335588" y="5769900"/>
            <a:ext cx="3352799" cy="918899"/>
            <a:chOff x="2895600" y="5105400"/>
            <a:chExt cx="3352799" cy="918899"/>
          </a:xfrm>
        </p:grpSpPr>
        <p:sp>
          <p:nvSpPr>
            <p:cNvPr id="191" name="Shape 191"/>
            <p:cNvSpPr txBox="1"/>
            <p:nvPr/>
          </p:nvSpPr>
          <p:spPr>
            <a:xfrm>
              <a:off x="2895600" y="5562600"/>
              <a:ext cx="3352799" cy="461699"/>
            </a:xfrm>
            <a:prstGeom prst="rect">
              <a:avLst/>
            </a:prstGeom>
            <a:noFill/>
            <a:ln>
              <a:noFill/>
            </a:ln>
          </p:spPr>
          <p:txBody>
            <a:bodyPr lIns="91425" tIns="45700" rIns="91425" bIns="45700" anchor="t" anchorCtr="0">
              <a:spAutoFit/>
            </a:bodyPr>
            <a:lstStyle/>
            <a:p>
              <a:pPr marL="0" marR="0" lvl="0" indent="0" algn="ctr" rtl="0">
                <a:buSzPct val="25000"/>
                <a:buNone/>
              </a:pPr>
              <a:r>
                <a:rPr lang="en" sz="2400" b="0" i="0" u="none" strike="noStrike" cap="none" baseline="0" dirty="0">
                  <a:solidFill>
                    <a:schemeClr val="dk1"/>
                  </a:solidFill>
                  <a:latin typeface="Calibri"/>
                  <a:ea typeface="Calibri"/>
                  <a:cs typeface="Calibri"/>
                  <a:sym typeface="Calibri"/>
                </a:rPr>
                <a:t>Certification</a:t>
              </a:r>
            </a:p>
          </p:txBody>
        </p:sp>
        <p:cxnSp>
          <p:nvCxnSpPr>
            <p:cNvPr id="192" name="Shape 192"/>
            <p:cNvCxnSpPr/>
            <p:nvPr/>
          </p:nvCxnSpPr>
          <p:spPr>
            <a:xfrm rot="5400000">
              <a:off x="4270287" y="5331000"/>
              <a:ext cx="452700" cy="1500"/>
            </a:xfrm>
            <a:prstGeom prst="straightConnector1">
              <a:avLst/>
            </a:prstGeom>
            <a:noFill/>
            <a:ln w="9525" cap="flat">
              <a:solidFill>
                <a:schemeClr val="dk1"/>
              </a:solidFill>
              <a:prstDash val="solid"/>
              <a:round/>
              <a:headEnd type="none" w="med" len="med"/>
              <a:tailEnd type="stealth" w="lg" len="lg"/>
            </a:ln>
          </p:spPr>
        </p:cxnSp>
      </p:grpSp>
      <p:sp>
        <p:nvSpPr>
          <p:cNvPr id="193" name="Shape 193"/>
          <p:cNvSpPr txBox="1"/>
          <p:nvPr/>
        </p:nvSpPr>
        <p:spPr>
          <a:xfrm>
            <a:off x="234450" y="1787775"/>
            <a:ext cx="4548599" cy="2379600"/>
          </a:xfrm>
          <a:prstGeom prst="rect">
            <a:avLst/>
          </a:prstGeom>
          <a:noFill/>
        </p:spPr>
        <p:txBody>
          <a:bodyPr lIns="91425" tIns="91425" rIns="91425" bIns="91425" anchor="t" anchorCtr="0">
            <a:spAutoFit/>
          </a:bodyPr>
          <a:lstStyle/>
          <a:p>
            <a:pPr lvl="0" rtl="0">
              <a:buNone/>
            </a:pPr>
            <a:r>
              <a:rPr lang="en" sz="2400" dirty="0"/>
              <a:t>GAPS are the conditions, growing practices, and harvest and postharvest practices recommended to produce safe and wholesome fruits and vegetables. </a:t>
            </a:r>
          </a:p>
          <a:p>
            <a:endParaRPr lang="en" sz="2400" dirty="0"/>
          </a:p>
          <a:p>
            <a:endParaRPr lang="en" sz="2400" dirty="0"/>
          </a:p>
        </p:txBody>
      </p:sp>
      <p:sp>
        <p:nvSpPr>
          <p:cNvPr id="194" name="Shape 194"/>
          <p:cNvSpPr txBox="1"/>
          <p:nvPr/>
        </p:nvSpPr>
        <p:spPr>
          <a:xfrm>
            <a:off x="234450" y="4271700"/>
            <a:ext cx="3657600" cy="1840499"/>
          </a:xfrm>
          <a:prstGeom prst="rect">
            <a:avLst/>
          </a:prstGeom>
          <a:noFill/>
        </p:spPr>
        <p:txBody>
          <a:bodyPr lIns="91425" tIns="91425" rIns="91425" bIns="91425" anchor="t" anchorCtr="0">
            <a:spAutoFit/>
          </a:bodyPr>
          <a:lstStyle/>
          <a:p>
            <a:endParaRPr/>
          </a:p>
        </p:txBody>
      </p:sp>
      <p:sp>
        <p:nvSpPr>
          <p:cNvPr id="195" name="Shape 195"/>
          <p:cNvSpPr txBox="1"/>
          <p:nvPr/>
        </p:nvSpPr>
        <p:spPr>
          <a:xfrm>
            <a:off x="384700" y="4154550"/>
            <a:ext cx="3657600" cy="2074800"/>
          </a:xfrm>
          <a:prstGeom prst="rect">
            <a:avLst/>
          </a:prstGeom>
          <a:noFill/>
        </p:spPr>
        <p:txBody>
          <a:bodyPr lIns="91425" tIns="91425" rIns="91425" bIns="91425" anchor="t" anchorCtr="0">
            <a:spAutoFit/>
          </a:bodyPr>
          <a:lstStyle/>
          <a:p>
            <a:pPr>
              <a:buNone/>
            </a:pPr>
            <a:r>
              <a:rPr lang="en" sz="2400"/>
              <a:t>Buyers demand that fruit and vegetable growers follow GAPs and pass an audit by an independent auditor. </a:t>
            </a:r>
          </a:p>
        </p:txBody>
      </p:sp>
      <p:sp>
        <p:nvSpPr>
          <p:cNvPr id="196" name="Shape 196"/>
          <p:cNvSpPr txBox="1"/>
          <p:nvPr/>
        </p:nvSpPr>
        <p:spPr>
          <a:xfrm>
            <a:off x="3984799" y="5442266"/>
            <a:ext cx="1596500" cy="1107965"/>
          </a:xfrm>
          <a:prstGeom prst="rect">
            <a:avLst/>
          </a:prstGeom>
          <a:noFill/>
        </p:spPr>
        <p:txBody>
          <a:bodyPr wrap="square" lIns="91425" tIns="91425" rIns="91425" bIns="91425" anchor="t" anchorCtr="0">
            <a:spAutoFit/>
          </a:bodyPr>
          <a:lstStyle/>
          <a:p>
            <a:pPr>
              <a:buNone/>
            </a:pPr>
            <a:r>
              <a:rPr lang="en" sz="6000" b="1" dirty="0"/>
              <a:t>$$$</a:t>
            </a:r>
          </a:p>
        </p:txBody>
      </p:sp>
      <p:grpSp>
        <p:nvGrpSpPr>
          <p:cNvPr id="20" name="Shape 181"/>
          <p:cNvGrpSpPr/>
          <p:nvPr/>
        </p:nvGrpSpPr>
        <p:grpSpPr>
          <a:xfrm>
            <a:off x="4286169" y="2013745"/>
            <a:ext cx="5181600" cy="913641"/>
            <a:chOff x="1905000" y="2443658"/>
            <a:chExt cx="5181600" cy="913641"/>
          </a:xfrm>
        </p:grpSpPr>
        <p:sp>
          <p:nvSpPr>
            <p:cNvPr id="21" name="Shape 182"/>
            <p:cNvSpPr txBox="1"/>
            <p:nvPr/>
          </p:nvSpPr>
          <p:spPr>
            <a:xfrm>
              <a:off x="1905000" y="2895600"/>
              <a:ext cx="5181600" cy="461699"/>
            </a:xfrm>
            <a:prstGeom prst="rect">
              <a:avLst/>
            </a:prstGeom>
            <a:noFill/>
            <a:ln>
              <a:noFill/>
            </a:ln>
          </p:spPr>
          <p:txBody>
            <a:bodyPr lIns="91425" tIns="45700" rIns="91425" bIns="45700" anchor="t" anchorCtr="0">
              <a:spAutoFit/>
            </a:bodyPr>
            <a:lstStyle/>
            <a:p>
              <a:pPr marL="0" marR="0" lvl="0" indent="0" algn="ctr" rtl="0">
                <a:buSzPct val="25000"/>
                <a:buNone/>
              </a:pPr>
              <a:r>
                <a:rPr lang="en" sz="2400" dirty="0" smtClean="0">
                  <a:solidFill>
                    <a:schemeClr val="dk1"/>
                  </a:solidFill>
                  <a:latin typeface="Calibri"/>
                  <a:ea typeface="Calibri"/>
                  <a:cs typeface="Calibri"/>
                  <a:sym typeface="Calibri"/>
                </a:rPr>
                <a:t>On-Farm Risk Assessment</a:t>
              </a:r>
              <a:endParaRPr lang="en" sz="2400" b="0" i="0" u="none" strike="noStrike" cap="none" baseline="0" dirty="0">
                <a:solidFill>
                  <a:schemeClr val="dk1"/>
                </a:solidFill>
                <a:latin typeface="Calibri"/>
                <a:ea typeface="Calibri"/>
                <a:cs typeface="Calibri"/>
                <a:sym typeface="Calibri"/>
              </a:endParaRPr>
            </a:p>
          </p:txBody>
        </p:sp>
        <p:cxnSp>
          <p:nvCxnSpPr>
            <p:cNvPr id="22" name="Shape 183"/>
            <p:cNvCxnSpPr/>
            <p:nvPr/>
          </p:nvCxnSpPr>
          <p:spPr>
            <a:xfrm rot="5400000">
              <a:off x="4269494" y="2669258"/>
              <a:ext cx="452700" cy="1500"/>
            </a:xfrm>
            <a:prstGeom prst="straightConnector1">
              <a:avLst/>
            </a:prstGeom>
            <a:noFill/>
            <a:ln w="9525" cap="flat">
              <a:solidFill>
                <a:schemeClr val="dk1"/>
              </a:solidFill>
              <a:prstDash val="solid"/>
              <a:round/>
              <a:headEnd type="none" w="med" len="med"/>
              <a:tailEnd type="stealth" w="lg" len="lg"/>
            </a:ln>
          </p:spPr>
        </p:cxn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1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1000"/>
                                        <p:tgtEl>
                                          <p:spTgt spid="1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1000"/>
                                        <p:tgtEl>
                                          <p:spTgt spid="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CADA68B6DC24EA1420EC0585F4E46" ma:contentTypeVersion="0" ma:contentTypeDescription="Create a new document." ma:contentTypeScope="" ma:versionID="7c3fbdcc9b068f26bf7197efab5091b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F09411-F574-42A5-AF2D-F58291C05D5A}"/>
</file>

<file path=customXml/itemProps2.xml><?xml version="1.0" encoding="utf-8"?>
<ds:datastoreItem xmlns:ds="http://schemas.openxmlformats.org/officeDocument/2006/customXml" ds:itemID="{726D0468-2274-4668-B895-3E4C3E4D845B}"/>
</file>

<file path=customXml/itemProps3.xml><?xml version="1.0" encoding="utf-8"?>
<ds:datastoreItem xmlns:ds="http://schemas.openxmlformats.org/officeDocument/2006/customXml" ds:itemID="{F9903F69-31AB-4D84-BC7B-CF493EBB589D}"/>
</file>

<file path=docProps/app.xml><?xml version="1.0" encoding="utf-8"?>
<Properties xmlns="http://schemas.openxmlformats.org/officeDocument/2006/extended-properties" xmlns:vt="http://schemas.openxmlformats.org/officeDocument/2006/docPropsVTypes">
  <TotalTime>409</TotalTime>
  <Words>2619</Words>
  <Application>Microsoft Office PowerPoint</Application>
  <PresentationFormat>On-screen Show (4:3)</PresentationFormat>
  <Paragraphs>302</Paragraphs>
  <Slides>29</Slides>
  <Notes>26</Notes>
  <HiddenSlides>1</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
      <vt:lpstr/>
      <vt:lpstr/>
      <vt:lpstr>Manure Handling on and Near Produce Farms</vt:lpstr>
      <vt:lpstr>Topics</vt:lpstr>
      <vt:lpstr>PowerPoint Presentation</vt:lpstr>
      <vt:lpstr>Recent Examples</vt:lpstr>
      <vt:lpstr>Manure Implicated in a Number of Outbreaks</vt:lpstr>
      <vt:lpstr>PowerPoint Presentation</vt:lpstr>
      <vt:lpstr>All Manure Can Carry Pathogens</vt:lpstr>
      <vt:lpstr>Pathogens That Cause Foodborne Illness</vt:lpstr>
      <vt:lpstr>PowerPoint Presentation</vt:lpstr>
      <vt:lpstr>Manure = Fecal Matter = Microbes</vt:lpstr>
      <vt:lpstr>PowerPoint Presentation</vt:lpstr>
      <vt:lpstr>PowerPoint Presentation</vt:lpstr>
      <vt:lpstr>Pathogens get onto and into produce and can’t be washed off</vt:lpstr>
      <vt:lpstr>How Do Pathogens Move?</vt:lpstr>
      <vt:lpstr>Recommended Practices:  Stockpiling and Staging</vt:lpstr>
      <vt:lpstr>Transporting Manure</vt:lpstr>
      <vt:lpstr>Planning for Application</vt:lpstr>
      <vt:lpstr>Indiana Manure Mgt. Plan http://www.purdue.edu/agsoftware/mmp/</vt:lpstr>
      <vt:lpstr>PowerPoint Presentation</vt:lpstr>
      <vt:lpstr>Fertilizer Certification Rule:</vt:lpstr>
      <vt:lpstr>PowerPoint Presentation</vt:lpstr>
      <vt:lpstr>Equipment </vt:lpstr>
      <vt:lpstr>Survival of Pathogens in Manure</vt:lpstr>
      <vt:lpstr>When should manure be applied?</vt:lpstr>
      <vt:lpstr>PowerPoint Presentation</vt:lpstr>
      <vt:lpstr>PowerPoint Presentation</vt:lpstr>
      <vt:lpstr>What about composting???</vt:lpstr>
      <vt:lpstr>Manure Treatment Methods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Manure Handling on and Near Produce Farms</dc:title>
  <dc:creator>Monroe, James Scott</dc:creator>
  <cp:lastModifiedBy>Janssen, Cheri L.</cp:lastModifiedBy>
  <cp:revision>35</cp:revision>
  <dcterms:modified xsi:type="dcterms:W3CDTF">2013-11-15T20:02:02Z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0x010100785CADA68B6DC24EA1420EC0585F4E46</vt:lpwstr>
  </property>
</Properties>
</file>