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8" r:id="rId1"/>
  </p:sldMasterIdLst>
  <p:sldIdLst>
    <p:sldId id="257" r:id="rId2"/>
    <p:sldId id="264" r:id="rId3"/>
    <p:sldId id="267" r:id="rId4"/>
    <p:sldId id="265" r:id="rId5"/>
    <p:sldId id="258" r:id="rId6"/>
    <p:sldId id="266" r:id="rId7"/>
    <p:sldId id="269" r:id="rId8"/>
    <p:sldId id="270" r:id="rId9"/>
    <p:sldId id="271" r:id="rId10"/>
    <p:sldId id="272" r:id="rId11"/>
    <p:sldId id="262" r:id="rId12"/>
  </p:sldIdLst>
  <p:sldSz cx="9144000" cy="6858000" type="screen4x3"/>
  <p:notesSz cx="6858000" cy="9144000"/>
  <p:embeddedFontLst>
    <p:embeddedFont>
      <p:font typeface="Acumin Pro" panose="020B0604020202020204" charset="0"/>
      <p:regular r:id="rId13"/>
      <p:bold r:id="rId14"/>
      <p:italic r:id="rId15"/>
      <p:boldItalic r:id="rId16"/>
    </p:embeddedFont>
    <p:embeddedFont>
      <p:font typeface="Acumin Pro ExtraCondensed" panose="020B0604020202020204" charset="0"/>
      <p:regular r:id="rId17"/>
      <p:bold r:id="rId18"/>
      <p:italic r:id="rId19"/>
      <p:boldItalic r:id="rId20"/>
    </p:embeddedFont>
    <p:embeddedFont>
      <p:font typeface="Acumin Pro ExtraCondensed Smbd" panose="020B0604020202020204" charset="0"/>
      <p:regular r:id="rId21"/>
      <p:bold r:id="rId22"/>
      <p:italic r:id="rId23"/>
      <p:boldItalic r:id="rId24"/>
    </p:embeddedFont>
    <p:embeddedFont>
      <p:font typeface="Acumin Pro Medium" panose="020B0604020202020204" charset="0"/>
      <p:regular r:id="rId25"/>
      <p:italic r:id="rId26"/>
    </p:embeddedFont>
    <p:embeddedFont>
      <p:font typeface="Acumin Pro Semibold" panose="020B0604020202020204" charset="0"/>
      <p:regular r:id="rId27"/>
      <p:bold r:id="rId28"/>
      <p:italic r:id="rId29"/>
      <p:boldItalic r:id="rId30"/>
    </p:embeddedFont>
    <p:embeddedFont>
      <p:font typeface="Acumin Pro SemiCondensed" panose="020B0604020202020204" charset="0"/>
      <p:regular r:id="rId31"/>
      <p:bold r:id="rId32"/>
      <p:italic r:id="rId33"/>
      <p:boldItalic r:id="rId34"/>
    </p:embeddedFont>
    <p:embeddedFont>
      <p:font typeface="United Sans Cd Md" charset="0"/>
      <p:regular r:id="rId35"/>
    </p:embeddedFont>
    <p:embeddedFont>
      <p:font typeface="United Sans Rg Md" charset="0"/>
      <p:regular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verstreet, Bryan K" initials="OBK" lastIdx="1" clrIdx="0">
    <p:extLst>
      <p:ext uri="{19B8F6BF-5375-455C-9EA6-DF929625EA0E}">
        <p15:presenceInfo xmlns:p15="http://schemas.microsoft.com/office/powerpoint/2012/main" userId="S-1-5-21-2147685005-3481175987-295382041-116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8" autoAdjust="0"/>
    <p:restoredTop sz="94674"/>
  </p:normalViewPr>
  <p:slideViewPr>
    <p:cSldViewPr snapToGrid="0" snapToObjects="1">
      <p:cViewPr varScale="1">
        <p:scale>
          <a:sx n="105" d="100"/>
          <a:sy n="105" d="100"/>
        </p:scale>
        <p:origin x="11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viewProps" Target="viewProps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446194225721785E-2"/>
          <c:y val="0.14989837598425196"/>
          <c:w val="0.92822047244094485"/>
          <c:h val="0.695915600393700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C3-E04F-A30C-42E56BE389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C3-E04F-A30C-42E56BE389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C3-E04F-A30C-42E56BE389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6584656"/>
        <c:axId val="567264095"/>
      </c:barChart>
      <c:catAx>
        <c:axId val="138658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64095"/>
        <c:crosses val="autoZero"/>
        <c:auto val="1"/>
        <c:lblAlgn val="ctr"/>
        <c:lblOffset val="100"/>
        <c:noMultiLvlLbl val="0"/>
      </c:catAx>
      <c:valAx>
        <c:axId val="5672640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65846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C3-E04F-A30C-42E56BE389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C3-E04F-A30C-42E56BE389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C3-E04F-A30C-42E56BE389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6584656"/>
        <c:axId val="567264095"/>
      </c:barChart>
      <c:catAx>
        <c:axId val="138658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64095"/>
        <c:crosses val="autoZero"/>
        <c:auto val="1"/>
        <c:lblAlgn val="ctr"/>
        <c:lblOffset val="100"/>
        <c:noMultiLvlLbl val="0"/>
      </c:catAx>
      <c:valAx>
        <c:axId val="567264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6584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08T09:24:25.429" idx="1">
    <p:pos x="6224" y="2835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ibility Statem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PT Accessibility">
            <a:extLst>
              <a:ext uri="{FF2B5EF4-FFF2-40B4-BE49-F238E27FC236}">
                <a16:creationId xmlns:a16="http://schemas.microsoft.com/office/drawing/2014/main" id="{7218C6A0-FE47-3C49-9974-F3CABE12FB6E}"/>
              </a:ext>
            </a:extLst>
          </p:cNvPr>
          <p:cNvSpPr txBox="1"/>
          <p:nvPr userDrawn="1"/>
        </p:nvSpPr>
        <p:spPr>
          <a:xfrm>
            <a:off x="1110838" y="1877220"/>
            <a:ext cx="6128758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Support the Purdue University brand in your presentations by using a brand-friendly template. This template uses an accessible master layout. Please note that some changes </a:t>
            </a:r>
            <a:b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</a:br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to the PowerPoint template could impact accessibility by those with disabilities. Follow the instructions provided by Microsoft Office to ensure that your PowerPoint presentations are accessible to all users: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PT Accessibility URL" descr="PPT Accessibility URL">
            <a:extLst>
              <a:ext uri="{FF2B5EF4-FFF2-40B4-BE49-F238E27FC236}">
                <a16:creationId xmlns:a16="http://schemas.microsoft.com/office/drawing/2014/main" id="{BA1A708E-CC6F-5046-B62E-67EF72C834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0837" y="4133385"/>
            <a:ext cx="5765747" cy="75482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0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https://</a:t>
            </a:r>
            <a:r>
              <a:rPr lang="en-US" dirty="0" err="1">
                <a:solidFill>
                  <a:schemeClr val="accent1"/>
                </a:solidFill>
              </a:rPr>
              <a:t>support.office.com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en</a:t>
            </a:r>
            <a:r>
              <a:rPr lang="en-US" dirty="0">
                <a:solidFill>
                  <a:schemeClr val="accent1"/>
                </a:solidFill>
              </a:rPr>
              <a:t>-us/article/Make-your-PowerPoint-presentations-accessible-6f7772b2-2f33-4bd2-8ca7-dae3b2b3ef25</a:t>
            </a:r>
          </a:p>
        </p:txBody>
      </p:sp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6" y="6202177"/>
            <a:ext cx="85670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11/2/2022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88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ld Background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6116" y="1626244"/>
            <a:ext cx="5933959" cy="1523494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0000"/>
              </a:lnSpc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Slide </a:t>
            </a:r>
            <a:r>
              <a:rPr lang="en-US" dirty="0" err="1"/>
              <a:t>Acumin</a:t>
            </a:r>
            <a:r>
              <a:rPr lang="en-US" dirty="0"/>
              <a:t> Pro Extra Cond Bold Italic 60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121760" y="3990084"/>
            <a:ext cx="5322202" cy="336015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25" name="Black Triangle">
            <a:extLst>
              <a:ext uri="{FF2B5EF4-FFF2-40B4-BE49-F238E27FC236}">
                <a16:creationId xmlns:a16="http://schemas.microsoft.com/office/drawing/2014/main" id="{B39FD579-3334-AA49-8C7F-768033BE0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7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11/2/2022</a:t>
            </a:fld>
            <a:endParaRPr lang="en-US" dirty="0"/>
          </a:p>
        </p:txBody>
      </p:sp>
      <p:cxnSp>
        <p:nvCxnSpPr>
          <p:cNvPr id="33" name="Line">
            <a:extLst>
              <a:ext uri="{FF2B5EF4-FFF2-40B4-BE49-F238E27FC236}">
                <a16:creationId xmlns:a16="http://schemas.microsoft.com/office/drawing/2014/main" id="{E61121D3-034C-A148-89AD-C240C1E7F6F7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>
          <a:xfrm>
            <a:off x="8410660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17E123-FF50-1342-8D99-751B4988FD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558" y="6073297"/>
            <a:ext cx="3451339" cy="374486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B8F38D1-9FD3-B64D-9D22-038BCE3B7A63}"/>
              </a:ext>
            </a:extLst>
          </p:cNvPr>
          <p:cNvSpPr txBox="1">
            <a:spLocks/>
          </p:cNvSpPr>
          <p:nvPr userDrawn="1"/>
        </p:nvSpPr>
        <p:spPr>
          <a:xfrm>
            <a:off x="4182897" y="6526145"/>
            <a:ext cx="3125701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accent6">
                    <a:lumMod val="60000"/>
                    <a:lumOff val="40000"/>
                    <a:alpha val="70000"/>
                  </a:schemeClr>
                </a:solidFill>
              </a:rPr>
              <a:t>Purdue University is an Equal Access / Equal Opportunity institution.</a:t>
            </a:r>
          </a:p>
        </p:txBody>
      </p:sp>
    </p:spTree>
    <p:extLst>
      <p:ext uri="{BB962C8B-B14F-4D97-AF65-F5344CB8AC3E}">
        <p14:creationId xmlns:p14="http://schemas.microsoft.com/office/powerpoint/2010/main" val="2463502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8" pos="6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ack Bar">
            <a:extLst>
              <a:ext uri="{FF2B5EF4-FFF2-40B4-BE49-F238E27FC236}">
                <a16:creationId xmlns:a16="http://schemas.microsoft.com/office/drawing/2014/main" id="{6283C7A5-FA96-634B-82F6-99BF44D2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213" y="1345166"/>
            <a:ext cx="5491495" cy="341599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1465" y="1962540"/>
            <a:ext cx="5524500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</p:txBody>
      </p:sp>
      <p:sp>
        <p:nvSpPr>
          <p:cNvPr id="28" name="Date">
            <a:extLst>
              <a:ext uri="{FF2B5EF4-FFF2-40B4-BE49-F238E27FC236}">
                <a16:creationId xmlns:a16="http://schemas.microsoft.com/office/drawing/2014/main" id="{32B67432-75BE-B145-B884-FF16D239E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2587" y="6202177"/>
            <a:ext cx="77832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11/2/2022</a:t>
            </a:fld>
            <a:endParaRPr lang="en-US" dirty="0"/>
          </a:p>
        </p:txBody>
      </p:sp>
      <p:cxnSp>
        <p:nvCxnSpPr>
          <p:cNvPr id="30" name="Line">
            <a:extLst>
              <a:ext uri="{FF2B5EF4-FFF2-40B4-BE49-F238E27FC236}">
                <a16:creationId xmlns:a16="http://schemas.microsoft.com/office/drawing/2014/main" id="{58350E96-57A4-414B-9B8B-1430C2B4D38E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">
            <a:extLst>
              <a:ext uri="{FF2B5EF4-FFF2-40B4-BE49-F238E27FC236}">
                <a16:creationId xmlns:a16="http://schemas.microsoft.com/office/drawing/2014/main" id="{49E8753C-A442-034F-B0F4-92D22B324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54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984">
          <p15:clr>
            <a:srgbClr val="FBAE40"/>
          </p15:clr>
        </p15:guide>
        <p15:guide id="8" pos="696">
          <p15:clr>
            <a:srgbClr val="FBAE40"/>
          </p15:clr>
        </p15:guide>
        <p15:guide id="9" pos="11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 &amp; Pic/Char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lack Bar">
            <a:extLst>
              <a:ext uri="{FF2B5EF4-FFF2-40B4-BE49-F238E27FC236}">
                <a16:creationId xmlns:a16="http://schemas.microsoft.com/office/drawing/2014/main" id="{87C91AFD-CCD5-AA40-82FE-4B69C6151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2" name="Title">
            <a:extLst>
              <a:ext uri="{FF2B5EF4-FFF2-40B4-BE49-F238E27FC236}">
                <a16:creationId xmlns:a16="http://schemas.microsoft.com/office/drawing/2014/main" id="{73768DE6-FB80-874D-8DE0-986B46F1FD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679" y="1345166"/>
            <a:ext cx="5466371" cy="338554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4B5CCD19-DE21-294C-8B0B-3103725AE0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8501" y="1917388"/>
            <a:ext cx="3443499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Picture or Chart" descr="Picture or Chart">
            <a:extLst>
              <a:ext uri="{FF2B5EF4-FFF2-40B4-BE49-F238E27FC236}">
                <a16:creationId xmlns:a16="http://schemas.microsoft.com/office/drawing/2014/main" id="{699BD747-48B6-2547-8F7C-25A44594F61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65675" y="1920875"/>
            <a:ext cx="3965575" cy="2982913"/>
          </a:xfrm>
        </p:spPr>
        <p:txBody>
          <a:bodyPr lIns="0" tIns="0" rIns="0" bIns="0" anchor="ctr" anchorCtr="0"/>
          <a:lstStyle>
            <a:lvl1pPr algn="ctr">
              <a:defRPr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Insert picture or chart here</a:t>
            </a:r>
          </a:p>
        </p:txBody>
      </p:sp>
      <p:sp>
        <p:nvSpPr>
          <p:cNvPr id="23" name="Date">
            <a:extLst>
              <a:ext uri="{FF2B5EF4-FFF2-40B4-BE49-F238E27FC236}">
                <a16:creationId xmlns:a16="http://schemas.microsoft.com/office/drawing/2014/main" id="{CF069E70-AF49-2042-836A-1CC5C09B9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37270" y="6202177"/>
            <a:ext cx="84363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11/2/2022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BCC405A1-23C8-8E4E-940E-49CA3B709385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">
            <a:extLst>
              <a:ext uri="{FF2B5EF4-FFF2-40B4-BE49-F238E27FC236}">
                <a16:creationId xmlns:a16="http://schemas.microsoft.com/office/drawing/2014/main" id="{50D54855-2B56-7D4D-BC1F-BBB8B58B9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46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" descr="Description of Picture">
            <a:extLst>
              <a:ext uri="{FF2B5EF4-FFF2-40B4-BE49-F238E27FC236}">
                <a16:creationId xmlns:a16="http://schemas.microsoft.com/office/drawing/2014/main" id="{B6A7C9B5-3617-0144-A4ED-16186741E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0D6DAF39-EE35-6843-807B-FF770BE212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381000" y="304800"/>
            <a:ext cx="2879168" cy="125342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1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/>
              <a:t>Brief photo caption. Place in top left or right corner. </a:t>
            </a:r>
            <a:r>
              <a:rPr lang="en-US" dirty="0" err="1"/>
              <a:t>Acumin</a:t>
            </a:r>
            <a:r>
              <a:rPr lang="en-US" dirty="0"/>
              <a:t> Pro Bold 18 pt. Make text black or white for legibility.</a:t>
            </a:r>
          </a:p>
        </p:txBody>
      </p:sp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7" y="6202177"/>
            <a:ext cx="856700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11/2/2022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258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2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Fact/High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ld Background">
            <a:extLst>
              <a:ext uri="{FF2B5EF4-FFF2-40B4-BE49-F238E27FC236}">
                <a16:creationId xmlns:a16="http://schemas.microsoft.com/office/drawing/2014/main" id="{5CCAEC11-865D-CB4B-88E8-5AF51FB37FBE}"/>
              </a:ext>
            </a:extLst>
          </p:cNvPr>
          <p:cNvSpPr/>
          <p:nvPr/>
        </p:nvSpPr>
        <p:spPr>
          <a:xfrm>
            <a:off x="0" y="5788"/>
            <a:ext cx="9143999" cy="68522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ding">
            <a:extLst>
              <a:ext uri="{FF2B5EF4-FFF2-40B4-BE49-F238E27FC236}">
                <a16:creationId xmlns:a16="http://schemas.microsoft.com/office/drawing/2014/main" id="{4D7D7E43-151C-6148-8D70-1135C4C4B7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2170159" y="1466566"/>
            <a:ext cx="4814498" cy="1210973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ctr">
              <a:defRPr sz="8600" b="0" i="0" cap="none" spc="0">
                <a:solidFill>
                  <a:schemeClr val="accent2"/>
                </a:solidFill>
                <a:latin typeface="United Sans Rg Md" pitchFamily="50" charset="0"/>
              </a:defRPr>
            </a:lvl1pPr>
          </a:lstStyle>
          <a:p>
            <a:r>
              <a:rPr lang="en-US" dirty="0"/>
              <a:t>123</a:t>
            </a:r>
          </a:p>
        </p:txBody>
      </p:sp>
      <p:sp>
        <p:nvSpPr>
          <p:cNvPr id="20" name="Black Bar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1986208" y="2744421"/>
            <a:ext cx="5179092" cy="440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head">
            <a:extLst>
              <a:ext uri="{FF2B5EF4-FFF2-40B4-BE49-F238E27FC236}">
                <a16:creationId xmlns:a16="http://schemas.microsoft.com/office/drawing/2014/main" id="{0B79470A-88E7-9241-9D11-9A69D7623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6207" y="2706475"/>
            <a:ext cx="5171597" cy="553998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3600" b="1" i="0" spc="300">
                <a:solidFill>
                  <a:schemeClr val="accent4"/>
                </a:solidFill>
                <a:latin typeface="United Sans Cd Md" pitchFamily="50" charset="0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TOPIC OR TITLE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BD416322-CF1A-F143-B2A9-844B608C50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6451" y="3540352"/>
            <a:ext cx="5008850" cy="1122744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normalizeH="0" baseline="0">
                <a:solidFill>
                  <a:schemeClr val="bg1"/>
                </a:solidFill>
                <a:latin typeface="Acumin Pro Medium" panose="020B0504020202020204" pitchFamily="34" charset="77"/>
              </a:defRPr>
            </a:lvl1pPr>
          </a:lstStyle>
          <a:p>
            <a:pPr lvl="0"/>
            <a:r>
              <a:rPr lang="en-US" dirty="0"/>
              <a:t>Fact or highlight. </a:t>
            </a:r>
            <a:r>
              <a:rPr lang="en-US" dirty="0" err="1"/>
              <a:t>Acumin</a:t>
            </a:r>
            <a:r>
              <a:rPr lang="en-US" dirty="0"/>
              <a:t> Pro Medium 24 pt. Keep it short with bite-size chunks of information.</a:t>
            </a:r>
          </a:p>
        </p:txBody>
      </p:sp>
      <p:pic>
        <p:nvPicPr>
          <p:cNvPr id="24" name="Gold Triangle">
            <a:extLst>
              <a:ext uri="{FF2B5EF4-FFF2-40B4-BE49-F238E27FC236}">
                <a16:creationId xmlns:a16="http://schemas.microsoft.com/office/drawing/2014/main" id="{4DC803D7-BDE8-2740-B36D-EB98236E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5" name="Date">
            <a:extLst>
              <a:ext uri="{FF2B5EF4-FFF2-40B4-BE49-F238E27FC236}">
                <a16:creationId xmlns:a16="http://schemas.microsoft.com/office/drawing/2014/main" id="{A7492D50-D618-9F40-B9F2-9B084418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5646" y="6202177"/>
            <a:ext cx="76526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11/2/2022</a:t>
            </a:fld>
            <a:endParaRPr lang="en-US" dirty="0"/>
          </a:p>
        </p:txBody>
      </p:sp>
      <p:cxnSp>
        <p:nvCxnSpPr>
          <p:cNvPr id="27" name="Line">
            <a:extLst>
              <a:ext uri="{FF2B5EF4-FFF2-40B4-BE49-F238E27FC236}">
                <a16:creationId xmlns:a16="http://schemas.microsoft.com/office/drawing/2014/main" id="{8F96F97C-D2D6-7949-BDC5-C0B91FB918BD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">
            <a:extLst>
              <a:ext uri="{FF2B5EF4-FFF2-40B4-BE49-F238E27FC236}">
                <a16:creationId xmlns:a16="http://schemas.microsoft.com/office/drawing/2014/main" id="{8E13B548-F076-CF46-A887-15D7D486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AAA970-405F-DC43-9176-6628DF72AD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558" y="6073297"/>
            <a:ext cx="3451339" cy="374486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58C5544-E972-3243-9891-A61ECA16A2E9}"/>
              </a:ext>
            </a:extLst>
          </p:cNvPr>
          <p:cNvSpPr txBox="1">
            <a:spLocks/>
          </p:cNvSpPr>
          <p:nvPr userDrawn="1"/>
        </p:nvSpPr>
        <p:spPr>
          <a:xfrm>
            <a:off x="4182897" y="6526145"/>
            <a:ext cx="3125701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accent6">
                    <a:lumMod val="60000"/>
                    <a:lumOff val="40000"/>
                    <a:alpha val="70000"/>
                  </a:schemeClr>
                </a:solidFill>
              </a:rPr>
              <a:t>Purdue University is an Equal Access / Equal Opportunity institution.</a:t>
            </a:r>
          </a:p>
        </p:txBody>
      </p:sp>
    </p:spTree>
    <p:extLst>
      <p:ext uri="{BB962C8B-B14F-4D97-AF65-F5344CB8AC3E}">
        <p14:creationId xmlns:p14="http://schemas.microsoft.com/office/powerpoint/2010/main" val="2707393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orient="horz" pos="1008">
          <p15:clr>
            <a:srgbClr val="FBAE40"/>
          </p15:clr>
        </p15:guide>
        <p15:guide id="8" orient="horz" pos="14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ld Background">
            <a:extLst>
              <a:ext uri="{FF2B5EF4-FFF2-40B4-BE49-F238E27FC236}">
                <a16:creationId xmlns:a16="http://schemas.microsoft.com/office/drawing/2014/main" id="{F59025A6-822F-2D44-9F31-61A4A63F5CD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089144" y="1557666"/>
            <a:ext cx="5500897" cy="85408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00775FC-E9E4-FF46-A522-92CC39196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311" y="2578489"/>
            <a:ext cx="5500891" cy="880790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Conclusion, call to action or contact information.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pic>
        <p:nvPicPr>
          <p:cNvPr id="21" name="Black Triangle">
            <a:extLst>
              <a:ext uri="{FF2B5EF4-FFF2-40B4-BE49-F238E27FC236}">
                <a16:creationId xmlns:a16="http://schemas.microsoft.com/office/drawing/2014/main" id="{237F821D-D4B4-C442-814B-E1605BD75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2" name="Date">
            <a:extLst>
              <a:ext uri="{FF2B5EF4-FFF2-40B4-BE49-F238E27FC236}">
                <a16:creationId xmlns:a16="http://schemas.microsoft.com/office/drawing/2014/main" id="{F8CD2E15-DFA2-0F4C-8839-A9AD4504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63394" y="6202177"/>
            <a:ext cx="817513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11/2/2022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A45DD0F1-B8FD-0047-817A-E2982F127A6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>
            <a:extLst>
              <a:ext uri="{FF2B5EF4-FFF2-40B4-BE49-F238E27FC236}">
                <a16:creationId xmlns:a16="http://schemas.microsoft.com/office/drawing/2014/main" id="{ACFC5D5C-1C9B-F148-A910-72ADDA93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0A3AE7-E260-E842-BB4C-D48669A090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558" y="6073297"/>
            <a:ext cx="3451339" cy="374486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8BF919C-C6DA-1648-BC2F-43AFC5391FFA}"/>
              </a:ext>
            </a:extLst>
          </p:cNvPr>
          <p:cNvSpPr txBox="1">
            <a:spLocks/>
          </p:cNvSpPr>
          <p:nvPr userDrawn="1"/>
        </p:nvSpPr>
        <p:spPr>
          <a:xfrm>
            <a:off x="4182897" y="6526145"/>
            <a:ext cx="3125701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accent6">
                    <a:lumMod val="60000"/>
                    <a:lumOff val="40000"/>
                    <a:alpha val="70000"/>
                  </a:schemeClr>
                </a:solidFill>
              </a:rPr>
              <a:t>Purdue University is an Equal Access / Equal Opportunity institution.</a:t>
            </a:r>
          </a:p>
        </p:txBody>
      </p:sp>
    </p:spTree>
    <p:extLst>
      <p:ext uri="{BB962C8B-B14F-4D97-AF65-F5344CB8AC3E}">
        <p14:creationId xmlns:p14="http://schemas.microsoft.com/office/powerpoint/2010/main" val="69532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5646" y="6202177"/>
            <a:ext cx="765261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11/2/2022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433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FF833F-712C-324A-8187-5455C581BDB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1CA4CDA-6C65-AD47-BF1D-11A2C690D1A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31558" y="6073297"/>
            <a:ext cx="3451339" cy="374486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FF52C76-EEA4-2348-AC86-68D0F7CF4D2E}"/>
              </a:ext>
            </a:extLst>
          </p:cNvPr>
          <p:cNvSpPr txBox="1">
            <a:spLocks/>
          </p:cNvSpPr>
          <p:nvPr userDrawn="1"/>
        </p:nvSpPr>
        <p:spPr>
          <a:xfrm>
            <a:off x="4182897" y="6526145"/>
            <a:ext cx="3125701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accent6">
                    <a:lumMod val="60000"/>
                    <a:lumOff val="40000"/>
                    <a:alpha val="70000"/>
                  </a:schemeClr>
                </a:solidFill>
              </a:rPr>
              <a:t>Purdue University is an Equal Access / Equal Opportunity institution.</a:t>
            </a:r>
          </a:p>
        </p:txBody>
      </p:sp>
    </p:spTree>
    <p:extLst>
      <p:ext uri="{BB962C8B-B14F-4D97-AF65-F5344CB8AC3E}">
        <p14:creationId xmlns:p14="http://schemas.microsoft.com/office/powerpoint/2010/main" val="359533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0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056">
          <p15:clr>
            <a:srgbClr val="F26B43"/>
          </p15:clr>
        </p15:guide>
        <p15:guide id="4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C6DAED2-C73D-2443-84E6-FD89A1066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116" y="1626244"/>
            <a:ext cx="5933959" cy="1491499"/>
          </a:xfrm>
        </p:spPr>
        <p:txBody>
          <a:bodyPr/>
          <a:lstStyle/>
          <a:p>
            <a:r>
              <a:rPr lang="en-US" dirty="0"/>
              <a:t>How to look up your  PARP or CCH  Credits 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4021E30B-3F73-3D4B-B22E-DFCD13F09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1994" y="3914669"/>
            <a:ext cx="5322202" cy="677108"/>
          </a:xfrm>
        </p:spPr>
        <p:txBody>
          <a:bodyPr/>
          <a:lstStyle/>
          <a:p>
            <a:r>
              <a:rPr lang="en-US" dirty="0"/>
              <a:t>Bryan Overstreet  - Purdue Extension Jasper County  ANR 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4EEC893F-2E6E-8648-8011-345CAE34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C8E1-D369-0F48-9062-BB068AFD07CE}" type="datetime1">
              <a:rPr lang="en-US" smtClean="0"/>
              <a:pPr/>
              <a:t>11/2/2022</a:t>
            </a:fld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C6C36F4-D49A-904E-968D-C3A9784A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43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88737-7BB0-492C-B567-268EE03AA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C8E1-D369-0F48-9062-BB068AFD07CE}" type="datetime1">
              <a:rPr lang="en-US" smtClean="0"/>
              <a:pPr/>
              <a:t>11/2/2022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605F3C-3CCE-4F81-9169-F46F28F8C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EC6FE0-26AF-4270-BB29-80A2517AB8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28" t="11746" r="16161" b="27460"/>
          <a:stretch/>
        </p:blipFill>
        <p:spPr>
          <a:xfrm>
            <a:off x="138312" y="46125"/>
            <a:ext cx="6996792" cy="56416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4FA44C-7BB4-42F9-B9DE-5952ECACF6E7}"/>
              </a:ext>
            </a:extLst>
          </p:cNvPr>
          <p:cNvSpPr txBox="1"/>
          <p:nvPr/>
        </p:nvSpPr>
        <p:spPr>
          <a:xfrm>
            <a:off x="338818" y="1647575"/>
            <a:ext cx="6694714" cy="36739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Purdue Pete, Boilermaker, West Lafayette, IN 765-222-1010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2185DE-BB74-4ABA-B116-453F65B1813F}"/>
              </a:ext>
            </a:extLst>
          </p:cNvPr>
          <p:cNvSpPr/>
          <p:nvPr/>
        </p:nvSpPr>
        <p:spPr>
          <a:xfrm>
            <a:off x="2100881" y="2492330"/>
            <a:ext cx="612321" cy="367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51F7380-515F-4E0F-9A9A-7E2349CFBDCB}"/>
              </a:ext>
            </a:extLst>
          </p:cNvPr>
          <p:cNvSpPr/>
          <p:nvPr/>
        </p:nvSpPr>
        <p:spPr>
          <a:xfrm rot="1405931">
            <a:off x="1267948" y="5358599"/>
            <a:ext cx="2354386" cy="5605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5CEA0CC-994F-42DF-B7D3-C68B58CA896B}"/>
              </a:ext>
            </a:extLst>
          </p:cNvPr>
          <p:cNvSpPr/>
          <p:nvPr/>
        </p:nvSpPr>
        <p:spPr>
          <a:xfrm rot="10418276">
            <a:off x="2022564" y="3400068"/>
            <a:ext cx="2171700" cy="3673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D7A79E-21B7-4C8B-B668-FA549F10F0F9}"/>
              </a:ext>
            </a:extLst>
          </p:cNvPr>
          <p:cNvSpPr txBox="1"/>
          <p:nvPr/>
        </p:nvSpPr>
        <p:spPr>
          <a:xfrm>
            <a:off x="4404369" y="3048496"/>
            <a:ext cx="1921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print permit</a:t>
            </a:r>
          </a:p>
          <a:p>
            <a:r>
              <a:rPr lang="en-US" dirty="0"/>
              <a:t>“the card” </a:t>
            </a:r>
          </a:p>
        </p:txBody>
      </p:sp>
      <p:pic>
        <p:nvPicPr>
          <p:cNvPr id="12" name="Picture Placeholder 5">
            <a:extLst>
              <a:ext uri="{FF2B5EF4-FFF2-40B4-BE49-F238E27FC236}">
                <a16:creationId xmlns:a16="http://schemas.microsoft.com/office/drawing/2014/main" id="{CC58C8AA-BF99-4344-9653-FC1CCA072E8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1630" t="66548" r="16518" b="11547"/>
          <a:stretch/>
        </p:blipFill>
        <p:spPr>
          <a:xfrm>
            <a:off x="3486432" y="5216445"/>
            <a:ext cx="5452498" cy="160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56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3354486-2A6A-DD4E-9A8D-861B2E201A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Body Text">
            <a:extLst>
              <a:ext uri="{FF2B5EF4-FFF2-40B4-BE49-F238E27FC236}">
                <a16:creationId xmlns:a16="http://schemas.microsoft.com/office/drawing/2014/main" id="{DDF1DEAD-BDC7-D142-97B9-9A0BD2570B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7847" y="2284875"/>
            <a:ext cx="7033771" cy="986832"/>
          </a:xfrm>
        </p:spPr>
        <p:txBody>
          <a:bodyPr/>
          <a:lstStyle/>
          <a:p>
            <a:r>
              <a:rPr lang="en-US" dirty="0"/>
              <a:t> </a:t>
            </a:r>
          </a:p>
          <a:p>
            <a:r>
              <a:rPr lang="en-US" dirty="0"/>
              <a:t>  Be sure to fill out the survey that will be sent to you later this morning  to get your credits for this program. </a:t>
            </a:r>
          </a:p>
          <a:p>
            <a:endParaRPr lang="en-US" dirty="0"/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0B04DDC6-A6C5-6D40-8160-BEDB0CF8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C8E1-D369-0F48-9062-BB068AFD07CE}" type="datetime1">
              <a:rPr lang="en-US" smtClean="0"/>
              <a:pPr/>
              <a:t>11/2/2022</a:t>
            </a:fld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05C2BE5-BF22-EF46-A621-4EB44D38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098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4F79-FBAD-6841-BE1A-D78485A731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https://www.oisc.purdue.edu/pesticide/index.html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569EF8-5CE2-B743-97FC-39C55DF98A2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C8DACD-4E35-4E4C-AC75-C3DE50F04E7E}" type="datetime1">
              <a:rPr lang="en-US" smtClean="0"/>
              <a:pPr/>
              <a:t>11/2/2022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31CDC-278C-C94F-9E45-CE9B9D8BF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4FC6979-3428-C54C-8806-ABE2549D49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65229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rrow: Left 3">
            <a:extLst>
              <a:ext uri="{FF2B5EF4-FFF2-40B4-BE49-F238E27FC236}">
                <a16:creationId xmlns:a16="http://schemas.microsoft.com/office/drawing/2014/main" id="{5B10EC8E-75E9-4200-A4C5-3EB2BE78AD45}"/>
              </a:ext>
            </a:extLst>
          </p:cNvPr>
          <p:cNvSpPr/>
          <p:nvPr/>
        </p:nvSpPr>
        <p:spPr>
          <a:xfrm>
            <a:off x="10701325" y="4149559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4F8678-8C3D-434E-9F3D-69CAAB9A1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52" y="955122"/>
            <a:ext cx="6456276" cy="5041041"/>
          </a:xfrm>
          <a:prstGeom prst="rect">
            <a:avLst/>
          </a:prstGeom>
        </p:spPr>
      </p:pic>
      <p:sp>
        <p:nvSpPr>
          <p:cNvPr id="9" name="Arrow: Up 8">
            <a:extLst>
              <a:ext uri="{FF2B5EF4-FFF2-40B4-BE49-F238E27FC236}">
                <a16:creationId xmlns:a16="http://schemas.microsoft.com/office/drawing/2014/main" id="{7C1E80CD-CD63-40BD-B2CF-3333AE0E6E73}"/>
              </a:ext>
            </a:extLst>
          </p:cNvPr>
          <p:cNvSpPr/>
          <p:nvPr/>
        </p:nvSpPr>
        <p:spPr>
          <a:xfrm>
            <a:off x="4087368" y="3171151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59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4F79-FBAD-6841-BE1A-D78485A731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https://www.oisc.purdue.edu/pesticide/index.html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569EF8-5CE2-B743-97FC-39C55DF98A2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C8DACD-4E35-4E4C-AC75-C3DE50F04E7E}" type="datetime1">
              <a:rPr lang="en-US" smtClean="0"/>
              <a:pPr/>
              <a:t>11/2/2022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31CDC-278C-C94F-9E45-CE9B9D8BF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4FC6979-3428-C54C-8806-ABE2549D4927}"/>
              </a:ext>
            </a:extLst>
          </p:cNvPr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F2B14F0-6DB2-4ED0-A96D-CD009F7DB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126" y="986925"/>
            <a:ext cx="6467747" cy="4884149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5B10EC8E-75E9-4200-A4C5-3EB2BE78AD45}"/>
              </a:ext>
            </a:extLst>
          </p:cNvPr>
          <p:cNvSpPr/>
          <p:nvPr/>
        </p:nvSpPr>
        <p:spPr>
          <a:xfrm>
            <a:off x="2933119" y="5181405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32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Searching for your credits 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9A551606-6DE1-BD45-B8A4-1DCA2AC5D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6895" y="955122"/>
            <a:ext cx="6315692" cy="1067152"/>
          </a:xfrm>
        </p:spPr>
        <p:txBody>
          <a:bodyPr/>
          <a:lstStyle/>
          <a:p>
            <a:r>
              <a:rPr lang="en-US" dirty="0"/>
              <a:t>Put in your name  and county and program type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flipV="1">
            <a:off x="11029360" y="2941163"/>
            <a:ext cx="914400" cy="1480008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C8DACD-4E35-4E4C-AC75-C3DE50F04E7E}" type="datetime1">
              <a:rPr lang="en-US" smtClean="0"/>
              <a:pPr/>
              <a:t>11/2/2022</a:t>
            </a:fld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C678B6-0010-47F2-BC3D-C879706ED5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71" r="-1360" b="15356"/>
          <a:stretch/>
        </p:blipFill>
        <p:spPr>
          <a:xfrm>
            <a:off x="397023" y="1263192"/>
            <a:ext cx="8500782" cy="4685121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6C8C52DE-40C7-49EB-9FE7-5BCE17132F10}"/>
              </a:ext>
            </a:extLst>
          </p:cNvPr>
          <p:cNvSpPr/>
          <p:nvPr/>
        </p:nvSpPr>
        <p:spPr>
          <a:xfrm>
            <a:off x="8108040" y="458420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5CC09D91-DABE-4F66-B09E-A9F9C0BF81B1}"/>
              </a:ext>
            </a:extLst>
          </p:cNvPr>
          <p:cNvSpPr/>
          <p:nvPr/>
        </p:nvSpPr>
        <p:spPr>
          <a:xfrm>
            <a:off x="5156462" y="502820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87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Searching for your credits 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9A551606-6DE1-BD45-B8A4-1DCA2AC5D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6895" y="1345166"/>
            <a:ext cx="6315692" cy="33855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flipV="1">
            <a:off x="11029360" y="2941163"/>
            <a:ext cx="914400" cy="1480008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C8DACD-4E35-4E4C-AC75-C3DE50F04E7E}" type="datetime1">
              <a:rPr lang="en-US" smtClean="0"/>
              <a:pPr/>
              <a:t>11/2/2022</a:t>
            </a:fld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7CAE48E3-B97F-4BCD-A544-BA07A67AFEBC}"/>
              </a:ext>
            </a:extLst>
          </p:cNvPr>
          <p:cNvSpPr/>
          <p:nvPr/>
        </p:nvSpPr>
        <p:spPr>
          <a:xfrm>
            <a:off x="11029360" y="4775478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CF507BD8-53C5-4959-BA42-78A4B7B81F47}"/>
              </a:ext>
            </a:extLst>
          </p:cNvPr>
          <p:cNvSpPr/>
          <p:nvPr/>
        </p:nvSpPr>
        <p:spPr>
          <a:xfrm>
            <a:off x="10508152" y="4887232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56DD9B-6F8B-48AB-B0F2-144060B7F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81" y="1121790"/>
            <a:ext cx="7636757" cy="4883176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18934869-5EA9-4292-B4E7-B2F5C0F19FF0}"/>
              </a:ext>
            </a:extLst>
          </p:cNvPr>
          <p:cNvSpPr/>
          <p:nvPr/>
        </p:nvSpPr>
        <p:spPr>
          <a:xfrm>
            <a:off x="4444741" y="4250641"/>
            <a:ext cx="914400" cy="10094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23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Searching for your credits 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9A551606-6DE1-BD45-B8A4-1DCA2AC5D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6895" y="1345166"/>
            <a:ext cx="6315692" cy="33855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flipV="1">
            <a:off x="11029360" y="2941163"/>
            <a:ext cx="914400" cy="1480008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C8DACD-4E35-4E4C-AC75-C3DE50F04E7E}" type="datetime1">
              <a:rPr lang="en-US" smtClean="0"/>
              <a:pPr/>
              <a:t>11/2/2022</a:t>
            </a:fld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7CAE48E3-B97F-4BCD-A544-BA07A67AFEBC}"/>
              </a:ext>
            </a:extLst>
          </p:cNvPr>
          <p:cNvSpPr/>
          <p:nvPr/>
        </p:nvSpPr>
        <p:spPr>
          <a:xfrm>
            <a:off x="11029360" y="4775478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CF507BD8-53C5-4959-BA42-78A4B7B81F47}"/>
              </a:ext>
            </a:extLst>
          </p:cNvPr>
          <p:cNvSpPr/>
          <p:nvPr/>
        </p:nvSpPr>
        <p:spPr>
          <a:xfrm>
            <a:off x="10508152" y="4887232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56DD9B-6F8B-48AB-B0F2-144060B7F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81" y="1121790"/>
            <a:ext cx="7636757" cy="4883176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18934869-5EA9-4292-B4E7-B2F5C0F19FF0}"/>
              </a:ext>
            </a:extLst>
          </p:cNvPr>
          <p:cNvSpPr/>
          <p:nvPr/>
        </p:nvSpPr>
        <p:spPr>
          <a:xfrm>
            <a:off x="4444741" y="4250641"/>
            <a:ext cx="914400" cy="10094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202F04-2092-4E19-9158-CE4B7E0E4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86" y="936222"/>
            <a:ext cx="8098007" cy="5137555"/>
          </a:xfrm>
          <a:prstGeom prst="rect">
            <a:avLst/>
          </a:prstGeom>
        </p:spPr>
      </p:pic>
      <p:sp>
        <p:nvSpPr>
          <p:cNvPr id="14" name="Arrow: Up 13">
            <a:extLst>
              <a:ext uri="{FF2B5EF4-FFF2-40B4-BE49-F238E27FC236}">
                <a16:creationId xmlns:a16="http://schemas.microsoft.com/office/drawing/2014/main" id="{2807D0FC-8970-4748-ADB2-48D69E1A6F79}"/>
              </a:ext>
            </a:extLst>
          </p:cNvPr>
          <p:cNvSpPr/>
          <p:nvPr/>
        </p:nvSpPr>
        <p:spPr>
          <a:xfrm>
            <a:off x="5345863" y="5746705"/>
            <a:ext cx="484632" cy="8206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57FCE87C-1B37-4CBF-B1E6-4A48EA616054}"/>
              </a:ext>
            </a:extLst>
          </p:cNvPr>
          <p:cNvSpPr/>
          <p:nvPr/>
        </p:nvSpPr>
        <p:spPr>
          <a:xfrm>
            <a:off x="7085488" y="5736210"/>
            <a:ext cx="484632" cy="8689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9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C7E7E57-AB20-4474-B7DC-A81DD71BE0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41496" t="11310" r="16317" b="33571"/>
          <a:stretch/>
        </p:blipFill>
        <p:spPr>
          <a:xfrm>
            <a:off x="364866" y="479329"/>
            <a:ext cx="8545116" cy="60677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357DC-863C-4CDA-838F-412612A1D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C8E1-D369-0F48-9062-BB068AFD07CE}" type="datetime1">
              <a:rPr lang="en-US" smtClean="0"/>
              <a:pPr/>
              <a:t>11/2/2022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3A60E7-7F4F-41DF-8E16-FCBBAE35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A2553BB-4AFB-4D69-BD71-19724008D868}"/>
              </a:ext>
            </a:extLst>
          </p:cNvPr>
          <p:cNvSpPr/>
          <p:nvPr/>
        </p:nvSpPr>
        <p:spPr>
          <a:xfrm rot="10455012">
            <a:off x="2514600" y="4563836"/>
            <a:ext cx="2645229" cy="351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286E3E-2985-4FA2-A835-7B1A35A8745E}"/>
              </a:ext>
            </a:extLst>
          </p:cNvPr>
          <p:cNvSpPr txBox="1"/>
          <p:nvPr/>
        </p:nvSpPr>
        <p:spPr>
          <a:xfrm>
            <a:off x="922564" y="114300"/>
            <a:ext cx="226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OR…</a:t>
            </a:r>
          </a:p>
        </p:txBody>
      </p:sp>
    </p:spTree>
    <p:extLst>
      <p:ext uri="{BB962C8B-B14F-4D97-AF65-F5344CB8AC3E}">
        <p14:creationId xmlns:p14="http://schemas.microsoft.com/office/powerpoint/2010/main" val="3192857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41236C2-BB8B-457A-80A0-B9629AFF24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41857" t="11441" r="16239" b="34261"/>
          <a:stretch/>
        </p:blipFill>
        <p:spPr>
          <a:xfrm>
            <a:off x="547687" y="0"/>
            <a:ext cx="8231448" cy="599983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B2135-EB2A-440D-A926-F5A55E6F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C8E1-D369-0F48-9062-BB068AFD07CE}" type="datetime1">
              <a:rPr lang="en-US" smtClean="0"/>
              <a:pPr/>
              <a:t>11/2/2022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0F64C2-C7ED-4E3C-AC8D-C5E5A2C9C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491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859D358-296C-457E-A519-5529F6CD8EB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42031" t="11785" r="16183" b="44286"/>
          <a:stretch/>
        </p:blipFill>
        <p:spPr>
          <a:xfrm>
            <a:off x="244930" y="30551"/>
            <a:ext cx="8443594" cy="499308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11145-AD54-467C-822D-0B8C2D23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C8E1-D369-0F48-9062-BB068AFD07CE}" type="datetime1">
              <a:rPr lang="en-US" smtClean="0"/>
              <a:pPr/>
              <a:t>11/2/2022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06872-72CF-4919-8105-DCF0C41FE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216AC8-D5E8-4733-91FD-FFDDBDF062BB}"/>
              </a:ext>
            </a:extLst>
          </p:cNvPr>
          <p:cNvSpPr txBox="1"/>
          <p:nvPr/>
        </p:nvSpPr>
        <p:spPr>
          <a:xfrm>
            <a:off x="359229" y="2159702"/>
            <a:ext cx="6694714" cy="36739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Purdue Pete, Boilermaker, West Lafayette, IN 765-222-1010 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73551D8-18EC-43FA-87C1-22EF2EF00902}"/>
              </a:ext>
            </a:extLst>
          </p:cNvPr>
          <p:cNvSpPr/>
          <p:nvPr/>
        </p:nvSpPr>
        <p:spPr>
          <a:xfrm rot="14071681">
            <a:off x="457200" y="4506686"/>
            <a:ext cx="2114550" cy="5169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74976"/>
      </p:ext>
    </p:extLst>
  </p:cSld>
  <p:clrMapOvr>
    <a:masterClrMapping/>
  </p:clrMapOvr>
</p:sld>
</file>

<file path=ppt/theme/theme1.xml><?xml version="1.0" encoding="utf-8"?>
<a:theme xmlns:a="http://schemas.openxmlformats.org/drawingml/2006/main" name="Purdue1">
  <a:themeElements>
    <a:clrScheme name="PurdueColors">
      <a:dk1>
        <a:srgbClr val="000000"/>
      </a:dk1>
      <a:lt1>
        <a:srgbClr val="000000"/>
      </a:lt1>
      <a:dk2>
        <a:srgbClr val="C4BFC0"/>
      </a:dk2>
      <a:lt2>
        <a:srgbClr val="C9B991"/>
      </a:lt2>
      <a:accent1>
        <a:srgbClr val="8E6F3E"/>
      </a:accent1>
      <a:accent2>
        <a:srgbClr val="555960"/>
      </a:accent2>
      <a:accent3>
        <a:srgbClr val="C9B991"/>
      </a:accent3>
      <a:accent4>
        <a:srgbClr val="FFFFFF"/>
      </a:accent4>
      <a:accent5>
        <a:srgbClr val="000000"/>
      </a:accent5>
      <a:accent6>
        <a:srgbClr val="555960"/>
      </a:accent6>
      <a:hlink>
        <a:srgbClr val="000000"/>
      </a:hlink>
      <a:folHlink>
        <a:srgbClr val="555960"/>
      </a:folHlink>
    </a:clrScheme>
    <a:fontScheme name="PurdueBrand">
      <a:majorFont>
        <a:latin typeface="Acumin Pro ExtraCondensed Smbd"/>
        <a:ea typeface=""/>
        <a:cs typeface=""/>
      </a:majorFont>
      <a:minorFont>
        <a:latin typeface="Acumin Pro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9A4BF5A-FA82-4743-A356-F30104E9702E}" vid="{D9FFC432-544D-40FD-A9FA-DB110107A1D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Purdue1</Template>
  <TotalTime>175</TotalTime>
  <Words>367</Words>
  <Application>Microsoft Office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Acumin Pro SemiCondensed</vt:lpstr>
      <vt:lpstr>Acumin Pro ExtraCondensed Smbd</vt:lpstr>
      <vt:lpstr>Acumin Pro</vt:lpstr>
      <vt:lpstr>Acumin Pro ExtraCondensed</vt:lpstr>
      <vt:lpstr>Arial</vt:lpstr>
      <vt:lpstr>Acumin Pro Semibold</vt:lpstr>
      <vt:lpstr>Acumin Pro Medium</vt:lpstr>
      <vt:lpstr>Wingdings</vt:lpstr>
      <vt:lpstr>United Sans Rg Md</vt:lpstr>
      <vt:lpstr>United Sans Cd Md</vt:lpstr>
      <vt:lpstr>Purdue1</vt:lpstr>
      <vt:lpstr>How to look up your  PARP or CCH  Credits </vt:lpstr>
      <vt:lpstr>https://www.oisc.purdue.edu/pesticide/index.html</vt:lpstr>
      <vt:lpstr>https://www.oisc.purdue.edu/pesticide/index.html</vt:lpstr>
      <vt:lpstr>Searching for your credits </vt:lpstr>
      <vt:lpstr>Searching for your credits </vt:lpstr>
      <vt:lpstr>Searching for your credits 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Merzdorf, Russell J.</dc:creator>
  <cp:lastModifiedBy>Janssen, Cheri L.</cp:lastModifiedBy>
  <cp:revision>15</cp:revision>
  <dcterms:created xsi:type="dcterms:W3CDTF">2020-12-14T17:03:02Z</dcterms:created>
  <dcterms:modified xsi:type="dcterms:W3CDTF">2022-11-02T11:24:47Z</dcterms:modified>
</cp:coreProperties>
</file>