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1"/>
  </p:sldMasterIdLst>
  <p:notesMasterIdLst>
    <p:notesMasterId r:id="rId46"/>
  </p:notesMasterIdLst>
  <p:sldIdLst>
    <p:sldId id="285" r:id="rId2"/>
    <p:sldId id="488" r:id="rId3"/>
    <p:sldId id="312" r:id="rId4"/>
    <p:sldId id="487" r:id="rId5"/>
    <p:sldId id="482" r:id="rId6"/>
    <p:sldId id="484" r:id="rId7"/>
    <p:sldId id="317" r:id="rId8"/>
    <p:sldId id="345" r:id="rId9"/>
    <p:sldId id="313" r:id="rId10"/>
    <p:sldId id="320" r:id="rId11"/>
    <p:sldId id="485" r:id="rId12"/>
    <p:sldId id="368" r:id="rId13"/>
    <p:sldId id="314" r:id="rId14"/>
    <p:sldId id="321" r:id="rId15"/>
    <p:sldId id="346" r:id="rId16"/>
    <p:sldId id="486" r:id="rId17"/>
    <p:sldId id="499" r:id="rId18"/>
    <p:sldId id="342" r:id="rId19"/>
    <p:sldId id="347" r:id="rId20"/>
    <p:sldId id="348" r:id="rId21"/>
    <p:sldId id="489" r:id="rId22"/>
    <p:sldId id="490" r:id="rId23"/>
    <p:sldId id="491" r:id="rId24"/>
    <p:sldId id="492" r:id="rId25"/>
    <p:sldId id="494" r:id="rId26"/>
    <p:sldId id="495" r:id="rId27"/>
    <p:sldId id="496" r:id="rId28"/>
    <p:sldId id="497" r:id="rId29"/>
    <p:sldId id="340" r:id="rId30"/>
    <p:sldId id="341" r:id="rId31"/>
    <p:sldId id="498" r:id="rId32"/>
    <p:sldId id="798" r:id="rId33"/>
    <p:sldId id="608" r:id="rId34"/>
    <p:sldId id="310" r:id="rId35"/>
    <p:sldId id="315" r:id="rId36"/>
    <p:sldId id="324" r:id="rId37"/>
    <p:sldId id="327" r:id="rId38"/>
    <p:sldId id="268" r:id="rId39"/>
    <p:sldId id="329" r:id="rId40"/>
    <p:sldId id="330" r:id="rId41"/>
    <p:sldId id="334" r:id="rId42"/>
    <p:sldId id="335" r:id="rId43"/>
    <p:sldId id="500" r:id="rId44"/>
    <p:sldId id="501" r:id="rId4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B6BCE6-7FA0-482E-B3E3-50C26CEE8DA0}" v="66" dt="2021-01-28T20:24:41.6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1"/>
    <p:restoredTop sz="94674"/>
  </p:normalViewPr>
  <p:slideViewPr>
    <p:cSldViewPr>
      <p:cViewPr varScale="1">
        <p:scale>
          <a:sx n="124" d="100"/>
          <a:sy n="124" d="100"/>
        </p:scale>
        <p:origin x="1824" y="16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93D3159C-0C53-8444-8914-511CF3E7C43F}"/>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5123" name="Rectangle 3">
            <a:extLst>
              <a:ext uri="{FF2B5EF4-FFF2-40B4-BE49-F238E27FC236}">
                <a16:creationId xmlns:a16="http://schemas.microsoft.com/office/drawing/2014/main" id="{A4D573C8-119D-6C40-8164-5AD4CB69FC95}"/>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a:p>
        </p:txBody>
      </p:sp>
      <p:sp>
        <p:nvSpPr>
          <p:cNvPr id="19460" name="Rectangle 4">
            <a:extLst>
              <a:ext uri="{FF2B5EF4-FFF2-40B4-BE49-F238E27FC236}">
                <a16:creationId xmlns:a16="http://schemas.microsoft.com/office/drawing/2014/main" id="{E7FAA51F-ABCA-8045-82B7-2C563FBD350D}"/>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a:extLst>
              <a:ext uri="{FF2B5EF4-FFF2-40B4-BE49-F238E27FC236}">
                <a16:creationId xmlns:a16="http://schemas.microsoft.com/office/drawing/2014/main" id="{62AAC8ED-28C5-7940-8FC4-2AD035D81E0D}"/>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5126" name="Rectangle 6">
            <a:extLst>
              <a:ext uri="{FF2B5EF4-FFF2-40B4-BE49-F238E27FC236}">
                <a16:creationId xmlns:a16="http://schemas.microsoft.com/office/drawing/2014/main" id="{6C5AACEF-6635-5840-8059-BED61E89E7DE}"/>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5127" name="Rectangle 7">
            <a:extLst>
              <a:ext uri="{FF2B5EF4-FFF2-40B4-BE49-F238E27FC236}">
                <a16:creationId xmlns:a16="http://schemas.microsoft.com/office/drawing/2014/main" id="{BB37D2D9-16F4-8049-8DF7-CFE7B7C24D0D}"/>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22B58AA-F8F5-7E45-B6D9-99E9B4CD058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photo is of watermelon production.  The rye strips are used as wind breaks until the vines grow together.  Then the rye strips are mowed and used as drive rows.   </a:t>
            </a:r>
          </a:p>
        </p:txBody>
      </p:sp>
      <p:sp>
        <p:nvSpPr>
          <p:cNvPr id="4" name="Slide Number Placeholder 3"/>
          <p:cNvSpPr>
            <a:spLocks noGrp="1"/>
          </p:cNvSpPr>
          <p:nvPr>
            <p:ph type="sldNum" sz="quarter" idx="5"/>
          </p:nvPr>
        </p:nvSpPr>
        <p:spPr/>
        <p:txBody>
          <a:bodyPr/>
          <a:lstStyle/>
          <a:p>
            <a:pPr>
              <a:defRPr/>
            </a:pPr>
            <a:fld id="{922B58AA-F8F5-7E45-B6D9-99E9B4CD0586}" type="slidenum">
              <a:rPr lang="en-US" altLang="en-US" smtClean="0"/>
              <a:pPr>
                <a:defRPr/>
              </a:pPr>
              <a:t>1</a:t>
            </a:fld>
            <a:endParaRPr lang="en-US" altLang="en-US"/>
          </a:p>
        </p:txBody>
      </p:sp>
    </p:spTree>
    <p:extLst>
      <p:ext uri="{BB962C8B-B14F-4D97-AF65-F5344CB8AC3E}">
        <p14:creationId xmlns:p14="http://schemas.microsoft.com/office/powerpoint/2010/main" val="3227835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organic products work on the surface of plants, similar to inorganic elements.  Neither inorganic elements or early organic contact products affect existing infections.  Note that contact means these products work by coming into contact with fungi on the surface in contrast with systemic products which move in the plant.  </a:t>
            </a:r>
          </a:p>
        </p:txBody>
      </p:sp>
      <p:sp>
        <p:nvSpPr>
          <p:cNvPr id="4" name="Slide Number Placeholder 3"/>
          <p:cNvSpPr>
            <a:spLocks noGrp="1"/>
          </p:cNvSpPr>
          <p:nvPr>
            <p:ph type="sldNum" sz="quarter" idx="5"/>
          </p:nvPr>
        </p:nvSpPr>
        <p:spPr/>
        <p:txBody>
          <a:bodyPr/>
          <a:lstStyle/>
          <a:p>
            <a:pPr>
              <a:defRPr/>
            </a:pPr>
            <a:fld id="{922B58AA-F8F5-7E45-B6D9-99E9B4CD0586}" type="slidenum">
              <a:rPr lang="en-US" altLang="en-US" smtClean="0"/>
              <a:pPr>
                <a:defRPr/>
              </a:pPr>
              <a:t>10</a:t>
            </a:fld>
            <a:endParaRPr lang="en-US" altLang="en-US"/>
          </a:p>
        </p:txBody>
      </p:sp>
    </p:spTree>
    <p:extLst>
      <p:ext uri="{BB962C8B-B14F-4D97-AF65-F5344CB8AC3E}">
        <p14:creationId xmlns:p14="http://schemas.microsoft.com/office/powerpoint/2010/main" val="329123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to inorganic elements, the first organic compounds have multiple sites of action.  </a:t>
            </a:r>
          </a:p>
        </p:txBody>
      </p:sp>
      <p:sp>
        <p:nvSpPr>
          <p:cNvPr id="4" name="Slide Number Placeholder 3"/>
          <p:cNvSpPr>
            <a:spLocks noGrp="1"/>
          </p:cNvSpPr>
          <p:nvPr>
            <p:ph type="sldNum" sz="quarter" idx="5"/>
          </p:nvPr>
        </p:nvSpPr>
        <p:spPr/>
        <p:txBody>
          <a:bodyPr/>
          <a:lstStyle/>
          <a:p>
            <a:pPr>
              <a:defRPr/>
            </a:pPr>
            <a:fld id="{922B58AA-F8F5-7E45-B6D9-99E9B4CD0586}" type="slidenum">
              <a:rPr lang="en-US" altLang="en-US" smtClean="0"/>
              <a:pPr>
                <a:defRPr/>
              </a:pPr>
              <a:t>11</a:t>
            </a:fld>
            <a:endParaRPr lang="en-US" altLang="en-US"/>
          </a:p>
        </p:txBody>
      </p:sp>
    </p:spTree>
    <p:extLst>
      <p:ext uri="{BB962C8B-B14F-4D97-AF65-F5344CB8AC3E}">
        <p14:creationId xmlns:p14="http://schemas.microsoft.com/office/powerpoint/2010/main" val="4152810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Organic products like </a:t>
            </a:r>
            <a:r>
              <a:rPr lang="en-US" dirty="0" err="1"/>
              <a:t>chlorothonil</a:t>
            </a:r>
            <a:r>
              <a:rPr lang="en-US" dirty="0"/>
              <a:t> (e.g., Bravo, Equus, Initiate) or mancozeb (e.g., </a:t>
            </a:r>
            <a:r>
              <a:rPr lang="en-US" dirty="0" err="1"/>
              <a:t>Dithane</a:t>
            </a:r>
            <a:r>
              <a:rPr lang="en-US" dirty="0"/>
              <a:t>, </a:t>
            </a:r>
            <a:r>
              <a:rPr lang="en-US" dirty="0" err="1"/>
              <a:t>Manzate</a:t>
            </a:r>
            <a:r>
              <a:rPr lang="en-US" dirty="0"/>
              <a:t>, </a:t>
            </a:r>
            <a:r>
              <a:rPr lang="en-US" dirty="0" err="1"/>
              <a:t>Penncozeb</a:t>
            </a:r>
            <a:r>
              <a:rPr lang="en-US" dirty="0"/>
              <a:t>) can be applied back to back without fear of resistance build up in a pathogen population. </a:t>
            </a:r>
          </a:p>
        </p:txBody>
      </p:sp>
      <p:sp>
        <p:nvSpPr>
          <p:cNvPr id="4" name="Slide Number Placeholder 3"/>
          <p:cNvSpPr>
            <a:spLocks noGrp="1"/>
          </p:cNvSpPr>
          <p:nvPr>
            <p:ph type="sldNum" sz="quarter" idx="5"/>
          </p:nvPr>
        </p:nvSpPr>
        <p:spPr/>
        <p:txBody>
          <a:bodyPr/>
          <a:lstStyle/>
          <a:p>
            <a:pPr>
              <a:defRPr/>
            </a:pPr>
            <a:fld id="{922B58AA-F8F5-7E45-B6D9-99E9B4CD0586}" type="slidenum">
              <a:rPr lang="en-US" altLang="en-US" smtClean="0"/>
              <a:pPr>
                <a:defRPr/>
              </a:pPr>
              <a:t>12</a:t>
            </a:fld>
            <a:endParaRPr lang="en-US" altLang="en-US"/>
          </a:p>
        </p:txBody>
      </p:sp>
    </p:spTree>
    <p:extLst>
      <p:ext uri="{BB962C8B-B14F-4D97-AF65-F5344CB8AC3E}">
        <p14:creationId xmlns:p14="http://schemas.microsoft.com/office/powerpoint/2010/main" val="1039433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systemic products move into the plant, they may also be more </a:t>
            </a:r>
            <a:r>
              <a:rPr lang="en-US" dirty="0" err="1"/>
              <a:t>rainfast</a:t>
            </a:r>
            <a:r>
              <a:rPr lang="en-US" dirty="0"/>
              <a:t>.  Most systemic fungicides only move a few cm.  More on this later.  </a:t>
            </a:r>
          </a:p>
        </p:txBody>
      </p:sp>
      <p:sp>
        <p:nvSpPr>
          <p:cNvPr id="4" name="Slide Number Placeholder 3"/>
          <p:cNvSpPr>
            <a:spLocks noGrp="1"/>
          </p:cNvSpPr>
          <p:nvPr>
            <p:ph type="sldNum" sz="quarter" idx="5"/>
          </p:nvPr>
        </p:nvSpPr>
        <p:spPr/>
        <p:txBody>
          <a:bodyPr/>
          <a:lstStyle/>
          <a:p>
            <a:pPr>
              <a:defRPr/>
            </a:pPr>
            <a:fld id="{922B58AA-F8F5-7E45-B6D9-99E9B4CD0586}" type="slidenum">
              <a:rPr lang="en-US" altLang="en-US" smtClean="0"/>
              <a:pPr>
                <a:defRPr/>
              </a:pPr>
              <a:t>13</a:t>
            </a:fld>
            <a:endParaRPr lang="en-US" altLang="en-US"/>
          </a:p>
        </p:txBody>
      </p:sp>
    </p:spTree>
    <p:extLst>
      <p:ext uri="{BB962C8B-B14F-4D97-AF65-F5344CB8AC3E}">
        <p14:creationId xmlns:p14="http://schemas.microsoft.com/office/powerpoint/2010/main" val="872148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Cartoon of how systemic fungicides move within plants and may help to control existing infections.  </a:t>
            </a:r>
          </a:p>
        </p:txBody>
      </p:sp>
      <p:sp>
        <p:nvSpPr>
          <p:cNvPr id="4" name="Slide Number Placeholder 3"/>
          <p:cNvSpPr>
            <a:spLocks noGrp="1"/>
          </p:cNvSpPr>
          <p:nvPr>
            <p:ph type="sldNum" sz="quarter" idx="5"/>
          </p:nvPr>
        </p:nvSpPr>
        <p:spPr/>
        <p:txBody>
          <a:bodyPr/>
          <a:lstStyle/>
          <a:p>
            <a:pPr>
              <a:defRPr/>
            </a:pPr>
            <a:fld id="{922B58AA-F8F5-7E45-B6D9-99E9B4CD0586}" type="slidenum">
              <a:rPr lang="en-US" altLang="en-US" smtClean="0"/>
              <a:pPr>
                <a:defRPr/>
              </a:pPr>
              <a:t>14</a:t>
            </a:fld>
            <a:endParaRPr lang="en-US" altLang="en-US"/>
          </a:p>
        </p:txBody>
      </p:sp>
    </p:spTree>
    <p:extLst>
      <p:ext uri="{BB962C8B-B14F-4D97-AF65-F5344CB8AC3E}">
        <p14:creationId xmlns:p14="http://schemas.microsoft.com/office/powerpoint/2010/main" val="1483631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products that are systemic have only one mode of action.  This makes sense-a chemical that moves within the plant should be specific against the fungus-otherwise it might be phytotoxic. But 1 mode of action might lead to resistance in pathogen pop.  The example given here is of a systemic fungicide that works against enzymes.  </a:t>
            </a:r>
          </a:p>
        </p:txBody>
      </p:sp>
      <p:sp>
        <p:nvSpPr>
          <p:cNvPr id="4" name="Slide Number Placeholder 3"/>
          <p:cNvSpPr>
            <a:spLocks noGrp="1"/>
          </p:cNvSpPr>
          <p:nvPr>
            <p:ph type="sldNum" sz="quarter" idx="5"/>
          </p:nvPr>
        </p:nvSpPr>
        <p:spPr/>
        <p:txBody>
          <a:bodyPr/>
          <a:lstStyle/>
          <a:p>
            <a:pPr>
              <a:defRPr/>
            </a:pPr>
            <a:fld id="{922B58AA-F8F5-7E45-B6D9-99E9B4CD0586}" type="slidenum">
              <a:rPr lang="en-US" altLang="en-US" smtClean="0"/>
              <a:pPr>
                <a:defRPr/>
              </a:pPr>
              <a:t>15</a:t>
            </a:fld>
            <a:endParaRPr lang="en-US" altLang="en-US"/>
          </a:p>
        </p:txBody>
      </p:sp>
    </p:spTree>
    <p:extLst>
      <p:ext uri="{BB962C8B-B14F-4D97-AF65-F5344CB8AC3E}">
        <p14:creationId xmlns:p14="http://schemas.microsoft.com/office/powerpoint/2010/main" val="844191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all had the experience of going to the doctor and getting an antibiotic.  It is possible it doesn’t work and we have go back to the doctor.  The Dr may prescribe a different antibiotic if the bacterial pathogen in your body has become resistance to the first. The </a:t>
            </a:r>
            <a:r>
              <a:rPr lang="en-US" dirty="0" err="1"/>
              <a:t>Dr</a:t>
            </a:r>
            <a:r>
              <a:rPr lang="en-US" dirty="0"/>
              <a:t> will often tell patients to take the entire dose—even if one feels OK.  This is in part because failing to take all the pills prescribed may lead to resistance in the bacteria==that is, a partial dose may leave bacteria alive that may be partially resistant to the drug.  This is relevant in the discussion of rates of fungicides to come later.  In any case, resistance to an antibiotic is analogous to fungicide resistance.  </a:t>
            </a:r>
          </a:p>
        </p:txBody>
      </p:sp>
      <p:sp>
        <p:nvSpPr>
          <p:cNvPr id="4" name="Slide Number Placeholder 3"/>
          <p:cNvSpPr>
            <a:spLocks noGrp="1"/>
          </p:cNvSpPr>
          <p:nvPr>
            <p:ph type="sldNum" sz="quarter" idx="5"/>
          </p:nvPr>
        </p:nvSpPr>
        <p:spPr/>
        <p:txBody>
          <a:bodyPr/>
          <a:lstStyle/>
          <a:p>
            <a:pPr>
              <a:defRPr/>
            </a:pPr>
            <a:fld id="{922B58AA-F8F5-7E45-B6D9-99E9B4CD0586}" type="slidenum">
              <a:rPr lang="en-US" altLang="en-US" smtClean="0"/>
              <a:pPr>
                <a:defRPr/>
              </a:pPr>
              <a:t>16</a:t>
            </a:fld>
            <a:endParaRPr lang="en-US" altLang="en-US"/>
          </a:p>
        </p:txBody>
      </p:sp>
    </p:spTree>
    <p:extLst>
      <p:ext uri="{BB962C8B-B14F-4D97-AF65-F5344CB8AC3E}">
        <p14:creationId xmlns:p14="http://schemas.microsoft.com/office/powerpoint/2010/main" val="1825981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population of fungal pathogens may naturally contain some individuals with resistance to fungicide X.  (B) the few resistant individuals are left after use of fungicide X. (C and D) If fungicide X is repeatedly used, resistant individuals are selected for.  Resistant = insensitive.  BP-183-W for more info.  Systemic fungicides with a single mode of action are much more likely to associated with resistant pathogen populations.  </a:t>
            </a:r>
          </a:p>
        </p:txBody>
      </p:sp>
      <p:sp>
        <p:nvSpPr>
          <p:cNvPr id="4" name="Slide Number Placeholder 3"/>
          <p:cNvSpPr>
            <a:spLocks noGrp="1"/>
          </p:cNvSpPr>
          <p:nvPr>
            <p:ph type="sldNum" sz="quarter" idx="5"/>
          </p:nvPr>
        </p:nvSpPr>
        <p:spPr/>
        <p:txBody>
          <a:bodyPr/>
          <a:lstStyle/>
          <a:p>
            <a:pPr>
              <a:defRPr/>
            </a:pPr>
            <a:fld id="{922B58AA-F8F5-7E45-B6D9-99E9B4CD0586}" type="slidenum">
              <a:rPr lang="en-US" altLang="en-US" smtClean="0"/>
              <a:pPr>
                <a:defRPr/>
              </a:pPr>
              <a:t>17</a:t>
            </a:fld>
            <a:endParaRPr lang="en-US" altLang="en-US"/>
          </a:p>
        </p:txBody>
      </p:sp>
    </p:spTree>
    <p:extLst>
      <p:ext uri="{BB962C8B-B14F-4D97-AF65-F5344CB8AC3E}">
        <p14:creationId xmlns:p14="http://schemas.microsoft.com/office/powerpoint/2010/main" val="3650692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contact organic fungicides such as Bravo are in the class ‘M’.  In contrast, systemic fungicides have a number indicating the FRAC group or MOA.  </a:t>
            </a:r>
          </a:p>
        </p:txBody>
      </p:sp>
      <p:sp>
        <p:nvSpPr>
          <p:cNvPr id="4" name="Slide Number Placeholder 3"/>
          <p:cNvSpPr>
            <a:spLocks noGrp="1"/>
          </p:cNvSpPr>
          <p:nvPr>
            <p:ph type="sldNum" sz="quarter" idx="5"/>
          </p:nvPr>
        </p:nvSpPr>
        <p:spPr/>
        <p:txBody>
          <a:bodyPr/>
          <a:lstStyle/>
          <a:p>
            <a:pPr>
              <a:defRPr/>
            </a:pPr>
            <a:fld id="{922B58AA-F8F5-7E45-B6D9-99E9B4CD0586}" type="slidenum">
              <a:rPr lang="en-US" altLang="en-US" smtClean="0"/>
              <a:pPr>
                <a:defRPr/>
              </a:pPr>
              <a:t>18</a:t>
            </a:fld>
            <a:endParaRPr lang="en-US" altLang="en-US"/>
          </a:p>
        </p:txBody>
      </p:sp>
    </p:spTree>
    <p:extLst>
      <p:ext uri="{BB962C8B-B14F-4D97-AF65-F5344CB8AC3E}">
        <p14:creationId xmlns:p14="http://schemas.microsoft.com/office/powerpoint/2010/main" val="3056015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several different products and their FRAC or MOA codes.   </a:t>
            </a:r>
          </a:p>
        </p:txBody>
      </p:sp>
      <p:sp>
        <p:nvSpPr>
          <p:cNvPr id="4" name="Slide Number Placeholder 3"/>
          <p:cNvSpPr>
            <a:spLocks noGrp="1"/>
          </p:cNvSpPr>
          <p:nvPr>
            <p:ph type="sldNum" sz="quarter" idx="5"/>
          </p:nvPr>
        </p:nvSpPr>
        <p:spPr/>
        <p:txBody>
          <a:bodyPr/>
          <a:lstStyle/>
          <a:p>
            <a:pPr>
              <a:defRPr/>
            </a:pPr>
            <a:fld id="{922B58AA-F8F5-7E45-B6D9-99E9B4CD0586}" type="slidenum">
              <a:rPr lang="en-US" altLang="en-US" smtClean="0"/>
              <a:pPr>
                <a:defRPr/>
              </a:pPr>
              <a:t>19</a:t>
            </a:fld>
            <a:endParaRPr lang="en-US" altLang="en-US"/>
          </a:p>
        </p:txBody>
      </p:sp>
    </p:spTree>
    <p:extLst>
      <p:ext uri="{BB962C8B-B14F-4D97-AF65-F5344CB8AC3E}">
        <p14:creationId xmlns:p14="http://schemas.microsoft.com/office/powerpoint/2010/main" val="2600452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1880s, downy mildew of grapes was a serious disease of grapes in France. Prof </a:t>
            </a:r>
            <a:r>
              <a:rPr lang="en-US" dirty="0" err="1"/>
              <a:t>Millardet</a:t>
            </a:r>
            <a:r>
              <a:rPr lang="en-US" dirty="0"/>
              <a:t> was walking down path thru vineyard when he noticed that downy mildew close to the path was not as severe as the disease further out in the vineyard.  A powder had been sprinkled on the grapes close to the path to deter people stealing grapes. The powder was copper sulfate and lime. </a:t>
            </a:r>
            <a:r>
              <a:rPr lang="en-US" dirty="0" err="1"/>
              <a:t>Millardet</a:t>
            </a:r>
            <a:r>
              <a:rPr lang="en-US" dirty="0"/>
              <a:t> did experiments with the powder and it was used to help control downy mildew. Today it is known as the Bordeaux mixture. Arguably, first fungicide. </a:t>
            </a:r>
          </a:p>
        </p:txBody>
      </p:sp>
      <p:sp>
        <p:nvSpPr>
          <p:cNvPr id="4" name="Slide Number Placeholder 3"/>
          <p:cNvSpPr>
            <a:spLocks noGrp="1"/>
          </p:cNvSpPr>
          <p:nvPr>
            <p:ph type="sldNum" sz="quarter" idx="5"/>
          </p:nvPr>
        </p:nvSpPr>
        <p:spPr/>
        <p:txBody>
          <a:bodyPr/>
          <a:lstStyle/>
          <a:p>
            <a:pPr>
              <a:defRPr/>
            </a:pPr>
            <a:fld id="{922B58AA-F8F5-7E45-B6D9-99E9B4CD0586}" type="slidenum">
              <a:rPr lang="en-US" altLang="en-US" smtClean="0"/>
              <a:pPr>
                <a:defRPr/>
              </a:pPr>
              <a:t>2</a:t>
            </a:fld>
            <a:endParaRPr lang="en-US" altLang="en-US"/>
          </a:p>
        </p:txBody>
      </p:sp>
    </p:spTree>
    <p:extLst>
      <p:ext uri="{BB962C8B-B14F-4D97-AF65-F5344CB8AC3E}">
        <p14:creationId xmlns:p14="http://schemas.microsoft.com/office/powerpoint/2010/main" val="20833770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 of a fungicide label that lists a FRAC group.  </a:t>
            </a:r>
          </a:p>
        </p:txBody>
      </p:sp>
      <p:sp>
        <p:nvSpPr>
          <p:cNvPr id="4" name="Slide Number Placeholder 3"/>
          <p:cNvSpPr>
            <a:spLocks noGrp="1"/>
          </p:cNvSpPr>
          <p:nvPr>
            <p:ph type="sldNum" sz="quarter" idx="5"/>
          </p:nvPr>
        </p:nvSpPr>
        <p:spPr/>
        <p:txBody>
          <a:bodyPr/>
          <a:lstStyle/>
          <a:p>
            <a:pPr>
              <a:defRPr/>
            </a:pPr>
            <a:fld id="{922B58AA-F8F5-7E45-B6D9-99E9B4CD0586}" type="slidenum">
              <a:rPr lang="en-US" altLang="en-US" smtClean="0"/>
              <a:pPr>
                <a:defRPr/>
              </a:pPr>
              <a:t>20</a:t>
            </a:fld>
            <a:endParaRPr lang="en-US" altLang="en-US"/>
          </a:p>
        </p:txBody>
      </p:sp>
    </p:spTree>
    <p:extLst>
      <p:ext uri="{BB962C8B-B14F-4D97-AF65-F5344CB8AC3E}">
        <p14:creationId xmlns:p14="http://schemas.microsoft.com/office/powerpoint/2010/main" val="34057622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Strictly speaking, copper in this case is used against bacterial pathogens—not fungi.  </a:t>
            </a:r>
          </a:p>
        </p:txBody>
      </p:sp>
      <p:sp>
        <p:nvSpPr>
          <p:cNvPr id="4" name="Slide Number Placeholder 3"/>
          <p:cNvSpPr>
            <a:spLocks noGrp="1"/>
          </p:cNvSpPr>
          <p:nvPr>
            <p:ph type="sldNum" sz="quarter" idx="5"/>
          </p:nvPr>
        </p:nvSpPr>
        <p:spPr/>
        <p:txBody>
          <a:bodyPr/>
          <a:lstStyle/>
          <a:p>
            <a:pPr>
              <a:defRPr/>
            </a:pPr>
            <a:fld id="{922B58AA-F8F5-7E45-B6D9-99E9B4CD0586}" type="slidenum">
              <a:rPr lang="en-US" altLang="en-US" smtClean="0"/>
              <a:pPr>
                <a:defRPr/>
              </a:pPr>
              <a:t>27</a:t>
            </a:fld>
            <a:endParaRPr lang="en-US" altLang="en-US"/>
          </a:p>
        </p:txBody>
      </p:sp>
    </p:spTree>
    <p:extLst>
      <p:ext uri="{BB962C8B-B14F-4D97-AF65-F5344CB8AC3E}">
        <p14:creationId xmlns:p14="http://schemas.microsoft.com/office/powerpoint/2010/main" val="845626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other examples of copper products with </a:t>
            </a:r>
            <a:r>
              <a:rPr lang="en-US" dirty="0" err="1"/>
              <a:t>a.i</a:t>
            </a:r>
            <a:r>
              <a:rPr lang="en-US" dirty="0"/>
              <a:t>. such as copper hydroxide, copper sulfate, copper octanoate, copper oxide etc.  Copper compounds are in FRAC group M1.  Usually products in an M FRAC aren’t associated with resistant pathogens.  But bacteria have had to content with heavy metals like copper for millennia.  So, bacteria have found ways to overcome copper such as sequestering copper or exporting it out of a cell.  Nobody has ever asked me about this, but you never know.  </a:t>
            </a:r>
          </a:p>
        </p:txBody>
      </p:sp>
      <p:sp>
        <p:nvSpPr>
          <p:cNvPr id="4" name="Slide Number Placeholder 3"/>
          <p:cNvSpPr>
            <a:spLocks noGrp="1"/>
          </p:cNvSpPr>
          <p:nvPr>
            <p:ph type="sldNum" sz="quarter" idx="5"/>
          </p:nvPr>
        </p:nvSpPr>
        <p:spPr/>
        <p:txBody>
          <a:bodyPr/>
          <a:lstStyle/>
          <a:p>
            <a:pPr>
              <a:defRPr/>
            </a:pPr>
            <a:fld id="{922B58AA-F8F5-7E45-B6D9-99E9B4CD0586}" type="slidenum">
              <a:rPr lang="en-US" altLang="en-US" smtClean="0"/>
              <a:pPr>
                <a:defRPr/>
              </a:pPr>
              <a:t>28</a:t>
            </a:fld>
            <a:endParaRPr lang="en-US" altLang="en-US"/>
          </a:p>
        </p:txBody>
      </p:sp>
    </p:spTree>
    <p:extLst>
      <p:ext uri="{BB962C8B-B14F-4D97-AF65-F5344CB8AC3E}">
        <p14:creationId xmlns:p14="http://schemas.microsoft.com/office/powerpoint/2010/main" val="37023909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how to alternate systemic fungicides with different FRAC numbers.  Always read label!  </a:t>
            </a:r>
          </a:p>
        </p:txBody>
      </p:sp>
      <p:sp>
        <p:nvSpPr>
          <p:cNvPr id="4" name="Slide Number Placeholder 3"/>
          <p:cNvSpPr>
            <a:spLocks noGrp="1"/>
          </p:cNvSpPr>
          <p:nvPr>
            <p:ph type="sldNum" sz="quarter" idx="5"/>
          </p:nvPr>
        </p:nvSpPr>
        <p:spPr/>
        <p:txBody>
          <a:bodyPr/>
          <a:lstStyle/>
          <a:p>
            <a:pPr>
              <a:defRPr/>
            </a:pPr>
            <a:fld id="{922B58AA-F8F5-7E45-B6D9-99E9B4CD0586}" type="slidenum">
              <a:rPr lang="en-US" altLang="en-US" smtClean="0"/>
              <a:pPr>
                <a:defRPr/>
              </a:pPr>
              <a:t>29</a:t>
            </a:fld>
            <a:endParaRPr lang="en-US" altLang="en-US"/>
          </a:p>
        </p:txBody>
      </p:sp>
    </p:spTree>
    <p:extLst>
      <p:ext uri="{BB962C8B-B14F-4D97-AF65-F5344CB8AC3E}">
        <p14:creationId xmlns:p14="http://schemas.microsoft.com/office/powerpoint/2010/main" val="42142972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example.  Important to avoid using products with same FRAC code back to back.   Some labels allow limited back to back use.  </a:t>
            </a:r>
          </a:p>
        </p:txBody>
      </p:sp>
      <p:sp>
        <p:nvSpPr>
          <p:cNvPr id="4" name="Slide Number Placeholder 3"/>
          <p:cNvSpPr>
            <a:spLocks noGrp="1"/>
          </p:cNvSpPr>
          <p:nvPr>
            <p:ph type="sldNum" sz="quarter" idx="5"/>
          </p:nvPr>
        </p:nvSpPr>
        <p:spPr/>
        <p:txBody>
          <a:bodyPr/>
          <a:lstStyle/>
          <a:p>
            <a:pPr>
              <a:defRPr/>
            </a:pPr>
            <a:fld id="{922B58AA-F8F5-7E45-B6D9-99E9B4CD0586}" type="slidenum">
              <a:rPr lang="en-US" altLang="en-US" smtClean="0"/>
              <a:pPr>
                <a:defRPr/>
              </a:pPr>
              <a:t>30</a:t>
            </a:fld>
            <a:endParaRPr lang="en-US" altLang="en-US"/>
          </a:p>
        </p:txBody>
      </p:sp>
    </p:spTree>
    <p:extLst>
      <p:ext uri="{BB962C8B-B14F-4D97-AF65-F5344CB8AC3E}">
        <p14:creationId xmlns:p14="http://schemas.microsoft.com/office/powerpoint/2010/main" val="31364177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most situations, use a high rate unless you know that a lower rate works.  For example, sometimes a label will say use a low rate when tank mixed with another product.  Also, with systemic products, use of high rate may help avoid formation of resistant </a:t>
            </a:r>
            <a:r>
              <a:rPr lang="en-US"/>
              <a:t>pathogen populations.  </a:t>
            </a:r>
            <a:endParaRPr lang="en-US" dirty="0"/>
          </a:p>
        </p:txBody>
      </p:sp>
      <p:sp>
        <p:nvSpPr>
          <p:cNvPr id="4" name="Slide Number Placeholder 3"/>
          <p:cNvSpPr>
            <a:spLocks noGrp="1"/>
          </p:cNvSpPr>
          <p:nvPr>
            <p:ph type="sldNum" sz="quarter" idx="5"/>
          </p:nvPr>
        </p:nvSpPr>
        <p:spPr/>
        <p:txBody>
          <a:bodyPr/>
          <a:lstStyle/>
          <a:p>
            <a:pPr>
              <a:defRPr/>
            </a:pPr>
            <a:fld id="{922B58AA-F8F5-7E45-B6D9-99E9B4CD0586}" type="slidenum">
              <a:rPr lang="en-US" altLang="en-US" smtClean="0"/>
              <a:pPr>
                <a:defRPr/>
              </a:pPr>
              <a:t>31</a:t>
            </a:fld>
            <a:endParaRPr lang="en-US" altLang="en-US"/>
          </a:p>
        </p:txBody>
      </p:sp>
    </p:spTree>
    <p:extLst>
      <p:ext uri="{BB962C8B-B14F-4D97-AF65-F5344CB8AC3E}">
        <p14:creationId xmlns:p14="http://schemas.microsoft.com/office/powerpoint/2010/main" val="13975183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Reducing Insecticide Resistance differs from Fungicide Resistance. Scout for insects.  Only apply insecticides when insects are present and at the threshold.  (For example, apply insecticides to pumpkins if egg masses = or more than 1 per plant.). Otherwise, beneficial insects may be impacted.  Insects are relatively easy to scout for.    </a:t>
            </a:r>
            <a:endParaRPr lang="en-US" dirty="0"/>
          </a:p>
        </p:txBody>
      </p:sp>
      <p:sp>
        <p:nvSpPr>
          <p:cNvPr id="4" name="Slide Number Placeholder 3"/>
          <p:cNvSpPr>
            <a:spLocks noGrp="1"/>
          </p:cNvSpPr>
          <p:nvPr>
            <p:ph type="sldNum" sz="quarter" idx="5"/>
          </p:nvPr>
        </p:nvSpPr>
        <p:spPr/>
        <p:txBody>
          <a:bodyPr/>
          <a:lstStyle/>
          <a:p>
            <a:pPr>
              <a:defRPr/>
            </a:pPr>
            <a:fld id="{922B58AA-F8F5-7E45-B6D9-99E9B4CD0586}" type="slidenum">
              <a:rPr lang="en-US" altLang="en-US" smtClean="0"/>
              <a:pPr>
                <a:defRPr/>
              </a:pPr>
              <a:t>32</a:t>
            </a:fld>
            <a:endParaRPr lang="en-US" altLang="en-US"/>
          </a:p>
        </p:txBody>
      </p:sp>
    </p:spTree>
    <p:extLst>
      <p:ext uri="{BB962C8B-B14F-4D97-AF65-F5344CB8AC3E}">
        <p14:creationId xmlns:p14="http://schemas.microsoft.com/office/powerpoint/2010/main" val="3915897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difficult to scout for diseases because when disease lesions start, they are too small to be observed.  By the time they are big enough to be observed, there are more lesions present than can be seen by the eye.  In the image above, there are 5 lesions on the leaf.  But lesions are present under the magnifying glass to represent microscopic lesions.  Therefore, apply fungicides before disease is observed in most cases.  </a:t>
            </a:r>
          </a:p>
        </p:txBody>
      </p:sp>
      <p:sp>
        <p:nvSpPr>
          <p:cNvPr id="4" name="Slide Number Placeholder 3"/>
          <p:cNvSpPr>
            <a:spLocks noGrp="1"/>
          </p:cNvSpPr>
          <p:nvPr>
            <p:ph type="sldNum" sz="quarter" idx="5"/>
          </p:nvPr>
        </p:nvSpPr>
        <p:spPr/>
        <p:txBody>
          <a:bodyPr/>
          <a:lstStyle/>
          <a:p>
            <a:pPr>
              <a:defRPr/>
            </a:pPr>
            <a:fld id="{922B58AA-F8F5-7E45-B6D9-99E9B4CD0586}" type="slidenum">
              <a:rPr lang="en-US" altLang="en-US" smtClean="0"/>
              <a:pPr>
                <a:defRPr/>
              </a:pPr>
              <a:t>33</a:t>
            </a:fld>
            <a:endParaRPr lang="en-US" altLang="en-US"/>
          </a:p>
        </p:txBody>
      </p:sp>
    </p:spTree>
    <p:extLst>
      <p:ext uri="{BB962C8B-B14F-4D97-AF65-F5344CB8AC3E}">
        <p14:creationId xmlns:p14="http://schemas.microsoft.com/office/powerpoint/2010/main" val="26212274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87AF1FBB-E7D4-D645-800B-26B003E2B86A}"/>
              </a:ext>
            </a:extLst>
          </p:cNvPr>
          <p:cNvSpPr>
            <a:spLocks noGrp="1" noRot="1" noChangeAspect="1" noChangeArrowheads="1" noTextEdit="1"/>
          </p:cNvSpPr>
          <p:nvPr>
            <p:ph type="sldImg"/>
          </p:nvPr>
        </p:nvSpPr>
        <p:spPr>
          <a:ln/>
        </p:spPr>
      </p:sp>
      <p:sp>
        <p:nvSpPr>
          <p:cNvPr id="34818" name="Notes Placeholder 2">
            <a:extLst>
              <a:ext uri="{FF2B5EF4-FFF2-40B4-BE49-F238E27FC236}">
                <a16:creationId xmlns:a16="http://schemas.microsoft.com/office/drawing/2014/main" id="{54CA06EB-3FB5-EC46-B4BD-4DAA32CCD784}"/>
              </a:ext>
            </a:extLst>
          </p:cNvPr>
          <p:cNvSpPr>
            <a:spLocks noGrp="1" noChangeArrowheads="1"/>
          </p:cNvSpPr>
          <p:nvPr>
            <p:ph type="body" idx="1"/>
          </p:nvPr>
        </p:nvSpPr>
        <p:spPr>
          <a:noFill/>
        </p:spPr>
        <p:txBody>
          <a:bodyPr/>
          <a:lstStyle/>
          <a:p>
            <a:r>
              <a:rPr lang="en-US" altLang="en-US" dirty="0"/>
              <a:t>Examples of contacts vs systemics.  Sometimes contact products are called protectants.  I prefer contact.  All fungicides, contact and systemics, should be used as protectants---that is, before infection takes place.  </a:t>
            </a:r>
          </a:p>
        </p:txBody>
      </p:sp>
      <p:sp>
        <p:nvSpPr>
          <p:cNvPr id="34819" name="Slide Number Placeholder 3">
            <a:extLst>
              <a:ext uri="{FF2B5EF4-FFF2-40B4-BE49-F238E27FC236}">
                <a16:creationId xmlns:a16="http://schemas.microsoft.com/office/drawing/2014/main" id="{8DB44D32-295A-824D-AA70-DC395A619D0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01C93EA-2F1C-6143-BEFE-FEC92B99E9AE}" type="slidenum">
              <a:rPr lang="en-US" altLang="en-US" smtClean="0"/>
              <a:pPr/>
              <a:t>34</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Translaminar fungicides work by moving from one side of the leaf to the other.  </a:t>
            </a:r>
          </a:p>
        </p:txBody>
      </p:sp>
      <p:sp>
        <p:nvSpPr>
          <p:cNvPr id="4" name="Slide Number Placeholder 3"/>
          <p:cNvSpPr>
            <a:spLocks noGrp="1"/>
          </p:cNvSpPr>
          <p:nvPr>
            <p:ph type="sldNum" sz="quarter" idx="5"/>
          </p:nvPr>
        </p:nvSpPr>
        <p:spPr/>
        <p:txBody>
          <a:bodyPr/>
          <a:lstStyle/>
          <a:p>
            <a:pPr>
              <a:defRPr/>
            </a:pPr>
            <a:fld id="{922B58AA-F8F5-7E45-B6D9-99E9B4CD0586}" type="slidenum">
              <a:rPr lang="en-US" altLang="en-US" smtClean="0"/>
              <a:pPr>
                <a:defRPr/>
              </a:pPr>
              <a:t>37</a:t>
            </a:fld>
            <a:endParaRPr lang="en-US" altLang="en-US"/>
          </a:p>
        </p:txBody>
      </p:sp>
    </p:spTree>
    <p:extLst>
      <p:ext uri="{BB962C8B-B14F-4D97-AF65-F5344CB8AC3E}">
        <p14:creationId xmlns:p14="http://schemas.microsoft.com/office/powerpoint/2010/main" val="2040179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fungicides that were used were from compounds that surrounded us, inorganic chemicals.  </a:t>
            </a:r>
          </a:p>
        </p:txBody>
      </p:sp>
      <p:sp>
        <p:nvSpPr>
          <p:cNvPr id="4" name="Slide Number Placeholder 3"/>
          <p:cNvSpPr>
            <a:spLocks noGrp="1"/>
          </p:cNvSpPr>
          <p:nvPr>
            <p:ph type="sldNum" sz="quarter" idx="5"/>
          </p:nvPr>
        </p:nvSpPr>
        <p:spPr/>
        <p:txBody>
          <a:bodyPr/>
          <a:lstStyle/>
          <a:p>
            <a:pPr>
              <a:defRPr/>
            </a:pPr>
            <a:fld id="{922B58AA-F8F5-7E45-B6D9-99E9B4CD0586}" type="slidenum">
              <a:rPr lang="en-US" altLang="en-US" smtClean="0"/>
              <a:pPr>
                <a:defRPr/>
              </a:pPr>
              <a:t>3</a:t>
            </a:fld>
            <a:endParaRPr lang="en-US" altLang="en-US"/>
          </a:p>
        </p:txBody>
      </p:sp>
    </p:spTree>
    <p:extLst>
      <p:ext uri="{BB962C8B-B14F-4D97-AF65-F5344CB8AC3E}">
        <p14:creationId xmlns:p14="http://schemas.microsoft.com/office/powerpoint/2010/main" val="22016091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another complete talk about </a:t>
            </a:r>
            <a:r>
              <a:rPr lang="en-US" dirty="0" err="1"/>
              <a:t>rainfast</a:t>
            </a:r>
            <a:r>
              <a:rPr lang="en-US" dirty="0"/>
              <a:t>.  </a:t>
            </a:r>
          </a:p>
        </p:txBody>
      </p:sp>
      <p:sp>
        <p:nvSpPr>
          <p:cNvPr id="4" name="Slide Number Placeholder 3"/>
          <p:cNvSpPr>
            <a:spLocks noGrp="1"/>
          </p:cNvSpPr>
          <p:nvPr>
            <p:ph type="sldNum" sz="quarter" idx="5"/>
          </p:nvPr>
        </p:nvSpPr>
        <p:spPr/>
        <p:txBody>
          <a:bodyPr/>
          <a:lstStyle/>
          <a:p>
            <a:pPr>
              <a:defRPr/>
            </a:pPr>
            <a:fld id="{922B58AA-F8F5-7E45-B6D9-99E9B4CD0586}" type="slidenum">
              <a:rPr lang="en-US" altLang="en-US" smtClean="0"/>
              <a:pPr>
                <a:defRPr/>
              </a:pPr>
              <a:t>38</a:t>
            </a:fld>
            <a:endParaRPr lang="en-US" altLang="en-US"/>
          </a:p>
        </p:txBody>
      </p:sp>
    </p:spTree>
    <p:extLst>
      <p:ext uri="{BB962C8B-B14F-4D97-AF65-F5344CB8AC3E}">
        <p14:creationId xmlns:p14="http://schemas.microsoft.com/office/powerpoint/2010/main" val="38721780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Xylem mobile fungicides move toward the tip of the plant, usually just a few cm.  </a:t>
            </a:r>
          </a:p>
        </p:txBody>
      </p:sp>
      <p:sp>
        <p:nvSpPr>
          <p:cNvPr id="4" name="Slide Number Placeholder 3"/>
          <p:cNvSpPr>
            <a:spLocks noGrp="1"/>
          </p:cNvSpPr>
          <p:nvPr>
            <p:ph type="sldNum" sz="quarter" idx="5"/>
          </p:nvPr>
        </p:nvSpPr>
        <p:spPr/>
        <p:txBody>
          <a:bodyPr/>
          <a:lstStyle/>
          <a:p>
            <a:pPr>
              <a:defRPr/>
            </a:pPr>
            <a:fld id="{922B58AA-F8F5-7E45-B6D9-99E9B4CD0586}" type="slidenum">
              <a:rPr lang="en-US" altLang="en-US" smtClean="0"/>
              <a:pPr>
                <a:defRPr/>
              </a:pPr>
              <a:t>39</a:t>
            </a:fld>
            <a:endParaRPr lang="en-US" altLang="en-US"/>
          </a:p>
        </p:txBody>
      </p:sp>
    </p:spTree>
    <p:extLst>
      <p:ext uri="{BB962C8B-B14F-4D97-AF65-F5344CB8AC3E}">
        <p14:creationId xmlns:p14="http://schemas.microsoft.com/office/powerpoint/2010/main" val="2032269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Diagram indicates movements of xylem mobile fungicides after X days.  </a:t>
            </a:r>
          </a:p>
        </p:txBody>
      </p:sp>
      <p:sp>
        <p:nvSpPr>
          <p:cNvPr id="4" name="Slide Number Placeholder 3"/>
          <p:cNvSpPr>
            <a:spLocks noGrp="1"/>
          </p:cNvSpPr>
          <p:nvPr>
            <p:ph type="sldNum" sz="quarter" idx="5"/>
          </p:nvPr>
        </p:nvSpPr>
        <p:spPr/>
        <p:txBody>
          <a:bodyPr/>
          <a:lstStyle/>
          <a:p>
            <a:pPr>
              <a:defRPr/>
            </a:pPr>
            <a:fld id="{922B58AA-F8F5-7E45-B6D9-99E9B4CD0586}" type="slidenum">
              <a:rPr lang="en-US" altLang="en-US" smtClean="0"/>
              <a:pPr>
                <a:defRPr/>
              </a:pPr>
              <a:t>40</a:t>
            </a:fld>
            <a:endParaRPr lang="en-US" altLang="en-US"/>
          </a:p>
        </p:txBody>
      </p:sp>
    </p:spTree>
    <p:extLst>
      <p:ext uri="{BB962C8B-B14F-4D97-AF65-F5344CB8AC3E}">
        <p14:creationId xmlns:p14="http://schemas.microsoft.com/office/powerpoint/2010/main" val="24754936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Amphimobile</a:t>
            </a:r>
            <a:r>
              <a:rPr lang="en-US" dirty="0"/>
              <a:t> fungicides move up and down the plant.  </a:t>
            </a:r>
          </a:p>
        </p:txBody>
      </p:sp>
      <p:sp>
        <p:nvSpPr>
          <p:cNvPr id="4" name="Slide Number Placeholder 3"/>
          <p:cNvSpPr>
            <a:spLocks noGrp="1"/>
          </p:cNvSpPr>
          <p:nvPr>
            <p:ph type="sldNum" sz="quarter" idx="5"/>
          </p:nvPr>
        </p:nvSpPr>
        <p:spPr/>
        <p:txBody>
          <a:bodyPr/>
          <a:lstStyle/>
          <a:p>
            <a:pPr>
              <a:defRPr/>
            </a:pPr>
            <a:fld id="{922B58AA-F8F5-7E45-B6D9-99E9B4CD0586}" type="slidenum">
              <a:rPr lang="en-US" altLang="en-US" smtClean="0"/>
              <a:pPr>
                <a:defRPr/>
              </a:pPr>
              <a:t>41</a:t>
            </a:fld>
            <a:endParaRPr lang="en-US" altLang="en-US"/>
          </a:p>
        </p:txBody>
      </p:sp>
    </p:spTree>
    <p:extLst>
      <p:ext uri="{BB962C8B-B14F-4D97-AF65-F5344CB8AC3E}">
        <p14:creationId xmlns:p14="http://schemas.microsoft.com/office/powerpoint/2010/main" val="9226874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a:t>
            </a:r>
            <a:r>
              <a:rPr lang="en-US" dirty="0" err="1"/>
              <a:t>amphimobile</a:t>
            </a:r>
            <a:r>
              <a:rPr lang="en-US" dirty="0"/>
              <a:t> movement.  </a:t>
            </a:r>
            <a:r>
              <a:rPr lang="en-US" dirty="0" err="1"/>
              <a:t>Actigard</a:t>
            </a:r>
            <a:r>
              <a:rPr lang="en-US" dirty="0"/>
              <a:t> actually ‘turns on’ plant defenses up and down the plant. Al tris is very similar to phosphorous acid.  I have another complete talk about phosphorous acid and Al tris products.   Labels vary greatly.  </a:t>
            </a:r>
            <a:r>
              <a:rPr lang="en-US" dirty="0" err="1"/>
              <a:t>Actigard</a:t>
            </a:r>
            <a:r>
              <a:rPr lang="en-US" dirty="0"/>
              <a:t> can be used for </a:t>
            </a:r>
            <a:r>
              <a:rPr lang="en-US" dirty="0" err="1"/>
              <a:t>bact</a:t>
            </a:r>
            <a:r>
              <a:rPr lang="en-US" dirty="0"/>
              <a:t> spot of tomato and may help against strains that are copper </a:t>
            </a:r>
            <a:r>
              <a:rPr lang="en-US" dirty="0" err="1"/>
              <a:t>resis</a:t>
            </a:r>
            <a:r>
              <a:rPr lang="en-US" dirty="0"/>
              <a:t>.  </a:t>
            </a:r>
          </a:p>
        </p:txBody>
      </p:sp>
      <p:sp>
        <p:nvSpPr>
          <p:cNvPr id="4" name="Slide Number Placeholder 3"/>
          <p:cNvSpPr>
            <a:spLocks noGrp="1"/>
          </p:cNvSpPr>
          <p:nvPr>
            <p:ph type="sldNum" sz="quarter" idx="5"/>
          </p:nvPr>
        </p:nvSpPr>
        <p:spPr/>
        <p:txBody>
          <a:bodyPr/>
          <a:lstStyle/>
          <a:p>
            <a:pPr>
              <a:defRPr/>
            </a:pPr>
            <a:fld id="{922B58AA-F8F5-7E45-B6D9-99E9B4CD0586}" type="slidenum">
              <a:rPr lang="en-US" altLang="en-US" smtClean="0"/>
              <a:pPr>
                <a:defRPr/>
              </a:pPr>
              <a:t>42</a:t>
            </a:fld>
            <a:endParaRPr lang="en-US" altLang="en-US"/>
          </a:p>
        </p:txBody>
      </p:sp>
    </p:spTree>
    <p:extLst>
      <p:ext uri="{BB962C8B-B14F-4D97-AF65-F5344CB8AC3E}">
        <p14:creationId xmlns:p14="http://schemas.microsoft.com/office/powerpoint/2010/main" val="17193625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information about how to manage fungicide resistance see the MW Veg Prod Guide ID-56.  &lt;</a:t>
            </a:r>
            <a:r>
              <a:rPr lang="en-US" dirty="0" err="1"/>
              <a:t>mwveguide.org</a:t>
            </a:r>
            <a:r>
              <a:rPr lang="en-US" dirty="0"/>
              <a:t>&gt; Or contact Dan Egel 812-886-0198.  </a:t>
            </a:r>
            <a:r>
              <a:rPr lang="en-US" dirty="0" err="1"/>
              <a:t>egel@purdue.edu</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922B58AA-F8F5-7E45-B6D9-99E9B4CD0586}" type="slidenum">
              <a:rPr lang="en-US" altLang="en-US" smtClean="0"/>
              <a:pPr>
                <a:defRPr/>
              </a:pPr>
              <a:t>43</a:t>
            </a:fld>
            <a:endParaRPr lang="en-US" altLang="en-US"/>
          </a:p>
        </p:txBody>
      </p:sp>
    </p:spTree>
    <p:extLst>
      <p:ext uri="{BB962C8B-B14F-4D97-AF65-F5344CB8AC3E}">
        <p14:creationId xmlns:p14="http://schemas.microsoft.com/office/powerpoint/2010/main" val="2542318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chemistry, organic compounds are those with carbon atoms.  Examples of inorganic elements are copper, sulfur…Do not confuse organic compounds or fungicides with with organic ag.  Organic ag uses non-synthetic practices and products.  </a:t>
            </a:r>
          </a:p>
        </p:txBody>
      </p:sp>
      <p:sp>
        <p:nvSpPr>
          <p:cNvPr id="4" name="Slide Number Placeholder 3"/>
          <p:cNvSpPr>
            <a:spLocks noGrp="1"/>
          </p:cNvSpPr>
          <p:nvPr>
            <p:ph type="sldNum" sz="quarter" idx="5"/>
          </p:nvPr>
        </p:nvSpPr>
        <p:spPr/>
        <p:txBody>
          <a:bodyPr/>
          <a:lstStyle/>
          <a:p>
            <a:pPr>
              <a:defRPr/>
            </a:pPr>
            <a:fld id="{922B58AA-F8F5-7E45-B6D9-99E9B4CD0586}" type="slidenum">
              <a:rPr lang="en-US" altLang="en-US" smtClean="0"/>
              <a:pPr>
                <a:defRPr/>
              </a:pPr>
              <a:t>4</a:t>
            </a:fld>
            <a:endParaRPr lang="en-US" altLang="en-US"/>
          </a:p>
        </p:txBody>
      </p:sp>
    </p:spTree>
    <p:extLst>
      <p:ext uri="{BB962C8B-B14F-4D97-AF65-F5344CB8AC3E}">
        <p14:creationId xmlns:p14="http://schemas.microsoft.com/office/powerpoint/2010/main" val="1431118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1840s, late blight of potatoes caused terrible losses in Ireland. At that time, the cause of late blight and other plant disease was not understood.  We now know that it is caused by a fungus-like organism.  If the cause had been understood, the copper naturally present in Ireland (copper is inorganic) could maybe have been used to help control the disease.  Note blue color in rocks from copper.  In fact, some people in Ireland noted that late blight was not as bad in areas where copper smelters were located---but they didn’t understand why. </a:t>
            </a:r>
          </a:p>
        </p:txBody>
      </p:sp>
      <p:sp>
        <p:nvSpPr>
          <p:cNvPr id="4" name="Slide Number Placeholder 3"/>
          <p:cNvSpPr>
            <a:spLocks noGrp="1"/>
          </p:cNvSpPr>
          <p:nvPr>
            <p:ph type="sldNum" sz="quarter" idx="5"/>
          </p:nvPr>
        </p:nvSpPr>
        <p:spPr/>
        <p:txBody>
          <a:bodyPr/>
          <a:lstStyle/>
          <a:p>
            <a:pPr>
              <a:defRPr/>
            </a:pPr>
            <a:fld id="{922B58AA-F8F5-7E45-B6D9-99E9B4CD0586}" type="slidenum">
              <a:rPr lang="en-US" altLang="en-US" smtClean="0"/>
              <a:pPr>
                <a:defRPr/>
              </a:pPr>
              <a:t>5</a:t>
            </a:fld>
            <a:endParaRPr lang="en-US" altLang="en-US"/>
          </a:p>
        </p:txBody>
      </p:sp>
    </p:spTree>
    <p:extLst>
      <p:ext uri="{BB962C8B-B14F-4D97-AF65-F5344CB8AC3E}">
        <p14:creationId xmlns:p14="http://schemas.microsoft.com/office/powerpoint/2010/main" val="1551634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inorganic chemicals that are used in currently used products.  Super Tin is a restricted use product-because tin can be toxic.  I don’t list Super Tin in the ID-56 because it is restricted use and I think there are better and safer fungicides available. </a:t>
            </a:r>
          </a:p>
        </p:txBody>
      </p:sp>
      <p:sp>
        <p:nvSpPr>
          <p:cNvPr id="4" name="Slide Number Placeholder 3"/>
          <p:cNvSpPr>
            <a:spLocks noGrp="1"/>
          </p:cNvSpPr>
          <p:nvPr>
            <p:ph type="sldNum" sz="quarter" idx="5"/>
          </p:nvPr>
        </p:nvSpPr>
        <p:spPr/>
        <p:txBody>
          <a:bodyPr/>
          <a:lstStyle/>
          <a:p>
            <a:pPr>
              <a:defRPr/>
            </a:pPr>
            <a:fld id="{922B58AA-F8F5-7E45-B6D9-99E9B4CD0586}" type="slidenum">
              <a:rPr lang="en-US" altLang="en-US" smtClean="0"/>
              <a:pPr>
                <a:defRPr/>
              </a:pPr>
              <a:t>6</a:t>
            </a:fld>
            <a:endParaRPr lang="en-US" altLang="en-US"/>
          </a:p>
        </p:txBody>
      </p:sp>
    </p:spTree>
    <p:extLst>
      <p:ext uri="{BB962C8B-B14F-4D97-AF65-F5344CB8AC3E}">
        <p14:creationId xmlns:p14="http://schemas.microsoft.com/office/powerpoint/2010/main" val="901806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inorganic elements work to help control plant disease? The elements (in some compounds such as copper hydroxide) are applied to the plant surface The elements are on the surface of the plant only—copper, for example, would be phytotoxic if it got into the plant.  In fact, some inorganic products can cause damage to plants and the environment if mis used or overused.   </a:t>
            </a:r>
          </a:p>
        </p:txBody>
      </p:sp>
      <p:sp>
        <p:nvSpPr>
          <p:cNvPr id="4" name="Slide Number Placeholder 3"/>
          <p:cNvSpPr>
            <a:spLocks noGrp="1"/>
          </p:cNvSpPr>
          <p:nvPr>
            <p:ph type="sldNum" sz="quarter" idx="5"/>
          </p:nvPr>
        </p:nvSpPr>
        <p:spPr/>
        <p:txBody>
          <a:bodyPr/>
          <a:lstStyle/>
          <a:p>
            <a:pPr>
              <a:defRPr/>
            </a:pPr>
            <a:fld id="{922B58AA-F8F5-7E45-B6D9-99E9B4CD0586}" type="slidenum">
              <a:rPr lang="en-US" altLang="en-US" smtClean="0"/>
              <a:pPr>
                <a:defRPr/>
              </a:pPr>
              <a:t>7</a:t>
            </a:fld>
            <a:endParaRPr lang="en-US" altLang="en-US"/>
          </a:p>
        </p:txBody>
      </p:sp>
    </p:spTree>
    <p:extLst>
      <p:ext uri="{BB962C8B-B14F-4D97-AF65-F5344CB8AC3E}">
        <p14:creationId xmlns:p14="http://schemas.microsoft.com/office/powerpoint/2010/main" val="1269894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inorganic elements act on the pathogen that they come into contact with? Inorganic elements may have multiple sites of action on a pathogen. Products that have multiple sites of action have less chance of causing resistance (insensitive) in the pathogen population.  But more on this later.  Note that copper potentially affects many systems in fungal cell including cell wall, nucleus, organelles and enzymes.  </a:t>
            </a:r>
          </a:p>
        </p:txBody>
      </p:sp>
      <p:sp>
        <p:nvSpPr>
          <p:cNvPr id="4" name="Slide Number Placeholder 3"/>
          <p:cNvSpPr>
            <a:spLocks noGrp="1"/>
          </p:cNvSpPr>
          <p:nvPr>
            <p:ph type="sldNum" sz="quarter" idx="5"/>
          </p:nvPr>
        </p:nvSpPr>
        <p:spPr/>
        <p:txBody>
          <a:bodyPr/>
          <a:lstStyle/>
          <a:p>
            <a:pPr>
              <a:defRPr/>
            </a:pPr>
            <a:fld id="{922B58AA-F8F5-7E45-B6D9-99E9B4CD0586}" type="slidenum">
              <a:rPr lang="en-US" altLang="en-US" smtClean="0"/>
              <a:pPr>
                <a:defRPr/>
              </a:pPr>
              <a:t>8</a:t>
            </a:fld>
            <a:endParaRPr lang="en-US" altLang="en-US"/>
          </a:p>
        </p:txBody>
      </p:sp>
    </p:spTree>
    <p:extLst>
      <p:ext uri="{BB962C8B-B14F-4D97-AF65-F5344CB8AC3E}">
        <p14:creationId xmlns:p14="http://schemas.microsoft.com/office/powerpoint/2010/main" val="1472825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mid-1900s, researchers started to experiment with synthetically produced organic chemicals.  Note carbon atoms in compounds.  </a:t>
            </a:r>
          </a:p>
        </p:txBody>
      </p:sp>
      <p:sp>
        <p:nvSpPr>
          <p:cNvPr id="4" name="Slide Number Placeholder 3"/>
          <p:cNvSpPr>
            <a:spLocks noGrp="1"/>
          </p:cNvSpPr>
          <p:nvPr>
            <p:ph type="sldNum" sz="quarter" idx="5"/>
          </p:nvPr>
        </p:nvSpPr>
        <p:spPr/>
        <p:txBody>
          <a:bodyPr/>
          <a:lstStyle/>
          <a:p>
            <a:pPr>
              <a:defRPr/>
            </a:pPr>
            <a:fld id="{922B58AA-F8F5-7E45-B6D9-99E9B4CD0586}" type="slidenum">
              <a:rPr lang="en-US" altLang="en-US" smtClean="0"/>
              <a:pPr>
                <a:defRPr/>
              </a:pPr>
              <a:t>9</a:t>
            </a:fld>
            <a:endParaRPr lang="en-US" altLang="en-US"/>
          </a:p>
        </p:txBody>
      </p:sp>
    </p:spTree>
    <p:extLst>
      <p:ext uri="{BB962C8B-B14F-4D97-AF65-F5344CB8AC3E}">
        <p14:creationId xmlns:p14="http://schemas.microsoft.com/office/powerpoint/2010/main" val="1888418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194650"/>
          </a:xfrm>
        </p:spPr>
        <p:txBody>
          <a:bodyPr wrap="none" anchor="t"/>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657349" y="3829878"/>
            <a:ext cx="6858000" cy="618523"/>
          </a:xfrm>
        </p:spPr>
        <p:txBody>
          <a:bodyPr anchor="b"/>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902F0A3-E873-4D4D-8D8A-3E63791DA9BA}"/>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E804D452-3638-1948-8232-3451E95EBAB0}"/>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7717F89-D1A7-D04A-9ABB-464568CF2A44}"/>
              </a:ext>
            </a:extLst>
          </p:cNvPr>
          <p:cNvSpPr>
            <a:spLocks noGrp="1"/>
          </p:cNvSpPr>
          <p:nvPr>
            <p:ph type="sldNum" sz="quarter" idx="12"/>
          </p:nvPr>
        </p:nvSpPr>
        <p:spPr/>
        <p:txBody>
          <a:bodyPr/>
          <a:lstStyle>
            <a:lvl1pPr>
              <a:defRPr/>
            </a:lvl1pPr>
          </a:lstStyle>
          <a:p>
            <a:pPr>
              <a:defRPr/>
            </a:pPr>
            <a:fld id="{0A3C40C3-E4B4-FF46-A3EB-86E3BDD78044}" type="slidenum">
              <a:rPr lang="en-US" altLang="en-US"/>
              <a:pPr>
                <a:defRPr/>
              </a:pPr>
              <a:t>‹#›</a:t>
            </a:fld>
            <a:endParaRPr lang="en-US" altLang="en-US"/>
          </a:p>
        </p:txBody>
      </p:sp>
    </p:spTree>
    <p:extLst>
      <p:ext uri="{BB962C8B-B14F-4D97-AF65-F5344CB8AC3E}">
        <p14:creationId xmlns:p14="http://schemas.microsoft.com/office/powerpoint/2010/main" val="4126511047"/>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1"/>
            <a:ext cx="7886700" cy="819355"/>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841" y="987426"/>
            <a:ext cx="78867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5186516"/>
            <a:ext cx="7885509"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DD9C974D-1DCE-194C-92BD-4E1EB6230F52}"/>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9DC8371F-F127-3648-BDF1-E52550F310DC}"/>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8FB3A29D-08B8-5941-998D-3E2F8B932F4F}"/>
              </a:ext>
            </a:extLst>
          </p:cNvPr>
          <p:cNvSpPr>
            <a:spLocks noGrp="1"/>
          </p:cNvSpPr>
          <p:nvPr>
            <p:ph type="sldNum" sz="quarter" idx="12"/>
          </p:nvPr>
        </p:nvSpPr>
        <p:spPr/>
        <p:txBody>
          <a:bodyPr/>
          <a:lstStyle>
            <a:lvl1pPr>
              <a:defRPr/>
            </a:lvl1pPr>
          </a:lstStyle>
          <a:p>
            <a:pPr>
              <a:defRPr/>
            </a:pPr>
            <a:fld id="{395E44BB-2067-4A4B-A4E7-3D8011FC9A23}" type="slidenum">
              <a:rPr lang="en-US" altLang="en-US"/>
              <a:pPr>
                <a:defRPr/>
              </a:pPr>
              <a:t>‹#›</a:t>
            </a:fld>
            <a:endParaRPr lang="en-US" altLang="en-US"/>
          </a:p>
        </p:txBody>
      </p:sp>
    </p:spTree>
    <p:extLst>
      <p:ext uri="{BB962C8B-B14F-4D97-AF65-F5344CB8AC3E}">
        <p14:creationId xmlns:p14="http://schemas.microsoft.com/office/powerpoint/2010/main" val="71626577"/>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29841" y="4489399"/>
            <a:ext cx="7885509"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760BF5FE-EB35-3D46-BB33-1D24EC03FA06}"/>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19F89BEF-DB13-CC43-8ED8-A4787C56CB4A}"/>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FE93D702-707E-A04C-8706-952BA71DA314}"/>
              </a:ext>
            </a:extLst>
          </p:cNvPr>
          <p:cNvSpPr>
            <a:spLocks noGrp="1"/>
          </p:cNvSpPr>
          <p:nvPr>
            <p:ph type="sldNum" sz="quarter" idx="12"/>
          </p:nvPr>
        </p:nvSpPr>
        <p:spPr/>
        <p:txBody>
          <a:bodyPr/>
          <a:lstStyle>
            <a:lvl1pPr>
              <a:defRPr/>
            </a:lvl1pPr>
          </a:lstStyle>
          <a:p>
            <a:pPr>
              <a:defRPr/>
            </a:pPr>
            <a:fld id="{7B2518BD-8B95-6D47-8D1D-BEE047CF5659}" type="slidenum">
              <a:rPr lang="en-US" altLang="en-US"/>
              <a:pPr>
                <a:defRPr/>
              </a:pPr>
              <a:t>‹#›</a:t>
            </a:fld>
            <a:endParaRPr lang="en-US" altLang="en-US"/>
          </a:p>
        </p:txBody>
      </p:sp>
    </p:spTree>
    <p:extLst>
      <p:ext uri="{BB962C8B-B14F-4D97-AF65-F5344CB8AC3E}">
        <p14:creationId xmlns:p14="http://schemas.microsoft.com/office/powerpoint/2010/main" val="2476382932"/>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F5BEFB-CF19-D148-A8C2-5FFD565A31FB}"/>
              </a:ext>
            </a:extLst>
          </p:cNvPr>
          <p:cNvSpPr txBox="1"/>
          <p:nvPr/>
        </p:nvSpPr>
        <p:spPr>
          <a:xfrm>
            <a:off x="833438" y="787400"/>
            <a:ext cx="457200" cy="584200"/>
          </a:xfrm>
          <a:prstGeom prst="rect">
            <a:avLst/>
          </a:prstGeom>
        </p:spPr>
        <p:txBody>
          <a:bodyPr lIns="68580" tIns="34290" rIns="68580" bIns="34290"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defRPr/>
            </a:pPr>
            <a:r>
              <a:rPr lang="en-US" sz="6000" dirty="0">
                <a:effectLst/>
              </a:rPr>
              <a:t>“</a:t>
            </a:r>
          </a:p>
        </p:txBody>
      </p:sp>
      <p:sp>
        <p:nvSpPr>
          <p:cNvPr id="6" name="TextBox 5">
            <a:extLst>
              <a:ext uri="{FF2B5EF4-FFF2-40B4-BE49-F238E27FC236}">
                <a16:creationId xmlns:a16="http://schemas.microsoft.com/office/drawing/2014/main" id="{6D7BA865-DD35-1946-8D74-A68591FA3106}"/>
              </a:ext>
            </a:extLst>
          </p:cNvPr>
          <p:cNvSpPr txBox="1"/>
          <p:nvPr/>
        </p:nvSpPr>
        <p:spPr>
          <a:xfrm>
            <a:off x="7827963" y="2743200"/>
            <a:ext cx="457200" cy="584200"/>
          </a:xfrm>
          <a:prstGeom prst="rect">
            <a:avLst/>
          </a:prstGeom>
        </p:spPr>
        <p:txBody>
          <a:bodyPr lIns="68580" tIns="34290" rIns="68580" bIns="34290"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defRPr/>
            </a:pPr>
            <a:r>
              <a:rPr lang="en-US" sz="6000" dirty="0">
                <a:effectLst/>
              </a:rPr>
              <a:t>”</a:t>
            </a:r>
          </a:p>
        </p:txBody>
      </p:sp>
      <p:sp>
        <p:nvSpPr>
          <p:cNvPr id="2" name="Title 1"/>
          <p:cNvSpPr>
            <a:spLocks noGrp="1"/>
          </p:cNvSpPr>
          <p:nvPr>
            <p:ph type="title"/>
          </p:nvPr>
        </p:nvSpPr>
        <p:spPr>
          <a:xfrm>
            <a:off x="1084659" y="365125"/>
            <a:ext cx="6977064" cy="2992904"/>
          </a:xfrm>
        </p:spPr>
        <p:txBody>
          <a:bodyP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28650" y="4501729"/>
            <a:ext cx="7884318" cy="148949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Date Placeholder 4">
            <a:extLst>
              <a:ext uri="{FF2B5EF4-FFF2-40B4-BE49-F238E27FC236}">
                <a16:creationId xmlns:a16="http://schemas.microsoft.com/office/drawing/2014/main" id="{C45C6C38-F416-E540-875E-CE81A9781A59}"/>
              </a:ext>
            </a:extLst>
          </p:cNvPr>
          <p:cNvSpPr>
            <a:spLocks noGrp="1"/>
          </p:cNvSpPr>
          <p:nvPr>
            <p:ph type="dt" sz="half" idx="14"/>
          </p:nvPr>
        </p:nvSpPr>
        <p:spPr/>
        <p:txBody>
          <a:bodyPr/>
          <a:lstStyle>
            <a:lvl1pPr>
              <a:defRPr/>
            </a:lvl1pPr>
          </a:lstStyle>
          <a:p>
            <a:pPr>
              <a:defRPr/>
            </a:pPr>
            <a:endParaRPr lang="en-US" altLang="en-US"/>
          </a:p>
        </p:txBody>
      </p:sp>
      <p:sp>
        <p:nvSpPr>
          <p:cNvPr id="8" name="Footer Placeholder 5">
            <a:extLst>
              <a:ext uri="{FF2B5EF4-FFF2-40B4-BE49-F238E27FC236}">
                <a16:creationId xmlns:a16="http://schemas.microsoft.com/office/drawing/2014/main" id="{E9FF92A8-2BAE-114D-9D93-DD1CBB528F9B}"/>
              </a:ext>
            </a:extLst>
          </p:cNvPr>
          <p:cNvSpPr>
            <a:spLocks noGrp="1"/>
          </p:cNvSpPr>
          <p:nvPr>
            <p:ph type="ftr" sz="quarter" idx="15"/>
          </p:nvPr>
        </p:nvSpPr>
        <p:spPr/>
        <p:txBody>
          <a:bodyPr/>
          <a:lstStyle>
            <a:lvl1pPr>
              <a:defRPr/>
            </a:lvl1pPr>
          </a:lstStyle>
          <a:p>
            <a:pPr>
              <a:defRPr/>
            </a:pPr>
            <a:endParaRPr lang="en-US" altLang="en-US"/>
          </a:p>
        </p:txBody>
      </p:sp>
      <p:sp>
        <p:nvSpPr>
          <p:cNvPr id="9" name="Slide Number Placeholder 6">
            <a:extLst>
              <a:ext uri="{FF2B5EF4-FFF2-40B4-BE49-F238E27FC236}">
                <a16:creationId xmlns:a16="http://schemas.microsoft.com/office/drawing/2014/main" id="{A5DECFBE-4D77-4A42-BE74-DAD4A67CF086}"/>
              </a:ext>
            </a:extLst>
          </p:cNvPr>
          <p:cNvSpPr>
            <a:spLocks noGrp="1"/>
          </p:cNvSpPr>
          <p:nvPr>
            <p:ph type="sldNum" sz="quarter" idx="16"/>
          </p:nvPr>
        </p:nvSpPr>
        <p:spPr/>
        <p:txBody>
          <a:bodyPr/>
          <a:lstStyle>
            <a:lvl1pPr>
              <a:defRPr/>
            </a:lvl1pPr>
          </a:lstStyle>
          <a:p>
            <a:pPr>
              <a:defRPr/>
            </a:pPr>
            <a:fld id="{277057FD-7E97-C54C-A930-3BB8D11C4C4C}" type="slidenum">
              <a:rPr lang="en-US" altLang="en-US"/>
              <a:pPr>
                <a:defRPr/>
              </a:pPr>
              <a:t>‹#›</a:t>
            </a:fld>
            <a:endParaRPr lang="en-US" altLang="en-US"/>
          </a:p>
        </p:txBody>
      </p:sp>
    </p:spTree>
    <p:extLst>
      <p:ext uri="{BB962C8B-B14F-4D97-AF65-F5344CB8AC3E}">
        <p14:creationId xmlns:p14="http://schemas.microsoft.com/office/powerpoint/2010/main" val="2581841479"/>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68"/>
            <a:ext cx="7886700" cy="2511835"/>
          </a:xfrm>
        </p:spPr>
        <p:txBody>
          <a:bodyPr anchor="b"/>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629841" y="4850581"/>
            <a:ext cx="7885509"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8BEB2A83-D31D-1641-B929-3C9BD9CE749D}"/>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3377F03B-467C-1143-807F-1A05DBC07480}"/>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6FD32370-7A02-4A4A-AC4F-8B1C19F77A1C}"/>
              </a:ext>
            </a:extLst>
          </p:cNvPr>
          <p:cNvSpPr>
            <a:spLocks noGrp="1"/>
          </p:cNvSpPr>
          <p:nvPr>
            <p:ph type="sldNum" sz="quarter" idx="12"/>
          </p:nvPr>
        </p:nvSpPr>
        <p:spPr/>
        <p:txBody>
          <a:bodyPr/>
          <a:lstStyle>
            <a:lvl1pPr>
              <a:defRPr/>
            </a:lvl1pPr>
          </a:lstStyle>
          <a:p>
            <a:pPr>
              <a:defRPr/>
            </a:pPr>
            <a:fld id="{070580F4-DB1D-4A42-8102-0D8E23DFF659}" type="slidenum">
              <a:rPr lang="en-US" altLang="en-US"/>
              <a:pPr>
                <a:defRPr/>
              </a:pPr>
              <a:t>‹#›</a:t>
            </a:fld>
            <a:endParaRPr lang="en-US" altLang="en-US"/>
          </a:p>
        </p:txBody>
      </p:sp>
    </p:spTree>
    <p:extLst>
      <p:ext uri="{BB962C8B-B14F-4D97-AF65-F5344CB8AC3E}">
        <p14:creationId xmlns:p14="http://schemas.microsoft.com/office/powerpoint/2010/main" val="4007400787"/>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6"/>
            <a:ext cx="78867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017598" y="2571750"/>
            <a:ext cx="2195513" cy="3589338"/>
          </a:xfrm>
        </p:spPr>
        <p:txBody>
          <a:bodyPr anchor="t"/>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440996" y="1885950"/>
            <a:ext cx="2202181" cy="576262"/>
          </a:xfrm>
        </p:spPr>
        <p:txBody>
          <a:bodyPr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en-US"/>
              <a:t>Click to edit Master text styles</a:t>
            </a:r>
          </a:p>
        </p:txBody>
      </p:sp>
      <p:sp>
        <p:nvSpPr>
          <p:cNvPr id="10" name="Text Placeholder 3"/>
          <p:cNvSpPr>
            <a:spLocks noGrp="1"/>
          </p:cNvSpPr>
          <p:nvPr>
            <p:ph type="body" sz="half" idx="16"/>
          </p:nvPr>
        </p:nvSpPr>
        <p:spPr>
          <a:xfrm>
            <a:off x="3433081" y="2571750"/>
            <a:ext cx="2210096" cy="3589338"/>
          </a:xfrm>
        </p:spPr>
        <p:txBody>
          <a:bodyPr anchor="t"/>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871777" y="1885950"/>
            <a:ext cx="2199085" cy="576262"/>
          </a:xfrm>
        </p:spPr>
        <p:txBody>
          <a:bodyPr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en-US"/>
              <a:t>Click to edit Master text styles</a:t>
            </a:r>
          </a:p>
        </p:txBody>
      </p:sp>
      <p:sp>
        <p:nvSpPr>
          <p:cNvPr id="12" name="Text Placeholder 3"/>
          <p:cNvSpPr>
            <a:spLocks noGrp="1"/>
          </p:cNvSpPr>
          <p:nvPr>
            <p:ph type="body" sz="half" idx="17"/>
          </p:nvPr>
        </p:nvSpPr>
        <p:spPr>
          <a:xfrm>
            <a:off x="5871777" y="2571750"/>
            <a:ext cx="2199085" cy="3589338"/>
          </a:xfrm>
        </p:spPr>
        <p:txBody>
          <a:bodyPr anchor="t"/>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3" name="Date Placeholder 3">
            <a:extLst>
              <a:ext uri="{FF2B5EF4-FFF2-40B4-BE49-F238E27FC236}">
                <a16:creationId xmlns:a16="http://schemas.microsoft.com/office/drawing/2014/main" id="{B61E9BB0-1248-C444-AE82-2CA00670D52E}"/>
              </a:ext>
            </a:extLst>
          </p:cNvPr>
          <p:cNvSpPr>
            <a:spLocks noGrp="1"/>
          </p:cNvSpPr>
          <p:nvPr>
            <p:ph type="dt" sz="half" idx="18"/>
          </p:nvPr>
        </p:nvSpPr>
        <p:spPr/>
        <p:txBody>
          <a:bodyPr/>
          <a:lstStyle>
            <a:lvl1pPr>
              <a:defRPr/>
            </a:lvl1pPr>
          </a:lstStyle>
          <a:p>
            <a:pPr>
              <a:defRPr/>
            </a:pPr>
            <a:endParaRPr lang="en-US" altLang="en-US"/>
          </a:p>
        </p:txBody>
      </p:sp>
      <p:sp>
        <p:nvSpPr>
          <p:cNvPr id="14" name="Footer Placeholder 4">
            <a:extLst>
              <a:ext uri="{FF2B5EF4-FFF2-40B4-BE49-F238E27FC236}">
                <a16:creationId xmlns:a16="http://schemas.microsoft.com/office/drawing/2014/main" id="{FD15D351-0A97-7F4C-A939-9F5EB604F76E}"/>
              </a:ext>
            </a:extLst>
          </p:cNvPr>
          <p:cNvSpPr>
            <a:spLocks noGrp="1"/>
          </p:cNvSpPr>
          <p:nvPr>
            <p:ph type="ftr" sz="quarter" idx="19"/>
          </p:nvPr>
        </p:nvSpPr>
        <p:spPr/>
        <p:txBody>
          <a:bodyPr/>
          <a:lstStyle>
            <a:lvl1pPr>
              <a:defRPr/>
            </a:lvl1pPr>
          </a:lstStyle>
          <a:p>
            <a:pPr>
              <a:defRPr/>
            </a:pPr>
            <a:endParaRPr lang="en-US" altLang="en-US"/>
          </a:p>
        </p:txBody>
      </p:sp>
      <p:sp>
        <p:nvSpPr>
          <p:cNvPr id="16" name="Slide Number Placeholder 5">
            <a:extLst>
              <a:ext uri="{FF2B5EF4-FFF2-40B4-BE49-F238E27FC236}">
                <a16:creationId xmlns:a16="http://schemas.microsoft.com/office/drawing/2014/main" id="{345C634F-DE7C-664F-89B5-C4EE0B567606}"/>
              </a:ext>
            </a:extLst>
          </p:cNvPr>
          <p:cNvSpPr>
            <a:spLocks noGrp="1"/>
          </p:cNvSpPr>
          <p:nvPr>
            <p:ph type="sldNum" sz="quarter" idx="20"/>
          </p:nvPr>
        </p:nvSpPr>
        <p:spPr/>
        <p:txBody>
          <a:bodyPr/>
          <a:lstStyle>
            <a:lvl1pPr>
              <a:defRPr/>
            </a:lvl1pPr>
          </a:lstStyle>
          <a:p>
            <a:pPr>
              <a:defRPr/>
            </a:pPr>
            <a:fld id="{B5303923-6F14-CD46-8033-A9C4FBDEF353}" type="slidenum">
              <a:rPr lang="en-US" altLang="en-US"/>
              <a:pPr>
                <a:defRPr/>
              </a:pPr>
              <a:t>‹#›</a:t>
            </a:fld>
            <a:endParaRPr lang="en-US" altLang="en-US"/>
          </a:p>
        </p:txBody>
      </p:sp>
    </p:spTree>
    <p:extLst>
      <p:ext uri="{BB962C8B-B14F-4D97-AF65-F5344CB8AC3E}">
        <p14:creationId xmlns:p14="http://schemas.microsoft.com/office/powerpoint/2010/main" val="2245503790"/>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6"/>
            <a:ext cx="78867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0"/>
              <a:t>Click icon to add picture</a:t>
            </a:r>
            <a:endParaRPr lang="en-US" noProof="0" dirty="0"/>
          </a:p>
        </p:txBody>
      </p:sp>
      <p:sp>
        <p:nvSpPr>
          <p:cNvPr id="21" name="Text Placeholder 3"/>
          <p:cNvSpPr>
            <a:spLocks noGrp="1"/>
          </p:cNvSpPr>
          <p:nvPr>
            <p:ph type="body" sz="half" idx="18"/>
          </p:nvPr>
        </p:nvSpPr>
        <p:spPr>
          <a:xfrm>
            <a:off x="999064" y="4873766"/>
            <a:ext cx="2205038" cy="659189"/>
          </a:xfrm>
        </p:spPr>
        <p:txBody>
          <a:bodyPr anchor="t"/>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426748" y="4297503"/>
            <a:ext cx="2197894"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0"/>
              <a:t>Click icon to add picture</a:t>
            </a:r>
            <a:endParaRPr lang="en-US" noProof="0" dirty="0"/>
          </a:p>
        </p:txBody>
      </p:sp>
      <p:sp>
        <p:nvSpPr>
          <p:cNvPr id="24" name="Text Placeholder 3"/>
          <p:cNvSpPr>
            <a:spLocks noGrp="1"/>
          </p:cNvSpPr>
          <p:nvPr>
            <p:ph type="body" sz="half" idx="19"/>
          </p:nvPr>
        </p:nvSpPr>
        <p:spPr>
          <a:xfrm>
            <a:off x="3425733" y="4873765"/>
            <a:ext cx="2200805" cy="659189"/>
          </a:xfrm>
        </p:spPr>
        <p:txBody>
          <a:bodyPr anchor="t"/>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853242" y="4297503"/>
            <a:ext cx="219908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853241"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0"/>
              <a:t>Click icon to add picture</a:t>
            </a:r>
            <a:endParaRPr lang="en-US" noProof="0" dirty="0"/>
          </a:p>
        </p:txBody>
      </p:sp>
      <p:sp>
        <p:nvSpPr>
          <p:cNvPr id="27" name="Text Placeholder 3"/>
          <p:cNvSpPr>
            <a:spLocks noGrp="1"/>
          </p:cNvSpPr>
          <p:nvPr>
            <p:ph type="body" sz="half" idx="20"/>
          </p:nvPr>
        </p:nvSpPr>
        <p:spPr>
          <a:xfrm>
            <a:off x="5853148" y="4873763"/>
            <a:ext cx="2201998" cy="659189"/>
          </a:xfrm>
        </p:spPr>
        <p:txBody>
          <a:bodyPr anchor="t"/>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2" name="Date Placeholder 3">
            <a:extLst>
              <a:ext uri="{FF2B5EF4-FFF2-40B4-BE49-F238E27FC236}">
                <a16:creationId xmlns:a16="http://schemas.microsoft.com/office/drawing/2014/main" id="{913A92AC-A0C7-7A4E-B27D-D665E65A7E26}"/>
              </a:ext>
            </a:extLst>
          </p:cNvPr>
          <p:cNvSpPr>
            <a:spLocks noGrp="1"/>
          </p:cNvSpPr>
          <p:nvPr>
            <p:ph type="dt" sz="half" idx="23"/>
          </p:nvPr>
        </p:nvSpPr>
        <p:spPr/>
        <p:txBody>
          <a:bodyPr/>
          <a:lstStyle>
            <a:lvl1pPr>
              <a:defRPr/>
            </a:lvl1pPr>
          </a:lstStyle>
          <a:p>
            <a:pPr>
              <a:defRPr/>
            </a:pPr>
            <a:endParaRPr lang="en-US" altLang="en-US"/>
          </a:p>
        </p:txBody>
      </p:sp>
      <p:sp>
        <p:nvSpPr>
          <p:cNvPr id="13" name="Footer Placeholder 4">
            <a:extLst>
              <a:ext uri="{FF2B5EF4-FFF2-40B4-BE49-F238E27FC236}">
                <a16:creationId xmlns:a16="http://schemas.microsoft.com/office/drawing/2014/main" id="{72D77E0E-0006-3C49-A770-98E8E2C8F7AB}"/>
              </a:ext>
            </a:extLst>
          </p:cNvPr>
          <p:cNvSpPr>
            <a:spLocks noGrp="1"/>
          </p:cNvSpPr>
          <p:nvPr>
            <p:ph type="ftr" sz="quarter" idx="24"/>
          </p:nvPr>
        </p:nvSpPr>
        <p:spPr/>
        <p:txBody>
          <a:bodyPr/>
          <a:lstStyle>
            <a:lvl1pPr>
              <a:defRPr/>
            </a:lvl1pPr>
          </a:lstStyle>
          <a:p>
            <a:pPr>
              <a:defRPr/>
            </a:pPr>
            <a:endParaRPr lang="en-US" altLang="en-US"/>
          </a:p>
        </p:txBody>
      </p:sp>
      <p:sp>
        <p:nvSpPr>
          <p:cNvPr id="14" name="Slide Number Placeholder 5">
            <a:extLst>
              <a:ext uri="{FF2B5EF4-FFF2-40B4-BE49-F238E27FC236}">
                <a16:creationId xmlns:a16="http://schemas.microsoft.com/office/drawing/2014/main" id="{D0D49CC7-8ED5-F340-9509-A76A06DAC9CA}"/>
              </a:ext>
            </a:extLst>
          </p:cNvPr>
          <p:cNvSpPr>
            <a:spLocks noGrp="1"/>
          </p:cNvSpPr>
          <p:nvPr>
            <p:ph type="sldNum" sz="quarter" idx="25"/>
          </p:nvPr>
        </p:nvSpPr>
        <p:spPr/>
        <p:txBody>
          <a:bodyPr/>
          <a:lstStyle>
            <a:lvl1pPr>
              <a:defRPr/>
            </a:lvl1pPr>
          </a:lstStyle>
          <a:p>
            <a:pPr>
              <a:defRPr/>
            </a:pPr>
            <a:fld id="{DDB62FB9-2AF3-B440-B040-4E875D7F049F}" type="slidenum">
              <a:rPr lang="en-US" altLang="en-US"/>
              <a:pPr>
                <a:defRPr/>
              </a:pPr>
              <a:t>‹#›</a:t>
            </a:fld>
            <a:endParaRPr lang="en-US" altLang="en-US"/>
          </a:p>
        </p:txBody>
      </p:sp>
    </p:spTree>
    <p:extLst>
      <p:ext uri="{BB962C8B-B14F-4D97-AF65-F5344CB8AC3E}">
        <p14:creationId xmlns:p14="http://schemas.microsoft.com/office/powerpoint/2010/main" val="1746400102"/>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2C80107-771D-DD47-9FFA-8DEBEF704C72}"/>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6F849039-CC92-8742-BBC3-892F2B15FA61}"/>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26891A1E-B72C-4E49-851F-D0599971CBE3}"/>
              </a:ext>
            </a:extLst>
          </p:cNvPr>
          <p:cNvSpPr>
            <a:spLocks noGrp="1"/>
          </p:cNvSpPr>
          <p:nvPr>
            <p:ph type="sldNum" sz="quarter" idx="12"/>
          </p:nvPr>
        </p:nvSpPr>
        <p:spPr/>
        <p:txBody>
          <a:bodyPr/>
          <a:lstStyle>
            <a:lvl1pPr>
              <a:defRPr/>
            </a:lvl1pPr>
          </a:lstStyle>
          <a:p>
            <a:pPr>
              <a:defRPr/>
            </a:pPr>
            <a:fld id="{F6745AD8-261F-8443-8444-3D0D50C24362}" type="slidenum">
              <a:rPr lang="en-US" altLang="en-US"/>
              <a:pPr>
                <a:defRPr/>
              </a:pPr>
              <a:t>‹#›</a:t>
            </a:fld>
            <a:endParaRPr lang="en-US" altLang="en-US"/>
          </a:p>
        </p:txBody>
      </p:sp>
    </p:spTree>
    <p:extLst>
      <p:ext uri="{BB962C8B-B14F-4D97-AF65-F5344CB8AC3E}">
        <p14:creationId xmlns:p14="http://schemas.microsoft.com/office/powerpoint/2010/main" val="1253927306"/>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3A8608C-7B1E-4540-A120-7A3A063E2F76}"/>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AE111035-62F2-F24E-939D-F3674D3D6209}"/>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0BD340A5-9799-1746-9E61-8A4A0CA715D9}"/>
              </a:ext>
            </a:extLst>
          </p:cNvPr>
          <p:cNvSpPr>
            <a:spLocks noGrp="1"/>
          </p:cNvSpPr>
          <p:nvPr>
            <p:ph type="sldNum" sz="quarter" idx="12"/>
          </p:nvPr>
        </p:nvSpPr>
        <p:spPr/>
        <p:txBody>
          <a:bodyPr/>
          <a:lstStyle>
            <a:lvl1pPr>
              <a:defRPr/>
            </a:lvl1pPr>
          </a:lstStyle>
          <a:p>
            <a:pPr>
              <a:defRPr/>
            </a:pPr>
            <a:fld id="{927965F8-C421-4542-8721-A5D3AF8208E6}" type="slidenum">
              <a:rPr lang="en-US" altLang="en-US"/>
              <a:pPr>
                <a:defRPr/>
              </a:pPr>
              <a:t>‹#›</a:t>
            </a:fld>
            <a:endParaRPr lang="en-US" altLang="en-US"/>
          </a:p>
        </p:txBody>
      </p:sp>
    </p:spTree>
    <p:extLst>
      <p:ext uri="{BB962C8B-B14F-4D97-AF65-F5344CB8AC3E}">
        <p14:creationId xmlns:p14="http://schemas.microsoft.com/office/powerpoint/2010/main" val="1017075725"/>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C0DD0BD-F2A9-C149-91CB-FC19FE665DD1}"/>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3D43407-BA6E-8C4A-BEC8-4FDC0840D531}"/>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52AB8C08-51C3-5345-AD4E-435BC07DA263}"/>
              </a:ext>
            </a:extLst>
          </p:cNvPr>
          <p:cNvSpPr>
            <a:spLocks noGrp="1"/>
          </p:cNvSpPr>
          <p:nvPr>
            <p:ph type="sldNum" sz="quarter" idx="12"/>
          </p:nvPr>
        </p:nvSpPr>
        <p:spPr/>
        <p:txBody>
          <a:bodyPr/>
          <a:lstStyle>
            <a:lvl1pPr>
              <a:defRPr/>
            </a:lvl1pPr>
          </a:lstStyle>
          <a:p>
            <a:pPr>
              <a:defRPr/>
            </a:pPr>
            <a:fld id="{10BA8041-858A-6D4C-BD04-4D9CBD6FD3D9}" type="slidenum">
              <a:rPr lang="en-US" altLang="en-US"/>
              <a:pPr>
                <a:defRPr/>
              </a:pPr>
              <a:t>‹#›</a:t>
            </a:fld>
            <a:endParaRPr lang="en-US" altLang="en-US"/>
          </a:p>
        </p:txBody>
      </p:sp>
    </p:spTree>
    <p:extLst>
      <p:ext uri="{BB962C8B-B14F-4D97-AF65-F5344CB8AC3E}">
        <p14:creationId xmlns:p14="http://schemas.microsoft.com/office/powerpoint/2010/main" val="3489218670"/>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194650"/>
          </a:xfrm>
        </p:spPr>
        <p:txBody>
          <a:bodyPr wrap="none" anchor="t"/>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640899" y="3829878"/>
            <a:ext cx="6858000" cy="617822"/>
          </a:xfrm>
        </p:spPr>
        <p:txBody>
          <a:bodyPr anchor="b"/>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1203CFF1-4279-B24B-B9FA-CF99583D8617}"/>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6B2B1DCF-B8B7-D94E-9C12-5540D35270F1}"/>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0518CF5-5FDC-494B-99D3-2F85E8431D89}"/>
              </a:ext>
            </a:extLst>
          </p:cNvPr>
          <p:cNvSpPr>
            <a:spLocks noGrp="1"/>
          </p:cNvSpPr>
          <p:nvPr>
            <p:ph type="sldNum" sz="quarter" idx="12"/>
          </p:nvPr>
        </p:nvSpPr>
        <p:spPr/>
        <p:txBody>
          <a:bodyPr/>
          <a:lstStyle>
            <a:lvl1pPr>
              <a:defRPr/>
            </a:lvl1pPr>
          </a:lstStyle>
          <a:p>
            <a:pPr>
              <a:defRPr/>
            </a:pPr>
            <a:fld id="{4C281743-126B-AF4D-A111-B26656196E26}" type="slidenum">
              <a:rPr lang="en-US" altLang="en-US"/>
              <a:pPr>
                <a:defRPr/>
              </a:pPr>
              <a:t>‹#›</a:t>
            </a:fld>
            <a:endParaRPr lang="en-US" altLang="en-US"/>
          </a:p>
        </p:txBody>
      </p:sp>
    </p:spTree>
    <p:extLst>
      <p:ext uri="{BB962C8B-B14F-4D97-AF65-F5344CB8AC3E}">
        <p14:creationId xmlns:p14="http://schemas.microsoft.com/office/powerpoint/2010/main" val="3806886326"/>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0000" y="1825625"/>
            <a:ext cx="376891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9880" y="1825625"/>
            <a:ext cx="377547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C62161DF-3E15-A747-A3E5-E43459351084}"/>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2244105D-CE24-9847-9B4C-6D215C54EC84}"/>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2D6FD76E-083A-4D47-A9F5-34D9DE80FDA3}"/>
              </a:ext>
            </a:extLst>
          </p:cNvPr>
          <p:cNvSpPr>
            <a:spLocks noGrp="1"/>
          </p:cNvSpPr>
          <p:nvPr>
            <p:ph type="sldNum" sz="quarter" idx="12"/>
          </p:nvPr>
        </p:nvSpPr>
        <p:spPr/>
        <p:txBody>
          <a:bodyPr/>
          <a:lstStyle>
            <a:lvl1pPr>
              <a:defRPr/>
            </a:lvl1pPr>
          </a:lstStyle>
          <a:p>
            <a:pPr>
              <a:defRPr/>
            </a:pPr>
            <a:fld id="{80D3ECFB-52AA-F24A-B68E-920E3F1CB52C}" type="slidenum">
              <a:rPr lang="en-US" altLang="en-US"/>
              <a:pPr>
                <a:defRPr/>
              </a:pPr>
              <a:t>‹#›</a:t>
            </a:fld>
            <a:endParaRPr lang="en-US" altLang="en-US"/>
          </a:p>
        </p:txBody>
      </p:sp>
    </p:spTree>
    <p:extLst>
      <p:ext uri="{BB962C8B-B14F-4D97-AF65-F5344CB8AC3E}">
        <p14:creationId xmlns:p14="http://schemas.microsoft.com/office/powerpoint/2010/main" val="3558466896"/>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0" y="1681163"/>
            <a:ext cx="3768912" cy="823912"/>
          </a:xfrm>
        </p:spPr>
        <p:txBody>
          <a:bodyPr anchor="b"/>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40000" y="2505075"/>
            <a:ext cx="376891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0" y="1681163"/>
            <a:ext cx="3776661" cy="823912"/>
          </a:xfrm>
        </p:spPr>
        <p:txBody>
          <a:bodyPr anchor="b"/>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a:r>
              <a:rPr lang="en-US"/>
              <a:t>Click to edit Master text styles</a:t>
            </a:r>
          </a:p>
        </p:txBody>
      </p:sp>
      <p:sp>
        <p:nvSpPr>
          <p:cNvPr id="6" name="Content Placeholder 5"/>
          <p:cNvSpPr>
            <a:spLocks noGrp="1"/>
          </p:cNvSpPr>
          <p:nvPr>
            <p:ph sz="quarter" idx="4"/>
          </p:nvPr>
        </p:nvSpPr>
        <p:spPr>
          <a:xfrm>
            <a:off x="4739880" y="2505075"/>
            <a:ext cx="37766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A6ED7897-4D41-1C4E-BD1C-2828659EA612}"/>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B93B23FF-EBDE-DA46-A669-AC9566B14903}"/>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5FDBAB91-3185-DD4C-B1B3-1E6D9C44AA36}"/>
              </a:ext>
            </a:extLst>
          </p:cNvPr>
          <p:cNvSpPr>
            <a:spLocks noGrp="1"/>
          </p:cNvSpPr>
          <p:nvPr>
            <p:ph type="sldNum" sz="quarter" idx="12"/>
          </p:nvPr>
        </p:nvSpPr>
        <p:spPr/>
        <p:txBody>
          <a:bodyPr/>
          <a:lstStyle>
            <a:lvl1pPr>
              <a:defRPr/>
            </a:lvl1pPr>
          </a:lstStyle>
          <a:p>
            <a:pPr>
              <a:defRPr/>
            </a:pPr>
            <a:fld id="{F5101E32-CA04-DB43-A74E-9B3448801C2C}" type="slidenum">
              <a:rPr lang="en-US" altLang="en-US"/>
              <a:pPr>
                <a:defRPr/>
              </a:pPr>
              <a:t>‹#›</a:t>
            </a:fld>
            <a:endParaRPr lang="en-US" altLang="en-US"/>
          </a:p>
        </p:txBody>
      </p:sp>
    </p:spTree>
    <p:extLst>
      <p:ext uri="{BB962C8B-B14F-4D97-AF65-F5344CB8AC3E}">
        <p14:creationId xmlns:p14="http://schemas.microsoft.com/office/powerpoint/2010/main" val="87761826"/>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F5A1046D-74ED-3D48-8172-5ADA15BE73EF}"/>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920E17A9-2976-ED4D-826C-D6348B658070}"/>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6CDA68BF-08F8-D144-A8BB-C1E8A2C2EF00}"/>
              </a:ext>
            </a:extLst>
          </p:cNvPr>
          <p:cNvSpPr>
            <a:spLocks noGrp="1"/>
          </p:cNvSpPr>
          <p:nvPr>
            <p:ph type="sldNum" sz="quarter" idx="12"/>
          </p:nvPr>
        </p:nvSpPr>
        <p:spPr/>
        <p:txBody>
          <a:bodyPr/>
          <a:lstStyle>
            <a:lvl1pPr>
              <a:defRPr/>
            </a:lvl1pPr>
          </a:lstStyle>
          <a:p>
            <a:pPr>
              <a:defRPr/>
            </a:pPr>
            <a:fld id="{AE235C25-3508-D24F-8DF4-8AF0CB3BDA70}" type="slidenum">
              <a:rPr lang="en-US" altLang="en-US"/>
              <a:pPr>
                <a:defRPr/>
              </a:pPr>
              <a:t>‹#›</a:t>
            </a:fld>
            <a:endParaRPr lang="en-US" altLang="en-US"/>
          </a:p>
        </p:txBody>
      </p:sp>
    </p:spTree>
    <p:extLst>
      <p:ext uri="{BB962C8B-B14F-4D97-AF65-F5344CB8AC3E}">
        <p14:creationId xmlns:p14="http://schemas.microsoft.com/office/powerpoint/2010/main" val="3901402547"/>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40F2225-E775-B843-BD9D-12EF0D69008B}"/>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4">
            <a:extLst>
              <a:ext uri="{FF2B5EF4-FFF2-40B4-BE49-F238E27FC236}">
                <a16:creationId xmlns:a16="http://schemas.microsoft.com/office/drawing/2014/main" id="{F3208FBD-781D-3544-A755-E8E4A452341C}"/>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F2C925A4-283D-2545-8EBD-CF7BC40A0D3B}"/>
              </a:ext>
            </a:extLst>
          </p:cNvPr>
          <p:cNvSpPr>
            <a:spLocks noGrp="1"/>
          </p:cNvSpPr>
          <p:nvPr>
            <p:ph type="sldNum" sz="quarter" idx="12"/>
          </p:nvPr>
        </p:nvSpPr>
        <p:spPr/>
        <p:txBody>
          <a:bodyPr/>
          <a:lstStyle>
            <a:lvl1pPr>
              <a:defRPr/>
            </a:lvl1pPr>
          </a:lstStyle>
          <a:p>
            <a:pPr>
              <a:defRPr/>
            </a:pPr>
            <a:fld id="{3396CFD3-0DC9-8346-94CB-1A6C05DB7803}" type="slidenum">
              <a:rPr lang="en-US" altLang="en-US"/>
              <a:pPr>
                <a:defRPr/>
              </a:pPr>
              <a:t>‹#›</a:t>
            </a:fld>
            <a:endParaRPr lang="en-US" altLang="en-US"/>
          </a:p>
        </p:txBody>
      </p:sp>
    </p:spTree>
    <p:extLst>
      <p:ext uri="{BB962C8B-B14F-4D97-AF65-F5344CB8AC3E}">
        <p14:creationId xmlns:p14="http://schemas.microsoft.com/office/powerpoint/2010/main" val="190326958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000" y="2057400"/>
            <a:ext cx="2739019" cy="3811588"/>
          </a:xfrm>
        </p:spPr>
        <p:txBody>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55F959E8-727F-CC41-BC84-D4F19838689B}"/>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47673B6C-75F8-224F-A948-8F93584D6C25}"/>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3CB0D549-B8A5-9248-84DD-F4B8F6DCF353}"/>
              </a:ext>
            </a:extLst>
          </p:cNvPr>
          <p:cNvSpPr>
            <a:spLocks noGrp="1"/>
          </p:cNvSpPr>
          <p:nvPr>
            <p:ph type="sldNum" sz="quarter" idx="12"/>
          </p:nvPr>
        </p:nvSpPr>
        <p:spPr/>
        <p:txBody>
          <a:bodyPr/>
          <a:lstStyle>
            <a:lvl1pPr>
              <a:defRPr/>
            </a:lvl1pPr>
          </a:lstStyle>
          <a:p>
            <a:pPr>
              <a:defRPr/>
            </a:pPr>
            <a:fld id="{75F52586-E52B-234D-8739-5B1E8ECE58F6}" type="slidenum">
              <a:rPr lang="en-US" altLang="en-US"/>
              <a:pPr>
                <a:defRPr/>
              </a:pPr>
              <a:t>‹#›</a:t>
            </a:fld>
            <a:endParaRPr lang="en-US" altLang="en-US"/>
          </a:p>
        </p:txBody>
      </p:sp>
    </p:spTree>
    <p:extLst>
      <p:ext uri="{BB962C8B-B14F-4D97-AF65-F5344CB8AC3E}">
        <p14:creationId xmlns:p14="http://schemas.microsoft.com/office/powerpoint/2010/main" val="279752133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40000" y="2057400"/>
            <a:ext cx="2739019" cy="3811588"/>
          </a:xfrm>
        </p:spPr>
        <p:txBody>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73C27513-C183-6443-AFDB-2886CB3394DD}"/>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D0F44125-DB77-6B40-B740-993377EA2F16}"/>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3AC26BEA-2E43-C840-B3B2-22F34C3D4869}"/>
              </a:ext>
            </a:extLst>
          </p:cNvPr>
          <p:cNvSpPr>
            <a:spLocks noGrp="1"/>
          </p:cNvSpPr>
          <p:nvPr>
            <p:ph type="sldNum" sz="quarter" idx="12"/>
          </p:nvPr>
        </p:nvSpPr>
        <p:spPr/>
        <p:txBody>
          <a:bodyPr/>
          <a:lstStyle>
            <a:lvl1pPr>
              <a:defRPr/>
            </a:lvl1pPr>
          </a:lstStyle>
          <a:p>
            <a:pPr>
              <a:defRPr/>
            </a:pPr>
            <a:fld id="{14252CB9-F710-F64F-B153-150F783319AD}" type="slidenum">
              <a:rPr lang="en-US" altLang="en-US"/>
              <a:pPr>
                <a:defRPr/>
              </a:pPr>
              <a:t>‹#›</a:t>
            </a:fld>
            <a:endParaRPr lang="en-US" altLang="en-US"/>
          </a:p>
        </p:txBody>
      </p:sp>
    </p:spTree>
    <p:extLst>
      <p:ext uri="{BB962C8B-B14F-4D97-AF65-F5344CB8AC3E}">
        <p14:creationId xmlns:p14="http://schemas.microsoft.com/office/powerpoint/2010/main" val="2506988075"/>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5496C7-C62E-E847-8FAA-798C212ADDB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BE521F3-493A-FF4D-8E6F-3307A973615C}"/>
              </a:ext>
            </a:extLst>
          </p:cNvPr>
          <p:cNvSpPr>
            <a:spLocks noGrp="1"/>
          </p:cNvSpPr>
          <p:nvPr>
            <p:ph type="body" idx="1"/>
          </p:nvPr>
        </p:nvSpPr>
        <p:spPr>
          <a:xfrm>
            <a:off x="839788" y="1825625"/>
            <a:ext cx="76755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DBD39D-2AB7-E344-BB10-DDDFCBD39C0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a:defRPr/>
            </a:pPr>
            <a:endParaRPr lang="en-US" altLang="en-US"/>
          </a:p>
        </p:txBody>
      </p:sp>
      <p:sp>
        <p:nvSpPr>
          <p:cNvPr id="5" name="Footer Placeholder 4">
            <a:extLst>
              <a:ext uri="{FF2B5EF4-FFF2-40B4-BE49-F238E27FC236}">
                <a16:creationId xmlns:a16="http://schemas.microsoft.com/office/drawing/2014/main" id="{8A057F20-0511-404C-8215-4A15CD06EE56}"/>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a:defRPr/>
            </a:pPr>
            <a:endParaRPr lang="en-US" altLang="en-US"/>
          </a:p>
        </p:txBody>
      </p:sp>
      <p:sp>
        <p:nvSpPr>
          <p:cNvPr id="6" name="Slide Number Placeholder 5">
            <a:extLst>
              <a:ext uri="{FF2B5EF4-FFF2-40B4-BE49-F238E27FC236}">
                <a16:creationId xmlns:a16="http://schemas.microsoft.com/office/drawing/2014/main" id="{98570770-EEA2-9945-9241-79446932493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a:defRPr/>
            </a:pPr>
            <a:fld id="{4B9ABA36-A1AC-DD4A-A33F-9C25586581F7}"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5" r:id="rId12"/>
    <p:sldLayoutId id="2147484070" r:id="rId13"/>
    <p:sldLayoutId id="2147484071" r:id="rId14"/>
    <p:sldLayoutId id="2147484072" r:id="rId15"/>
    <p:sldLayoutId id="2147484073" r:id="rId16"/>
    <p:sldLayoutId id="2147484074" r:id="rId17"/>
  </p:sldLayoutIdLst>
  <p:transition spd="med">
    <p:fade/>
  </p:transition>
  <p:txStyles>
    <p:titleStyle>
      <a:lvl1pPr algn="l" defTabSz="685800" rtl="0" eaLnBrk="0" fontAlgn="base" hangingPunct="0">
        <a:lnSpc>
          <a:spcPct val="90000"/>
        </a:lnSpc>
        <a:spcBef>
          <a:spcPct val="0"/>
        </a:spcBef>
        <a:spcAft>
          <a:spcPct val="0"/>
        </a:spcAft>
        <a:defRPr sz="440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vl2pPr algn="l" defTabSz="685800" rtl="0" eaLnBrk="0" fontAlgn="base" hangingPunct="0">
        <a:lnSpc>
          <a:spcPct val="90000"/>
        </a:lnSpc>
        <a:spcBef>
          <a:spcPct val="0"/>
        </a:spcBef>
        <a:spcAft>
          <a:spcPct val="0"/>
        </a:spcAft>
        <a:defRPr sz="4400">
          <a:solidFill>
            <a:schemeClr val="tx1"/>
          </a:solidFill>
          <a:latin typeface="Corbel" panose="020B0503020204020204" pitchFamily="34" charset="0"/>
        </a:defRPr>
      </a:lvl2pPr>
      <a:lvl3pPr algn="l" defTabSz="685800" rtl="0" eaLnBrk="0" fontAlgn="base" hangingPunct="0">
        <a:lnSpc>
          <a:spcPct val="90000"/>
        </a:lnSpc>
        <a:spcBef>
          <a:spcPct val="0"/>
        </a:spcBef>
        <a:spcAft>
          <a:spcPct val="0"/>
        </a:spcAft>
        <a:defRPr sz="4400">
          <a:solidFill>
            <a:schemeClr val="tx1"/>
          </a:solidFill>
          <a:latin typeface="Corbel" panose="020B0503020204020204" pitchFamily="34" charset="0"/>
        </a:defRPr>
      </a:lvl3pPr>
      <a:lvl4pPr algn="l" defTabSz="685800" rtl="0" eaLnBrk="0" fontAlgn="base" hangingPunct="0">
        <a:lnSpc>
          <a:spcPct val="90000"/>
        </a:lnSpc>
        <a:spcBef>
          <a:spcPct val="0"/>
        </a:spcBef>
        <a:spcAft>
          <a:spcPct val="0"/>
        </a:spcAft>
        <a:defRPr sz="4400">
          <a:solidFill>
            <a:schemeClr val="tx1"/>
          </a:solidFill>
          <a:latin typeface="Corbel" panose="020B0503020204020204" pitchFamily="34" charset="0"/>
        </a:defRPr>
      </a:lvl4pPr>
      <a:lvl5pPr algn="l" defTabSz="685800" rtl="0" eaLnBrk="0" fontAlgn="base" hangingPunct="0">
        <a:lnSpc>
          <a:spcPct val="90000"/>
        </a:lnSpc>
        <a:spcBef>
          <a:spcPct val="0"/>
        </a:spcBef>
        <a:spcAft>
          <a:spcPct val="0"/>
        </a:spcAft>
        <a:defRPr sz="4400">
          <a:solidFill>
            <a:schemeClr val="tx1"/>
          </a:solidFill>
          <a:latin typeface="Corbel" panose="020B0503020204020204" pitchFamily="34" charset="0"/>
        </a:defRPr>
      </a:lvl5pPr>
      <a:lvl6pPr marL="457200" algn="l" defTabSz="685800" rtl="0" fontAlgn="base">
        <a:lnSpc>
          <a:spcPct val="90000"/>
        </a:lnSpc>
        <a:spcBef>
          <a:spcPct val="0"/>
        </a:spcBef>
        <a:spcAft>
          <a:spcPct val="0"/>
        </a:spcAft>
        <a:defRPr sz="4400">
          <a:solidFill>
            <a:schemeClr val="tx1"/>
          </a:solidFill>
          <a:latin typeface="Corbel" panose="020B0503020204020204" pitchFamily="34" charset="0"/>
        </a:defRPr>
      </a:lvl6pPr>
      <a:lvl7pPr marL="914400" algn="l" defTabSz="685800" rtl="0" fontAlgn="base">
        <a:lnSpc>
          <a:spcPct val="90000"/>
        </a:lnSpc>
        <a:spcBef>
          <a:spcPct val="0"/>
        </a:spcBef>
        <a:spcAft>
          <a:spcPct val="0"/>
        </a:spcAft>
        <a:defRPr sz="4400">
          <a:solidFill>
            <a:schemeClr val="tx1"/>
          </a:solidFill>
          <a:latin typeface="Corbel" panose="020B0503020204020204" pitchFamily="34" charset="0"/>
        </a:defRPr>
      </a:lvl7pPr>
      <a:lvl8pPr marL="1371600" algn="l" defTabSz="685800" rtl="0" fontAlgn="base">
        <a:lnSpc>
          <a:spcPct val="90000"/>
        </a:lnSpc>
        <a:spcBef>
          <a:spcPct val="0"/>
        </a:spcBef>
        <a:spcAft>
          <a:spcPct val="0"/>
        </a:spcAft>
        <a:defRPr sz="4400">
          <a:solidFill>
            <a:schemeClr val="tx1"/>
          </a:solidFill>
          <a:latin typeface="Corbel" panose="020B0503020204020204" pitchFamily="34" charset="0"/>
        </a:defRPr>
      </a:lvl8pPr>
      <a:lvl9pPr marL="1828800" algn="l" defTabSz="685800" rtl="0" fontAlgn="base">
        <a:lnSpc>
          <a:spcPct val="90000"/>
        </a:lnSpc>
        <a:spcBef>
          <a:spcPct val="0"/>
        </a:spcBef>
        <a:spcAft>
          <a:spcPct val="0"/>
        </a:spcAft>
        <a:defRPr sz="4400">
          <a:solidFill>
            <a:schemeClr val="tx1"/>
          </a:solidFill>
          <a:latin typeface="Corbel" panose="020B050302020402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mailto:egel@purdue.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5.gi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9D6F905E-35BD-C84B-934D-CFE6F7F78631}"/>
              </a:ext>
            </a:extLst>
          </p:cNvPr>
          <p:cNvSpPr txBox="1">
            <a:spLocks/>
          </p:cNvSpPr>
          <p:nvPr/>
        </p:nvSpPr>
        <p:spPr>
          <a:xfrm>
            <a:off x="914400" y="838200"/>
            <a:ext cx="6858000" cy="1194650"/>
          </a:xfrm>
          <a:prstGeom prst="rect">
            <a:avLst/>
          </a:prstGeom>
        </p:spPr>
        <p:txBody>
          <a:bodyPr anchor="ctr">
            <a:normAutofit/>
          </a:bodyPr>
          <a:lst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fontAlgn="auto">
              <a:spcAft>
                <a:spcPts val="0"/>
              </a:spcAft>
              <a:defRPr/>
            </a:pPr>
            <a:r>
              <a:rPr lang="en-US" dirty="0">
                <a:latin typeface="Arial" panose="020B0604020202020204" pitchFamily="34" charset="0"/>
                <a:cs typeface="Arial" panose="020B0604020202020204" pitchFamily="34" charset="0"/>
              </a:rPr>
              <a:t>The ABC’s of Fungicides</a:t>
            </a:r>
          </a:p>
        </p:txBody>
      </p:sp>
      <p:pic>
        <p:nvPicPr>
          <p:cNvPr id="20482" name="Picture 2">
            <a:extLst>
              <a:ext uri="{FF2B5EF4-FFF2-40B4-BE49-F238E27FC236}">
                <a16:creationId xmlns:a16="http://schemas.microsoft.com/office/drawing/2014/main" id="{218BFFAA-25A0-2041-ABC8-E9B1B31E32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133600"/>
            <a:ext cx="5334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5">
            <a:extLst>
              <a:ext uri="{FF2B5EF4-FFF2-40B4-BE49-F238E27FC236}">
                <a16:creationId xmlns:a16="http://schemas.microsoft.com/office/drawing/2014/main" id="{B0763CA1-6E3D-9A47-BC19-257D1CB90BEB}"/>
              </a:ext>
            </a:extLst>
          </p:cNvPr>
          <p:cNvSpPr txBox="1">
            <a:spLocks/>
          </p:cNvSpPr>
          <p:nvPr/>
        </p:nvSpPr>
        <p:spPr>
          <a:xfrm>
            <a:off x="914400" y="5943600"/>
            <a:ext cx="6858000" cy="859604"/>
          </a:xfrm>
          <a:prstGeom prst="rect">
            <a:avLst/>
          </a:prstGeom>
        </p:spPr>
        <p:txBody>
          <a:bodyPr anchor="ctr">
            <a:normAutofit/>
          </a:bodyPr>
          <a:lst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fontAlgn="auto">
              <a:spcAft>
                <a:spcPts val="0"/>
              </a:spcAft>
              <a:defRPr/>
            </a:pPr>
            <a:r>
              <a:rPr lang="en-US" sz="2400" dirty="0">
                <a:latin typeface="Arial" panose="020B0604020202020204" pitchFamily="34" charset="0"/>
                <a:cs typeface="Arial" panose="020B0604020202020204" pitchFamily="34" charset="0"/>
              </a:rPr>
              <a:t>Dan Egel </a:t>
            </a:r>
            <a:r>
              <a:rPr lang="en-US" sz="2400" dirty="0">
                <a:latin typeface="Arial" panose="020B0604020202020204" pitchFamily="34" charset="0"/>
                <a:cs typeface="Arial" panose="020B0604020202020204" pitchFamily="34" charset="0"/>
                <a:hlinkClick r:id="rId4"/>
              </a:rPr>
              <a:t>egel@purdue.edu</a:t>
            </a:r>
            <a:r>
              <a:rPr lang="en-US" sz="2400" dirty="0">
                <a:latin typeface="Arial" panose="020B0604020202020204" pitchFamily="34" charset="0"/>
                <a:cs typeface="Arial" panose="020B0604020202020204" pitchFamily="34" charset="0"/>
              </a:rPr>
              <a:t> 812-886-0198</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4">
            <a:extLst>
              <a:ext uri="{FF2B5EF4-FFF2-40B4-BE49-F238E27FC236}">
                <a16:creationId xmlns:a16="http://schemas.microsoft.com/office/drawing/2014/main" id="{693CEB9E-7E65-6B41-AE50-F1A070EF702A}"/>
              </a:ext>
            </a:extLst>
          </p:cNvPr>
          <p:cNvSpPr txBox="1">
            <a:spLocks noChangeArrowheads="1"/>
          </p:cNvSpPr>
          <p:nvPr/>
        </p:nvSpPr>
        <p:spPr bwMode="auto">
          <a:xfrm>
            <a:off x="271463" y="684213"/>
            <a:ext cx="9013825"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t>Contact fungicides have no affect on existing infections</a:t>
            </a:r>
          </a:p>
        </p:txBody>
      </p:sp>
      <p:pic>
        <p:nvPicPr>
          <p:cNvPr id="26626" name="Picture 5" descr="leaf">
            <a:extLst>
              <a:ext uri="{FF2B5EF4-FFF2-40B4-BE49-F238E27FC236}">
                <a16:creationId xmlns:a16="http://schemas.microsoft.com/office/drawing/2014/main" id="{C718CB31-EE22-144C-82E1-C6A3844D2E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905000"/>
            <a:ext cx="4505325"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8" name="Group 12">
            <a:extLst>
              <a:ext uri="{FF2B5EF4-FFF2-40B4-BE49-F238E27FC236}">
                <a16:creationId xmlns:a16="http://schemas.microsoft.com/office/drawing/2014/main" id="{C57FD8D5-6EAF-8D4F-A255-AF1E82F5E85E}"/>
              </a:ext>
            </a:extLst>
          </p:cNvPr>
          <p:cNvGrpSpPr>
            <a:grpSpLocks/>
          </p:cNvGrpSpPr>
          <p:nvPr/>
        </p:nvGrpSpPr>
        <p:grpSpPr bwMode="auto">
          <a:xfrm>
            <a:off x="3505200" y="2057400"/>
            <a:ext cx="2438400" cy="990600"/>
            <a:chOff x="2208" y="1296"/>
            <a:chExt cx="1536" cy="624"/>
          </a:xfrm>
        </p:grpSpPr>
        <p:sp>
          <p:nvSpPr>
            <p:cNvPr id="26654" name="Oval 6">
              <a:extLst>
                <a:ext uri="{FF2B5EF4-FFF2-40B4-BE49-F238E27FC236}">
                  <a16:creationId xmlns:a16="http://schemas.microsoft.com/office/drawing/2014/main" id="{25B56930-5DC7-5A40-AFB5-FDCA24707FB7}"/>
                </a:ext>
              </a:extLst>
            </p:cNvPr>
            <p:cNvSpPr>
              <a:spLocks noChangeArrowheads="1"/>
            </p:cNvSpPr>
            <p:nvPr/>
          </p:nvSpPr>
          <p:spPr bwMode="auto">
            <a:xfrm>
              <a:off x="2208" y="1536"/>
              <a:ext cx="240" cy="240"/>
            </a:xfrm>
            <a:prstGeom prst="ellipse">
              <a:avLst/>
            </a:prstGeom>
            <a:solidFill>
              <a:schemeClr val="tx1"/>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6655" name="Oval 7">
              <a:extLst>
                <a:ext uri="{FF2B5EF4-FFF2-40B4-BE49-F238E27FC236}">
                  <a16:creationId xmlns:a16="http://schemas.microsoft.com/office/drawing/2014/main" id="{67190184-1FF2-F843-AE73-68D909C55880}"/>
                </a:ext>
              </a:extLst>
            </p:cNvPr>
            <p:cNvSpPr>
              <a:spLocks noChangeArrowheads="1"/>
            </p:cNvSpPr>
            <p:nvPr/>
          </p:nvSpPr>
          <p:spPr bwMode="auto">
            <a:xfrm>
              <a:off x="3072" y="1296"/>
              <a:ext cx="240" cy="240"/>
            </a:xfrm>
            <a:prstGeom prst="ellipse">
              <a:avLst/>
            </a:prstGeom>
            <a:solidFill>
              <a:schemeClr val="tx1"/>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6656" name="Oval 8">
              <a:extLst>
                <a:ext uri="{FF2B5EF4-FFF2-40B4-BE49-F238E27FC236}">
                  <a16:creationId xmlns:a16="http://schemas.microsoft.com/office/drawing/2014/main" id="{70A393F3-2A83-9145-A012-F212641BA0C5}"/>
                </a:ext>
              </a:extLst>
            </p:cNvPr>
            <p:cNvSpPr>
              <a:spLocks noChangeArrowheads="1"/>
            </p:cNvSpPr>
            <p:nvPr/>
          </p:nvSpPr>
          <p:spPr bwMode="auto">
            <a:xfrm>
              <a:off x="2880" y="1680"/>
              <a:ext cx="240" cy="240"/>
            </a:xfrm>
            <a:prstGeom prst="ellipse">
              <a:avLst/>
            </a:prstGeom>
            <a:solidFill>
              <a:schemeClr val="tx1"/>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6657" name="Oval 9">
              <a:extLst>
                <a:ext uri="{FF2B5EF4-FFF2-40B4-BE49-F238E27FC236}">
                  <a16:creationId xmlns:a16="http://schemas.microsoft.com/office/drawing/2014/main" id="{04B64D72-053A-4249-9367-D5807708B2C9}"/>
                </a:ext>
              </a:extLst>
            </p:cNvPr>
            <p:cNvSpPr>
              <a:spLocks noChangeArrowheads="1"/>
            </p:cNvSpPr>
            <p:nvPr/>
          </p:nvSpPr>
          <p:spPr bwMode="auto">
            <a:xfrm>
              <a:off x="3600" y="1488"/>
              <a:ext cx="144" cy="144"/>
            </a:xfrm>
            <a:prstGeom prst="ellipse">
              <a:avLst/>
            </a:prstGeom>
            <a:solidFill>
              <a:schemeClr val="tx1"/>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6658" name="Oval 10">
              <a:extLst>
                <a:ext uri="{FF2B5EF4-FFF2-40B4-BE49-F238E27FC236}">
                  <a16:creationId xmlns:a16="http://schemas.microsoft.com/office/drawing/2014/main" id="{6286A19F-26DE-7044-B178-58BB5E69EBC0}"/>
                </a:ext>
              </a:extLst>
            </p:cNvPr>
            <p:cNvSpPr>
              <a:spLocks noChangeArrowheads="1"/>
            </p:cNvSpPr>
            <p:nvPr/>
          </p:nvSpPr>
          <p:spPr bwMode="auto">
            <a:xfrm>
              <a:off x="2640" y="1392"/>
              <a:ext cx="144" cy="144"/>
            </a:xfrm>
            <a:prstGeom prst="ellipse">
              <a:avLst/>
            </a:prstGeom>
            <a:solidFill>
              <a:schemeClr val="tx1"/>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6659" name="Oval 11">
              <a:extLst>
                <a:ext uri="{FF2B5EF4-FFF2-40B4-BE49-F238E27FC236}">
                  <a16:creationId xmlns:a16="http://schemas.microsoft.com/office/drawing/2014/main" id="{1B25657A-BDB7-564C-A3E4-8FAC1875A689}"/>
                </a:ext>
              </a:extLst>
            </p:cNvPr>
            <p:cNvSpPr>
              <a:spLocks noChangeArrowheads="1"/>
            </p:cNvSpPr>
            <p:nvPr/>
          </p:nvSpPr>
          <p:spPr bwMode="auto">
            <a:xfrm>
              <a:off x="3216" y="1536"/>
              <a:ext cx="240" cy="240"/>
            </a:xfrm>
            <a:prstGeom prst="ellipse">
              <a:avLst/>
            </a:prstGeom>
            <a:solidFill>
              <a:schemeClr val="tx1"/>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grpSp>
        <p:nvGrpSpPr>
          <p:cNvPr id="14355" name="Group 19">
            <a:extLst>
              <a:ext uri="{FF2B5EF4-FFF2-40B4-BE49-F238E27FC236}">
                <a16:creationId xmlns:a16="http://schemas.microsoft.com/office/drawing/2014/main" id="{8E1AD391-32DA-8341-9E59-9E5CF832C3C7}"/>
              </a:ext>
            </a:extLst>
          </p:cNvPr>
          <p:cNvGrpSpPr>
            <a:grpSpLocks/>
          </p:cNvGrpSpPr>
          <p:nvPr/>
        </p:nvGrpSpPr>
        <p:grpSpPr bwMode="auto">
          <a:xfrm rot="-3430069">
            <a:off x="4152900" y="2400300"/>
            <a:ext cx="152400" cy="533400"/>
            <a:chOff x="624" y="2016"/>
            <a:chExt cx="96" cy="576"/>
          </a:xfrm>
        </p:grpSpPr>
        <p:sp>
          <p:nvSpPr>
            <p:cNvPr id="26648" name="Oval 13">
              <a:extLst>
                <a:ext uri="{FF2B5EF4-FFF2-40B4-BE49-F238E27FC236}">
                  <a16:creationId xmlns:a16="http://schemas.microsoft.com/office/drawing/2014/main" id="{F5AA63A0-D600-3045-BA56-428A0FC0F74C}"/>
                </a:ext>
              </a:extLst>
            </p:cNvPr>
            <p:cNvSpPr>
              <a:spLocks noChangeArrowheads="1"/>
            </p:cNvSpPr>
            <p:nvPr/>
          </p:nvSpPr>
          <p:spPr bwMode="auto">
            <a:xfrm>
              <a:off x="624" y="2016"/>
              <a:ext cx="96" cy="576"/>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6649" name="Line 14">
              <a:extLst>
                <a:ext uri="{FF2B5EF4-FFF2-40B4-BE49-F238E27FC236}">
                  <a16:creationId xmlns:a16="http://schemas.microsoft.com/office/drawing/2014/main" id="{7F10A572-6FAD-464A-A721-E9B31F3A9CD7}"/>
                </a:ext>
              </a:extLst>
            </p:cNvPr>
            <p:cNvSpPr>
              <a:spLocks noChangeShapeType="1"/>
            </p:cNvSpPr>
            <p:nvPr/>
          </p:nvSpPr>
          <p:spPr bwMode="auto">
            <a:xfrm>
              <a:off x="624" y="2112"/>
              <a:ext cx="9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50" name="Line 15">
              <a:extLst>
                <a:ext uri="{FF2B5EF4-FFF2-40B4-BE49-F238E27FC236}">
                  <a16:creationId xmlns:a16="http://schemas.microsoft.com/office/drawing/2014/main" id="{D0CCE58A-43C7-7943-9E12-365EF027E9BB}"/>
                </a:ext>
              </a:extLst>
            </p:cNvPr>
            <p:cNvSpPr>
              <a:spLocks noChangeShapeType="1"/>
            </p:cNvSpPr>
            <p:nvPr/>
          </p:nvSpPr>
          <p:spPr bwMode="auto">
            <a:xfrm>
              <a:off x="624" y="2208"/>
              <a:ext cx="9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51" name="Line 16">
              <a:extLst>
                <a:ext uri="{FF2B5EF4-FFF2-40B4-BE49-F238E27FC236}">
                  <a16:creationId xmlns:a16="http://schemas.microsoft.com/office/drawing/2014/main" id="{BB88DD1A-FE24-2A4D-B5E9-7854678A071F}"/>
                </a:ext>
              </a:extLst>
            </p:cNvPr>
            <p:cNvSpPr>
              <a:spLocks noChangeShapeType="1"/>
            </p:cNvSpPr>
            <p:nvPr/>
          </p:nvSpPr>
          <p:spPr bwMode="auto">
            <a:xfrm>
              <a:off x="624" y="2304"/>
              <a:ext cx="9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52" name="Line 17">
              <a:extLst>
                <a:ext uri="{FF2B5EF4-FFF2-40B4-BE49-F238E27FC236}">
                  <a16:creationId xmlns:a16="http://schemas.microsoft.com/office/drawing/2014/main" id="{41E87990-9EBF-ED4C-87E9-3CFC4473AED2}"/>
                </a:ext>
              </a:extLst>
            </p:cNvPr>
            <p:cNvSpPr>
              <a:spLocks noChangeShapeType="1"/>
            </p:cNvSpPr>
            <p:nvPr/>
          </p:nvSpPr>
          <p:spPr bwMode="auto">
            <a:xfrm>
              <a:off x="624" y="2400"/>
              <a:ext cx="9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53" name="Line 18">
              <a:extLst>
                <a:ext uri="{FF2B5EF4-FFF2-40B4-BE49-F238E27FC236}">
                  <a16:creationId xmlns:a16="http://schemas.microsoft.com/office/drawing/2014/main" id="{D4513E88-2170-F24F-84DA-CA199923E345}"/>
                </a:ext>
              </a:extLst>
            </p:cNvPr>
            <p:cNvSpPr>
              <a:spLocks noChangeShapeType="1"/>
            </p:cNvSpPr>
            <p:nvPr/>
          </p:nvSpPr>
          <p:spPr bwMode="auto">
            <a:xfrm>
              <a:off x="624" y="2496"/>
              <a:ext cx="9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356" name="Group 20">
            <a:extLst>
              <a:ext uri="{FF2B5EF4-FFF2-40B4-BE49-F238E27FC236}">
                <a16:creationId xmlns:a16="http://schemas.microsoft.com/office/drawing/2014/main" id="{D0AC0D70-B1FA-2942-A13D-2D12D1F67F3B}"/>
              </a:ext>
            </a:extLst>
          </p:cNvPr>
          <p:cNvGrpSpPr>
            <a:grpSpLocks/>
          </p:cNvGrpSpPr>
          <p:nvPr/>
        </p:nvGrpSpPr>
        <p:grpSpPr bwMode="auto">
          <a:xfrm rot="796167">
            <a:off x="5143500" y="2019300"/>
            <a:ext cx="152400" cy="533400"/>
            <a:chOff x="624" y="2016"/>
            <a:chExt cx="96" cy="576"/>
          </a:xfrm>
        </p:grpSpPr>
        <p:sp>
          <p:nvSpPr>
            <p:cNvPr id="26642" name="Oval 21">
              <a:extLst>
                <a:ext uri="{FF2B5EF4-FFF2-40B4-BE49-F238E27FC236}">
                  <a16:creationId xmlns:a16="http://schemas.microsoft.com/office/drawing/2014/main" id="{30926860-9A8E-2B47-996D-0500DB3A741A}"/>
                </a:ext>
              </a:extLst>
            </p:cNvPr>
            <p:cNvSpPr>
              <a:spLocks noChangeArrowheads="1"/>
            </p:cNvSpPr>
            <p:nvPr/>
          </p:nvSpPr>
          <p:spPr bwMode="auto">
            <a:xfrm>
              <a:off x="624" y="2016"/>
              <a:ext cx="96" cy="576"/>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6643" name="Line 22">
              <a:extLst>
                <a:ext uri="{FF2B5EF4-FFF2-40B4-BE49-F238E27FC236}">
                  <a16:creationId xmlns:a16="http://schemas.microsoft.com/office/drawing/2014/main" id="{78DA212B-B84B-C545-8A13-3F4D2DAF7C25}"/>
                </a:ext>
              </a:extLst>
            </p:cNvPr>
            <p:cNvSpPr>
              <a:spLocks noChangeShapeType="1"/>
            </p:cNvSpPr>
            <p:nvPr/>
          </p:nvSpPr>
          <p:spPr bwMode="auto">
            <a:xfrm>
              <a:off x="624" y="2112"/>
              <a:ext cx="9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4" name="Line 23">
              <a:extLst>
                <a:ext uri="{FF2B5EF4-FFF2-40B4-BE49-F238E27FC236}">
                  <a16:creationId xmlns:a16="http://schemas.microsoft.com/office/drawing/2014/main" id="{EFEAF688-17E8-6342-8604-B051BFE551C3}"/>
                </a:ext>
              </a:extLst>
            </p:cNvPr>
            <p:cNvSpPr>
              <a:spLocks noChangeShapeType="1"/>
            </p:cNvSpPr>
            <p:nvPr/>
          </p:nvSpPr>
          <p:spPr bwMode="auto">
            <a:xfrm>
              <a:off x="624" y="2208"/>
              <a:ext cx="9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5" name="Line 24">
              <a:extLst>
                <a:ext uri="{FF2B5EF4-FFF2-40B4-BE49-F238E27FC236}">
                  <a16:creationId xmlns:a16="http://schemas.microsoft.com/office/drawing/2014/main" id="{16DA0BD9-4BE7-CD45-9B07-21A704CCBDDE}"/>
                </a:ext>
              </a:extLst>
            </p:cNvPr>
            <p:cNvSpPr>
              <a:spLocks noChangeShapeType="1"/>
            </p:cNvSpPr>
            <p:nvPr/>
          </p:nvSpPr>
          <p:spPr bwMode="auto">
            <a:xfrm>
              <a:off x="624" y="2304"/>
              <a:ext cx="9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6" name="Line 25">
              <a:extLst>
                <a:ext uri="{FF2B5EF4-FFF2-40B4-BE49-F238E27FC236}">
                  <a16:creationId xmlns:a16="http://schemas.microsoft.com/office/drawing/2014/main" id="{27E1A7C3-9F4E-284A-87F7-7C890829EBAF}"/>
                </a:ext>
              </a:extLst>
            </p:cNvPr>
            <p:cNvSpPr>
              <a:spLocks noChangeShapeType="1"/>
            </p:cNvSpPr>
            <p:nvPr/>
          </p:nvSpPr>
          <p:spPr bwMode="auto">
            <a:xfrm>
              <a:off x="624" y="2400"/>
              <a:ext cx="9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7" name="Line 26">
              <a:extLst>
                <a:ext uri="{FF2B5EF4-FFF2-40B4-BE49-F238E27FC236}">
                  <a16:creationId xmlns:a16="http://schemas.microsoft.com/office/drawing/2014/main" id="{36DD6C57-2438-4A4D-802A-E821D8F2AF39}"/>
                </a:ext>
              </a:extLst>
            </p:cNvPr>
            <p:cNvSpPr>
              <a:spLocks noChangeShapeType="1"/>
            </p:cNvSpPr>
            <p:nvPr/>
          </p:nvSpPr>
          <p:spPr bwMode="auto">
            <a:xfrm>
              <a:off x="624" y="2496"/>
              <a:ext cx="9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363" name="Group 27">
            <a:extLst>
              <a:ext uri="{FF2B5EF4-FFF2-40B4-BE49-F238E27FC236}">
                <a16:creationId xmlns:a16="http://schemas.microsoft.com/office/drawing/2014/main" id="{41CBFA12-26A7-724C-9893-589F00165EC8}"/>
              </a:ext>
            </a:extLst>
          </p:cNvPr>
          <p:cNvGrpSpPr>
            <a:grpSpLocks/>
          </p:cNvGrpSpPr>
          <p:nvPr/>
        </p:nvGrpSpPr>
        <p:grpSpPr bwMode="auto">
          <a:xfrm rot="-4827658">
            <a:off x="4876800" y="2514600"/>
            <a:ext cx="152400" cy="533400"/>
            <a:chOff x="624" y="2016"/>
            <a:chExt cx="96" cy="576"/>
          </a:xfrm>
        </p:grpSpPr>
        <p:sp>
          <p:nvSpPr>
            <p:cNvPr id="26636" name="Oval 28">
              <a:extLst>
                <a:ext uri="{FF2B5EF4-FFF2-40B4-BE49-F238E27FC236}">
                  <a16:creationId xmlns:a16="http://schemas.microsoft.com/office/drawing/2014/main" id="{5353DBF5-A2DC-3F42-A297-AEE680E46C1D}"/>
                </a:ext>
              </a:extLst>
            </p:cNvPr>
            <p:cNvSpPr>
              <a:spLocks noChangeArrowheads="1"/>
            </p:cNvSpPr>
            <p:nvPr/>
          </p:nvSpPr>
          <p:spPr bwMode="auto">
            <a:xfrm>
              <a:off x="624" y="2016"/>
              <a:ext cx="96" cy="576"/>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6637" name="Line 29">
              <a:extLst>
                <a:ext uri="{FF2B5EF4-FFF2-40B4-BE49-F238E27FC236}">
                  <a16:creationId xmlns:a16="http://schemas.microsoft.com/office/drawing/2014/main" id="{AF9EC591-4BE2-6244-BC19-308E6188C97A}"/>
                </a:ext>
              </a:extLst>
            </p:cNvPr>
            <p:cNvSpPr>
              <a:spLocks noChangeShapeType="1"/>
            </p:cNvSpPr>
            <p:nvPr/>
          </p:nvSpPr>
          <p:spPr bwMode="auto">
            <a:xfrm>
              <a:off x="624" y="2112"/>
              <a:ext cx="9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8" name="Line 30">
              <a:extLst>
                <a:ext uri="{FF2B5EF4-FFF2-40B4-BE49-F238E27FC236}">
                  <a16:creationId xmlns:a16="http://schemas.microsoft.com/office/drawing/2014/main" id="{782A5864-E27E-9346-9C8E-5797848DE706}"/>
                </a:ext>
              </a:extLst>
            </p:cNvPr>
            <p:cNvSpPr>
              <a:spLocks noChangeShapeType="1"/>
            </p:cNvSpPr>
            <p:nvPr/>
          </p:nvSpPr>
          <p:spPr bwMode="auto">
            <a:xfrm>
              <a:off x="624" y="2208"/>
              <a:ext cx="9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9" name="Line 31">
              <a:extLst>
                <a:ext uri="{FF2B5EF4-FFF2-40B4-BE49-F238E27FC236}">
                  <a16:creationId xmlns:a16="http://schemas.microsoft.com/office/drawing/2014/main" id="{F884D4DF-3D87-E44F-AFAC-CD800E0ACD3C}"/>
                </a:ext>
              </a:extLst>
            </p:cNvPr>
            <p:cNvSpPr>
              <a:spLocks noChangeShapeType="1"/>
            </p:cNvSpPr>
            <p:nvPr/>
          </p:nvSpPr>
          <p:spPr bwMode="auto">
            <a:xfrm>
              <a:off x="624" y="2304"/>
              <a:ext cx="9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0" name="Line 32">
              <a:extLst>
                <a:ext uri="{FF2B5EF4-FFF2-40B4-BE49-F238E27FC236}">
                  <a16:creationId xmlns:a16="http://schemas.microsoft.com/office/drawing/2014/main" id="{6AE3AEE3-AC4F-EE4B-84DE-ABEF3A4C489C}"/>
                </a:ext>
              </a:extLst>
            </p:cNvPr>
            <p:cNvSpPr>
              <a:spLocks noChangeShapeType="1"/>
            </p:cNvSpPr>
            <p:nvPr/>
          </p:nvSpPr>
          <p:spPr bwMode="auto">
            <a:xfrm>
              <a:off x="624" y="2400"/>
              <a:ext cx="9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1" name="Line 33">
              <a:extLst>
                <a:ext uri="{FF2B5EF4-FFF2-40B4-BE49-F238E27FC236}">
                  <a16:creationId xmlns:a16="http://schemas.microsoft.com/office/drawing/2014/main" id="{1B75CBD3-76AC-0141-91F0-8FAA8A6ECAE8}"/>
                </a:ext>
              </a:extLst>
            </p:cNvPr>
            <p:cNvSpPr>
              <a:spLocks noChangeShapeType="1"/>
            </p:cNvSpPr>
            <p:nvPr/>
          </p:nvSpPr>
          <p:spPr bwMode="auto">
            <a:xfrm>
              <a:off x="624" y="2496"/>
              <a:ext cx="9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6631" name="Group 34">
            <a:extLst>
              <a:ext uri="{FF2B5EF4-FFF2-40B4-BE49-F238E27FC236}">
                <a16:creationId xmlns:a16="http://schemas.microsoft.com/office/drawing/2014/main" id="{EC20E498-74B5-984C-BA6F-D36B0BD57F3A}"/>
              </a:ext>
            </a:extLst>
          </p:cNvPr>
          <p:cNvGrpSpPr>
            <a:grpSpLocks/>
          </p:cNvGrpSpPr>
          <p:nvPr/>
        </p:nvGrpSpPr>
        <p:grpSpPr bwMode="auto">
          <a:xfrm>
            <a:off x="5410200" y="3505200"/>
            <a:ext cx="1306513" cy="796925"/>
            <a:chOff x="3408" y="2208"/>
            <a:chExt cx="823" cy="502"/>
          </a:xfrm>
        </p:grpSpPr>
        <p:sp>
          <p:nvSpPr>
            <p:cNvPr id="26634" name="Freeform 35">
              <a:extLst>
                <a:ext uri="{FF2B5EF4-FFF2-40B4-BE49-F238E27FC236}">
                  <a16:creationId xmlns:a16="http://schemas.microsoft.com/office/drawing/2014/main" id="{527E964E-2BCA-504B-B464-8CF340E4B488}"/>
                </a:ext>
              </a:extLst>
            </p:cNvPr>
            <p:cNvSpPr>
              <a:spLocks/>
            </p:cNvSpPr>
            <p:nvPr/>
          </p:nvSpPr>
          <p:spPr bwMode="auto">
            <a:xfrm>
              <a:off x="3408" y="2208"/>
              <a:ext cx="823" cy="159"/>
            </a:xfrm>
            <a:custGeom>
              <a:avLst/>
              <a:gdLst>
                <a:gd name="T0" fmla="*/ 823 w 823"/>
                <a:gd name="T1" fmla="*/ 0 h 159"/>
                <a:gd name="T2" fmla="*/ 769 w 823"/>
                <a:gd name="T3" fmla="*/ 20 h 159"/>
                <a:gd name="T4" fmla="*/ 716 w 823"/>
                <a:gd name="T5" fmla="*/ 29 h 159"/>
                <a:gd name="T6" fmla="*/ 527 w 823"/>
                <a:gd name="T7" fmla="*/ 107 h 159"/>
                <a:gd name="T8" fmla="*/ 450 w 823"/>
                <a:gd name="T9" fmla="*/ 126 h 159"/>
                <a:gd name="T10" fmla="*/ 431 w 823"/>
                <a:gd name="T11" fmla="*/ 131 h 159"/>
                <a:gd name="T12" fmla="*/ 0 w 823"/>
                <a:gd name="T13" fmla="*/ 68 h 1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23" h="159">
                  <a:moveTo>
                    <a:pt x="823" y="0"/>
                  </a:moveTo>
                  <a:cubicBezTo>
                    <a:pt x="801" y="4"/>
                    <a:pt x="790" y="16"/>
                    <a:pt x="769" y="20"/>
                  </a:cubicBezTo>
                  <a:cubicBezTo>
                    <a:pt x="751" y="24"/>
                    <a:pt x="716" y="29"/>
                    <a:pt x="716" y="29"/>
                  </a:cubicBezTo>
                  <a:cubicBezTo>
                    <a:pt x="674" y="59"/>
                    <a:pt x="579" y="90"/>
                    <a:pt x="527" y="107"/>
                  </a:cubicBezTo>
                  <a:cubicBezTo>
                    <a:pt x="502" y="115"/>
                    <a:pt x="475" y="120"/>
                    <a:pt x="450" y="126"/>
                  </a:cubicBezTo>
                  <a:cubicBezTo>
                    <a:pt x="444" y="128"/>
                    <a:pt x="431" y="131"/>
                    <a:pt x="431" y="131"/>
                  </a:cubicBezTo>
                  <a:cubicBezTo>
                    <a:pt x="167" y="127"/>
                    <a:pt x="163" y="159"/>
                    <a:pt x="0" y="68"/>
                  </a:cubicBezTo>
                </a:path>
              </a:pathLst>
            </a:custGeom>
            <a:noFill/>
            <a:ln w="57150" cmpd="sng">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5" name="Freeform 36">
              <a:extLst>
                <a:ext uri="{FF2B5EF4-FFF2-40B4-BE49-F238E27FC236}">
                  <a16:creationId xmlns:a16="http://schemas.microsoft.com/office/drawing/2014/main" id="{0CA10F2B-6435-704B-AAF3-3429B8B8C7A2}"/>
                </a:ext>
              </a:extLst>
            </p:cNvPr>
            <p:cNvSpPr>
              <a:spLocks/>
            </p:cNvSpPr>
            <p:nvPr/>
          </p:nvSpPr>
          <p:spPr bwMode="auto">
            <a:xfrm>
              <a:off x="3408" y="2352"/>
              <a:ext cx="401" cy="358"/>
            </a:xfrm>
            <a:custGeom>
              <a:avLst/>
              <a:gdLst>
                <a:gd name="T0" fmla="*/ 401 w 401"/>
                <a:gd name="T1" fmla="*/ 0 h 358"/>
                <a:gd name="T2" fmla="*/ 295 w 401"/>
                <a:gd name="T3" fmla="*/ 19 h 358"/>
                <a:gd name="T4" fmla="*/ 222 w 401"/>
                <a:gd name="T5" fmla="*/ 58 h 358"/>
                <a:gd name="T6" fmla="*/ 130 w 401"/>
                <a:gd name="T7" fmla="*/ 155 h 358"/>
                <a:gd name="T8" fmla="*/ 106 w 401"/>
                <a:gd name="T9" fmla="*/ 179 h 358"/>
                <a:gd name="T10" fmla="*/ 77 w 401"/>
                <a:gd name="T11" fmla="*/ 237 h 358"/>
                <a:gd name="T12" fmla="*/ 38 w 401"/>
                <a:gd name="T13" fmla="*/ 310 h 358"/>
                <a:gd name="T14" fmla="*/ 14 w 401"/>
                <a:gd name="T15" fmla="*/ 334 h 358"/>
                <a:gd name="T16" fmla="*/ 0 w 401"/>
                <a:gd name="T17" fmla="*/ 358 h 3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1" h="358">
                  <a:moveTo>
                    <a:pt x="401" y="0"/>
                  </a:moveTo>
                  <a:cubicBezTo>
                    <a:pt x="365" y="7"/>
                    <a:pt x="331" y="15"/>
                    <a:pt x="295" y="19"/>
                  </a:cubicBezTo>
                  <a:cubicBezTo>
                    <a:pt x="268" y="28"/>
                    <a:pt x="249" y="49"/>
                    <a:pt x="222" y="58"/>
                  </a:cubicBezTo>
                  <a:cubicBezTo>
                    <a:pt x="185" y="84"/>
                    <a:pt x="161" y="123"/>
                    <a:pt x="130" y="155"/>
                  </a:cubicBezTo>
                  <a:cubicBezTo>
                    <a:pt x="94" y="192"/>
                    <a:pt x="136" y="136"/>
                    <a:pt x="106" y="179"/>
                  </a:cubicBezTo>
                  <a:cubicBezTo>
                    <a:pt x="99" y="199"/>
                    <a:pt x="89" y="220"/>
                    <a:pt x="77" y="237"/>
                  </a:cubicBezTo>
                  <a:cubicBezTo>
                    <a:pt x="66" y="268"/>
                    <a:pt x="57" y="282"/>
                    <a:pt x="38" y="310"/>
                  </a:cubicBezTo>
                  <a:cubicBezTo>
                    <a:pt x="32" y="319"/>
                    <a:pt x="21" y="325"/>
                    <a:pt x="14" y="334"/>
                  </a:cubicBezTo>
                  <a:cubicBezTo>
                    <a:pt x="8" y="353"/>
                    <a:pt x="13" y="345"/>
                    <a:pt x="0" y="358"/>
                  </a:cubicBezTo>
                </a:path>
              </a:pathLst>
            </a:custGeom>
            <a:noFill/>
            <a:ln w="57150" cmpd="sng">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6632" name="Text Box 37">
            <a:extLst>
              <a:ext uri="{FF2B5EF4-FFF2-40B4-BE49-F238E27FC236}">
                <a16:creationId xmlns:a16="http://schemas.microsoft.com/office/drawing/2014/main" id="{505890B5-B567-D242-B89B-7DFBDB93C8A0}"/>
              </a:ext>
            </a:extLst>
          </p:cNvPr>
          <p:cNvSpPr txBox="1">
            <a:spLocks noChangeArrowheads="1"/>
          </p:cNvSpPr>
          <p:nvPr/>
        </p:nvSpPr>
        <p:spPr bwMode="auto">
          <a:xfrm>
            <a:off x="6994525" y="3155950"/>
            <a:ext cx="10747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Existing</a:t>
            </a:r>
          </a:p>
          <a:p>
            <a:r>
              <a:rPr lang="en-US" altLang="en-US"/>
              <a:t>Infection</a:t>
            </a:r>
          </a:p>
        </p:txBody>
      </p:sp>
      <p:sp>
        <p:nvSpPr>
          <p:cNvPr id="26633" name="Line 38">
            <a:extLst>
              <a:ext uri="{FF2B5EF4-FFF2-40B4-BE49-F238E27FC236}">
                <a16:creationId xmlns:a16="http://schemas.microsoft.com/office/drawing/2014/main" id="{DF5683CB-2B46-B24C-90A6-AD497B1A0E8F}"/>
              </a:ext>
            </a:extLst>
          </p:cNvPr>
          <p:cNvSpPr>
            <a:spLocks noChangeShapeType="1"/>
          </p:cNvSpPr>
          <p:nvPr/>
        </p:nvSpPr>
        <p:spPr bwMode="auto">
          <a:xfrm flipH="1">
            <a:off x="6705600" y="3505200"/>
            <a:ext cx="381000" cy="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14348"/>
                                        </p:tgtEl>
                                        <p:attrNameLst>
                                          <p:attrName>style.visibility</p:attrName>
                                        </p:attrNameLst>
                                      </p:cBhvr>
                                      <p:to>
                                        <p:strVal val="visible"/>
                                      </p:to>
                                    </p:set>
                                    <p:animEffect transition="in" filter="fade">
                                      <p:cBhvr>
                                        <p:cTn id="7" dur="1000"/>
                                        <p:tgtEl>
                                          <p:spTgt spid="14348"/>
                                        </p:tgtEl>
                                      </p:cBhvr>
                                    </p:animEffect>
                                    <p:anim calcmode="lin" valueType="num">
                                      <p:cBhvr>
                                        <p:cTn id="8" dur="1000" fill="hold"/>
                                        <p:tgtEl>
                                          <p:spTgt spid="14348"/>
                                        </p:tgtEl>
                                        <p:attrNameLst>
                                          <p:attrName>ppt_x</p:attrName>
                                        </p:attrNameLst>
                                      </p:cBhvr>
                                      <p:tavLst>
                                        <p:tav tm="0">
                                          <p:val>
                                            <p:strVal val="#ppt_x"/>
                                          </p:val>
                                        </p:tav>
                                        <p:tav tm="100000">
                                          <p:val>
                                            <p:strVal val="#ppt_x"/>
                                          </p:val>
                                        </p:tav>
                                      </p:tavLst>
                                    </p:anim>
                                    <p:anim calcmode="lin" valueType="num">
                                      <p:cBhvr>
                                        <p:cTn id="9" dur="1000" fill="hold"/>
                                        <p:tgtEl>
                                          <p:spTgt spid="1434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1" fill="hold">
                                          <p:stCondLst>
                                            <p:cond delay="0"/>
                                          </p:stCondLst>
                                        </p:cTn>
                                        <p:tgtEl>
                                          <p:spTgt spid="14355"/>
                                        </p:tgtEl>
                                        <p:attrNameLst>
                                          <p:attrName>style.visibility</p:attrName>
                                        </p:attrNameLst>
                                      </p:cBhvr>
                                      <p:to>
                                        <p:strVal val="visible"/>
                                      </p:to>
                                    </p:set>
                                    <p:animEffect transition="in" filter="fade">
                                      <p:cBhvr>
                                        <p:cTn id="14" dur="1000"/>
                                        <p:tgtEl>
                                          <p:spTgt spid="14355"/>
                                        </p:tgtEl>
                                      </p:cBhvr>
                                    </p:animEffect>
                                    <p:anim calcmode="lin" valueType="num">
                                      <p:cBhvr>
                                        <p:cTn id="15" dur="1000" fill="hold"/>
                                        <p:tgtEl>
                                          <p:spTgt spid="14355"/>
                                        </p:tgtEl>
                                        <p:attrNameLst>
                                          <p:attrName>ppt_x</p:attrName>
                                        </p:attrNameLst>
                                      </p:cBhvr>
                                      <p:tavLst>
                                        <p:tav tm="0">
                                          <p:val>
                                            <p:strVal val="#ppt_x"/>
                                          </p:val>
                                        </p:tav>
                                        <p:tav tm="100000">
                                          <p:val>
                                            <p:strVal val="#ppt_x"/>
                                          </p:val>
                                        </p:tav>
                                      </p:tavLst>
                                    </p:anim>
                                    <p:anim calcmode="lin" valueType="num">
                                      <p:cBhvr>
                                        <p:cTn id="16" dur="1000" fill="hold"/>
                                        <p:tgtEl>
                                          <p:spTgt spid="14355"/>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14363"/>
                                        </p:tgtEl>
                                        <p:attrNameLst>
                                          <p:attrName>style.visibility</p:attrName>
                                        </p:attrNameLst>
                                      </p:cBhvr>
                                      <p:to>
                                        <p:strVal val="visible"/>
                                      </p:to>
                                    </p:set>
                                    <p:animEffect transition="in" filter="fade">
                                      <p:cBhvr>
                                        <p:cTn id="19" dur="1000"/>
                                        <p:tgtEl>
                                          <p:spTgt spid="14363"/>
                                        </p:tgtEl>
                                      </p:cBhvr>
                                    </p:animEffect>
                                    <p:anim calcmode="lin" valueType="num">
                                      <p:cBhvr>
                                        <p:cTn id="20" dur="1000" fill="hold"/>
                                        <p:tgtEl>
                                          <p:spTgt spid="14363"/>
                                        </p:tgtEl>
                                        <p:attrNameLst>
                                          <p:attrName>ppt_x</p:attrName>
                                        </p:attrNameLst>
                                      </p:cBhvr>
                                      <p:tavLst>
                                        <p:tav tm="0">
                                          <p:val>
                                            <p:strVal val="#ppt_x"/>
                                          </p:val>
                                        </p:tav>
                                        <p:tav tm="100000">
                                          <p:val>
                                            <p:strVal val="#ppt_x"/>
                                          </p:val>
                                        </p:tav>
                                      </p:tavLst>
                                    </p:anim>
                                    <p:anim calcmode="lin" valueType="num">
                                      <p:cBhvr>
                                        <p:cTn id="21" dur="1000" fill="hold"/>
                                        <p:tgtEl>
                                          <p:spTgt spid="14363"/>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4356"/>
                                        </p:tgtEl>
                                        <p:attrNameLst>
                                          <p:attrName>style.visibility</p:attrName>
                                        </p:attrNameLst>
                                      </p:cBhvr>
                                      <p:to>
                                        <p:strVal val="visible"/>
                                      </p:to>
                                    </p:set>
                                    <p:animEffect transition="in" filter="fade">
                                      <p:cBhvr>
                                        <p:cTn id="24" dur="1000"/>
                                        <p:tgtEl>
                                          <p:spTgt spid="14356"/>
                                        </p:tgtEl>
                                      </p:cBhvr>
                                    </p:animEffect>
                                    <p:anim calcmode="lin" valueType="num">
                                      <p:cBhvr>
                                        <p:cTn id="25" dur="1000" fill="hold"/>
                                        <p:tgtEl>
                                          <p:spTgt spid="14356"/>
                                        </p:tgtEl>
                                        <p:attrNameLst>
                                          <p:attrName>ppt_x</p:attrName>
                                        </p:attrNameLst>
                                      </p:cBhvr>
                                      <p:tavLst>
                                        <p:tav tm="0">
                                          <p:val>
                                            <p:strVal val="#ppt_x"/>
                                          </p:val>
                                        </p:tav>
                                        <p:tav tm="100000">
                                          <p:val>
                                            <p:strVal val="#ppt_x"/>
                                          </p:val>
                                        </p:tav>
                                      </p:tavLst>
                                    </p:anim>
                                    <p:anim calcmode="lin" valueType="num">
                                      <p:cBhvr>
                                        <p:cTn id="26" dur="1000" fill="hold"/>
                                        <p:tgtEl>
                                          <p:spTgt spid="143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TextBox 6">
            <a:extLst>
              <a:ext uri="{FF2B5EF4-FFF2-40B4-BE49-F238E27FC236}">
                <a16:creationId xmlns:a16="http://schemas.microsoft.com/office/drawing/2014/main" id="{1D35E701-1C2B-364A-9F08-E7F3BEF103EB}"/>
              </a:ext>
            </a:extLst>
          </p:cNvPr>
          <p:cNvSpPr txBox="1">
            <a:spLocks noChangeArrowheads="1"/>
          </p:cNvSpPr>
          <p:nvPr/>
        </p:nvSpPr>
        <p:spPr bwMode="auto">
          <a:xfrm>
            <a:off x="1549400" y="2366963"/>
            <a:ext cx="70839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dirty="0"/>
              <a:t>First organic fungicides had multiple-sites of action</a:t>
            </a:r>
          </a:p>
          <a:p>
            <a:endParaRPr lang="en-US" altLang="en-US" sz="2400" dirty="0"/>
          </a:p>
        </p:txBody>
      </p:sp>
      <p:pic>
        <p:nvPicPr>
          <p:cNvPr id="24584" name="Picture 1">
            <a:extLst>
              <a:ext uri="{FF2B5EF4-FFF2-40B4-BE49-F238E27FC236}">
                <a16:creationId xmlns:a16="http://schemas.microsoft.com/office/drawing/2014/main" id="{54B84406-DD73-2848-88D5-63E7BCE505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76838" y="3124200"/>
            <a:ext cx="3114675"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TextBox 26">
            <a:extLst>
              <a:ext uri="{FF2B5EF4-FFF2-40B4-BE49-F238E27FC236}">
                <a16:creationId xmlns:a16="http://schemas.microsoft.com/office/drawing/2014/main" id="{69374835-DE88-DA45-ACDE-C278A26C5027}"/>
              </a:ext>
            </a:extLst>
          </p:cNvPr>
          <p:cNvSpPr txBox="1">
            <a:spLocks noChangeArrowheads="1"/>
          </p:cNvSpPr>
          <p:nvPr/>
        </p:nvSpPr>
        <p:spPr bwMode="auto">
          <a:xfrm>
            <a:off x="788988" y="3108325"/>
            <a:ext cx="1333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t>Cell wall</a:t>
            </a:r>
          </a:p>
          <a:p>
            <a:endParaRPr lang="en-US" altLang="en-US" sz="2400"/>
          </a:p>
        </p:txBody>
      </p:sp>
      <p:sp>
        <p:nvSpPr>
          <p:cNvPr id="24586" name="TextBox 27">
            <a:extLst>
              <a:ext uri="{FF2B5EF4-FFF2-40B4-BE49-F238E27FC236}">
                <a16:creationId xmlns:a16="http://schemas.microsoft.com/office/drawing/2014/main" id="{7928CE96-37B1-2847-B118-8C2A3F1C6374}"/>
              </a:ext>
            </a:extLst>
          </p:cNvPr>
          <p:cNvSpPr txBox="1">
            <a:spLocks noChangeArrowheads="1"/>
          </p:cNvSpPr>
          <p:nvPr/>
        </p:nvSpPr>
        <p:spPr bwMode="auto">
          <a:xfrm>
            <a:off x="803275" y="3522663"/>
            <a:ext cx="12987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dirty="0"/>
              <a:t>Nucleus</a:t>
            </a:r>
          </a:p>
          <a:p>
            <a:endParaRPr lang="en-US" altLang="en-US" sz="2400" dirty="0"/>
          </a:p>
        </p:txBody>
      </p:sp>
      <p:sp>
        <p:nvSpPr>
          <p:cNvPr id="24587" name="TextBox 28">
            <a:extLst>
              <a:ext uri="{FF2B5EF4-FFF2-40B4-BE49-F238E27FC236}">
                <a16:creationId xmlns:a16="http://schemas.microsoft.com/office/drawing/2014/main" id="{B84B74CD-717B-1044-A01A-0A59BD57D5B8}"/>
              </a:ext>
            </a:extLst>
          </p:cNvPr>
          <p:cNvSpPr txBox="1">
            <a:spLocks noChangeArrowheads="1"/>
          </p:cNvSpPr>
          <p:nvPr/>
        </p:nvSpPr>
        <p:spPr bwMode="auto">
          <a:xfrm>
            <a:off x="803275" y="4005263"/>
            <a:ext cx="16764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t>Organelles</a:t>
            </a:r>
          </a:p>
          <a:p>
            <a:endParaRPr lang="en-US" altLang="en-US" sz="2400"/>
          </a:p>
        </p:txBody>
      </p:sp>
      <p:sp>
        <p:nvSpPr>
          <p:cNvPr id="24588" name="TextBox 29">
            <a:extLst>
              <a:ext uri="{FF2B5EF4-FFF2-40B4-BE49-F238E27FC236}">
                <a16:creationId xmlns:a16="http://schemas.microsoft.com/office/drawing/2014/main" id="{77F018CC-F22C-BF46-A725-FF8A3783674F}"/>
              </a:ext>
            </a:extLst>
          </p:cNvPr>
          <p:cNvSpPr txBox="1">
            <a:spLocks noChangeArrowheads="1"/>
          </p:cNvSpPr>
          <p:nvPr/>
        </p:nvSpPr>
        <p:spPr bwMode="auto">
          <a:xfrm>
            <a:off x="820738" y="4608513"/>
            <a:ext cx="14509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t>Enzymes</a:t>
            </a:r>
          </a:p>
          <a:p>
            <a:endParaRPr lang="en-US" altLang="en-US" sz="2400"/>
          </a:p>
        </p:txBody>
      </p:sp>
      <p:cxnSp>
        <p:nvCxnSpPr>
          <p:cNvPr id="4" name="Straight Arrow Connector 3">
            <a:extLst>
              <a:ext uri="{FF2B5EF4-FFF2-40B4-BE49-F238E27FC236}">
                <a16:creationId xmlns:a16="http://schemas.microsoft.com/office/drawing/2014/main" id="{4F3C6F5D-A9C4-1C47-8560-6355EF64A31F}"/>
              </a:ext>
            </a:extLst>
          </p:cNvPr>
          <p:cNvCxnSpPr/>
          <p:nvPr/>
        </p:nvCxnSpPr>
        <p:spPr>
          <a:xfrm>
            <a:off x="2076450" y="3352800"/>
            <a:ext cx="4324350" cy="76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41D3220-98DF-AB47-B143-A155250D3D54}"/>
              </a:ext>
            </a:extLst>
          </p:cNvPr>
          <p:cNvCxnSpPr/>
          <p:nvPr/>
        </p:nvCxnSpPr>
        <p:spPr>
          <a:xfrm>
            <a:off x="2271713" y="3776663"/>
            <a:ext cx="4462462" cy="5191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93D76F2-87C8-2647-9303-ACA23C461578}"/>
              </a:ext>
            </a:extLst>
          </p:cNvPr>
          <p:cNvCxnSpPr/>
          <p:nvPr/>
        </p:nvCxnSpPr>
        <p:spPr>
          <a:xfrm>
            <a:off x="2390775" y="4205288"/>
            <a:ext cx="3857625" cy="4032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5A43F9E-299D-4E4A-9C3F-F38E6001B40E}"/>
              </a:ext>
            </a:extLst>
          </p:cNvPr>
          <p:cNvCxnSpPr/>
          <p:nvPr/>
        </p:nvCxnSpPr>
        <p:spPr>
          <a:xfrm>
            <a:off x="2159000" y="4865688"/>
            <a:ext cx="4575175" cy="1127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593" name="TextBox 42">
            <a:extLst>
              <a:ext uri="{FF2B5EF4-FFF2-40B4-BE49-F238E27FC236}">
                <a16:creationId xmlns:a16="http://schemas.microsoft.com/office/drawing/2014/main" id="{5F184895-AA51-FF47-9D00-19670865645F}"/>
              </a:ext>
            </a:extLst>
          </p:cNvPr>
          <p:cNvSpPr txBox="1">
            <a:spLocks noChangeArrowheads="1"/>
          </p:cNvSpPr>
          <p:nvPr/>
        </p:nvSpPr>
        <p:spPr bwMode="auto">
          <a:xfrm>
            <a:off x="5818188" y="6021388"/>
            <a:ext cx="16748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t>Fungal cell</a:t>
            </a:r>
          </a:p>
          <a:p>
            <a:endParaRPr lang="en-US" altLang="en-US" sz="2400"/>
          </a:p>
        </p:txBody>
      </p:sp>
      <p:sp>
        <p:nvSpPr>
          <p:cNvPr id="24594" name="TextBox 43">
            <a:extLst>
              <a:ext uri="{FF2B5EF4-FFF2-40B4-BE49-F238E27FC236}">
                <a16:creationId xmlns:a16="http://schemas.microsoft.com/office/drawing/2014/main" id="{44A7DEA2-4403-F241-A2F0-862E6D397B02}"/>
              </a:ext>
            </a:extLst>
          </p:cNvPr>
          <p:cNvSpPr txBox="1">
            <a:spLocks noChangeArrowheads="1"/>
          </p:cNvSpPr>
          <p:nvPr/>
        </p:nvSpPr>
        <p:spPr bwMode="auto">
          <a:xfrm>
            <a:off x="6202363" y="3144838"/>
            <a:ext cx="492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a:solidFill>
                  <a:schemeClr val="bg1"/>
                </a:solidFill>
              </a:rPr>
              <a:t>X</a:t>
            </a:r>
          </a:p>
        </p:txBody>
      </p:sp>
      <p:sp>
        <p:nvSpPr>
          <p:cNvPr id="24595" name="TextBox 44">
            <a:extLst>
              <a:ext uri="{FF2B5EF4-FFF2-40B4-BE49-F238E27FC236}">
                <a16:creationId xmlns:a16="http://schemas.microsoft.com/office/drawing/2014/main" id="{57CA6C3C-5F91-0A49-9971-06DC53809391}"/>
              </a:ext>
            </a:extLst>
          </p:cNvPr>
          <p:cNvSpPr txBox="1">
            <a:spLocks noChangeArrowheads="1"/>
          </p:cNvSpPr>
          <p:nvPr/>
        </p:nvSpPr>
        <p:spPr bwMode="auto">
          <a:xfrm>
            <a:off x="6532563" y="3987800"/>
            <a:ext cx="492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a:solidFill>
                  <a:schemeClr val="bg1"/>
                </a:solidFill>
              </a:rPr>
              <a:t>X</a:t>
            </a:r>
          </a:p>
        </p:txBody>
      </p:sp>
      <p:sp>
        <p:nvSpPr>
          <p:cNvPr id="24596" name="TextBox 45">
            <a:extLst>
              <a:ext uri="{FF2B5EF4-FFF2-40B4-BE49-F238E27FC236}">
                <a16:creationId xmlns:a16="http://schemas.microsoft.com/office/drawing/2014/main" id="{BD29D2BF-FDDB-8244-A945-D91BC66A6DC6}"/>
              </a:ext>
            </a:extLst>
          </p:cNvPr>
          <p:cNvSpPr txBox="1">
            <a:spLocks noChangeArrowheads="1"/>
          </p:cNvSpPr>
          <p:nvPr/>
        </p:nvSpPr>
        <p:spPr bwMode="auto">
          <a:xfrm>
            <a:off x="6061075" y="4276725"/>
            <a:ext cx="492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a:solidFill>
                  <a:schemeClr val="bg1"/>
                </a:solidFill>
              </a:rPr>
              <a:t>X</a:t>
            </a:r>
          </a:p>
        </p:txBody>
      </p:sp>
      <p:sp>
        <p:nvSpPr>
          <p:cNvPr id="24597" name="TextBox 46">
            <a:extLst>
              <a:ext uri="{FF2B5EF4-FFF2-40B4-BE49-F238E27FC236}">
                <a16:creationId xmlns:a16="http://schemas.microsoft.com/office/drawing/2014/main" id="{F7D4C2E2-9B54-C543-9354-D3C2958D782D}"/>
              </a:ext>
            </a:extLst>
          </p:cNvPr>
          <p:cNvSpPr txBox="1">
            <a:spLocks noChangeArrowheads="1"/>
          </p:cNvSpPr>
          <p:nvPr/>
        </p:nvSpPr>
        <p:spPr bwMode="auto">
          <a:xfrm>
            <a:off x="6572250" y="4662488"/>
            <a:ext cx="492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a:solidFill>
                  <a:schemeClr val="bg1"/>
                </a:solidFill>
              </a:rPr>
              <a:t>X</a:t>
            </a:r>
          </a:p>
        </p:txBody>
      </p:sp>
      <p:sp>
        <p:nvSpPr>
          <p:cNvPr id="24598" name="Rectangle 7175">
            <a:extLst>
              <a:ext uri="{FF2B5EF4-FFF2-40B4-BE49-F238E27FC236}">
                <a16:creationId xmlns:a16="http://schemas.microsoft.com/office/drawing/2014/main" id="{47DAB940-3B9F-CB49-AD66-61112D7FFDCF}"/>
              </a:ext>
            </a:extLst>
          </p:cNvPr>
          <p:cNvSpPr>
            <a:spLocks noChangeArrowheads="1"/>
          </p:cNvSpPr>
          <p:nvPr/>
        </p:nvSpPr>
        <p:spPr bwMode="auto">
          <a:xfrm>
            <a:off x="5614988" y="5675313"/>
            <a:ext cx="2325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chemeClr val="bg1"/>
                </a:solidFill>
              </a:rPr>
              <a:t>http://www.biologyjunction.com/</a:t>
            </a:r>
          </a:p>
        </p:txBody>
      </p:sp>
      <p:pic>
        <p:nvPicPr>
          <p:cNvPr id="25" name="Picture 3">
            <a:extLst>
              <a:ext uri="{FF2B5EF4-FFF2-40B4-BE49-F238E27FC236}">
                <a16:creationId xmlns:a16="http://schemas.microsoft.com/office/drawing/2014/main" id="{0C951A24-2BE3-5B47-8FC7-19EC806D4F0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2971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2092A496-954B-7243-93D6-1F97EE46BC32}"/>
              </a:ext>
            </a:extLst>
          </p:cNvPr>
          <p:cNvSpPr txBox="1"/>
          <p:nvPr/>
        </p:nvSpPr>
        <p:spPr>
          <a:xfrm>
            <a:off x="1416050" y="973138"/>
            <a:ext cx="881063" cy="246062"/>
          </a:xfrm>
          <a:prstGeom prst="rect">
            <a:avLst/>
          </a:prstGeom>
          <a:noFill/>
        </p:spPr>
        <p:txBody>
          <a:bodyPr wrap="none">
            <a:spAutoFit/>
          </a:bodyPr>
          <a:lstStyle/>
          <a:p>
            <a:pPr>
              <a:defRPr/>
            </a:pPr>
            <a:r>
              <a:rPr lang="en-US" sz="1000" dirty="0">
                <a:solidFill>
                  <a:schemeClr val="tx2">
                    <a:lumMod val="75000"/>
                  </a:schemeClr>
                </a:solidFill>
              </a:rPr>
              <a:t>CAC Group.</a:t>
            </a:r>
            <a:endParaRPr lang="en-US" sz="1000" dirty="0"/>
          </a:p>
        </p:txBody>
      </p:sp>
      <p:sp>
        <p:nvSpPr>
          <p:cNvPr id="27" name="TextBox 6">
            <a:extLst>
              <a:ext uri="{FF2B5EF4-FFF2-40B4-BE49-F238E27FC236}">
                <a16:creationId xmlns:a16="http://schemas.microsoft.com/office/drawing/2014/main" id="{2F339454-B99C-A345-B233-3A8B1D845691}"/>
              </a:ext>
            </a:extLst>
          </p:cNvPr>
          <p:cNvSpPr txBox="1">
            <a:spLocks noChangeArrowheads="1"/>
          </p:cNvSpPr>
          <p:nvPr/>
        </p:nvSpPr>
        <p:spPr bwMode="auto">
          <a:xfrm>
            <a:off x="393700" y="1219200"/>
            <a:ext cx="1249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mancozeb</a:t>
            </a:r>
          </a:p>
        </p:txBody>
      </p:sp>
      <p:sp>
        <p:nvSpPr>
          <p:cNvPr id="29" name="TextBox 8">
            <a:extLst>
              <a:ext uri="{FF2B5EF4-FFF2-40B4-BE49-F238E27FC236}">
                <a16:creationId xmlns:a16="http://schemas.microsoft.com/office/drawing/2014/main" id="{A2BC9FE7-7EB3-7F46-8B23-D74EEAF59A29}"/>
              </a:ext>
            </a:extLst>
          </p:cNvPr>
          <p:cNvSpPr txBox="1">
            <a:spLocks noChangeArrowheads="1"/>
          </p:cNvSpPr>
          <p:nvPr/>
        </p:nvSpPr>
        <p:spPr bwMode="auto">
          <a:xfrm>
            <a:off x="5689957" y="1921510"/>
            <a:ext cx="1543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t>chlorothalonil</a:t>
            </a:r>
          </a:p>
        </p:txBody>
      </p:sp>
      <p:sp>
        <p:nvSpPr>
          <p:cNvPr id="31" name="Rectangle 30">
            <a:extLst>
              <a:ext uri="{FF2B5EF4-FFF2-40B4-BE49-F238E27FC236}">
                <a16:creationId xmlns:a16="http://schemas.microsoft.com/office/drawing/2014/main" id="{C427D9BF-F808-CC4C-871F-CF07CB03AD94}"/>
              </a:ext>
            </a:extLst>
          </p:cNvPr>
          <p:cNvSpPr/>
          <p:nvPr/>
        </p:nvSpPr>
        <p:spPr>
          <a:xfrm>
            <a:off x="7156807" y="-30162"/>
            <a:ext cx="1981200" cy="2209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2" name="Picture 1">
            <a:extLst>
              <a:ext uri="{FF2B5EF4-FFF2-40B4-BE49-F238E27FC236}">
                <a16:creationId xmlns:a16="http://schemas.microsoft.com/office/drawing/2014/main" id="{76801260-505A-2045-BB9C-950256B6870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0"/>
            <a:ext cx="1905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a:extLst>
              <a:ext uri="{FF2B5EF4-FFF2-40B4-BE49-F238E27FC236}">
                <a16:creationId xmlns:a16="http://schemas.microsoft.com/office/drawing/2014/main" id="{6620278B-B340-324E-9FD1-007F27DE6988}"/>
              </a:ext>
            </a:extLst>
          </p:cNvPr>
          <p:cNvSpPr txBox="1"/>
          <p:nvPr/>
        </p:nvSpPr>
        <p:spPr>
          <a:xfrm>
            <a:off x="7239000" y="1837533"/>
            <a:ext cx="739775" cy="246062"/>
          </a:xfrm>
          <a:prstGeom prst="rect">
            <a:avLst/>
          </a:prstGeom>
          <a:noFill/>
        </p:spPr>
        <p:txBody>
          <a:bodyPr wrap="none">
            <a:spAutoFit/>
          </a:bodyPr>
          <a:lstStyle/>
          <a:p>
            <a:pPr>
              <a:defRPr/>
            </a:pPr>
            <a:r>
              <a:rPr lang="en-US" sz="1000" dirty="0">
                <a:solidFill>
                  <a:schemeClr val="tx2">
                    <a:lumMod val="75000"/>
                  </a:schemeClr>
                </a:solidFill>
              </a:rPr>
              <a:t>Wikipedia</a:t>
            </a:r>
            <a:endParaRPr lang="en-US" sz="1000" dirty="0"/>
          </a:p>
        </p:txBody>
      </p:sp>
    </p:spTree>
    <p:extLst>
      <p:ext uri="{BB962C8B-B14F-4D97-AF65-F5344CB8AC3E}">
        <p14:creationId xmlns:p14="http://schemas.microsoft.com/office/powerpoint/2010/main" val="3132552177"/>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1">
            <a:extLst>
              <a:ext uri="{FF2B5EF4-FFF2-40B4-BE49-F238E27FC236}">
                <a16:creationId xmlns:a16="http://schemas.microsoft.com/office/drawing/2014/main" id="{4BCB70EA-F129-B242-8D65-ED3E4C13102E}"/>
              </a:ext>
            </a:extLst>
          </p:cNvPr>
          <p:cNvGrpSpPr>
            <a:grpSpLocks/>
          </p:cNvGrpSpPr>
          <p:nvPr/>
        </p:nvGrpSpPr>
        <p:grpSpPr bwMode="auto">
          <a:xfrm>
            <a:off x="396875" y="4510088"/>
            <a:ext cx="7924800" cy="990600"/>
            <a:chOff x="304800" y="3276600"/>
            <a:chExt cx="7924800" cy="990600"/>
          </a:xfrm>
        </p:grpSpPr>
        <p:sp>
          <p:nvSpPr>
            <p:cNvPr id="26640" name="Line 2">
              <a:extLst>
                <a:ext uri="{FF2B5EF4-FFF2-40B4-BE49-F238E27FC236}">
                  <a16:creationId xmlns:a16="http://schemas.microsoft.com/office/drawing/2014/main" id="{B1AC3FE2-5307-644F-8F40-0CF382E3A6D7}"/>
                </a:ext>
              </a:extLst>
            </p:cNvPr>
            <p:cNvSpPr>
              <a:spLocks noChangeShapeType="1"/>
            </p:cNvSpPr>
            <p:nvPr/>
          </p:nvSpPr>
          <p:spPr bwMode="auto">
            <a:xfrm>
              <a:off x="304800" y="3276600"/>
              <a:ext cx="79248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1" name="Text Box 3">
              <a:extLst>
                <a:ext uri="{FF2B5EF4-FFF2-40B4-BE49-F238E27FC236}">
                  <a16:creationId xmlns:a16="http://schemas.microsoft.com/office/drawing/2014/main" id="{CB33D094-BA35-FF41-9031-6CCAFDB1941B}"/>
                </a:ext>
              </a:extLst>
            </p:cNvPr>
            <p:cNvSpPr txBox="1">
              <a:spLocks noChangeArrowheads="1"/>
            </p:cNvSpPr>
            <p:nvPr/>
          </p:nvSpPr>
          <p:spPr bwMode="auto">
            <a:xfrm>
              <a:off x="762000" y="3429000"/>
              <a:ext cx="6381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May		June		July		August</a:t>
              </a:r>
            </a:p>
          </p:txBody>
        </p:sp>
        <p:sp>
          <p:nvSpPr>
            <p:cNvPr id="26642" name="Line 4">
              <a:extLst>
                <a:ext uri="{FF2B5EF4-FFF2-40B4-BE49-F238E27FC236}">
                  <a16:creationId xmlns:a16="http://schemas.microsoft.com/office/drawing/2014/main" id="{8EA61910-1EA6-E64F-90F4-0111CF63418B}"/>
                </a:ext>
              </a:extLst>
            </p:cNvPr>
            <p:cNvSpPr>
              <a:spLocks noChangeShapeType="1"/>
            </p:cNvSpPr>
            <p:nvPr/>
          </p:nvSpPr>
          <p:spPr bwMode="auto">
            <a:xfrm>
              <a:off x="1905000" y="3352800"/>
              <a:ext cx="0" cy="914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3" name="Line 5">
              <a:extLst>
                <a:ext uri="{FF2B5EF4-FFF2-40B4-BE49-F238E27FC236}">
                  <a16:creationId xmlns:a16="http://schemas.microsoft.com/office/drawing/2014/main" id="{247B635A-73E3-BD41-9F7A-B2ACB48C127A}"/>
                </a:ext>
              </a:extLst>
            </p:cNvPr>
            <p:cNvSpPr>
              <a:spLocks noChangeShapeType="1"/>
            </p:cNvSpPr>
            <p:nvPr/>
          </p:nvSpPr>
          <p:spPr bwMode="auto">
            <a:xfrm>
              <a:off x="3810000" y="3352800"/>
              <a:ext cx="0" cy="914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4" name="Line 6">
              <a:extLst>
                <a:ext uri="{FF2B5EF4-FFF2-40B4-BE49-F238E27FC236}">
                  <a16:creationId xmlns:a16="http://schemas.microsoft.com/office/drawing/2014/main" id="{DD787DCE-36EF-B94A-9FF2-6655C25D0C58}"/>
                </a:ext>
              </a:extLst>
            </p:cNvPr>
            <p:cNvSpPr>
              <a:spLocks noChangeShapeType="1"/>
            </p:cNvSpPr>
            <p:nvPr/>
          </p:nvSpPr>
          <p:spPr bwMode="auto">
            <a:xfrm>
              <a:off x="5562600" y="3352800"/>
              <a:ext cx="0" cy="914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5" name="Line 7">
              <a:extLst>
                <a:ext uri="{FF2B5EF4-FFF2-40B4-BE49-F238E27FC236}">
                  <a16:creationId xmlns:a16="http://schemas.microsoft.com/office/drawing/2014/main" id="{8DEC37D4-E6A8-B742-97C8-606AC14B857D}"/>
                </a:ext>
              </a:extLst>
            </p:cNvPr>
            <p:cNvSpPr>
              <a:spLocks noChangeShapeType="1"/>
            </p:cNvSpPr>
            <p:nvPr/>
          </p:nvSpPr>
          <p:spPr bwMode="auto">
            <a:xfrm>
              <a:off x="7620000" y="3352800"/>
              <a:ext cx="0" cy="914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6" name="Line 8">
              <a:extLst>
                <a:ext uri="{FF2B5EF4-FFF2-40B4-BE49-F238E27FC236}">
                  <a16:creationId xmlns:a16="http://schemas.microsoft.com/office/drawing/2014/main" id="{15C5A077-AFAD-D149-A994-B3B1527988C0}"/>
                </a:ext>
              </a:extLst>
            </p:cNvPr>
            <p:cNvSpPr>
              <a:spLocks noChangeShapeType="1"/>
            </p:cNvSpPr>
            <p:nvPr/>
          </p:nvSpPr>
          <p:spPr bwMode="auto">
            <a:xfrm>
              <a:off x="381000" y="3352800"/>
              <a:ext cx="0" cy="914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6627" name="Text Box 24">
            <a:extLst>
              <a:ext uri="{FF2B5EF4-FFF2-40B4-BE49-F238E27FC236}">
                <a16:creationId xmlns:a16="http://schemas.microsoft.com/office/drawing/2014/main" id="{49B6F039-C824-F244-9E38-C26C968D4F20}"/>
              </a:ext>
            </a:extLst>
          </p:cNvPr>
          <p:cNvSpPr txBox="1">
            <a:spLocks noChangeArrowheads="1"/>
          </p:cNvSpPr>
          <p:nvPr/>
        </p:nvSpPr>
        <p:spPr bwMode="auto">
          <a:xfrm>
            <a:off x="365125" y="341313"/>
            <a:ext cx="455771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FFFF00"/>
                </a:solidFill>
              </a:rPr>
              <a:t>Watermelon fungicide schedule </a:t>
            </a:r>
          </a:p>
        </p:txBody>
      </p:sp>
      <p:sp>
        <p:nvSpPr>
          <p:cNvPr id="26628" name="Text Box 24">
            <a:extLst>
              <a:ext uri="{FF2B5EF4-FFF2-40B4-BE49-F238E27FC236}">
                <a16:creationId xmlns:a16="http://schemas.microsoft.com/office/drawing/2014/main" id="{6DD063AD-5DD1-F54C-BAD9-17138AA6FE1C}"/>
              </a:ext>
            </a:extLst>
          </p:cNvPr>
          <p:cNvSpPr txBox="1">
            <a:spLocks noChangeArrowheads="1"/>
          </p:cNvSpPr>
          <p:nvPr/>
        </p:nvSpPr>
        <p:spPr bwMode="auto">
          <a:xfrm>
            <a:off x="4922838" y="387350"/>
            <a:ext cx="39338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FF0000"/>
                </a:solidFill>
              </a:rPr>
              <a:t>mancozeb or chlorothalonil </a:t>
            </a:r>
          </a:p>
        </p:txBody>
      </p:sp>
      <p:cxnSp>
        <p:nvCxnSpPr>
          <p:cNvPr id="36" name="Straight Arrow Connector 35">
            <a:extLst>
              <a:ext uri="{FF2B5EF4-FFF2-40B4-BE49-F238E27FC236}">
                <a16:creationId xmlns:a16="http://schemas.microsoft.com/office/drawing/2014/main" id="{872C3E6F-C9C2-DA4A-B6E8-475DFD324E0A}"/>
              </a:ext>
            </a:extLst>
          </p:cNvPr>
          <p:cNvCxnSpPr/>
          <p:nvPr/>
        </p:nvCxnSpPr>
        <p:spPr>
          <a:xfrm>
            <a:off x="1143000" y="3782605"/>
            <a:ext cx="17417" cy="531223"/>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37" name="Straight Arrow Connector 36">
            <a:extLst>
              <a:ext uri="{FF2B5EF4-FFF2-40B4-BE49-F238E27FC236}">
                <a16:creationId xmlns:a16="http://schemas.microsoft.com/office/drawing/2014/main" id="{6F7155CA-2665-F447-ABED-9E35E85B4218}"/>
              </a:ext>
            </a:extLst>
          </p:cNvPr>
          <p:cNvCxnSpPr/>
          <p:nvPr/>
        </p:nvCxnSpPr>
        <p:spPr>
          <a:xfrm>
            <a:off x="1618668" y="3782605"/>
            <a:ext cx="17417" cy="531223"/>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38" name="Straight Arrow Connector 37">
            <a:extLst>
              <a:ext uri="{FF2B5EF4-FFF2-40B4-BE49-F238E27FC236}">
                <a16:creationId xmlns:a16="http://schemas.microsoft.com/office/drawing/2014/main" id="{98771BC2-506A-9C4F-969F-494A15F14232}"/>
              </a:ext>
            </a:extLst>
          </p:cNvPr>
          <p:cNvCxnSpPr/>
          <p:nvPr/>
        </p:nvCxnSpPr>
        <p:spPr>
          <a:xfrm>
            <a:off x="2102598" y="3782605"/>
            <a:ext cx="17417" cy="531223"/>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40" name="Straight Arrow Connector 39">
            <a:extLst>
              <a:ext uri="{FF2B5EF4-FFF2-40B4-BE49-F238E27FC236}">
                <a16:creationId xmlns:a16="http://schemas.microsoft.com/office/drawing/2014/main" id="{E6ACB7A0-4D6C-6248-8E47-7886F4D37364}"/>
              </a:ext>
            </a:extLst>
          </p:cNvPr>
          <p:cNvCxnSpPr/>
          <p:nvPr/>
        </p:nvCxnSpPr>
        <p:spPr>
          <a:xfrm>
            <a:off x="2575411" y="3782605"/>
            <a:ext cx="17417" cy="531223"/>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44" name="Straight Arrow Connector 43">
            <a:extLst>
              <a:ext uri="{FF2B5EF4-FFF2-40B4-BE49-F238E27FC236}">
                <a16:creationId xmlns:a16="http://schemas.microsoft.com/office/drawing/2014/main" id="{E5A6068C-37A6-9444-AAD3-E517810B1C03}"/>
              </a:ext>
            </a:extLst>
          </p:cNvPr>
          <p:cNvCxnSpPr/>
          <p:nvPr/>
        </p:nvCxnSpPr>
        <p:spPr>
          <a:xfrm>
            <a:off x="3092509" y="3782605"/>
            <a:ext cx="17417" cy="531223"/>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55" name="Straight Arrow Connector 54">
            <a:extLst>
              <a:ext uri="{FF2B5EF4-FFF2-40B4-BE49-F238E27FC236}">
                <a16:creationId xmlns:a16="http://schemas.microsoft.com/office/drawing/2014/main" id="{B42D93C2-6C6C-5442-B68E-DB81AC5A600C}"/>
              </a:ext>
            </a:extLst>
          </p:cNvPr>
          <p:cNvCxnSpPr/>
          <p:nvPr/>
        </p:nvCxnSpPr>
        <p:spPr>
          <a:xfrm>
            <a:off x="3884658" y="3782605"/>
            <a:ext cx="17417" cy="531223"/>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57" name="Straight Arrow Connector 56">
            <a:extLst>
              <a:ext uri="{FF2B5EF4-FFF2-40B4-BE49-F238E27FC236}">
                <a16:creationId xmlns:a16="http://schemas.microsoft.com/office/drawing/2014/main" id="{FCCD35E7-9108-434A-B604-E52FB6A4581D}"/>
              </a:ext>
            </a:extLst>
          </p:cNvPr>
          <p:cNvCxnSpPr/>
          <p:nvPr/>
        </p:nvCxnSpPr>
        <p:spPr>
          <a:xfrm>
            <a:off x="4676807" y="3782605"/>
            <a:ext cx="17417" cy="531223"/>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58" name="Straight Arrow Connector 57">
            <a:extLst>
              <a:ext uri="{FF2B5EF4-FFF2-40B4-BE49-F238E27FC236}">
                <a16:creationId xmlns:a16="http://schemas.microsoft.com/office/drawing/2014/main" id="{DDD2D5DA-F6F1-484F-82CD-A693382791D5}"/>
              </a:ext>
            </a:extLst>
          </p:cNvPr>
          <p:cNvCxnSpPr/>
          <p:nvPr/>
        </p:nvCxnSpPr>
        <p:spPr>
          <a:xfrm>
            <a:off x="5273675" y="3782605"/>
            <a:ext cx="17417" cy="531223"/>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60" name="Straight Arrow Connector 59">
            <a:extLst>
              <a:ext uri="{FF2B5EF4-FFF2-40B4-BE49-F238E27FC236}">
                <a16:creationId xmlns:a16="http://schemas.microsoft.com/office/drawing/2014/main" id="{CA4FA07E-2D7F-1446-A9C0-A95F7152A1BE}"/>
              </a:ext>
            </a:extLst>
          </p:cNvPr>
          <p:cNvCxnSpPr/>
          <p:nvPr/>
        </p:nvCxnSpPr>
        <p:spPr>
          <a:xfrm>
            <a:off x="5870543" y="3823054"/>
            <a:ext cx="17417" cy="531223"/>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61" name="Straight Arrow Connector 60">
            <a:extLst>
              <a:ext uri="{FF2B5EF4-FFF2-40B4-BE49-F238E27FC236}">
                <a16:creationId xmlns:a16="http://schemas.microsoft.com/office/drawing/2014/main" id="{D00740BC-F6D1-3448-88A8-20FE16ACA391}"/>
              </a:ext>
            </a:extLst>
          </p:cNvPr>
          <p:cNvCxnSpPr/>
          <p:nvPr/>
        </p:nvCxnSpPr>
        <p:spPr>
          <a:xfrm>
            <a:off x="6467411" y="3823054"/>
            <a:ext cx="17417" cy="531223"/>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26639" name="Text Box 24">
            <a:extLst>
              <a:ext uri="{FF2B5EF4-FFF2-40B4-BE49-F238E27FC236}">
                <a16:creationId xmlns:a16="http://schemas.microsoft.com/office/drawing/2014/main" id="{CD37B2D5-CFA0-274C-A5BC-F14246C22963}"/>
              </a:ext>
            </a:extLst>
          </p:cNvPr>
          <p:cNvSpPr txBox="1">
            <a:spLocks noChangeArrowheads="1"/>
          </p:cNvSpPr>
          <p:nvPr/>
        </p:nvSpPr>
        <p:spPr bwMode="auto">
          <a:xfrm>
            <a:off x="1543050" y="1355725"/>
            <a:ext cx="6381750"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solidFill>
                  <a:srgbClr val="FFFF00"/>
                </a:solidFill>
              </a:rPr>
              <a:t>Chlorothalonil products may lead to ‘sunburn’ when fruit are present.  </a:t>
            </a:r>
          </a:p>
        </p:txBody>
      </p:sp>
    </p:spTree>
    <p:extLst>
      <p:ext uri="{BB962C8B-B14F-4D97-AF65-F5344CB8AC3E}">
        <p14:creationId xmlns:p14="http://schemas.microsoft.com/office/powerpoint/2010/main" val="3649856398"/>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69F39C0-E2E0-1849-90A2-A62A86FC1787}"/>
              </a:ext>
            </a:extLst>
          </p:cNvPr>
          <p:cNvSpPr txBox="1"/>
          <p:nvPr/>
        </p:nvSpPr>
        <p:spPr>
          <a:xfrm>
            <a:off x="776288" y="2438400"/>
            <a:ext cx="8350250" cy="3046413"/>
          </a:xfrm>
          <a:prstGeom prst="rect">
            <a:avLst/>
          </a:prstGeom>
          <a:noFill/>
        </p:spPr>
        <p:txBody>
          <a:bodyPr wrap="none">
            <a:spAutoFit/>
          </a:bodyPr>
          <a:lstStyle/>
          <a:p>
            <a:pPr>
              <a:defRPr/>
            </a:pPr>
            <a:r>
              <a:rPr lang="en-US" sz="2400" dirty="0"/>
              <a:t>In 1969, the first systemic fungicide released, </a:t>
            </a:r>
            <a:r>
              <a:rPr lang="en-US" sz="2400" dirty="0" err="1"/>
              <a:t>thiabendazole</a:t>
            </a:r>
            <a:endParaRPr lang="en-US" sz="2400" dirty="0"/>
          </a:p>
          <a:p>
            <a:pPr marL="285750" indent="-285750">
              <a:buFont typeface="Arial" panose="020B0604020202020204" pitchFamily="34" charset="0"/>
              <a:buChar char="•"/>
              <a:defRPr/>
            </a:pPr>
            <a:r>
              <a:rPr lang="en-US" sz="2400" dirty="0"/>
              <a:t>Absorbed by the plant, moves within the leaf</a:t>
            </a:r>
          </a:p>
          <a:p>
            <a:pPr marL="285750" indent="-285750">
              <a:buFont typeface="Arial" panose="020B0604020202020204" pitchFamily="34" charset="0"/>
              <a:buChar char="•"/>
              <a:defRPr/>
            </a:pPr>
            <a:r>
              <a:rPr lang="en-US" sz="2400" dirty="0"/>
              <a:t>May stop infections that have already started</a:t>
            </a:r>
          </a:p>
          <a:p>
            <a:pPr marL="285750" indent="-285750">
              <a:buFont typeface="Arial" panose="020B0604020202020204" pitchFamily="34" charset="0"/>
              <a:buChar char="•"/>
              <a:defRPr/>
            </a:pPr>
            <a:r>
              <a:rPr lang="en-US" sz="2400" dirty="0"/>
              <a:t>Safer for plant</a:t>
            </a:r>
          </a:p>
          <a:p>
            <a:pPr marL="285750" indent="-285750">
              <a:buFont typeface="Arial" panose="020B0604020202020204" pitchFamily="34" charset="0"/>
              <a:buChar char="•"/>
              <a:defRPr/>
            </a:pPr>
            <a:r>
              <a:rPr lang="en-US" sz="2400" dirty="0"/>
              <a:t>Single-site of action (involved in cell assembly)</a:t>
            </a:r>
          </a:p>
          <a:p>
            <a:pPr marL="285750" indent="-285750">
              <a:buFont typeface="Arial" panose="020B0604020202020204" pitchFamily="34" charset="0"/>
              <a:buChar char="•"/>
              <a:defRPr/>
            </a:pPr>
            <a:r>
              <a:rPr lang="en-US" sz="2400" dirty="0"/>
              <a:t>First of many systemics</a:t>
            </a:r>
          </a:p>
          <a:p>
            <a:pPr marL="285750" indent="-285750">
              <a:buFont typeface="Arial" panose="020B0604020202020204" pitchFamily="34" charset="0"/>
              <a:buChar char="•"/>
              <a:defRPr/>
            </a:pPr>
            <a:r>
              <a:rPr lang="en-US" sz="2400" dirty="0"/>
              <a:t>Thiabendazole common name for </a:t>
            </a:r>
            <a:r>
              <a:rPr lang="en-US" sz="2400" dirty="0" err="1"/>
              <a:t>Mertect</a:t>
            </a:r>
            <a:r>
              <a:rPr lang="en-US" sz="1600" baseline="30000" dirty="0"/>
              <a:t>®</a:t>
            </a:r>
          </a:p>
          <a:p>
            <a:pPr marL="285750" indent="-285750">
              <a:buFont typeface="Arial" panose="020B0604020202020204" pitchFamily="34" charset="0"/>
              <a:buChar char="•"/>
              <a:defRPr/>
            </a:pPr>
            <a:endParaRPr lang="en-US" sz="2400" dirty="0"/>
          </a:p>
        </p:txBody>
      </p:sp>
      <p:pic>
        <p:nvPicPr>
          <p:cNvPr id="27650" name="Picture 2">
            <a:extLst>
              <a:ext uri="{FF2B5EF4-FFF2-40B4-BE49-F238E27FC236}">
                <a16:creationId xmlns:a16="http://schemas.microsoft.com/office/drawing/2014/main" id="{84279626-6439-7C41-8FDD-5FF734B237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6350"/>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77A9CF7A-5040-FE44-90E5-21E8A2DECC83}"/>
              </a:ext>
            </a:extLst>
          </p:cNvPr>
          <p:cNvSpPr txBox="1"/>
          <p:nvPr/>
        </p:nvSpPr>
        <p:spPr>
          <a:xfrm>
            <a:off x="7010400" y="1382713"/>
            <a:ext cx="503238" cy="246062"/>
          </a:xfrm>
          <a:prstGeom prst="rect">
            <a:avLst/>
          </a:prstGeom>
          <a:noFill/>
        </p:spPr>
        <p:txBody>
          <a:bodyPr wrap="none">
            <a:spAutoFit/>
          </a:bodyPr>
          <a:lstStyle/>
          <a:p>
            <a:pPr>
              <a:defRPr/>
            </a:pPr>
            <a:r>
              <a:rPr lang="en-US" sz="1000" dirty="0" err="1">
                <a:solidFill>
                  <a:schemeClr val="tx2">
                    <a:lumMod val="75000"/>
                  </a:schemeClr>
                </a:solidFill>
              </a:rPr>
              <a:t>eFind</a:t>
            </a:r>
            <a:endParaRPr lang="en-US" sz="1000" dirty="0"/>
          </a:p>
        </p:txBody>
      </p:sp>
      <p:sp>
        <p:nvSpPr>
          <p:cNvPr id="4" name="Rectangle 3">
            <a:extLst>
              <a:ext uri="{FF2B5EF4-FFF2-40B4-BE49-F238E27FC236}">
                <a16:creationId xmlns:a16="http://schemas.microsoft.com/office/drawing/2014/main" id="{72C9D352-E176-6142-AC03-7B1043640D5C}"/>
              </a:ext>
            </a:extLst>
          </p:cNvPr>
          <p:cNvSpPr/>
          <p:nvPr/>
        </p:nvSpPr>
        <p:spPr>
          <a:xfrm>
            <a:off x="0" y="6350"/>
            <a:ext cx="3429000" cy="2203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D11C767-4D6D-C94E-882D-92517EC78D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 y="30680"/>
            <a:ext cx="3352800" cy="1631696"/>
          </a:xfrm>
          <a:prstGeom prst="rect">
            <a:avLst/>
          </a:prstGeom>
        </p:spPr>
      </p:pic>
      <p:sp>
        <p:nvSpPr>
          <p:cNvPr id="5" name="TextBox 4">
            <a:extLst>
              <a:ext uri="{FF2B5EF4-FFF2-40B4-BE49-F238E27FC236}">
                <a16:creationId xmlns:a16="http://schemas.microsoft.com/office/drawing/2014/main" id="{AEB403FD-B53C-FB42-BF9F-96C6D61C01AD}"/>
              </a:ext>
            </a:extLst>
          </p:cNvPr>
          <p:cNvSpPr txBox="1"/>
          <p:nvPr/>
        </p:nvSpPr>
        <p:spPr>
          <a:xfrm>
            <a:off x="474717" y="1664256"/>
            <a:ext cx="2916183" cy="369332"/>
          </a:xfrm>
          <a:prstGeom prst="rect">
            <a:avLst/>
          </a:prstGeom>
          <a:noFill/>
        </p:spPr>
        <p:txBody>
          <a:bodyPr wrap="none" rtlCol="0">
            <a:spAutoFit/>
          </a:bodyPr>
          <a:lstStyle/>
          <a:p>
            <a:r>
              <a:rPr lang="en-US" dirty="0">
                <a:solidFill>
                  <a:schemeClr val="bg1"/>
                </a:solidFill>
              </a:rPr>
              <a:t>Thiabendazole (Wikipedia)</a:t>
            </a: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2">
            <a:extLst>
              <a:ext uri="{FF2B5EF4-FFF2-40B4-BE49-F238E27FC236}">
                <a16:creationId xmlns:a16="http://schemas.microsoft.com/office/drawing/2014/main" id="{C72FDA8F-2B72-4742-A244-32EDAD82B930}"/>
              </a:ext>
            </a:extLst>
          </p:cNvPr>
          <p:cNvSpPr txBox="1">
            <a:spLocks noChangeArrowheads="1"/>
          </p:cNvSpPr>
          <p:nvPr/>
        </p:nvSpPr>
        <p:spPr bwMode="auto">
          <a:xfrm>
            <a:off x="2971800" y="762000"/>
            <a:ext cx="32543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t>Systemic fungicides</a:t>
            </a:r>
          </a:p>
        </p:txBody>
      </p:sp>
      <p:pic>
        <p:nvPicPr>
          <p:cNvPr id="28674" name="Picture 3" descr="leaf">
            <a:extLst>
              <a:ext uri="{FF2B5EF4-FFF2-40B4-BE49-F238E27FC236}">
                <a16:creationId xmlns:a16="http://schemas.microsoft.com/office/drawing/2014/main" id="{CD7BC04C-C93D-C24F-8BF0-238C87C209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905000"/>
            <a:ext cx="4505325"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324" name="Group 4">
            <a:extLst>
              <a:ext uri="{FF2B5EF4-FFF2-40B4-BE49-F238E27FC236}">
                <a16:creationId xmlns:a16="http://schemas.microsoft.com/office/drawing/2014/main" id="{42804C09-FF32-F644-81E5-316A14BFF9DD}"/>
              </a:ext>
            </a:extLst>
          </p:cNvPr>
          <p:cNvGrpSpPr>
            <a:grpSpLocks/>
          </p:cNvGrpSpPr>
          <p:nvPr/>
        </p:nvGrpSpPr>
        <p:grpSpPr bwMode="auto">
          <a:xfrm>
            <a:off x="3505200" y="2057400"/>
            <a:ext cx="2438400" cy="990600"/>
            <a:chOff x="2208" y="1296"/>
            <a:chExt cx="1536" cy="624"/>
          </a:xfrm>
        </p:grpSpPr>
        <p:sp>
          <p:nvSpPr>
            <p:cNvPr id="28706" name="Oval 5">
              <a:extLst>
                <a:ext uri="{FF2B5EF4-FFF2-40B4-BE49-F238E27FC236}">
                  <a16:creationId xmlns:a16="http://schemas.microsoft.com/office/drawing/2014/main" id="{446E809F-4ECC-CA46-8680-A00BC70A4EB0}"/>
                </a:ext>
              </a:extLst>
            </p:cNvPr>
            <p:cNvSpPr>
              <a:spLocks noChangeArrowheads="1"/>
            </p:cNvSpPr>
            <p:nvPr/>
          </p:nvSpPr>
          <p:spPr bwMode="auto">
            <a:xfrm>
              <a:off x="2208" y="1536"/>
              <a:ext cx="240" cy="240"/>
            </a:xfrm>
            <a:prstGeom prst="ellipse">
              <a:avLst/>
            </a:prstGeom>
            <a:solidFill>
              <a:schemeClr val="tx1"/>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8707" name="Oval 6">
              <a:extLst>
                <a:ext uri="{FF2B5EF4-FFF2-40B4-BE49-F238E27FC236}">
                  <a16:creationId xmlns:a16="http://schemas.microsoft.com/office/drawing/2014/main" id="{72242BAA-603F-E648-A886-FFD057819AEE}"/>
                </a:ext>
              </a:extLst>
            </p:cNvPr>
            <p:cNvSpPr>
              <a:spLocks noChangeArrowheads="1"/>
            </p:cNvSpPr>
            <p:nvPr/>
          </p:nvSpPr>
          <p:spPr bwMode="auto">
            <a:xfrm>
              <a:off x="3072" y="1296"/>
              <a:ext cx="240" cy="240"/>
            </a:xfrm>
            <a:prstGeom prst="ellipse">
              <a:avLst/>
            </a:prstGeom>
            <a:solidFill>
              <a:schemeClr val="tx1"/>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8708" name="Oval 7">
              <a:extLst>
                <a:ext uri="{FF2B5EF4-FFF2-40B4-BE49-F238E27FC236}">
                  <a16:creationId xmlns:a16="http://schemas.microsoft.com/office/drawing/2014/main" id="{C0EFC4F4-E8AF-3D4E-95BA-9C4AB47B5EF0}"/>
                </a:ext>
              </a:extLst>
            </p:cNvPr>
            <p:cNvSpPr>
              <a:spLocks noChangeArrowheads="1"/>
            </p:cNvSpPr>
            <p:nvPr/>
          </p:nvSpPr>
          <p:spPr bwMode="auto">
            <a:xfrm>
              <a:off x="2880" y="1680"/>
              <a:ext cx="240" cy="240"/>
            </a:xfrm>
            <a:prstGeom prst="ellipse">
              <a:avLst/>
            </a:prstGeom>
            <a:solidFill>
              <a:schemeClr val="tx1"/>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8709" name="Oval 8">
              <a:extLst>
                <a:ext uri="{FF2B5EF4-FFF2-40B4-BE49-F238E27FC236}">
                  <a16:creationId xmlns:a16="http://schemas.microsoft.com/office/drawing/2014/main" id="{C14DC34F-DB71-A54A-8FD3-B6884F84305F}"/>
                </a:ext>
              </a:extLst>
            </p:cNvPr>
            <p:cNvSpPr>
              <a:spLocks noChangeArrowheads="1"/>
            </p:cNvSpPr>
            <p:nvPr/>
          </p:nvSpPr>
          <p:spPr bwMode="auto">
            <a:xfrm>
              <a:off x="3600" y="1488"/>
              <a:ext cx="144" cy="144"/>
            </a:xfrm>
            <a:prstGeom prst="ellipse">
              <a:avLst/>
            </a:prstGeom>
            <a:solidFill>
              <a:schemeClr val="tx1"/>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8710" name="Oval 9">
              <a:extLst>
                <a:ext uri="{FF2B5EF4-FFF2-40B4-BE49-F238E27FC236}">
                  <a16:creationId xmlns:a16="http://schemas.microsoft.com/office/drawing/2014/main" id="{D2DA7B11-9250-3942-B70A-A94881B18D8B}"/>
                </a:ext>
              </a:extLst>
            </p:cNvPr>
            <p:cNvSpPr>
              <a:spLocks noChangeArrowheads="1"/>
            </p:cNvSpPr>
            <p:nvPr/>
          </p:nvSpPr>
          <p:spPr bwMode="auto">
            <a:xfrm>
              <a:off x="2640" y="1392"/>
              <a:ext cx="144" cy="144"/>
            </a:xfrm>
            <a:prstGeom prst="ellipse">
              <a:avLst/>
            </a:prstGeom>
            <a:solidFill>
              <a:schemeClr val="tx1"/>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8711" name="Oval 10">
              <a:extLst>
                <a:ext uri="{FF2B5EF4-FFF2-40B4-BE49-F238E27FC236}">
                  <a16:creationId xmlns:a16="http://schemas.microsoft.com/office/drawing/2014/main" id="{03475F61-9C47-5E42-B6BF-7BAD3BE34602}"/>
                </a:ext>
              </a:extLst>
            </p:cNvPr>
            <p:cNvSpPr>
              <a:spLocks noChangeArrowheads="1"/>
            </p:cNvSpPr>
            <p:nvPr/>
          </p:nvSpPr>
          <p:spPr bwMode="auto">
            <a:xfrm>
              <a:off x="3216" y="1536"/>
              <a:ext cx="240" cy="240"/>
            </a:xfrm>
            <a:prstGeom prst="ellipse">
              <a:avLst/>
            </a:prstGeom>
            <a:solidFill>
              <a:schemeClr val="tx1"/>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grpSp>
        <p:nvGrpSpPr>
          <p:cNvPr id="56331" name="Group 11">
            <a:extLst>
              <a:ext uri="{FF2B5EF4-FFF2-40B4-BE49-F238E27FC236}">
                <a16:creationId xmlns:a16="http://schemas.microsoft.com/office/drawing/2014/main" id="{3FB1F351-486C-574B-BE5B-EA3A113A8F06}"/>
              </a:ext>
            </a:extLst>
          </p:cNvPr>
          <p:cNvGrpSpPr>
            <a:grpSpLocks/>
          </p:cNvGrpSpPr>
          <p:nvPr/>
        </p:nvGrpSpPr>
        <p:grpSpPr bwMode="auto">
          <a:xfrm rot="-3430069">
            <a:off x="4152900" y="2400300"/>
            <a:ext cx="152400" cy="533400"/>
            <a:chOff x="624" y="2016"/>
            <a:chExt cx="96" cy="576"/>
          </a:xfrm>
        </p:grpSpPr>
        <p:sp>
          <p:nvSpPr>
            <p:cNvPr id="28700" name="Oval 12">
              <a:extLst>
                <a:ext uri="{FF2B5EF4-FFF2-40B4-BE49-F238E27FC236}">
                  <a16:creationId xmlns:a16="http://schemas.microsoft.com/office/drawing/2014/main" id="{514C7D4D-8B81-6E4D-B9E9-CE1E473EE570}"/>
                </a:ext>
              </a:extLst>
            </p:cNvPr>
            <p:cNvSpPr>
              <a:spLocks noChangeArrowheads="1"/>
            </p:cNvSpPr>
            <p:nvPr/>
          </p:nvSpPr>
          <p:spPr bwMode="auto">
            <a:xfrm>
              <a:off x="624" y="2016"/>
              <a:ext cx="96" cy="576"/>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8701" name="Line 13">
              <a:extLst>
                <a:ext uri="{FF2B5EF4-FFF2-40B4-BE49-F238E27FC236}">
                  <a16:creationId xmlns:a16="http://schemas.microsoft.com/office/drawing/2014/main" id="{68A68C74-2C9B-0A40-ACAC-CC54111D5DC8}"/>
                </a:ext>
              </a:extLst>
            </p:cNvPr>
            <p:cNvSpPr>
              <a:spLocks noChangeShapeType="1"/>
            </p:cNvSpPr>
            <p:nvPr/>
          </p:nvSpPr>
          <p:spPr bwMode="auto">
            <a:xfrm>
              <a:off x="624" y="2112"/>
              <a:ext cx="9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2" name="Line 14">
              <a:extLst>
                <a:ext uri="{FF2B5EF4-FFF2-40B4-BE49-F238E27FC236}">
                  <a16:creationId xmlns:a16="http://schemas.microsoft.com/office/drawing/2014/main" id="{B2C6EC72-4FBD-034C-AC54-147E9F68EC91}"/>
                </a:ext>
              </a:extLst>
            </p:cNvPr>
            <p:cNvSpPr>
              <a:spLocks noChangeShapeType="1"/>
            </p:cNvSpPr>
            <p:nvPr/>
          </p:nvSpPr>
          <p:spPr bwMode="auto">
            <a:xfrm>
              <a:off x="624" y="2208"/>
              <a:ext cx="9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3" name="Line 15">
              <a:extLst>
                <a:ext uri="{FF2B5EF4-FFF2-40B4-BE49-F238E27FC236}">
                  <a16:creationId xmlns:a16="http://schemas.microsoft.com/office/drawing/2014/main" id="{82AA85BF-6333-A54E-A1EE-2D312E8BC70E}"/>
                </a:ext>
              </a:extLst>
            </p:cNvPr>
            <p:cNvSpPr>
              <a:spLocks noChangeShapeType="1"/>
            </p:cNvSpPr>
            <p:nvPr/>
          </p:nvSpPr>
          <p:spPr bwMode="auto">
            <a:xfrm>
              <a:off x="624" y="2304"/>
              <a:ext cx="9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4" name="Line 16">
              <a:extLst>
                <a:ext uri="{FF2B5EF4-FFF2-40B4-BE49-F238E27FC236}">
                  <a16:creationId xmlns:a16="http://schemas.microsoft.com/office/drawing/2014/main" id="{A8E1DE74-B142-3B42-BBD7-F24B81BD5F88}"/>
                </a:ext>
              </a:extLst>
            </p:cNvPr>
            <p:cNvSpPr>
              <a:spLocks noChangeShapeType="1"/>
            </p:cNvSpPr>
            <p:nvPr/>
          </p:nvSpPr>
          <p:spPr bwMode="auto">
            <a:xfrm>
              <a:off x="624" y="2400"/>
              <a:ext cx="9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5" name="Line 17">
              <a:extLst>
                <a:ext uri="{FF2B5EF4-FFF2-40B4-BE49-F238E27FC236}">
                  <a16:creationId xmlns:a16="http://schemas.microsoft.com/office/drawing/2014/main" id="{FA58D78F-B918-3643-9674-38CF5AC8F5CA}"/>
                </a:ext>
              </a:extLst>
            </p:cNvPr>
            <p:cNvSpPr>
              <a:spLocks noChangeShapeType="1"/>
            </p:cNvSpPr>
            <p:nvPr/>
          </p:nvSpPr>
          <p:spPr bwMode="auto">
            <a:xfrm>
              <a:off x="624" y="2496"/>
              <a:ext cx="9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6338" name="Group 18">
            <a:extLst>
              <a:ext uri="{FF2B5EF4-FFF2-40B4-BE49-F238E27FC236}">
                <a16:creationId xmlns:a16="http://schemas.microsoft.com/office/drawing/2014/main" id="{336EB11E-3026-3243-9A85-E1BCE3C3DFAB}"/>
              </a:ext>
            </a:extLst>
          </p:cNvPr>
          <p:cNvGrpSpPr>
            <a:grpSpLocks/>
          </p:cNvGrpSpPr>
          <p:nvPr/>
        </p:nvGrpSpPr>
        <p:grpSpPr bwMode="auto">
          <a:xfrm rot="796167">
            <a:off x="5143500" y="2019300"/>
            <a:ext cx="152400" cy="533400"/>
            <a:chOff x="624" y="2016"/>
            <a:chExt cx="96" cy="576"/>
          </a:xfrm>
        </p:grpSpPr>
        <p:sp>
          <p:nvSpPr>
            <p:cNvPr id="28694" name="Oval 19">
              <a:extLst>
                <a:ext uri="{FF2B5EF4-FFF2-40B4-BE49-F238E27FC236}">
                  <a16:creationId xmlns:a16="http://schemas.microsoft.com/office/drawing/2014/main" id="{F4125381-583D-4346-94C0-CF277A588AA7}"/>
                </a:ext>
              </a:extLst>
            </p:cNvPr>
            <p:cNvSpPr>
              <a:spLocks noChangeArrowheads="1"/>
            </p:cNvSpPr>
            <p:nvPr/>
          </p:nvSpPr>
          <p:spPr bwMode="auto">
            <a:xfrm>
              <a:off x="624" y="2016"/>
              <a:ext cx="96" cy="576"/>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8695" name="Line 20">
              <a:extLst>
                <a:ext uri="{FF2B5EF4-FFF2-40B4-BE49-F238E27FC236}">
                  <a16:creationId xmlns:a16="http://schemas.microsoft.com/office/drawing/2014/main" id="{542AD020-234C-F247-9DB4-8851CE6B592B}"/>
                </a:ext>
              </a:extLst>
            </p:cNvPr>
            <p:cNvSpPr>
              <a:spLocks noChangeShapeType="1"/>
            </p:cNvSpPr>
            <p:nvPr/>
          </p:nvSpPr>
          <p:spPr bwMode="auto">
            <a:xfrm>
              <a:off x="624" y="2112"/>
              <a:ext cx="9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6" name="Line 21">
              <a:extLst>
                <a:ext uri="{FF2B5EF4-FFF2-40B4-BE49-F238E27FC236}">
                  <a16:creationId xmlns:a16="http://schemas.microsoft.com/office/drawing/2014/main" id="{F924D03D-890A-C541-ACA4-499DB9E73B49}"/>
                </a:ext>
              </a:extLst>
            </p:cNvPr>
            <p:cNvSpPr>
              <a:spLocks noChangeShapeType="1"/>
            </p:cNvSpPr>
            <p:nvPr/>
          </p:nvSpPr>
          <p:spPr bwMode="auto">
            <a:xfrm>
              <a:off x="624" y="2208"/>
              <a:ext cx="9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7" name="Line 22">
              <a:extLst>
                <a:ext uri="{FF2B5EF4-FFF2-40B4-BE49-F238E27FC236}">
                  <a16:creationId xmlns:a16="http://schemas.microsoft.com/office/drawing/2014/main" id="{92580E58-125A-7440-8232-A9A6AE491856}"/>
                </a:ext>
              </a:extLst>
            </p:cNvPr>
            <p:cNvSpPr>
              <a:spLocks noChangeShapeType="1"/>
            </p:cNvSpPr>
            <p:nvPr/>
          </p:nvSpPr>
          <p:spPr bwMode="auto">
            <a:xfrm>
              <a:off x="624" y="2304"/>
              <a:ext cx="9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8" name="Line 23">
              <a:extLst>
                <a:ext uri="{FF2B5EF4-FFF2-40B4-BE49-F238E27FC236}">
                  <a16:creationId xmlns:a16="http://schemas.microsoft.com/office/drawing/2014/main" id="{960A6C66-BD83-324A-8E23-F7553CF3CCD4}"/>
                </a:ext>
              </a:extLst>
            </p:cNvPr>
            <p:cNvSpPr>
              <a:spLocks noChangeShapeType="1"/>
            </p:cNvSpPr>
            <p:nvPr/>
          </p:nvSpPr>
          <p:spPr bwMode="auto">
            <a:xfrm>
              <a:off x="624" y="2400"/>
              <a:ext cx="9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9" name="Line 24">
              <a:extLst>
                <a:ext uri="{FF2B5EF4-FFF2-40B4-BE49-F238E27FC236}">
                  <a16:creationId xmlns:a16="http://schemas.microsoft.com/office/drawing/2014/main" id="{7EE5D850-8FEB-9F41-84C9-D8108AD88A78}"/>
                </a:ext>
              </a:extLst>
            </p:cNvPr>
            <p:cNvSpPr>
              <a:spLocks noChangeShapeType="1"/>
            </p:cNvSpPr>
            <p:nvPr/>
          </p:nvSpPr>
          <p:spPr bwMode="auto">
            <a:xfrm>
              <a:off x="624" y="2496"/>
              <a:ext cx="9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6345" name="Group 25">
            <a:extLst>
              <a:ext uri="{FF2B5EF4-FFF2-40B4-BE49-F238E27FC236}">
                <a16:creationId xmlns:a16="http://schemas.microsoft.com/office/drawing/2014/main" id="{A97A5D8B-BD3F-3F48-A6B2-FDBDDAEF4B0C}"/>
              </a:ext>
            </a:extLst>
          </p:cNvPr>
          <p:cNvGrpSpPr>
            <a:grpSpLocks/>
          </p:cNvGrpSpPr>
          <p:nvPr/>
        </p:nvGrpSpPr>
        <p:grpSpPr bwMode="auto">
          <a:xfrm rot="-4827658">
            <a:off x="4876800" y="2514600"/>
            <a:ext cx="152400" cy="533400"/>
            <a:chOff x="624" y="2016"/>
            <a:chExt cx="96" cy="576"/>
          </a:xfrm>
        </p:grpSpPr>
        <p:sp>
          <p:nvSpPr>
            <p:cNvPr id="28688" name="Oval 26">
              <a:extLst>
                <a:ext uri="{FF2B5EF4-FFF2-40B4-BE49-F238E27FC236}">
                  <a16:creationId xmlns:a16="http://schemas.microsoft.com/office/drawing/2014/main" id="{B7EFF4F3-E506-9746-B099-EA157D177DB6}"/>
                </a:ext>
              </a:extLst>
            </p:cNvPr>
            <p:cNvSpPr>
              <a:spLocks noChangeArrowheads="1"/>
            </p:cNvSpPr>
            <p:nvPr/>
          </p:nvSpPr>
          <p:spPr bwMode="auto">
            <a:xfrm>
              <a:off x="624" y="2016"/>
              <a:ext cx="96" cy="576"/>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8689" name="Line 27">
              <a:extLst>
                <a:ext uri="{FF2B5EF4-FFF2-40B4-BE49-F238E27FC236}">
                  <a16:creationId xmlns:a16="http://schemas.microsoft.com/office/drawing/2014/main" id="{1CC7F6A7-13DC-0544-A20E-94DF25638075}"/>
                </a:ext>
              </a:extLst>
            </p:cNvPr>
            <p:cNvSpPr>
              <a:spLocks noChangeShapeType="1"/>
            </p:cNvSpPr>
            <p:nvPr/>
          </p:nvSpPr>
          <p:spPr bwMode="auto">
            <a:xfrm>
              <a:off x="624" y="2112"/>
              <a:ext cx="9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0" name="Line 28">
              <a:extLst>
                <a:ext uri="{FF2B5EF4-FFF2-40B4-BE49-F238E27FC236}">
                  <a16:creationId xmlns:a16="http://schemas.microsoft.com/office/drawing/2014/main" id="{3C1B8949-4AA7-2246-A852-8AE0C61E934A}"/>
                </a:ext>
              </a:extLst>
            </p:cNvPr>
            <p:cNvSpPr>
              <a:spLocks noChangeShapeType="1"/>
            </p:cNvSpPr>
            <p:nvPr/>
          </p:nvSpPr>
          <p:spPr bwMode="auto">
            <a:xfrm>
              <a:off x="624" y="2208"/>
              <a:ext cx="9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1" name="Line 29">
              <a:extLst>
                <a:ext uri="{FF2B5EF4-FFF2-40B4-BE49-F238E27FC236}">
                  <a16:creationId xmlns:a16="http://schemas.microsoft.com/office/drawing/2014/main" id="{7D4CF5EC-C77B-5D41-BD9C-C6BBD8539AC5}"/>
                </a:ext>
              </a:extLst>
            </p:cNvPr>
            <p:cNvSpPr>
              <a:spLocks noChangeShapeType="1"/>
            </p:cNvSpPr>
            <p:nvPr/>
          </p:nvSpPr>
          <p:spPr bwMode="auto">
            <a:xfrm>
              <a:off x="624" y="2304"/>
              <a:ext cx="9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2" name="Line 30">
              <a:extLst>
                <a:ext uri="{FF2B5EF4-FFF2-40B4-BE49-F238E27FC236}">
                  <a16:creationId xmlns:a16="http://schemas.microsoft.com/office/drawing/2014/main" id="{1D5E9900-FD4C-CF4F-9623-2586CA2B8E41}"/>
                </a:ext>
              </a:extLst>
            </p:cNvPr>
            <p:cNvSpPr>
              <a:spLocks noChangeShapeType="1"/>
            </p:cNvSpPr>
            <p:nvPr/>
          </p:nvSpPr>
          <p:spPr bwMode="auto">
            <a:xfrm>
              <a:off x="624" y="2400"/>
              <a:ext cx="9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3" name="Line 31">
              <a:extLst>
                <a:ext uri="{FF2B5EF4-FFF2-40B4-BE49-F238E27FC236}">
                  <a16:creationId xmlns:a16="http://schemas.microsoft.com/office/drawing/2014/main" id="{CEAE7514-2DA9-4B4F-BA94-A0AA909F6D9C}"/>
                </a:ext>
              </a:extLst>
            </p:cNvPr>
            <p:cNvSpPr>
              <a:spLocks noChangeShapeType="1"/>
            </p:cNvSpPr>
            <p:nvPr/>
          </p:nvSpPr>
          <p:spPr bwMode="auto">
            <a:xfrm>
              <a:off x="624" y="2496"/>
              <a:ext cx="9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6355" name="Group 35">
            <a:extLst>
              <a:ext uri="{FF2B5EF4-FFF2-40B4-BE49-F238E27FC236}">
                <a16:creationId xmlns:a16="http://schemas.microsoft.com/office/drawing/2014/main" id="{2346AE08-3376-CD49-BCEF-10F6215A5A72}"/>
              </a:ext>
            </a:extLst>
          </p:cNvPr>
          <p:cNvGrpSpPr>
            <a:grpSpLocks/>
          </p:cNvGrpSpPr>
          <p:nvPr/>
        </p:nvGrpSpPr>
        <p:grpSpPr bwMode="auto">
          <a:xfrm>
            <a:off x="3733800" y="2819400"/>
            <a:ext cx="1600200" cy="914400"/>
            <a:chOff x="2352" y="1776"/>
            <a:chExt cx="1008" cy="576"/>
          </a:xfrm>
        </p:grpSpPr>
        <p:sp>
          <p:nvSpPr>
            <p:cNvPr id="28685" name="Line 32">
              <a:extLst>
                <a:ext uri="{FF2B5EF4-FFF2-40B4-BE49-F238E27FC236}">
                  <a16:creationId xmlns:a16="http://schemas.microsoft.com/office/drawing/2014/main" id="{E9877CF6-F5E0-2D46-8CB1-205C3B10B542}"/>
                </a:ext>
              </a:extLst>
            </p:cNvPr>
            <p:cNvSpPr>
              <a:spLocks noChangeShapeType="1"/>
            </p:cNvSpPr>
            <p:nvPr/>
          </p:nvSpPr>
          <p:spPr bwMode="auto">
            <a:xfrm>
              <a:off x="2352" y="1776"/>
              <a:ext cx="0" cy="432"/>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6" name="Line 33">
              <a:extLst>
                <a:ext uri="{FF2B5EF4-FFF2-40B4-BE49-F238E27FC236}">
                  <a16:creationId xmlns:a16="http://schemas.microsoft.com/office/drawing/2014/main" id="{A1BCA55C-5AA5-EA43-9364-A88CC351B431}"/>
                </a:ext>
              </a:extLst>
            </p:cNvPr>
            <p:cNvSpPr>
              <a:spLocks noChangeShapeType="1"/>
            </p:cNvSpPr>
            <p:nvPr/>
          </p:nvSpPr>
          <p:spPr bwMode="auto">
            <a:xfrm>
              <a:off x="3024" y="1920"/>
              <a:ext cx="0" cy="432"/>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7" name="Line 34">
              <a:extLst>
                <a:ext uri="{FF2B5EF4-FFF2-40B4-BE49-F238E27FC236}">
                  <a16:creationId xmlns:a16="http://schemas.microsoft.com/office/drawing/2014/main" id="{A7CBF758-E202-3A44-B605-B922FDAA31E9}"/>
                </a:ext>
              </a:extLst>
            </p:cNvPr>
            <p:cNvSpPr>
              <a:spLocks noChangeShapeType="1"/>
            </p:cNvSpPr>
            <p:nvPr/>
          </p:nvSpPr>
          <p:spPr bwMode="auto">
            <a:xfrm>
              <a:off x="3360" y="1776"/>
              <a:ext cx="0" cy="432"/>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680" name="Group 41">
            <a:extLst>
              <a:ext uri="{FF2B5EF4-FFF2-40B4-BE49-F238E27FC236}">
                <a16:creationId xmlns:a16="http://schemas.microsoft.com/office/drawing/2014/main" id="{A8075CB9-E043-FA4A-936F-1888C682401E}"/>
              </a:ext>
            </a:extLst>
          </p:cNvPr>
          <p:cNvGrpSpPr>
            <a:grpSpLocks/>
          </p:cNvGrpSpPr>
          <p:nvPr/>
        </p:nvGrpSpPr>
        <p:grpSpPr bwMode="auto">
          <a:xfrm>
            <a:off x="5410200" y="3505200"/>
            <a:ext cx="1306513" cy="796925"/>
            <a:chOff x="3408" y="2208"/>
            <a:chExt cx="823" cy="502"/>
          </a:xfrm>
        </p:grpSpPr>
        <p:sp>
          <p:nvSpPr>
            <p:cNvPr id="28683" name="Freeform 38">
              <a:extLst>
                <a:ext uri="{FF2B5EF4-FFF2-40B4-BE49-F238E27FC236}">
                  <a16:creationId xmlns:a16="http://schemas.microsoft.com/office/drawing/2014/main" id="{7233AEEC-8437-844E-9A95-B9AA5BF66C47}"/>
                </a:ext>
              </a:extLst>
            </p:cNvPr>
            <p:cNvSpPr>
              <a:spLocks/>
            </p:cNvSpPr>
            <p:nvPr/>
          </p:nvSpPr>
          <p:spPr bwMode="auto">
            <a:xfrm>
              <a:off x="3408" y="2208"/>
              <a:ext cx="823" cy="159"/>
            </a:xfrm>
            <a:custGeom>
              <a:avLst/>
              <a:gdLst>
                <a:gd name="T0" fmla="*/ 823 w 823"/>
                <a:gd name="T1" fmla="*/ 0 h 159"/>
                <a:gd name="T2" fmla="*/ 769 w 823"/>
                <a:gd name="T3" fmla="*/ 20 h 159"/>
                <a:gd name="T4" fmla="*/ 716 w 823"/>
                <a:gd name="T5" fmla="*/ 29 h 159"/>
                <a:gd name="T6" fmla="*/ 527 w 823"/>
                <a:gd name="T7" fmla="*/ 107 h 159"/>
                <a:gd name="T8" fmla="*/ 450 w 823"/>
                <a:gd name="T9" fmla="*/ 126 h 159"/>
                <a:gd name="T10" fmla="*/ 431 w 823"/>
                <a:gd name="T11" fmla="*/ 131 h 159"/>
                <a:gd name="T12" fmla="*/ 0 w 823"/>
                <a:gd name="T13" fmla="*/ 68 h 1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23" h="159">
                  <a:moveTo>
                    <a:pt x="823" y="0"/>
                  </a:moveTo>
                  <a:cubicBezTo>
                    <a:pt x="801" y="4"/>
                    <a:pt x="790" y="16"/>
                    <a:pt x="769" y="20"/>
                  </a:cubicBezTo>
                  <a:cubicBezTo>
                    <a:pt x="751" y="24"/>
                    <a:pt x="716" y="29"/>
                    <a:pt x="716" y="29"/>
                  </a:cubicBezTo>
                  <a:cubicBezTo>
                    <a:pt x="674" y="59"/>
                    <a:pt x="579" y="90"/>
                    <a:pt x="527" y="107"/>
                  </a:cubicBezTo>
                  <a:cubicBezTo>
                    <a:pt x="502" y="115"/>
                    <a:pt x="475" y="120"/>
                    <a:pt x="450" y="126"/>
                  </a:cubicBezTo>
                  <a:cubicBezTo>
                    <a:pt x="444" y="128"/>
                    <a:pt x="431" y="131"/>
                    <a:pt x="431" y="131"/>
                  </a:cubicBezTo>
                  <a:cubicBezTo>
                    <a:pt x="167" y="127"/>
                    <a:pt x="163" y="159"/>
                    <a:pt x="0" y="68"/>
                  </a:cubicBezTo>
                </a:path>
              </a:pathLst>
            </a:custGeom>
            <a:noFill/>
            <a:ln w="57150" cmpd="sng">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4" name="Freeform 39">
              <a:extLst>
                <a:ext uri="{FF2B5EF4-FFF2-40B4-BE49-F238E27FC236}">
                  <a16:creationId xmlns:a16="http://schemas.microsoft.com/office/drawing/2014/main" id="{EB7BAAC6-7B38-FC4E-924C-0813D0CB622F}"/>
                </a:ext>
              </a:extLst>
            </p:cNvPr>
            <p:cNvSpPr>
              <a:spLocks/>
            </p:cNvSpPr>
            <p:nvPr/>
          </p:nvSpPr>
          <p:spPr bwMode="auto">
            <a:xfrm>
              <a:off x="3408" y="2352"/>
              <a:ext cx="401" cy="358"/>
            </a:xfrm>
            <a:custGeom>
              <a:avLst/>
              <a:gdLst>
                <a:gd name="T0" fmla="*/ 401 w 401"/>
                <a:gd name="T1" fmla="*/ 0 h 358"/>
                <a:gd name="T2" fmla="*/ 295 w 401"/>
                <a:gd name="T3" fmla="*/ 19 h 358"/>
                <a:gd name="T4" fmla="*/ 222 w 401"/>
                <a:gd name="T5" fmla="*/ 58 h 358"/>
                <a:gd name="T6" fmla="*/ 130 w 401"/>
                <a:gd name="T7" fmla="*/ 155 h 358"/>
                <a:gd name="T8" fmla="*/ 106 w 401"/>
                <a:gd name="T9" fmla="*/ 179 h 358"/>
                <a:gd name="T10" fmla="*/ 77 w 401"/>
                <a:gd name="T11" fmla="*/ 237 h 358"/>
                <a:gd name="T12" fmla="*/ 38 w 401"/>
                <a:gd name="T13" fmla="*/ 310 h 358"/>
                <a:gd name="T14" fmla="*/ 14 w 401"/>
                <a:gd name="T15" fmla="*/ 334 h 358"/>
                <a:gd name="T16" fmla="*/ 0 w 401"/>
                <a:gd name="T17" fmla="*/ 358 h 3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1" h="358">
                  <a:moveTo>
                    <a:pt x="401" y="0"/>
                  </a:moveTo>
                  <a:cubicBezTo>
                    <a:pt x="365" y="7"/>
                    <a:pt x="331" y="15"/>
                    <a:pt x="295" y="19"/>
                  </a:cubicBezTo>
                  <a:cubicBezTo>
                    <a:pt x="268" y="28"/>
                    <a:pt x="249" y="49"/>
                    <a:pt x="222" y="58"/>
                  </a:cubicBezTo>
                  <a:cubicBezTo>
                    <a:pt x="185" y="84"/>
                    <a:pt x="161" y="123"/>
                    <a:pt x="130" y="155"/>
                  </a:cubicBezTo>
                  <a:cubicBezTo>
                    <a:pt x="94" y="192"/>
                    <a:pt x="136" y="136"/>
                    <a:pt x="106" y="179"/>
                  </a:cubicBezTo>
                  <a:cubicBezTo>
                    <a:pt x="99" y="199"/>
                    <a:pt x="89" y="220"/>
                    <a:pt x="77" y="237"/>
                  </a:cubicBezTo>
                  <a:cubicBezTo>
                    <a:pt x="66" y="268"/>
                    <a:pt x="57" y="282"/>
                    <a:pt x="38" y="310"/>
                  </a:cubicBezTo>
                  <a:cubicBezTo>
                    <a:pt x="32" y="319"/>
                    <a:pt x="21" y="325"/>
                    <a:pt x="14" y="334"/>
                  </a:cubicBezTo>
                  <a:cubicBezTo>
                    <a:pt x="8" y="353"/>
                    <a:pt x="13" y="345"/>
                    <a:pt x="0" y="358"/>
                  </a:cubicBezTo>
                </a:path>
              </a:pathLst>
            </a:custGeom>
            <a:noFill/>
            <a:ln w="57150" cmpd="sng">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8681" name="Text Box 42">
            <a:extLst>
              <a:ext uri="{FF2B5EF4-FFF2-40B4-BE49-F238E27FC236}">
                <a16:creationId xmlns:a16="http://schemas.microsoft.com/office/drawing/2014/main" id="{2BEAFCFF-5384-D54C-A5EC-3AC1F6BF7E03}"/>
              </a:ext>
            </a:extLst>
          </p:cNvPr>
          <p:cNvSpPr txBox="1">
            <a:spLocks noChangeArrowheads="1"/>
          </p:cNvSpPr>
          <p:nvPr/>
        </p:nvSpPr>
        <p:spPr bwMode="auto">
          <a:xfrm>
            <a:off x="6994525" y="3155950"/>
            <a:ext cx="10747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Existing</a:t>
            </a:r>
          </a:p>
          <a:p>
            <a:r>
              <a:rPr lang="en-US" altLang="en-US"/>
              <a:t>Infection</a:t>
            </a:r>
          </a:p>
        </p:txBody>
      </p:sp>
      <p:sp>
        <p:nvSpPr>
          <p:cNvPr id="28682" name="Line 43">
            <a:extLst>
              <a:ext uri="{FF2B5EF4-FFF2-40B4-BE49-F238E27FC236}">
                <a16:creationId xmlns:a16="http://schemas.microsoft.com/office/drawing/2014/main" id="{8038E7B0-19C1-CF4F-97C9-0395339C2A08}"/>
              </a:ext>
            </a:extLst>
          </p:cNvPr>
          <p:cNvSpPr>
            <a:spLocks noChangeShapeType="1"/>
          </p:cNvSpPr>
          <p:nvPr/>
        </p:nvSpPr>
        <p:spPr bwMode="auto">
          <a:xfrm flipH="1">
            <a:off x="6705600" y="3505200"/>
            <a:ext cx="381000" cy="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56324"/>
                                        </p:tgtEl>
                                        <p:attrNameLst>
                                          <p:attrName>style.visibility</p:attrName>
                                        </p:attrNameLst>
                                      </p:cBhvr>
                                      <p:to>
                                        <p:strVal val="visible"/>
                                      </p:to>
                                    </p:set>
                                    <p:animEffect transition="in" filter="fade">
                                      <p:cBhvr>
                                        <p:cTn id="7" dur="1000"/>
                                        <p:tgtEl>
                                          <p:spTgt spid="56324"/>
                                        </p:tgtEl>
                                      </p:cBhvr>
                                    </p:animEffect>
                                    <p:anim calcmode="lin" valueType="num">
                                      <p:cBhvr>
                                        <p:cTn id="8" dur="1000" fill="hold"/>
                                        <p:tgtEl>
                                          <p:spTgt spid="56324"/>
                                        </p:tgtEl>
                                        <p:attrNameLst>
                                          <p:attrName>ppt_x</p:attrName>
                                        </p:attrNameLst>
                                      </p:cBhvr>
                                      <p:tavLst>
                                        <p:tav tm="0">
                                          <p:val>
                                            <p:strVal val="#ppt_x"/>
                                          </p:val>
                                        </p:tav>
                                        <p:tav tm="100000">
                                          <p:val>
                                            <p:strVal val="#ppt_x"/>
                                          </p:val>
                                        </p:tav>
                                      </p:tavLst>
                                    </p:anim>
                                    <p:anim calcmode="lin" valueType="num">
                                      <p:cBhvr>
                                        <p:cTn id="9" dur="1000" fill="hold"/>
                                        <p:tgtEl>
                                          <p:spTgt spid="5632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1" fill="hold">
                                          <p:stCondLst>
                                            <p:cond delay="0"/>
                                          </p:stCondLst>
                                        </p:cTn>
                                        <p:tgtEl>
                                          <p:spTgt spid="56355"/>
                                        </p:tgtEl>
                                        <p:attrNameLst>
                                          <p:attrName>style.visibility</p:attrName>
                                        </p:attrNameLst>
                                      </p:cBhvr>
                                      <p:to>
                                        <p:strVal val="visible"/>
                                      </p:to>
                                    </p:set>
                                    <p:animEffect transition="in" filter="fade">
                                      <p:cBhvr>
                                        <p:cTn id="14" dur="1000"/>
                                        <p:tgtEl>
                                          <p:spTgt spid="56355"/>
                                        </p:tgtEl>
                                      </p:cBhvr>
                                    </p:animEffect>
                                    <p:anim calcmode="lin" valueType="num">
                                      <p:cBhvr>
                                        <p:cTn id="15" dur="1000" fill="hold"/>
                                        <p:tgtEl>
                                          <p:spTgt spid="56355"/>
                                        </p:tgtEl>
                                        <p:attrNameLst>
                                          <p:attrName>ppt_x</p:attrName>
                                        </p:attrNameLst>
                                      </p:cBhvr>
                                      <p:tavLst>
                                        <p:tav tm="0">
                                          <p:val>
                                            <p:strVal val="#ppt_x"/>
                                          </p:val>
                                        </p:tav>
                                        <p:tav tm="100000">
                                          <p:val>
                                            <p:strVal val="#ppt_x"/>
                                          </p:val>
                                        </p:tav>
                                      </p:tavLst>
                                    </p:anim>
                                    <p:anim calcmode="lin" valueType="num">
                                      <p:cBhvr>
                                        <p:cTn id="16" dur="1000" fill="hold"/>
                                        <p:tgtEl>
                                          <p:spTgt spid="56355"/>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nodeType="clickEffect">
                                  <p:stCondLst>
                                    <p:cond delay="0"/>
                                  </p:stCondLst>
                                  <p:childTnLst>
                                    <p:set>
                                      <p:cBhvr>
                                        <p:cTn id="20" dur="1" fill="hold">
                                          <p:stCondLst>
                                            <p:cond delay="0"/>
                                          </p:stCondLst>
                                        </p:cTn>
                                        <p:tgtEl>
                                          <p:spTgt spid="56331"/>
                                        </p:tgtEl>
                                        <p:attrNameLst>
                                          <p:attrName>style.visibility</p:attrName>
                                        </p:attrNameLst>
                                      </p:cBhvr>
                                      <p:to>
                                        <p:strVal val="visible"/>
                                      </p:to>
                                    </p:set>
                                    <p:animEffect transition="in" filter="fade">
                                      <p:cBhvr>
                                        <p:cTn id="21" dur="1000"/>
                                        <p:tgtEl>
                                          <p:spTgt spid="56331"/>
                                        </p:tgtEl>
                                      </p:cBhvr>
                                    </p:animEffect>
                                    <p:anim calcmode="lin" valueType="num">
                                      <p:cBhvr>
                                        <p:cTn id="22" dur="1000" fill="hold"/>
                                        <p:tgtEl>
                                          <p:spTgt spid="56331"/>
                                        </p:tgtEl>
                                        <p:attrNameLst>
                                          <p:attrName>ppt_x</p:attrName>
                                        </p:attrNameLst>
                                      </p:cBhvr>
                                      <p:tavLst>
                                        <p:tav tm="0">
                                          <p:val>
                                            <p:strVal val="#ppt_x"/>
                                          </p:val>
                                        </p:tav>
                                        <p:tav tm="100000">
                                          <p:val>
                                            <p:strVal val="#ppt_x"/>
                                          </p:val>
                                        </p:tav>
                                      </p:tavLst>
                                    </p:anim>
                                    <p:anim calcmode="lin" valueType="num">
                                      <p:cBhvr>
                                        <p:cTn id="23" dur="1000" fill="hold"/>
                                        <p:tgtEl>
                                          <p:spTgt spid="56331"/>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56345"/>
                                        </p:tgtEl>
                                        <p:attrNameLst>
                                          <p:attrName>style.visibility</p:attrName>
                                        </p:attrNameLst>
                                      </p:cBhvr>
                                      <p:to>
                                        <p:strVal val="visible"/>
                                      </p:to>
                                    </p:set>
                                    <p:animEffect transition="in" filter="fade">
                                      <p:cBhvr>
                                        <p:cTn id="26" dur="1000"/>
                                        <p:tgtEl>
                                          <p:spTgt spid="56345"/>
                                        </p:tgtEl>
                                      </p:cBhvr>
                                    </p:animEffect>
                                    <p:anim calcmode="lin" valueType="num">
                                      <p:cBhvr>
                                        <p:cTn id="27" dur="1000" fill="hold"/>
                                        <p:tgtEl>
                                          <p:spTgt spid="56345"/>
                                        </p:tgtEl>
                                        <p:attrNameLst>
                                          <p:attrName>ppt_x</p:attrName>
                                        </p:attrNameLst>
                                      </p:cBhvr>
                                      <p:tavLst>
                                        <p:tav tm="0">
                                          <p:val>
                                            <p:strVal val="#ppt_x"/>
                                          </p:val>
                                        </p:tav>
                                        <p:tav tm="100000">
                                          <p:val>
                                            <p:strVal val="#ppt_x"/>
                                          </p:val>
                                        </p:tav>
                                      </p:tavLst>
                                    </p:anim>
                                    <p:anim calcmode="lin" valueType="num">
                                      <p:cBhvr>
                                        <p:cTn id="28" dur="1000" fill="hold"/>
                                        <p:tgtEl>
                                          <p:spTgt spid="56345"/>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56338"/>
                                        </p:tgtEl>
                                        <p:attrNameLst>
                                          <p:attrName>style.visibility</p:attrName>
                                        </p:attrNameLst>
                                      </p:cBhvr>
                                      <p:to>
                                        <p:strVal val="visible"/>
                                      </p:to>
                                    </p:set>
                                    <p:animEffect transition="in" filter="fade">
                                      <p:cBhvr>
                                        <p:cTn id="31" dur="1000"/>
                                        <p:tgtEl>
                                          <p:spTgt spid="56338"/>
                                        </p:tgtEl>
                                      </p:cBhvr>
                                    </p:animEffect>
                                    <p:anim calcmode="lin" valueType="num">
                                      <p:cBhvr>
                                        <p:cTn id="32" dur="1000" fill="hold"/>
                                        <p:tgtEl>
                                          <p:spTgt spid="56338"/>
                                        </p:tgtEl>
                                        <p:attrNameLst>
                                          <p:attrName>ppt_x</p:attrName>
                                        </p:attrNameLst>
                                      </p:cBhvr>
                                      <p:tavLst>
                                        <p:tav tm="0">
                                          <p:val>
                                            <p:strVal val="#ppt_x"/>
                                          </p:val>
                                        </p:tav>
                                        <p:tav tm="100000">
                                          <p:val>
                                            <p:strVal val="#ppt_x"/>
                                          </p:val>
                                        </p:tav>
                                      </p:tavLst>
                                    </p:anim>
                                    <p:anim calcmode="lin" valueType="num">
                                      <p:cBhvr>
                                        <p:cTn id="33" dur="1000" fill="hold"/>
                                        <p:tgtEl>
                                          <p:spTgt spid="563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Box 6">
            <a:extLst>
              <a:ext uri="{FF2B5EF4-FFF2-40B4-BE49-F238E27FC236}">
                <a16:creationId xmlns:a16="http://schemas.microsoft.com/office/drawing/2014/main" id="{D3BDDF09-3DB7-2447-8BA8-BAFFEF5FDA29}"/>
              </a:ext>
            </a:extLst>
          </p:cNvPr>
          <p:cNvSpPr txBox="1">
            <a:spLocks noChangeArrowheads="1"/>
          </p:cNvSpPr>
          <p:nvPr/>
        </p:nvSpPr>
        <p:spPr bwMode="auto">
          <a:xfrm>
            <a:off x="1049338" y="1122363"/>
            <a:ext cx="710002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dirty="0"/>
              <a:t>Systemic fungicides have only one mode of action.</a:t>
            </a:r>
          </a:p>
          <a:p>
            <a:endParaRPr lang="en-US" altLang="en-US" sz="2400" dirty="0"/>
          </a:p>
        </p:txBody>
      </p:sp>
      <p:pic>
        <p:nvPicPr>
          <p:cNvPr id="29698" name="Picture 1">
            <a:extLst>
              <a:ext uri="{FF2B5EF4-FFF2-40B4-BE49-F238E27FC236}">
                <a16:creationId xmlns:a16="http://schemas.microsoft.com/office/drawing/2014/main" id="{CB64DD04-EA7B-E44E-B0AA-DE56FE6AB5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76838" y="3124200"/>
            <a:ext cx="3114675"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29">
            <a:extLst>
              <a:ext uri="{FF2B5EF4-FFF2-40B4-BE49-F238E27FC236}">
                <a16:creationId xmlns:a16="http://schemas.microsoft.com/office/drawing/2014/main" id="{51B58F54-103C-7241-8D50-D870176BCB69}"/>
              </a:ext>
            </a:extLst>
          </p:cNvPr>
          <p:cNvSpPr txBox="1">
            <a:spLocks noChangeArrowheads="1"/>
          </p:cNvSpPr>
          <p:nvPr/>
        </p:nvSpPr>
        <p:spPr bwMode="auto">
          <a:xfrm>
            <a:off x="820738" y="4608513"/>
            <a:ext cx="14509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t>Enzymes</a:t>
            </a:r>
          </a:p>
          <a:p>
            <a:endParaRPr lang="en-US" altLang="en-US" sz="2400"/>
          </a:p>
        </p:txBody>
      </p:sp>
      <p:cxnSp>
        <p:nvCxnSpPr>
          <p:cNvPr id="35" name="Straight Arrow Connector 34">
            <a:extLst>
              <a:ext uri="{FF2B5EF4-FFF2-40B4-BE49-F238E27FC236}">
                <a16:creationId xmlns:a16="http://schemas.microsoft.com/office/drawing/2014/main" id="{CB8ACB3F-E7FF-ED46-848A-91AD02F4BE5E}"/>
              </a:ext>
            </a:extLst>
          </p:cNvPr>
          <p:cNvCxnSpPr/>
          <p:nvPr/>
        </p:nvCxnSpPr>
        <p:spPr>
          <a:xfrm>
            <a:off x="2159000" y="4865688"/>
            <a:ext cx="4575175" cy="1127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701" name="TextBox 42">
            <a:extLst>
              <a:ext uri="{FF2B5EF4-FFF2-40B4-BE49-F238E27FC236}">
                <a16:creationId xmlns:a16="http://schemas.microsoft.com/office/drawing/2014/main" id="{773C4413-80FE-B349-B733-69678D72E73A}"/>
              </a:ext>
            </a:extLst>
          </p:cNvPr>
          <p:cNvSpPr txBox="1">
            <a:spLocks noChangeArrowheads="1"/>
          </p:cNvSpPr>
          <p:nvPr/>
        </p:nvSpPr>
        <p:spPr bwMode="auto">
          <a:xfrm>
            <a:off x="5818188" y="6021388"/>
            <a:ext cx="16748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t>Fungal cell</a:t>
            </a:r>
          </a:p>
          <a:p>
            <a:endParaRPr lang="en-US" altLang="en-US" sz="2400"/>
          </a:p>
        </p:txBody>
      </p:sp>
      <p:sp>
        <p:nvSpPr>
          <p:cNvPr id="29702" name="TextBox 46">
            <a:extLst>
              <a:ext uri="{FF2B5EF4-FFF2-40B4-BE49-F238E27FC236}">
                <a16:creationId xmlns:a16="http://schemas.microsoft.com/office/drawing/2014/main" id="{9910E700-CDBE-3D4A-AC68-EB412AE7F34E}"/>
              </a:ext>
            </a:extLst>
          </p:cNvPr>
          <p:cNvSpPr txBox="1">
            <a:spLocks noChangeArrowheads="1"/>
          </p:cNvSpPr>
          <p:nvPr/>
        </p:nvSpPr>
        <p:spPr bwMode="auto">
          <a:xfrm>
            <a:off x="6572250" y="4662488"/>
            <a:ext cx="492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a:solidFill>
                  <a:schemeClr val="bg1"/>
                </a:solidFill>
              </a:rPr>
              <a:t>X</a:t>
            </a:r>
          </a:p>
        </p:txBody>
      </p:sp>
      <p:sp>
        <p:nvSpPr>
          <p:cNvPr id="29703" name="Rectangle 7175">
            <a:extLst>
              <a:ext uri="{FF2B5EF4-FFF2-40B4-BE49-F238E27FC236}">
                <a16:creationId xmlns:a16="http://schemas.microsoft.com/office/drawing/2014/main" id="{9448F6D5-3BB2-0543-83EB-85AB65E98A0B}"/>
              </a:ext>
            </a:extLst>
          </p:cNvPr>
          <p:cNvSpPr>
            <a:spLocks noChangeArrowheads="1"/>
          </p:cNvSpPr>
          <p:nvPr/>
        </p:nvSpPr>
        <p:spPr bwMode="auto">
          <a:xfrm>
            <a:off x="5614988" y="5675313"/>
            <a:ext cx="2325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chemeClr val="bg1"/>
                </a:solidFill>
              </a:rPr>
              <a:t>http://www.biologyjunction.com/</a:t>
            </a: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646C25-AA35-F947-8A75-21D2293E64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2" y="-76200"/>
            <a:ext cx="9144000" cy="6098977"/>
          </a:xfrm>
          <a:prstGeom prst="rect">
            <a:avLst/>
          </a:prstGeom>
        </p:spPr>
      </p:pic>
      <p:sp>
        <p:nvSpPr>
          <p:cNvPr id="4" name="TextBox 3">
            <a:extLst>
              <a:ext uri="{FF2B5EF4-FFF2-40B4-BE49-F238E27FC236}">
                <a16:creationId xmlns:a16="http://schemas.microsoft.com/office/drawing/2014/main" id="{4C7E5EBE-688A-384A-A6B1-370C93EDDAA6}"/>
              </a:ext>
            </a:extLst>
          </p:cNvPr>
          <p:cNvSpPr txBox="1"/>
          <p:nvPr/>
        </p:nvSpPr>
        <p:spPr>
          <a:xfrm>
            <a:off x="3505200" y="6248400"/>
            <a:ext cx="1941557" cy="369332"/>
          </a:xfrm>
          <a:prstGeom prst="rect">
            <a:avLst/>
          </a:prstGeom>
          <a:noFill/>
        </p:spPr>
        <p:txBody>
          <a:bodyPr wrap="none" rtlCol="0">
            <a:spAutoFit/>
          </a:bodyPr>
          <a:lstStyle/>
          <a:p>
            <a:r>
              <a:rPr lang="en-US" dirty="0" err="1"/>
              <a:t>Gomohealth.com</a:t>
            </a:r>
            <a:endParaRPr lang="en-US" dirty="0"/>
          </a:p>
        </p:txBody>
      </p:sp>
    </p:spTree>
    <p:extLst>
      <p:ext uri="{BB962C8B-B14F-4D97-AF65-F5344CB8AC3E}">
        <p14:creationId xmlns:p14="http://schemas.microsoft.com/office/powerpoint/2010/main" val="50325953"/>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2A1F60-60CB-42C3-914D-2772218D7E58}"/>
              </a:ext>
            </a:extLst>
          </p:cNvPr>
          <p:cNvPicPr>
            <a:picLocks noChangeAspect="1"/>
          </p:cNvPicPr>
          <p:nvPr/>
        </p:nvPicPr>
        <p:blipFill rotWithShape="1">
          <a:blip r:embed="rId3"/>
          <a:srcRect l="50658" t="52500" r="26974" b="22829"/>
          <a:stretch/>
        </p:blipFill>
        <p:spPr>
          <a:xfrm>
            <a:off x="1524000" y="304800"/>
            <a:ext cx="5181600" cy="3810000"/>
          </a:xfrm>
          <a:prstGeom prst="rect">
            <a:avLst/>
          </a:prstGeom>
        </p:spPr>
      </p:pic>
      <p:sp>
        <p:nvSpPr>
          <p:cNvPr id="4" name="TextBox 3">
            <a:extLst>
              <a:ext uri="{FF2B5EF4-FFF2-40B4-BE49-F238E27FC236}">
                <a16:creationId xmlns:a16="http://schemas.microsoft.com/office/drawing/2014/main" id="{B6D30FEE-6628-4AFD-92BA-BB7BDFCB86B7}"/>
              </a:ext>
            </a:extLst>
          </p:cNvPr>
          <p:cNvSpPr txBox="1"/>
          <p:nvPr/>
        </p:nvSpPr>
        <p:spPr>
          <a:xfrm>
            <a:off x="381000" y="4648200"/>
            <a:ext cx="7962895" cy="1754326"/>
          </a:xfrm>
          <a:prstGeom prst="rect">
            <a:avLst/>
          </a:prstGeom>
          <a:noFill/>
        </p:spPr>
        <p:txBody>
          <a:bodyPr wrap="square" rtlCol="0">
            <a:spAutoFit/>
          </a:bodyPr>
          <a:lstStyle/>
          <a:p>
            <a:r>
              <a:rPr lang="en-US" dirty="0"/>
              <a:t>Fungicide resistance-fungicide X is applied to population of pathogen. </a:t>
            </a:r>
          </a:p>
          <a:p>
            <a:r>
              <a:rPr lang="en-US" dirty="0"/>
              <a:t>Black circles represent resistant individual in population (A). Fungicide X kills all individuals except resistant black circles (B). Eventually, resistant individuals are selected for &amp; fungicide X doesn’t control population (C). Population of resistant pathogens increases with repeated use of fungicide X (D).</a:t>
            </a:r>
          </a:p>
        </p:txBody>
      </p:sp>
    </p:spTree>
    <p:extLst>
      <p:ext uri="{BB962C8B-B14F-4D97-AF65-F5344CB8AC3E}">
        <p14:creationId xmlns:p14="http://schemas.microsoft.com/office/powerpoint/2010/main" val="3445882096"/>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B73452-9E2E-BE4A-8FB1-61C00F328543}"/>
              </a:ext>
            </a:extLst>
          </p:cNvPr>
          <p:cNvSpPr>
            <a:spLocks noGrp="1"/>
          </p:cNvSpPr>
          <p:nvPr>
            <p:ph type="title"/>
          </p:nvPr>
        </p:nvSpPr>
        <p:spPr/>
        <p:txBody>
          <a:bodyPr/>
          <a:lstStyle/>
          <a:p>
            <a:pPr>
              <a:defRPr/>
            </a:pPr>
            <a:r>
              <a:rPr lang="en-US" sz="3600" dirty="0">
                <a:latin typeface="Arial" panose="020B0604020202020204" pitchFamily="34" charset="0"/>
                <a:cs typeface="Arial" panose="020B0604020202020204" pitchFamily="34" charset="0"/>
              </a:rPr>
              <a:t>Mode of action-systemic fungicides </a:t>
            </a:r>
          </a:p>
        </p:txBody>
      </p:sp>
      <p:sp>
        <p:nvSpPr>
          <p:cNvPr id="5" name="Content Placeholder 4">
            <a:extLst>
              <a:ext uri="{FF2B5EF4-FFF2-40B4-BE49-F238E27FC236}">
                <a16:creationId xmlns:a16="http://schemas.microsoft.com/office/drawing/2014/main" id="{BAAA77A6-2C0C-AC4C-A0BF-C119D9CC4D8E}"/>
              </a:ext>
            </a:extLst>
          </p:cNvPr>
          <p:cNvSpPr>
            <a:spLocks noGrp="1"/>
          </p:cNvSpPr>
          <p:nvPr>
            <p:ph idx="1"/>
          </p:nvPr>
        </p:nvSpPr>
        <p:spPr/>
        <p:txBody>
          <a:bodyPr/>
          <a:lstStyle/>
          <a:p>
            <a:pPr>
              <a:defRPr/>
            </a:pPr>
            <a:r>
              <a:rPr lang="en-US" dirty="0">
                <a:latin typeface="Arial" panose="020B0604020202020204" pitchFamily="34" charset="0"/>
                <a:cs typeface="Arial" panose="020B0604020202020204" pitchFamily="34" charset="0"/>
              </a:rPr>
              <a:t>Most systemic fungicides have one mode of action</a:t>
            </a:r>
          </a:p>
          <a:p>
            <a:pPr>
              <a:defRPr/>
            </a:pPr>
            <a:r>
              <a:rPr lang="en-US" dirty="0">
                <a:latin typeface="Arial" panose="020B0604020202020204" pitchFamily="34" charset="0"/>
                <a:cs typeface="Arial" panose="020B0604020202020204" pitchFamily="34" charset="0"/>
              </a:rPr>
              <a:t>The Fungicide Resistance Actions Committee (FRAC) has given each MOA a number.</a:t>
            </a:r>
          </a:p>
          <a:p>
            <a:pPr>
              <a:defRPr/>
            </a:pPr>
            <a:r>
              <a:rPr lang="en-US" dirty="0">
                <a:latin typeface="Arial" panose="020B0604020202020204" pitchFamily="34" charset="0"/>
                <a:cs typeface="Arial" panose="020B0604020202020204" pitchFamily="34" charset="0"/>
              </a:rPr>
              <a:t>Label will instruct how fungicide should be alternated.</a:t>
            </a:r>
          </a:p>
          <a:p>
            <a:pPr>
              <a:defRPr/>
            </a:pPr>
            <a:r>
              <a:rPr lang="en-US" dirty="0">
                <a:latin typeface="Arial" panose="020B0604020202020204" pitchFamily="34" charset="0"/>
                <a:cs typeface="Arial" panose="020B0604020202020204" pitchFamily="34" charset="0"/>
              </a:rPr>
              <a:t>Most contact fungicides (M) do not need to be alternated.</a:t>
            </a:r>
          </a:p>
          <a:p>
            <a:pPr marL="0" indent="0">
              <a:buFont typeface="Arial" panose="020B0604020202020204" pitchFamily="34" charset="0"/>
              <a:buNone/>
              <a:defRPr/>
            </a:pPr>
            <a:endParaRPr lang="en-US" dirty="0">
              <a:latin typeface="Arial" panose="020B0604020202020204" pitchFamily="34" charset="0"/>
              <a:cs typeface="Arial" panose="020B0604020202020204" pitchFamily="34" charset="0"/>
            </a:endParaRP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36523D4-8DE9-CD4E-B095-AD85A26E97C3}"/>
              </a:ext>
            </a:extLst>
          </p:cNvPr>
          <p:cNvGraphicFramePr>
            <a:graphicFrameLocks noGrp="1"/>
          </p:cNvGraphicFramePr>
          <p:nvPr>
            <p:extLst>
              <p:ext uri="{D42A27DB-BD31-4B8C-83A1-F6EECF244321}">
                <p14:modId xmlns:p14="http://schemas.microsoft.com/office/powerpoint/2010/main" val="305977710"/>
              </p:ext>
            </p:extLst>
          </p:nvPr>
        </p:nvGraphicFramePr>
        <p:xfrm>
          <a:off x="1524000" y="1600200"/>
          <a:ext cx="6096000" cy="4389438"/>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2352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tblGrid>
              <a:tr h="823020">
                <a:tc>
                  <a:txBody>
                    <a:bodyPr/>
                    <a:lstStyle/>
                    <a:p>
                      <a:r>
                        <a:rPr lang="en-US" sz="2400" dirty="0">
                          <a:latin typeface="Arial" panose="020B0604020202020204" pitchFamily="34" charset="0"/>
                          <a:cs typeface="Arial" panose="020B0604020202020204" pitchFamily="34" charset="0"/>
                        </a:rPr>
                        <a:t>Trade name</a:t>
                      </a:r>
                    </a:p>
                  </a:txBody>
                  <a:tcPr marT="45723" marB="45723"/>
                </a:tc>
                <a:tc>
                  <a:txBody>
                    <a:bodyPr/>
                    <a:lstStyle/>
                    <a:p>
                      <a:r>
                        <a:rPr lang="en-US" sz="2400" dirty="0">
                          <a:latin typeface="Arial" panose="020B0604020202020204" pitchFamily="34" charset="0"/>
                          <a:cs typeface="Arial" panose="020B0604020202020204" pitchFamily="34" charset="0"/>
                        </a:rPr>
                        <a:t>Common name</a:t>
                      </a:r>
                    </a:p>
                  </a:txBody>
                  <a:tcPr marT="45723" marB="45723"/>
                </a:tc>
                <a:tc>
                  <a:txBody>
                    <a:bodyPr/>
                    <a:lstStyle/>
                    <a:p>
                      <a:r>
                        <a:rPr lang="en-US" sz="2400" dirty="0">
                          <a:latin typeface="Arial" panose="020B0604020202020204" pitchFamily="34" charset="0"/>
                          <a:cs typeface="Arial" panose="020B0604020202020204" pitchFamily="34" charset="0"/>
                        </a:rPr>
                        <a:t>MOA code</a:t>
                      </a:r>
                    </a:p>
                  </a:txBody>
                  <a:tcPr marT="45723" marB="45723"/>
                </a:tc>
                <a:extLst>
                  <a:ext uri="{0D108BD9-81ED-4DB2-BD59-A6C34878D82A}">
                    <a16:rowId xmlns:a16="http://schemas.microsoft.com/office/drawing/2014/main" val="10000"/>
                  </a:ext>
                </a:extLst>
              </a:tr>
              <a:tr h="823020">
                <a:tc>
                  <a:txBody>
                    <a:bodyPr/>
                    <a:lstStyle/>
                    <a:p>
                      <a:r>
                        <a:rPr lang="en-US" sz="2400" dirty="0" err="1">
                          <a:latin typeface="Arial" panose="020B0604020202020204" pitchFamily="34" charset="0"/>
                          <a:cs typeface="Arial" panose="020B0604020202020204" pitchFamily="34" charset="0"/>
                        </a:rPr>
                        <a:t>Kocide</a:t>
                      </a:r>
                      <a:r>
                        <a:rPr lang="en-US" sz="2400" baseline="0" dirty="0">
                          <a:latin typeface="Arial" panose="020B0604020202020204" pitchFamily="34" charset="0"/>
                          <a:cs typeface="Arial" panose="020B0604020202020204" pitchFamily="34" charset="0"/>
                        </a:rPr>
                        <a:t> 3000</a:t>
                      </a:r>
                      <a:r>
                        <a:rPr lang="en-US" sz="2400" b="0" i="0" u="none" strike="noStrike" kern="1200" baseline="30000" dirty="0">
                          <a:solidFill>
                            <a:schemeClr val="dk1"/>
                          </a:solidFill>
                          <a:effectLst/>
                          <a:latin typeface="+mn-lt"/>
                          <a:ea typeface="+mn-ea"/>
                          <a:cs typeface="+mn-cs"/>
                        </a:rPr>
                        <a:t>®</a:t>
                      </a:r>
                      <a:endParaRPr lang="en-US" sz="2400" dirty="0">
                        <a:latin typeface="Arial" panose="020B0604020202020204" pitchFamily="34" charset="0"/>
                        <a:cs typeface="Arial" panose="020B0604020202020204" pitchFamily="34" charset="0"/>
                      </a:endParaRPr>
                    </a:p>
                  </a:txBody>
                  <a:tcPr marT="45723" marB="45723"/>
                </a:tc>
                <a:tc>
                  <a:txBody>
                    <a:bodyPr/>
                    <a:lstStyle/>
                    <a:p>
                      <a:r>
                        <a:rPr lang="en-US" sz="2400" dirty="0">
                          <a:latin typeface="Arial" panose="020B0604020202020204" pitchFamily="34" charset="0"/>
                          <a:cs typeface="Arial" panose="020B0604020202020204" pitchFamily="34" charset="0"/>
                        </a:rPr>
                        <a:t>copper hydroxide</a:t>
                      </a:r>
                    </a:p>
                  </a:txBody>
                  <a:tcPr marT="45723" marB="45723"/>
                </a:tc>
                <a:tc>
                  <a:txBody>
                    <a:bodyPr/>
                    <a:lstStyle/>
                    <a:p>
                      <a:r>
                        <a:rPr lang="en-US" sz="2400" dirty="0">
                          <a:latin typeface="Arial" panose="020B0604020202020204" pitchFamily="34" charset="0"/>
                          <a:cs typeface="Arial" panose="020B0604020202020204" pitchFamily="34" charset="0"/>
                        </a:rPr>
                        <a:t>M</a:t>
                      </a:r>
                    </a:p>
                  </a:txBody>
                  <a:tcPr marT="45723" marB="45723"/>
                </a:tc>
                <a:extLst>
                  <a:ext uri="{0D108BD9-81ED-4DB2-BD59-A6C34878D82A}">
                    <a16:rowId xmlns:a16="http://schemas.microsoft.com/office/drawing/2014/main" val="10001"/>
                  </a:ext>
                </a:extLst>
              </a:tr>
              <a:tr h="457233">
                <a:tc>
                  <a:txBody>
                    <a:bodyPr/>
                    <a:lstStyle/>
                    <a:p>
                      <a:r>
                        <a:rPr lang="en-US" sz="2400" dirty="0">
                          <a:latin typeface="Arial" panose="020B0604020202020204" pitchFamily="34" charset="0"/>
                          <a:cs typeface="Arial" panose="020B0604020202020204" pitchFamily="34" charset="0"/>
                        </a:rPr>
                        <a:t>Bravo</a:t>
                      </a:r>
                      <a:r>
                        <a:rPr lang="en-US" sz="2400" b="0" i="0" u="none" strike="noStrike" kern="1200" baseline="30000" dirty="0">
                          <a:solidFill>
                            <a:schemeClr val="dk1"/>
                          </a:solidFill>
                          <a:effectLst/>
                          <a:latin typeface="+mn-lt"/>
                          <a:ea typeface="+mn-ea"/>
                          <a:cs typeface="+mn-cs"/>
                        </a:rPr>
                        <a:t>®</a:t>
                      </a:r>
                      <a:endParaRPr lang="en-US" sz="2400" dirty="0">
                        <a:latin typeface="Arial" panose="020B0604020202020204" pitchFamily="34" charset="0"/>
                        <a:cs typeface="Arial" panose="020B0604020202020204" pitchFamily="34" charset="0"/>
                      </a:endParaRPr>
                    </a:p>
                  </a:txBody>
                  <a:tcPr marT="45723" marB="45723"/>
                </a:tc>
                <a:tc>
                  <a:txBody>
                    <a:bodyPr/>
                    <a:lstStyle/>
                    <a:p>
                      <a:r>
                        <a:rPr lang="en-US" sz="2400" dirty="0" err="1">
                          <a:latin typeface="Arial" panose="020B0604020202020204" pitchFamily="34" charset="0"/>
                          <a:cs typeface="Arial" panose="020B0604020202020204" pitchFamily="34" charset="0"/>
                        </a:rPr>
                        <a:t>chlorothalonil</a:t>
                      </a:r>
                      <a:endParaRPr lang="en-US" sz="2400" dirty="0">
                        <a:latin typeface="Arial" panose="020B0604020202020204" pitchFamily="34" charset="0"/>
                        <a:cs typeface="Arial" panose="020B0604020202020204" pitchFamily="34" charset="0"/>
                      </a:endParaRPr>
                    </a:p>
                  </a:txBody>
                  <a:tcPr marT="45723" marB="45723"/>
                </a:tc>
                <a:tc>
                  <a:txBody>
                    <a:bodyPr/>
                    <a:lstStyle/>
                    <a:p>
                      <a:r>
                        <a:rPr lang="en-US" sz="2400" dirty="0">
                          <a:latin typeface="Arial" panose="020B0604020202020204" pitchFamily="34" charset="0"/>
                          <a:cs typeface="Arial" panose="020B0604020202020204" pitchFamily="34" charset="0"/>
                        </a:rPr>
                        <a:t>M</a:t>
                      </a:r>
                    </a:p>
                  </a:txBody>
                  <a:tcPr marT="45723" marB="45723"/>
                </a:tc>
                <a:extLst>
                  <a:ext uri="{0D108BD9-81ED-4DB2-BD59-A6C34878D82A}">
                    <a16:rowId xmlns:a16="http://schemas.microsoft.com/office/drawing/2014/main" val="10002"/>
                  </a:ext>
                </a:extLst>
              </a:tr>
              <a:tr h="457233">
                <a:tc>
                  <a:txBody>
                    <a:bodyPr/>
                    <a:lstStyle/>
                    <a:p>
                      <a:r>
                        <a:rPr lang="en-US" sz="2400" dirty="0" err="1">
                          <a:latin typeface="Arial" panose="020B0604020202020204" pitchFamily="34" charset="0"/>
                          <a:cs typeface="Arial" panose="020B0604020202020204" pitchFamily="34" charset="0"/>
                        </a:rPr>
                        <a:t>Dithane</a:t>
                      </a:r>
                      <a:r>
                        <a:rPr lang="en-US" sz="2400" b="0" i="0" u="none" strike="noStrike" kern="1200" baseline="30000" dirty="0">
                          <a:solidFill>
                            <a:schemeClr val="dk1"/>
                          </a:solidFill>
                          <a:effectLst/>
                          <a:latin typeface="+mn-lt"/>
                          <a:ea typeface="+mn-ea"/>
                          <a:cs typeface="+mn-cs"/>
                        </a:rPr>
                        <a:t>®</a:t>
                      </a:r>
                      <a:endParaRPr lang="en-US" sz="2400" dirty="0">
                        <a:latin typeface="Arial" panose="020B0604020202020204" pitchFamily="34" charset="0"/>
                        <a:cs typeface="Arial" panose="020B0604020202020204" pitchFamily="34" charset="0"/>
                      </a:endParaRPr>
                    </a:p>
                  </a:txBody>
                  <a:tcPr marT="45723" marB="45723"/>
                </a:tc>
                <a:tc>
                  <a:txBody>
                    <a:bodyPr/>
                    <a:lstStyle/>
                    <a:p>
                      <a:r>
                        <a:rPr lang="en-US" sz="2400" dirty="0" err="1">
                          <a:latin typeface="Arial" panose="020B0604020202020204" pitchFamily="34" charset="0"/>
                          <a:cs typeface="Arial" panose="020B0604020202020204" pitchFamily="34" charset="0"/>
                        </a:rPr>
                        <a:t>mancozeb</a:t>
                      </a:r>
                      <a:endParaRPr lang="en-US" sz="2400" dirty="0">
                        <a:latin typeface="Arial" panose="020B0604020202020204" pitchFamily="34" charset="0"/>
                        <a:cs typeface="Arial" panose="020B0604020202020204" pitchFamily="34" charset="0"/>
                      </a:endParaRPr>
                    </a:p>
                  </a:txBody>
                  <a:tcPr marT="45723" marB="45723"/>
                </a:tc>
                <a:tc>
                  <a:txBody>
                    <a:bodyPr/>
                    <a:lstStyle/>
                    <a:p>
                      <a:r>
                        <a:rPr lang="en-US" sz="2400" dirty="0">
                          <a:latin typeface="Arial" panose="020B0604020202020204" pitchFamily="34" charset="0"/>
                          <a:cs typeface="Arial" panose="020B0604020202020204" pitchFamily="34" charset="0"/>
                        </a:rPr>
                        <a:t>M</a:t>
                      </a:r>
                    </a:p>
                  </a:txBody>
                  <a:tcPr marT="45723" marB="45723"/>
                </a:tc>
                <a:extLst>
                  <a:ext uri="{0D108BD9-81ED-4DB2-BD59-A6C34878D82A}">
                    <a16:rowId xmlns:a16="http://schemas.microsoft.com/office/drawing/2014/main" val="10003"/>
                  </a:ext>
                </a:extLst>
              </a:tr>
              <a:tr h="457233">
                <a:tc>
                  <a:txBody>
                    <a:bodyPr/>
                    <a:lstStyle/>
                    <a:p>
                      <a:r>
                        <a:rPr lang="en-US" sz="2400" dirty="0" err="1">
                          <a:latin typeface="Arial" panose="020B0604020202020204" pitchFamily="34" charset="0"/>
                          <a:cs typeface="Arial" panose="020B0604020202020204" pitchFamily="34" charset="0"/>
                        </a:rPr>
                        <a:t>Fontelis</a:t>
                      </a:r>
                      <a:r>
                        <a:rPr lang="en-US" sz="2400" b="0" i="0" u="none" strike="noStrike" kern="1200" baseline="30000" dirty="0">
                          <a:solidFill>
                            <a:schemeClr val="dk1"/>
                          </a:solidFill>
                          <a:effectLst/>
                          <a:latin typeface="+mn-lt"/>
                          <a:ea typeface="+mn-ea"/>
                          <a:cs typeface="+mn-cs"/>
                        </a:rPr>
                        <a:t>®</a:t>
                      </a:r>
                      <a:endParaRPr lang="en-US" sz="2400" dirty="0">
                        <a:latin typeface="Arial" panose="020B0604020202020204" pitchFamily="34" charset="0"/>
                        <a:cs typeface="Arial" panose="020B0604020202020204" pitchFamily="34" charset="0"/>
                      </a:endParaRPr>
                    </a:p>
                  </a:txBody>
                  <a:tcPr marT="45723" marB="45723"/>
                </a:tc>
                <a:tc>
                  <a:txBody>
                    <a:bodyPr/>
                    <a:lstStyle/>
                    <a:p>
                      <a:r>
                        <a:rPr lang="en-US" sz="2400" dirty="0" err="1">
                          <a:latin typeface="Arial" panose="020B0604020202020204" pitchFamily="34" charset="0"/>
                          <a:cs typeface="Arial" panose="020B0604020202020204" pitchFamily="34" charset="0"/>
                        </a:rPr>
                        <a:t>penthiopyrad</a:t>
                      </a:r>
                      <a:endParaRPr lang="en-US" sz="2400" dirty="0">
                        <a:latin typeface="Arial" panose="020B0604020202020204" pitchFamily="34" charset="0"/>
                        <a:cs typeface="Arial" panose="020B0604020202020204" pitchFamily="34" charset="0"/>
                      </a:endParaRPr>
                    </a:p>
                  </a:txBody>
                  <a:tcPr marT="45723" marB="45723"/>
                </a:tc>
                <a:tc>
                  <a:txBody>
                    <a:bodyPr/>
                    <a:lstStyle/>
                    <a:p>
                      <a:r>
                        <a:rPr lang="en-US" sz="2400" dirty="0">
                          <a:latin typeface="Arial" panose="020B0604020202020204" pitchFamily="34" charset="0"/>
                          <a:cs typeface="Arial" panose="020B0604020202020204" pitchFamily="34" charset="0"/>
                        </a:rPr>
                        <a:t>7</a:t>
                      </a:r>
                    </a:p>
                  </a:txBody>
                  <a:tcPr marT="45723" marB="45723"/>
                </a:tc>
                <a:extLst>
                  <a:ext uri="{0D108BD9-81ED-4DB2-BD59-A6C34878D82A}">
                    <a16:rowId xmlns:a16="http://schemas.microsoft.com/office/drawing/2014/main" val="10004"/>
                  </a:ext>
                </a:extLst>
              </a:tr>
              <a:tr h="457233">
                <a:tc>
                  <a:txBody>
                    <a:bodyPr/>
                    <a:lstStyle/>
                    <a:p>
                      <a:r>
                        <a:rPr lang="en-US" sz="2400" dirty="0">
                          <a:latin typeface="Arial" panose="020B0604020202020204" pitchFamily="34" charset="0"/>
                          <a:cs typeface="Arial" panose="020B0604020202020204" pitchFamily="34" charset="0"/>
                        </a:rPr>
                        <a:t>Endura</a:t>
                      </a:r>
                      <a:r>
                        <a:rPr lang="en-US" sz="2400" b="0" i="0" u="none" strike="noStrike" kern="1200" baseline="30000" dirty="0">
                          <a:solidFill>
                            <a:schemeClr val="dk1"/>
                          </a:solidFill>
                          <a:effectLst/>
                          <a:latin typeface="+mn-lt"/>
                          <a:ea typeface="+mn-ea"/>
                          <a:cs typeface="+mn-cs"/>
                        </a:rPr>
                        <a:t>®</a:t>
                      </a:r>
                      <a:endParaRPr lang="en-US" sz="2400" dirty="0">
                        <a:latin typeface="Arial" panose="020B0604020202020204" pitchFamily="34" charset="0"/>
                        <a:cs typeface="Arial" panose="020B0604020202020204" pitchFamily="34" charset="0"/>
                      </a:endParaRPr>
                    </a:p>
                  </a:txBody>
                  <a:tcPr marT="45723" marB="45723"/>
                </a:tc>
                <a:tc>
                  <a:txBody>
                    <a:bodyPr/>
                    <a:lstStyle/>
                    <a:p>
                      <a:r>
                        <a:rPr lang="en-US" sz="2400">
                          <a:latin typeface="Arial" panose="020B0604020202020204" pitchFamily="34" charset="0"/>
                          <a:cs typeface="Arial" panose="020B0604020202020204" pitchFamily="34" charset="0"/>
                        </a:rPr>
                        <a:t>boscalid</a:t>
                      </a:r>
                      <a:endParaRPr lang="en-US" sz="2400" dirty="0">
                        <a:latin typeface="Arial" panose="020B0604020202020204" pitchFamily="34" charset="0"/>
                        <a:cs typeface="Arial" panose="020B0604020202020204" pitchFamily="34" charset="0"/>
                      </a:endParaRPr>
                    </a:p>
                  </a:txBody>
                  <a:tcPr marT="45723" marB="45723"/>
                </a:tc>
                <a:tc>
                  <a:txBody>
                    <a:bodyPr/>
                    <a:lstStyle/>
                    <a:p>
                      <a:r>
                        <a:rPr lang="en-US" sz="2400" dirty="0">
                          <a:latin typeface="Arial" panose="020B0604020202020204" pitchFamily="34" charset="0"/>
                          <a:cs typeface="Arial" panose="020B0604020202020204" pitchFamily="34" charset="0"/>
                        </a:rPr>
                        <a:t>7</a:t>
                      </a:r>
                    </a:p>
                  </a:txBody>
                  <a:tcPr marT="45723" marB="45723"/>
                </a:tc>
                <a:extLst>
                  <a:ext uri="{0D108BD9-81ED-4DB2-BD59-A6C34878D82A}">
                    <a16:rowId xmlns:a16="http://schemas.microsoft.com/office/drawing/2014/main" val="10005"/>
                  </a:ext>
                </a:extLst>
              </a:tr>
              <a:tr h="457233">
                <a:tc>
                  <a:txBody>
                    <a:bodyPr/>
                    <a:lstStyle/>
                    <a:p>
                      <a:r>
                        <a:rPr lang="en-US" sz="2400" dirty="0">
                          <a:latin typeface="Arial" panose="020B0604020202020204" pitchFamily="34" charset="0"/>
                          <a:cs typeface="Arial" panose="020B0604020202020204" pitchFamily="34" charset="0"/>
                        </a:rPr>
                        <a:t>Monsoon</a:t>
                      </a:r>
                      <a:r>
                        <a:rPr lang="en-US" sz="2400" b="0" i="0" u="none" strike="noStrike" kern="1200" baseline="30000" dirty="0">
                          <a:solidFill>
                            <a:schemeClr val="dk1"/>
                          </a:solidFill>
                          <a:effectLst/>
                          <a:latin typeface="+mn-lt"/>
                          <a:ea typeface="+mn-ea"/>
                          <a:cs typeface="+mn-cs"/>
                        </a:rPr>
                        <a:t>®</a:t>
                      </a:r>
                      <a:endParaRPr lang="en-US" sz="2400" dirty="0">
                        <a:latin typeface="Arial" panose="020B0604020202020204" pitchFamily="34" charset="0"/>
                        <a:cs typeface="Arial" panose="020B0604020202020204" pitchFamily="34" charset="0"/>
                      </a:endParaRPr>
                    </a:p>
                  </a:txBody>
                  <a:tcPr marT="45723" marB="45723"/>
                </a:tc>
                <a:tc>
                  <a:txBody>
                    <a:bodyPr/>
                    <a:lstStyle/>
                    <a:p>
                      <a:r>
                        <a:rPr lang="en-US" sz="2400" dirty="0" err="1">
                          <a:latin typeface="Arial" panose="020B0604020202020204" pitchFamily="34" charset="0"/>
                          <a:cs typeface="Arial" panose="020B0604020202020204" pitchFamily="34" charset="0"/>
                        </a:rPr>
                        <a:t>tebuconazole</a:t>
                      </a:r>
                      <a:endParaRPr lang="en-US" sz="2400" dirty="0">
                        <a:latin typeface="Arial" panose="020B0604020202020204" pitchFamily="34" charset="0"/>
                        <a:cs typeface="Arial" panose="020B0604020202020204" pitchFamily="34" charset="0"/>
                      </a:endParaRPr>
                    </a:p>
                  </a:txBody>
                  <a:tcPr marT="45723" marB="45723"/>
                </a:tc>
                <a:tc>
                  <a:txBody>
                    <a:bodyPr/>
                    <a:lstStyle/>
                    <a:p>
                      <a:r>
                        <a:rPr lang="en-US" sz="2400" dirty="0">
                          <a:latin typeface="Arial" panose="020B0604020202020204" pitchFamily="34" charset="0"/>
                          <a:cs typeface="Arial" panose="020B0604020202020204" pitchFamily="34" charset="0"/>
                        </a:rPr>
                        <a:t>3</a:t>
                      </a:r>
                    </a:p>
                  </a:txBody>
                  <a:tcPr marT="45723" marB="45723"/>
                </a:tc>
                <a:extLst>
                  <a:ext uri="{0D108BD9-81ED-4DB2-BD59-A6C34878D82A}">
                    <a16:rowId xmlns:a16="http://schemas.microsoft.com/office/drawing/2014/main" val="10006"/>
                  </a:ext>
                </a:extLst>
              </a:tr>
              <a:tr h="457233">
                <a:tc>
                  <a:txBody>
                    <a:bodyPr/>
                    <a:lstStyle/>
                    <a:p>
                      <a:r>
                        <a:rPr lang="en-US" sz="2400" dirty="0" err="1">
                          <a:latin typeface="Arial" panose="020B0604020202020204" pitchFamily="34" charset="0"/>
                          <a:cs typeface="Arial" panose="020B0604020202020204" pitchFamily="34" charset="0"/>
                        </a:rPr>
                        <a:t>Quintec</a:t>
                      </a:r>
                      <a:r>
                        <a:rPr lang="en-US" sz="2400" b="0" i="0" u="none" strike="noStrike" kern="1200" baseline="30000" dirty="0">
                          <a:solidFill>
                            <a:schemeClr val="dk1"/>
                          </a:solidFill>
                          <a:effectLst/>
                          <a:latin typeface="+mn-lt"/>
                          <a:ea typeface="+mn-ea"/>
                          <a:cs typeface="+mn-cs"/>
                        </a:rPr>
                        <a:t>®</a:t>
                      </a:r>
                      <a:endParaRPr lang="en-US" sz="2400" dirty="0">
                        <a:latin typeface="Arial" panose="020B0604020202020204" pitchFamily="34" charset="0"/>
                        <a:cs typeface="Arial" panose="020B0604020202020204" pitchFamily="34" charset="0"/>
                      </a:endParaRPr>
                    </a:p>
                  </a:txBody>
                  <a:tcPr marT="45723" marB="45723"/>
                </a:tc>
                <a:tc>
                  <a:txBody>
                    <a:bodyPr/>
                    <a:lstStyle/>
                    <a:p>
                      <a:r>
                        <a:rPr lang="en-US" sz="2400" dirty="0" err="1">
                          <a:latin typeface="Arial" panose="020B0604020202020204" pitchFamily="34" charset="0"/>
                          <a:cs typeface="Arial" panose="020B0604020202020204" pitchFamily="34" charset="0"/>
                        </a:rPr>
                        <a:t>quinoxyfen</a:t>
                      </a:r>
                      <a:endParaRPr lang="en-US" sz="2400" dirty="0">
                        <a:latin typeface="Arial" panose="020B0604020202020204" pitchFamily="34" charset="0"/>
                        <a:cs typeface="Arial" panose="020B0604020202020204" pitchFamily="34" charset="0"/>
                      </a:endParaRPr>
                    </a:p>
                  </a:txBody>
                  <a:tcPr marT="45723" marB="45723"/>
                </a:tc>
                <a:tc>
                  <a:txBody>
                    <a:bodyPr/>
                    <a:lstStyle/>
                    <a:p>
                      <a:r>
                        <a:rPr lang="en-US" sz="2400" dirty="0">
                          <a:latin typeface="Arial" panose="020B0604020202020204" pitchFamily="34" charset="0"/>
                          <a:cs typeface="Arial" panose="020B0604020202020204" pitchFamily="34" charset="0"/>
                        </a:rPr>
                        <a:t>13</a:t>
                      </a:r>
                    </a:p>
                  </a:txBody>
                  <a:tcPr marT="45723" marB="45723"/>
                </a:tc>
                <a:extLst>
                  <a:ext uri="{0D108BD9-81ED-4DB2-BD59-A6C34878D82A}">
                    <a16:rowId xmlns:a16="http://schemas.microsoft.com/office/drawing/2014/main" val="10007"/>
                  </a:ext>
                </a:extLst>
              </a:tr>
            </a:tbl>
          </a:graphicData>
        </a:graphic>
      </p:graphicFrame>
      <p:sp>
        <p:nvSpPr>
          <p:cNvPr id="31783" name="TextBox 2">
            <a:extLst>
              <a:ext uri="{FF2B5EF4-FFF2-40B4-BE49-F238E27FC236}">
                <a16:creationId xmlns:a16="http://schemas.microsoft.com/office/drawing/2014/main" id="{9D7323EC-29CC-974B-99A2-A7101DBEB066}"/>
              </a:ext>
            </a:extLst>
          </p:cNvPr>
          <p:cNvSpPr txBox="1">
            <a:spLocks noChangeArrowheads="1"/>
          </p:cNvSpPr>
          <p:nvPr/>
        </p:nvSpPr>
        <p:spPr bwMode="auto">
          <a:xfrm>
            <a:off x="1066800" y="533400"/>
            <a:ext cx="7596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t>Fungicide modes of action are listed in MW Veg Guide</a:t>
            </a: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148CE721-F00C-4DC4-9F4E-A58ED75619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04038" y="0"/>
            <a:ext cx="2239962"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1">
            <a:extLst>
              <a:ext uri="{FF2B5EF4-FFF2-40B4-BE49-F238E27FC236}">
                <a16:creationId xmlns:a16="http://schemas.microsoft.com/office/drawing/2014/main" id="{C42D7153-12FB-4C49-BD80-712B2A3F73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2EFA930-7D0B-497F-A776-E0AA8F6B603D}"/>
              </a:ext>
            </a:extLst>
          </p:cNvPr>
          <p:cNvSpPr txBox="1"/>
          <p:nvPr/>
        </p:nvSpPr>
        <p:spPr>
          <a:xfrm>
            <a:off x="609600" y="2743200"/>
            <a:ext cx="7707313" cy="2308225"/>
          </a:xfrm>
          <a:prstGeom prst="rect">
            <a:avLst/>
          </a:prstGeom>
          <a:noFill/>
        </p:spPr>
        <p:txBody>
          <a:bodyPr wrap="none">
            <a:spAutoFit/>
          </a:bodyPr>
          <a:lstStyle/>
          <a:p>
            <a:pPr>
              <a:defRPr/>
            </a:pPr>
            <a:r>
              <a:rPr lang="en-US" sz="2400" dirty="0"/>
              <a:t>1882 </a:t>
            </a:r>
            <a:r>
              <a:rPr lang="en-US" sz="2400" dirty="0" err="1"/>
              <a:t>Millardet</a:t>
            </a:r>
            <a:r>
              <a:rPr lang="en-US" sz="2400" dirty="0"/>
              <a:t> discovers Bordeaux fungicide</a:t>
            </a:r>
          </a:p>
          <a:p>
            <a:pPr marL="285750" indent="-285750">
              <a:buFont typeface="Arial" panose="020B0604020202020204" pitchFamily="34" charset="0"/>
              <a:buChar char="•"/>
              <a:defRPr/>
            </a:pPr>
            <a:r>
              <a:rPr lang="en-US" sz="2400" dirty="0"/>
              <a:t>‘First’ fungicide</a:t>
            </a:r>
          </a:p>
          <a:p>
            <a:pPr marL="285750" indent="-285750">
              <a:buFont typeface="Arial" panose="020B0604020202020204" pitchFamily="34" charset="0"/>
              <a:buChar char="•"/>
              <a:defRPr/>
            </a:pPr>
            <a:r>
              <a:rPr lang="en-US" sz="2400" dirty="0"/>
              <a:t>Copper sulfate &amp; hydrated lime</a:t>
            </a:r>
          </a:p>
          <a:p>
            <a:pPr marL="285750" indent="-285750">
              <a:buFont typeface="Arial" panose="020B0604020202020204" pitchFamily="34" charset="0"/>
              <a:buChar char="•"/>
              <a:defRPr/>
            </a:pPr>
            <a:r>
              <a:rPr lang="en-US" sz="2400" dirty="0"/>
              <a:t>Saved the grape industry of France</a:t>
            </a:r>
          </a:p>
          <a:p>
            <a:pPr marL="285750" indent="-285750">
              <a:buFont typeface="Arial" panose="020B0604020202020204" pitchFamily="34" charset="0"/>
              <a:buChar char="•"/>
              <a:defRPr/>
            </a:pPr>
            <a:r>
              <a:rPr lang="en-US" sz="2400" dirty="0" err="1"/>
              <a:t>Millardet</a:t>
            </a:r>
            <a:r>
              <a:rPr lang="en-US" sz="2400" dirty="0"/>
              <a:t> promoted to full professor with corner office.</a:t>
            </a:r>
          </a:p>
          <a:p>
            <a:pPr marL="285750" indent="-285750">
              <a:buFont typeface="Arial" panose="020B0604020202020204" pitchFamily="34" charset="0"/>
              <a:buChar char="•"/>
              <a:defRPr/>
            </a:pPr>
            <a:endParaRPr lang="en-US" sz="2400" dirty="0"/>
          </a:p>
        </p:txBody>
      </p:sp>
      <p:sp>
        <p:nvSpPr>
          <p:cNvPr id="5125" name="TextBox 3">
            <a:extLst>
              <a:ext uri="{FF2B5EF4-FFF2-40B4-BE49-F238E27FC236}">
                <a16:creationId xmlns:a16="http://schemas.microsoft.com/office/drawing/2014/main" id="{48AE5BE2-365B-45D4-9076-DA9BDB33166B}"/>
              </a:ext>
            </a:extLst>
          </p:cNvPr>
          <p:cNvSpPr txBox="1">
            <a:spLocks noChangeArrowheads="1"/>
          </p:cNvSpPr>
          <p:nvPr/>
        </p:nvSpPr>
        <p:spPr bwMode="auto">
          <a:xfrm>
            <a:off x="7197725" y="3136900"/>
            <a:ext cx="1917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Professor Millardet (APS)</a:t>
            </a:r>
          </a:p>
        </p:txBody>
      </p:sp>
      <p:sp>
        <p:nvSpPr>
          <p:cNvPr id="5126" name="TextBox 5">
            <a:extLst>
              <a:ext uri="{FF2B5EF4-FFF2-40B4-BE49-F238E27FC236}">
                <a16:creationId xmlns:a16="http://schemas.microsoft.com/office/drawing/2014/main" id="{569DA72A-3AE8-4DBB-9A48-A6286E7B0199}"/>
              </a:ext>
            </a:extLst>
          </p:cNvPr>
          <p:cNvSpPr txBox="1">
            <a:spLocks noChangeArrowheads="1"/>
          </p:cNvSpPr>
          <p:nvPr/>
        </p:nvSpPr>
        <p:spPr bwMode="auto">
          <a:xfrm>
            <a:off x="100013" y="1885950"/>
            <a:ext cx="23145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Downy mildew of grape</a:t>
            </a: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a:extLst>
              <a:ext uri="{FF2B5EF4-FFF2-40B4-BE49-F238E27FC236}">
                <a16:creationId xmlns:a16="http://schemas.microsoft.com/office/drawing/2014/main" id="{D9891801-9162-9041-A57F-A6141234BD9B}"/>
              </a:ext>
            </a:extLst>
          </p:cNvPr>
          <p:cNvPicPr>
            <a:picLocks noChangeAspect="1"/>
          </p:cNvPicPr>
          <p:nvPr/>
        </p:nvPicPr>
        <p:blipFill>
          <a:blip r:embed="rId3">
            <a:extLst>
              <a:ext uri="{28A0092B-C50C-407E-A947-70E740481C1C}">
                <a14:useLocalDpi xmlns:a14="http://schemas.microsoft.com/office/drawing/2010/main" val="0"/>
              </a:ext>
            </a:extLst>
          </a:blip>
          <a:srcRect b="47778"/>
          <a:stretch>
            <a:fillRect/>
          </a:stretch>
        </p:blipFill>
        <p:spPr bwMode="auto">
          <a:xfrm>
            <a:off x="1219200" y="2667000"/>
            <a:ext cx="671353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TextBox 19">
            <a:extLst>
              <a:ext uri="{FF2B5EF4-FFF2-40B4-BE49-F238E27FC236}">
                <a16:creationId xmlns:a16="http://schemas.microsoft.com/office/drawing/2014/main" id="{25391BDC-E72D-934D-A9DF-E50B5AFD772F}"/>
              </a:ext>
            </a:extLst>
          </p:cNvPr>
          <p:cNvSpPr txBox="1">
            <a:spLocks noChangeArrowheads="1"/>
          </p:cNvSpPr>
          <p:nvPr/>
        </p:nvSpPr>
        <p:spPr bwMode="auto">
          <a:xfrm>
            <a:off x="1905000" y="762000"/>
            <a:ext cx="4737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t>….and on most fungicide labels.  </a:t>
            </a:r>
          </a:p>
        </p:txBody>
      </p:sp>
      <p:sp>
        <p:nvSpPr>
          <p:cNvPr id="4" name="Oval 3">
            <a:extLst>
              <a:ext uri="{FF2B5EF4-FFF2-40B4-BE49-F238E27FC236}">
                <a16:creationId xmlns:a16="http://schemas.microsoft.com/office/drawing/2014/main" id="{AA0A6792-5ADB-4446-8CA4-C4C99E98EBB2}"/>
              </a:ext>
            </a:extLst>
          </p:cNvPr>
          <p:cNvSpPr/>
          <p:nvPr/>
        </p:nvSpPr>
        <p:spPr>
          <a:xfrm>
            <a:off x="4419600" y="2057400"/>
            <a:ext cx="3352800" cy="1828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3BF8D69-631D-4F84-813B-717CD49F62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895600" y="-1079090"/>
            <a:ext cx="2743200" cy="4876800"/>
          </a:xfrm>
          <a:prstGeom prst="rect">
            <a:avLst/>
          </a:prstGeom>
        </p:spPr>
      </p:pic>
      <p:sp>
        <p:nvSpPr>
          <p:cNvPr id="9" name="TextBox 8">
            <a:extLst>
              <a:ext uri="{FF2B5EF4-FFF2-40B4-BE49-F238E27FC236}">
                <a16:creationId xmlns:a16="http://schemas.microsoft.com/office/drawing/2014/main" id="{B52D9F13-B536-450A-8C0D-245A78E5B7D3}"/>
              </a:ext>
            </a:extLst>
          </p:cNvPr>
          <p:cNvSpPr txBox="1"/>
          <p:nvPr/>
        </p:nvSpPr>
        <p:spPr>
          <a:xfrm>
            <a:off x="55379" y="3124200"/>
            <a:ext cx="9033242" cy="461665"/>
          </a:xfrm>
          <a:prstGeom prst="rect">
            <a:avLst/>
          </a:prstGeom>
          <a:noFill/>
        </p:spPr>
        <p:txBody>
          <a:bodyPr wrap="none" rtlCol="0">
            <a:spAutoFit/>
          </a:bodyPr>
          <a:lstStyle/>
          <a:p>
            <a:r>
              <a:rPr lang="en-US" sz="2400" dirty="0"/>
              <a:t>Examples of fungicide resistance-gummy stem blight of cucurbits</a:t>
            </a:r>
          </a:p>
        </p:txBody>
      </p:sp>
      <p:sp>
        <p:nvSpPr>
          <p:cNvPr id="6" name="TextBox 5">
            <a:extLst>
              <a:ext uri="{FF2B5EF4-FFF2-40B4-BE49-F238E27FC236}">
                <a16:creationId xmlns:a16="http://schemas.microsoft.com/office/drawing/2014/main" id="{54A52F7C-FA16-43A0-856B-39866AD0936D}"/>
              </a:ext>
            </a:extLst>
          </p:cNvPr>
          <p:cNvSpPr txBox="1"/>
          <p:nvPr/>
        </p:nvSpPr>
        <p:spPr>
          <a:xfrm>
            <a:off x="1219200" y="3890380"/>
            <a:ext cx="6248400" cy="1200329"/>
          </a:xfrm>
          <a:prstGeom prst="rect">
            <a:avLst/>
          </a:prstGeom>
          <a:noFill/>
        </p:spPr>
        <p:txBody>
          <a:bodyPr wrap="square" rtlCol="0">
            <a:spAutoFit/>
          </a:bodyPr>
          <a:lstStyle/>
          <a:p>
            <a:r>
              <a:rPr lang="en-US" sz="2400" dirty="0"/>
              <a:t>Some outbreaks of gummy stem blight may be caused by strains that are resistant to fungicides in FRAC groups 7 &amp; 11.  </a:t>
            </a:r>
          </a:p>
        </p:txBody>
      </p:sp>
    </p:spTree>
    <p:extLst>
      <p:ext uri="{BB962C8B-B14F-4D97-AF65-F5344CB8AC3E}">
        <p14:creationId xmlns:p14="http://schemas.microsoft.com/office/powerpoint/2010/main" val="1075859012"/>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8">
            <a:extLst>
              <a:ext uri="{FF2B5EF4-FFF2-40B4-BE49-F238E27FC236}">
                <a16:creationId xmlns:a16="http://schemas.microsoft.com/office/drawing/2014/main" id="{037A2035-7903-4CEB-BE77-31C6F1713717}"/>
              </a:ext>
            </a:extLst>
          </p:cNvPr>
          <p:cNvGraphicFramePr>
            <a:graphicFrameLocks noGrp="1"/>
          </p:cNvGraphicFramePr>
          <p:nvPr>
            <p:extLst>
              <p:ext uri="{D42A27DB-BD31-4B8C-83A1-F6EECF244321}">
                <p14:modId xmlns:p14="http://schemas.microsoft.com/office/powerpoint/2010/main" val="3740210037"/>
              </p:ext>
            </p:extLst>
          </p:nvPr>
        </p:nvGraphicFramePr>
        <p:xfrm>
          <a:off x="1219200" y="2590800"/>
          <a:ext cx="6096000" cy="25908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370163640"/>
                    </a:ext>
                  </a:extLst>
                </a:gridCol>
                <a:gridCol w="2032000">
                  <a:extLst>
                    <a:ext uri="{9D8B030D-6E8A-4147-A177-3AD203B41FA5}">
                      <a16:colId xmlns:a16="http://schemas.microsoft.com/office/drawing/2014/main" val="797610435"/>
                    </a:ext>
                  </a:extLst>
                </a:gridCol>
                <a:gridCol w="2032000">
                  <a:extLst>
                    <a:ext uri="{9D8B030D-6E8A-4147-A177-3AD203B41FA5}">
                      <a16:colId xmlns:a16="http://schemas.microsoft.com/office/drawing/2014/main" val="940426312"/>
                    </a:ext>
                  </a:extLst>
                </a:gridCol>
              </a:tblGrid>
              <a:tr h="370840">
                <a:tc>
                  <a:txBody>
                    <a:bodyPr/>
                    <a:lstStyle/>
                    <a:p>
                      <a:r>
                        <a:rPr lang="en-US" sz="2000" dirty="0">
                          <a:latin typeface="Arial" panose="020B0604020202020204" pitchFamily="34" charset="0"/>
                          <a:cs typeface="Arial" panose="020B0604020202020204" pitchFamily="34" charset="0"/>
                        </a:rPr>
                        <a:t>Trade name</a:t>
                      </a:r>
                    </a:p>
                  </a:txBody>
                  <a:tcPr/>
                </a:tc>
                <a:tc>
                  <a:txBody>
                    <a:bodyPr/>
                    <a:lstStyle/>
                    <a:p>
                      <a:r>
                        <a:rPr lang="en-US" sz="2000" dirty="0">
                          <a:latin typeface="Arial" panose="020B0604020202020204" pitchFamily="34" charset="0"/>
                          <a:cs typeface="Arial" panose="020B0604020202020204" pitchFamily="34" charset="0"/>
                        </a:rPr>
                        <a:t>Active ingredient</a:t>
                      </a:r>
                    </a:p>
                  </a:txBody>
                  <a:tcPr/>
                </a:tc>
                <a:tc>
                  <a:txBody>
                    <a:bodyPr/>
                    <a:lstStyle/>
                    <a:p>
                      <a:r>
                        <a:rPr lang="en-US" sz="2000" dirty="0">
                          <a:latin typeface="Arial" panose="020B0604020202020204" pitchFamily="34" charset="0"/>
                          <a:cs typeface="Arial" panose="020B0604020202020204" pitchFamily="34" charset="0"/>
                        </a:rPr>
                        <a:t>FRAC group</a:t>
                      </a:r>
                    </a:p>
                  </a:txBody>
                  <a:tcPr/>
                </a:tc>
                <a:extLst>
                  <a:ext uri="{0D108BD9-81ED-4DB2-BD59-A6C34878D82A}">
                    <a16:rowId xmlns:a16="http://schemas.microsoft.com/office/drawing/2014/main" val="3591109929"/>
                  </a:ext>
                </a:extLst>
              </a:tr>
              <a:tr h="370840">
                <a:tc>
                  <a:txBody>
                    <a:bodyPr/>
                    <a:lstStyle/>
                    <a:p>
                      <a:r>
                        <a:rPr lang="en-US" sz="2000" dirty="0" err="1">
                          <a:latin typeface="Arial" panose="020B0604020202020204" pitchFamily="34" charset="0"/>
                          <a:cs typeface="Arial" panose="020B0604020202020204" pitchFamily="34" charset="0"/>
                        </a:rPr>
                        <a:t>Quadris</a:t>
                      </a:r>
                      <a:r>
                        <a:rPr lang="en-US" sz="2000" b="0" i="0" u="none" strike="noStrike" kern="1200" baseline="30000" dirty="0">
                          <a:solidFill>
                            <a:schemeClr val="dk1"/>
                          </a:solidFill>
                          <a:effectLst/>
                          <a:latin typeface="+mn-lt"/>
                          <a:ea typeface="+mn-ea"/>
                          <a:cs typeface="+mn-cs"/>
                        </a:rPr>
                        <a:t>®</a:t>
                      </a:r>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azoxystrobin</a:t>
                      </a:r>
                    </a:p>
                  </a:txBody>
                  <a:tcPr/>
                </a:tc>
                <a:tc>
                  <a:txBody>
                    <a:bodyPr/>
                    <a:lstStyle/>
                    <a:p>
                      <a:r>
                        <a:rPr lang="en-US" sz="2000" dirty="0">
                          <a:latin typeface="Arial" panose="020B0604020202020204" pitchFamily="34" charset="0"/>
                          <a:cs typeface="Arial" panose="020B0604020202020204" pitchFamily="34" charset="0"/>
                        </a:rPr>
                        <a:t>11</a:t>
                      </a:r>
                    </a:p>
                  </a:txBody>
                  <a:tcPr/>
                </a:tc>
                <a:extLst>
                  <a:ext uri="{0D108BD9-81ED-4DB2-BD59-A6C34878D82A}">
                    <a16:rowId xmlns:a16="http://schemas.microsoft.com/office/drawing/2014/main" val="1802859038"/>
                  </a:ext>
                </a:extLst>
              </a:tr>
              <a:tr h="370840">
                <a:tc>
                  <a:txBody>
                    <a:bodyPr/>
                    <a:lstStyle/>
                    <a:p>
                      <a:r>
                        <a:rPr lang="en-US" sz="2000" dirty="0" err="1">
                          <a:latin typeface="Arial" panose="020B0604020202020204" pitchFamily="34" charset="0"/>
                          <a:cs typeface="Arial" panose="020B0604020202020204" pitchFamily="34" charset="0"/>
                        </a:rPr>
                        <a:t>Cabrio</a:t>
                      </a:r>
                      <a:r>
                        <a:rPr lang="en-US" sz="2000" b="0" i="0" u="none" strike="noStrike" kern="1200" baseline="30000" dirty="0">
                          <a:solidFill>
                            <a:schemeClr val="dk1"/>
                          </a:solidFill>
                          <a:effectLst/>
                          <a:latin typeface="+mn-lt"/>
                          <a:ea typeface="+mn-ea"/>
                          <a:cs typeface="+mn-cs"/>
                        </a:rPr>
                        <a:t>®</a:t>
                      </a:r>
                      <a:endParaRPr lang="en-US" sz="2000" dirty="0">
                        <a:latin typeface="Arial" panose="020B0604020202020204" pitchFamily="34" charset="0"/>
                        <a:cs typeface="Arial" panose="020B0604020202020204" pitchFamily="34" charset="0"/>
                      </a:endParaRPr>
                    </a:p>
                  </a:txBody>
                  <a:tcPr/>
                </a:tc>
                <a:tc>
                  <a:txBody>
                    <a:bodyPr/>
                    <a:lstStyle/>
                    <a:p>
                      <a:r>
                        <a:rPr lang="en-US" sz="2000" dirty="0" err="1">
                          <a:latin typeface="Arial" panose="020B0604020202020204" pitchFamily="34" charset="0"/>
                          <a:cs typeface="Arial" panose="020B0604020202020204" pitchFamily="34" charset="0"/>
                        </a:rPr>
                        <a:t>pyraclostrobin</a:t>
                      </a:r>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11</a:t>
                      </a:r>
                    </a:p>
                  </a:txBody>
                  <a:tcPr/>
                </a:tc>
                <a:extLst>
                  <a:ext uri="{0D108BD9-81ED-4DB2-BD59-A6C34878D82A}">
                    <a16:rowId xmlns:a16="http://schemas.microsoft.com/office/drawing/2014/main" val="3219545207"/>
                  </a:ext>
                </a:extLst>
              </a:tr>
              <a:tr h="370840">
                <a:tc>
                  <a:txBody>
                    <a:bodyPr/>
                    <a:lstStyle/>
                    <a:p>
                      <a:r>
                        <a:rPr lang="en-US" sz="2000" dirty="0" err="1">
                          <a:latin typeface="Arial" panose="020B0604020202020204" pitchFamily="34" charset="0"/>
                          <a:cs typeface="Arial" panose="020B0604020202020204" pitchFamily="34" charset="0"/>
                        </a:rPr>
                        <a:t>Fontelis</a:t>
                      </a:r>
                      <a:r>
                        <a:rPr lang="en-US" sz="2000" b="0" i="0" u="none" strike="noStrike" kern="1200" baseline="30000" dirty="0">
                          <a:solidFill>
                            <a:schemeClr val="dk1"/>
                          </a:solidFill>
                          <a:effectLst/>
                          <a:latin typeface="+mn-lt"/>
                          <a:ea typeface="+mn-ea"/>
                          <a:cs typeface="+mn-cs"/>
                        </a:rPr>
                        <a:t>®</a:t>
                      </a:r>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penthiopyrad</a:t>
                      </a:r>
                    </a:p>
                  </a:txBody>
                  <a:tcPr/>
                </a:tc>
                <a:tc>
                  <a:txBody>
                    <a:bodyPr/>
                    <a:lstStyle/>
                    <a:p>
                      <a:r>
                        <a:rPr lang="en-US" sz="2000" dirty="0">
                          <a:latin typeface="Arial" panose="020B0604020202020204" pitchFamily="34" charset="0"/>
                          <a:cs typeface="Arial" panose="020B0604020202020204" pitchFamily="34" charset="0"/>
                        </a:rPr>
                        <a:t>7</a:t>
                      </a:r>
                    </a:p>
                  </a:txBody>
                  <a:tcPr/>
                </a:tc>
                <a:extLst>
                  <a:ext uri="{0D108BD9-81ED-4DB2-BD59-A6C34878D82A}">
                    <a16:rowId xmlns:a16="http://schemas.microsoft.com/office/drawing/2014/main" val="1759223184"/>
                  </a:ext>
                </a:extLst>
              </a:tr>
              <a:tr h="370840">
                <a:tc>
                  <a:txBody>
                    <a:bodyPr/>
                    <a:lstStyle/>
                    <a:p>
                      <a:r>
                        <a:rPr lang="en-US" sz="2000" dirty="0" err="1">
                          <a:latin typeface="Arial" panose="020B0604020202020204" pitchFamily="34" charset="0"/>
                          <a:cs typeface="Arial" panose="020B0604020202020204" pitchFamily="34" charset="0"/>
                        </a:rPr>
                        <a:t>Merivon</a:t>
                      </a:r>
                      <a:r>
                        <a:rPr lang="en-US" sz="2000" b="0" i="0" u="none" strike="noStrike" kern="1200" baseline="30000" dirty="0">
                          <a:solidFill>
                            <a:schemeClr val="dk1"/>
                          </a:solidFill>
                          <a:effectLst/>
                          <a:latin typeface="+mn-lt"/>
                          <a:ea typeface="+mn-ea"/>
                          <a:cs typeface="+mn-cs"/>
                        </a:rPr>
                        <a:t>®</a:t>
                      </a:r>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fluxapyroxad, </a:t>
                      </a:r>
                      <a:r>
                        <a:rPr lang="en-US" sz="2000" dirty="0" err="1">
                          <a:latin typeface="Arial" panose="020B0604020202020204" pitchFamily="34" charset="0"/>
                          <a:cs typeface="Arial" panose="020B0604020202020204" pitchFamily="34" charset="0"/>
                        </a:rPr>
                        <a:t>pyraclostrobin</a:t>
                      </a:r>
                      <a:r>
                        <a:rPr lang="en-US" sz="2000" dirty="0">
                          <a:latin typeface="Arial" panose="020B0604020202020204" pitchFamily="34" charset="0"/>
                          <a:cs typeface="Arial" panose="020B0604020202020204" pitchFamily="34" charset="0"/>
                        </a:rPr>
                        <a:t> </a:t>
                      </a:r>
                    </a:p>
                  </a:txBody>
                  <a:tcPr/>
                </a:tc>
                <a:tc>
                  <a:txBody>
                    <a:bodyPr/>
                    <a:lstStyle/>
                    <a:p>
                      <a:r>
                        <a:rPr lang="en-US" sz="2000" dirty="0">
                          <a:latin typeface="Arial" panose="020B0604020202020204" pitchFamily="34" charset="0"/>
                          <a:cs typeface="Arial" panose="020B0604020202020204" pitchFamily="34" charset="0"/>
                        </a:rPr>
                        <a:t>7, 11</a:t>
                      </a:r>
                    </a:p>
                  </a:txBody>
                  <a:tcPr/>
                </a:tc>
                <a:extLst>
                  <a:ext uri="{0D108BD9-81ED-4DB2-BD59-A6C34878D82A}">
                    <a16:rowId xmlns:a16="http://schemas.microsoft.com/office/drawing/2014/main" val="725090771"/>
                  </a:ext>
                </a:extLst>
              </a:tr>
            </a:tbl>
          </a:graphicData>
        </a:graphic>
      </p:graphicFrame>
      <p:sp>
        <p:nvSpPr>
          <p:cNvPr id="3" name="TextBox 2">
            <a:extLst>
              <a:ext uri="{FF2B5EF4-FFF2-40B4-BE49-F238E27FC236}">
                <a16:creationId xmlns:a16="http://schemas.microsoft.com/office/drawing/2014/main" id="{F0742319-2EAD-462A-BF5E-8D8AB2DAD811}"/>
              </a:ext>
            </a:extLst>
          </p:cNvPr>
          <p:cNvSpPr txBox="1"/>
          <p:nvPr/>
        </p:nvSpPr>
        <p:spPr>
          <a:xfrm>
            <a:off x="1447800" y="838200"/>
            <a:ext cx="4790094" cy="830997"/>
          </a:xfrm>
          <a:prstGeom prst="rect">
            <a:avLst/>
          </a:prstGeom>
          <a:noFill/>
        </p:spPr>
        <p:txBody>
          <a:bodyPr wrap="none" rtlCol="0">
            <a:spAutoFit/>
          </a:bodyPr>
          <a:lstStyle/>
          <a:p>
            <a:pPr algn="ctr"/>
            <a:r>
              <a:rPr lang="en-US" sz="2400" dirty="0"/>
              <a:t>Examples of fungicide resistance-</a:t>
            </a:r>
          </a:p>
          <a:p>
            <a:pPr algn="ctr"/>
            <a:r>
              <a:rPr lang="en-US" sz="2400" dirty="0"/>
              <a:t>gummy stem blight of cucurbits</a:t>
            </a:r>
          </a:p>
        </p:txBody>
      </p:sp>
    </p:spTree>
    <p:extLst>
      <p:ext uri="{BB962C8B-B14F-4D97-AF65-F5344CB8AC3E}">
        <p14:creationId xmlns:p14="http://schemas.microsoft.com/office/powerpoint/2010/main" val="1597800645"/>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CCFA0A-AD9D-4E1F-96DD-667BADC6F4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40" y="0"/>
            <a:ext cx="9144000" cy="6858000"/>
          </a:xfrm>
          <a:prstGeom prst="rect">
            <a:avLst/>
          </a:prstGeom>
        </p:spPr>
      </p:pic>
      <p:sp>
        <p:nvSpPr>
          <p:cNvPr id="4" name="TextBox 3">
            <a:extLst>
              <a:ext uri="{FF2B5EF4-FFF2-40B4-BE49-F238E27FC236}">
                <a16:creationId xmlns:a16="http://schemas.microsoft.com/office/drawing/2014/main" id="{2E1A76DE-8D47-4E5C-9231-7A765FFDF867}"/>
              </a:ext>
            </a:extLst>
          </p:cNvPr>
          <p:cNvSpPr txBox="1"/>
          <p:nvPr/>
        </p:nvSpPr>
        <p:spPr>
          <a:xfrm>
            <a:off x="139098" y="304800"/>
            <a:ext cx="8659743" cy="461665"/>
          </a:xfrm>
          <a:prstGeom prst="rect">
            <a:avLst/>
          </a:prstGeom>
          <a:solidFill>
            <a:schemeClr val="bg1"/>
          </a:solidFill>
        </p:spPr>
        <p:txBody>
          <a:bodyPr wrap="none" rtlCol="0">
            <a:spAutoFit/>
          </a:bodyPr>
          <a:lstStyle/>
          <a:p>
            <a:r>
              <a:rPr lang="en-US" sz="2400" dirty="0"/>
              <a:t>Examples of fungicide resistance-powdery mildew of cucurbits</a:t>
            </a:r>
          </a:p>
        </p:txBody>
      </p:sp>
    </p:spTree>
    <p:extLst>
      <p:ext uri="{BB962C8B-B14F-4D97-AF65-F5344CB8AC3E}">
        <p14:creationId xmlns:p14="http://schemas.microsoft.com/office/powerpoint/2010/main" val="50373892"/>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8">
            <a:extLst>
              <a:ext uri="{FF2B5EF4-FFF2-40B4-BE49-F238E27FC236}">
                <a16:creationId xmlns:a16="http://schemas.microsoft.com/office/drawing/2014/main" id="{037A2035-7903-4CEB-BE77-31C6F1713717}"/>
              </a:ext>
            </a:extLst>
          </p:cNvPr>
          <p:cNvGraphicFramePr>
            <a:graphicFrameLocks noGrp="1"/>
          </p:cNvGraphicFramePr>
          <p:nvPr>
            <p:extLst>
              <p:ext uri="{D42A27DB-BD31-4B8C-83A1-F6EECF244321}">
                <p14:modId xmlns:p14="http://schemas.microsoft.com/office/powerpoint/2010/main" val="514528969"/>
              </p:ext>
            </p:extLst>
          </p:nvPr>
        </p:nvGraphicFramePr>
        <p:xfrm>
          <a:off x="1219200" y="2590800"/>
          <a:ext cx="6475730" cy="15849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370163640"/>
                    </a:ext>
                  </a:extLst>
                </a:gridCol>
                <a:gridCol w="2411730">
                  <a:extLst>
                    <a:ext uri="{9D8B030D-6E8A-4147-A177-3AD203B41FA5}">
                      <a16:colId xmlns:a16="http://schemas.microsoft.com/office/drawing/2014/main" val="797610435"/>
                    </a:ext>
                  </a:extLst>
                </a:gridCol>
                <a:gridCol w="2032000">
                  <a:extLst>
                    <a:ext uri="{9D8B030D-6E8A-4147-A177-3AD203B41FA5}">
                      <a16:colId xmlns:a16="http://schemas.microsoft.com/office/drawing/2014/main" val="940426312"/>
                    </a:ext>
                  </a:extLst>
                </a:gridCol>
              </a:tblGrid>
              <a:tr h="370840">
                <a:tc>
                  <a:txBody>
                    <a:bodyPr/>
                    <a:lstStyle/>
                    <a:p>
                      <a:r>
                        <a:rPr lang="en-US" sz="2000" dirty="0">
                          <a:latin typeface="Arial" panose="020B0604020202020204" pitchFamily="34" charset="0"/>
                          <a:cs typeface="Arial" panose="020B0604020202020204" pitchFamily="34" charset="0"/>
                        </a:rPr>
                        <a:t>Trade name</a:t>
                      </a:r>
                    </a:p>
                  </a:txBody>
                  <a:tcPr/>
                </a:tc>
                <a:tc>
                  <a:txBody>
                    <a:bodyPr/>
                    <a:lstStyle/>
                    <a:p>
                      <a:r>
                        <a:rPr lang="en-US" sz="2000" dirty="0">
                          <a:latin typeface="Arial" panose="020B0604020202020204" pitchFamily="34" charset="0"/>
                          <a:cs typeface="Arial" panose="020B0604020202020204" pitchFamily="34" charset="0"/>
                        </a:rPr>
                        <a:t>Active ingredient</a:t>
                      </a:r>
                    </a:p>
                  </a:txBody>
                  <a:tcPr/>
                </a:tc>
                <a:tc>
                  <a:txBody>
                    <a:bodyPr/>
                    <a:lstStyle/>
                    <a:p>
                      <a:r>
                        <a:rPr lang="en-US" sz="2000" dirty="0">
                          <a:latin typeface="Arial" panose="020B0604020202020204" pitchFamily="34" charset="0"/>
                          <a:cs typeface="Arial" panose="020B0604020202020204" pitchFamily="34" charset="0"/>
                        </a:rPr>
                        <a:t>FRAC group</a:t>
                      </a:r>
                    </a:p>
                  </a:txBody>
                  <a:tcPr/>
                </a:tc>
                <a:extLst>
                  <a:ext uri="{0D108BD9-81ED-4DB2-BD59-A6C34878D82A}">
                    <a16:rowId xmlns:a16="http://schemas.microsoft.com/office/drawing/2014/main" val="3591109929"/>
                  </a:ext>
                </a:extLst>
              </a:tr>
              <a:tr h="370840">
                <a:tc>
                  <a:txBody>
                    <a:bodyPr/>
                    <a:lstStyle/>
                    <a:p>
                      <a:r>
                        <a:rPr lang="en-US" sz="2000" dirty="0" err="1">
                          <a:latin typeface="Arial" panose="020B0604020202020204" pitchFamily="34" charset="0"/>
                          <a:cs typeface="Arial" panose="020B0604020202020204" pitchFamily="34" charset="0"/>
                        </a:rPr>
                        <a:t>Quadris</a:t>
                      </a:r>
                      <a:r>
                        <a:rPr lang="en-US" sz="2000" b="0" i="0" u="none" strike="noStrike" kern="1200" baseline="30000" dirty="0">
                          <a:solidFill>
                            <a:schemeClr val="dk1"/>
                          </a:solidFill>
                          <a:effectLst/>
                          <a:latin typeface="+mn-lt"/>
                          <a:ea typeface="+mn-ea"/>
                          <a:cs typeface="+mn-cs"/>
                        </a:rPr>
                        <a:t>®</a:t>
                      </a:r>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azoxystrobin</a:t>
                      </a:r>
                    </a:p>
                  </a:txBody>
                  <a:tcPr/>
                </a:tc>
                <a:tc>
                  <a:txBody>
                    <a:bodyPr/>
                    <a:lstStyle/>
                    <a:p>
                      <a:r>
                        <a:rPr lang="en-US" sz="2000" dirty="0">
                          <a:latin typeface="Arial" panose="020B0604020202020204" pitchFamily="34" charset="0"/>
                          <a:cs typeface="Arial" panose="020B0604020202020204" pitchFamily="34" charset="0"/>
                        </a:rPr>
                        <a:t>11</a:t>
                      </a:r>
                    </a:p>
                  </a:txBody>
                  <a:tcPr/>
                </a:tc>
                <a:extLst>
                  <a:ext uri="{0D108BD9-81ED-4DB2-BD59-A6C34878D82A}">
                    <a16:rowId xmlns:a16="http://schemas.microsoft.com/office/drawing/2014/main" val="1802859038"/>
                  </a:ext>
                </a:extLst>
              </a:tr>
              <a:tr h="370840">
                <a:tc>
                  <a:txBody>
                    <a:bodyPr/>
                    <a:lstStyle/>
                    <a:p>
                      <a:r>
                        <a:rPr lang="en-US" sz="2000" dirty="0" err="1">
                          <a:latin typeface="Arial" panose="020B0604020202020204" pitchFamily="34" charset="0"/>
                          <a:cs typeface="Arial" panose="020B0604020202020204" pitchFamily="34" charset="0"/>
                        </a:rPr>
                        <a:t>Cabrio</a:t>
                      </a:r>
                      <a:r>
                        <a:rPr lang="en-US" sz="2000" b="0" i="0" u="none" strike="noStrike" kern="1200" baseline="30000" dirty="0">
                          <a:solidFill>
                            <a:schemeClr val="dk1"/>
                          </a:solidFill>
                          <a:effectLst/>
                          <a:latin typeface="+mn-lt"/>
                          <a:ea typeface="+mn-ea"/>
                          <a:cs typeface="+mn-cs"/>
                        </a:rPr>
                        <a:t>®</a:t>
                      </a:r>
                      <a:endParaRPr lang="en-US" sz="2000" dirty="0">
                        <a:latin typeface="Arial" panose="020B0604020202020204" pitchFamily="34" charset="0"/>
                        <a:cs typeface="Arial" panose="020B0604020202020204" pitchFamily="34" charset="0"/>
                      </a:endParaRPr>
                    </a:p>
                  </a:txBody>
                  <a:tcPr/>
                </a:tc>
                <a:tc>
                  <a:txBody>
                    <a:bodyPr/>
                    <a:lstStyle/>
                    <a:p>
                      <a:r>
                        <a:rPr lang="en-US" sz="2000" dirty="0" err="1">
                          <a:latin typeface="Arial" panose="020B0604020202020204" pitchFamily="34" charset="0"/>
                          <a:cs typeface="Arial" panose="020B0604020202020204" pitchFamily="34" charset="0"/>
                        </a:rPr>
                        <a:t>pyraclostrobin</a:t>
                      </a:r>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11</a:t>
                      </a:r>
                    </a:p>
                  </a:txBody>
                  <a:tcPr/>
                </a:tc>
                <a:extLst>
                  <a:ext uri="{0D108BD9-81ED-4DB2-BD59-A6C34878D82A}">
                    <a16:rowId xmlns:a16="http://schemas.microsoft.com/office/drawing/2014/main" val="3219545207"/>
                  </a:ext>
                </a:extLst>
              </a:tr>
              <a:tr h="370840">
                <a:tc>
                  <a:txBody>
                    <a:bodyPr/>
                    <a:lstStyle/>
                    <a:p>
                      <a:r>
                        <a:rPr lang="en-US" sz="2000" dirty="0" err="1">
                          <a:latin typeface="Arial" panose="020B0604020202020204" pitchFamily="34" charset="0"/>
                          <a:cs typeface="Arial" panose="020B0604020202020204" pitchFamily="34" charset="0"/>
                        </a:rPr>
                        <a:t>Topsin</a:t>
                      </a:r>
                      <a:r>
                        <a:rPr lang="en-US" sz="2000" dirty="0">
                          <a:latin typeface="Arial" panose="020B0604020202020204" pitchFamily="34" charset="0"/>
                          <a:cs typeface="Arial" panose="020B0604020202020204" pitchFamily="34" charset="0"/>
                        </a:rPr>
                        <a:t> M</a:t>
                      </a:r>
                      <a:r>
                        <a:rPr lang="en-US" sz="2000" b="0" i="0" u="none" strike="noStrike" kern="1200" baseline="30000" dirty="0">
                          <a:solidFill>
                            <a:schemeClr val="dk1"/>
                          </a:solidFill>
                          <a:effectLst/>
                          <a:latin typeface="+mn-lt"/>
                          <a:ea typeface="+mn-ea"/>
                          <a:cs typeface="+mn-cs"/>
                        </a:rPr>
                        <a:t>®</a:t>
                      </a:r>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thiophanate-methyl</a:t>
                      </a:r>
                    </a:p>
                  </a:txBody>
                  <a:tcPr/>
                </a:tc>
                <a:tc>
                  <a:txBody>
                    <a:bodyPr/>
                    <a:lstStyle/>
                    <a:p>
                      <a:r>
                        <a:rPr lang="en-US" sz="2000" dirty="0">
                          <a:latin typeface="Arial" panose="020B0604020202020204" pitchFamily="34" charset="0"/>
                          <a:cs typeface="Arial" panose="020B0604020202020204" pitchFamily="34" charset="0"/>
                        </a:rPr>
                        <a:t>1</a:t>
                      </a:r>
                    </a:p>
                  </a:txBody>
                  <a:tcPr/>
                </a:tc>
                <a:extLst>
                  <a:ext uri="{0D108BD9-81ED-4DB2-BD59-A6C34878D82A}">
                    <a16:rowId xmlns:a16="http://schemas.microsoft.com/office/drawing/2014/main" val="1759223184"/>
                  </a:ext>
                </a:extLst>
              </a:tr>
            </a:tbl>
          </a:graphicData>
        </a:graphic>
      </p:graphicFrame>
      <p:sp>
        <p:nvSpPr>
          <p:cNvPr id="3" name="TextBox 2">
            <a:extLst>
              <a:ext uri="{FF2B5EF4-FFF2-40B4-BE49-F238E27FC236}">
                <a16:creationId xmlns:a16="http://schemas.microsoft.com/office/drawing/2014/main" id="{F0742319-2EAD-462A-BF5E-8D8AB2DAD811}"/>
              </a:ext>
            </a:extLst>
          </p:cNvPr>
          <p:cNvSpPr txBox="1"/>
          <p:nvPr/>
        </p:nvSpPr>
        <p:spPr>
          <a:xfrm>
            <a:off x="1447800" y="838200"/>
            <a:ext cx="4790094" cy="830997"/>
          </a:xfrm>
          <a:prstGeom prst="rect">
            <a:avLst/>
          </a:prstGeom>
          <a:noFill/>
        </p:spPr>
        <p:txBody>
          <a:bodyPr wrap="none" rtlCol="0">
            <a:spAutoFit/>
          </a:bodyPr>
          <a:lstStyle/>
          <a:p>
            <a:pPr algn="ctr"/>
            <a:r>
              <a:rPr lang="en-US" sz="2400" dirty="0"/>
              <a:t>Examples of fungicide resistance-</a:t>
            </a:r>
          </a:p>
          <a:p>
            <a:pPr algn="ctr"/>
            <a:r>
              <a:rPr lang="en-US" sz="2400" dirty="0"/>
              <a:t>Powdery mildew of cucurbits</a:t>
            </a:r>
          </a:p>
        </p:txBody>
      </p:sp>
    </p:spTree>
    <p:extLst>
      <p:ext uri="{BB962C8B-B14F-4D97-AF65-F5344CB8AC3E}">
        <p14:creationId xmlns:p14="http://schemas.microsoft.com/office/powerpoint/2010/main" val="2073595424"/>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outdoor, fruit, plant&#10;&#10;Description automatically generated">
            <a:extLst>
              <a:ext uri="{FF2B5EF4-FFF2-40B4-BE49-F238E27FC236}">
                <a16:creationId xmlns:a16="http://schemas.microsoft.com/office/drawing/2014/main" id="{A866D6C7-F075-41C8-8DDF-7F55B412D0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3A9323BB-019F-4578-AC8A-CC64D3C1EEDA}"/>
              </a:ext>
            </a:extLst>
          </p:cNvPr>
          <p:cNvSpPr txBox="1"/>
          <p:nvPr/>
        </p:nvSpPr>
        <p:spPr>
          <a:xfrm>
            <a:off x="1676400" y="5105400"/>
            <a:ext cx="4790094" cy="830997"/>
          </a:xfrm>
          <a:prstGeom prst="rect">
            <a:avLst/>
          </a:prstGeom>
          <a:solidFill>
            <a:schemeClr val="bg1"/>
          </a:solidFill>
        </p:spPr>
        <p:txBody>
          <a:bodyPr wrap="none" rtlCol="0">
            <a:spAutoFit/>
          </a:bodyPr>
          <a:lstStyle/>
          <a:p>
            <a:pPr algn="ctr"/>
            <a:r>
              <a:rPr lang="en-US" sz="2400" dirty="0"/>
              <a:t>Examples of fungicide resistance-</a:t>
            </a:r>
          </a:p>
          <a:p>
            <a:pPr algn="ctr"/>
            <a:r>
              <a:rPr lang="en-US" sz="2400" dirty="0"/>
              <a:t>Phytophthora blight of cucurbits</a:t>
            </a:r>
          </a:p>
        </p:txBody>
      </p:sp>
    </p:spTree>
    <p:extLst>
      <p:ext uri="{BB962C8B-B14F-4D97-AF65-F5344CB8AC3E}">
        <p14:creationId xmlns:p14="http://schemas.microsoft.com/office/powerpoint/2010/main" val="1826575153"/>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8">
            <a:extLst>
              <a:ext uri="{FF2B5EF4-FFF2-40B4-BE49-F238E27FC236}">
                <a16:creationId xmlns:a16="http://schemas.microsoft.com/office/drawing/2014/main" id="{037A2035-7903-4CEB-BE77-31C6F1713717}"/>
              </a:ext>
            </a:extLst>
          </p:cNvPr>
          <p:cNvGraphicFramePr>
            <a:graphicFrameLocks noGrp="1"/>
          </p:cNvGraphicFramePr>
          <p:nvPr>
            <p:extLst>
              <p:ext uri="{D42A27DB-BD31-4B8C-83A1-F6EECF244321}">
                <p14:modId xmlns:p14="http://schemas.microsoft.com/office/powerpoint/2010/main" val="2893942007"/>
              </p:ext>
            </p:extLst>
          </p:nvPr>
        </p:nvGraphicFramePr>
        <p:xfrm>
          <a:off x="1295400" y="2667000"/>
          <a:ext cx="6475730" cy="792480"/>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2370163640"/>
                    </a:ext>
                  </a:extLst>
                </a:gridCol>
                <a:gridCol w="2310130">
                  <a:extLst>
                    <a:ext uri="{9D8B030D-6E8A-4147-A177-3AD203B41FA5}">
                      <a16:colId xmlns:a16="http://schemas.microsoft.com/office/drawing/2014/main" val="797610435"/>
                    </a:ext>
                  </a:extLst>
                </a:gridCol>
                <a:gridCol w="2032000">
                  <a:extLst>
                    <a:ext uri="{9D8B030D-6E8A-4147-A177-3AD203B41FA5}">
                      <a16:colId xmlns:a16="http://schemas.microsoft.com/office/drawing/2014/main" val="940426312"/>
                    </a:ext>
                  </a:extLst>
                </a:gridCol>
              </a:tblGrid>
              <a:tr h="370840">
                <a:tc>
                  <a:txBody>
                    <a:bodyPr/>
                    <a:lstStyle/>
                    <a:p>
                      <a:r>
                        <a:rPr lang="en-US" sz="2000" dirty="0">
                          <a:latin typeface="Arial" panose="020B0604020202020204" pitchFamily="34" charset="0"/>
                          <a:cs typeface="Arial" panose="020B0604020202020204" pitchFamily="34" charset="0"/>
                        </a:rPr>
                        <a:t>Trade name</a:t>
                      </a:r>
                    </a:p>
                  </a:txBody>
                  <a:tcPr/>
                </a:tc>
                <a:tc>
                  <a:txBody>
                    <a:bodyPr/>
                    <a:lstStyle/>
                    <a:p>
                      <a:r>
                        <a:rPr lang="en-US" sz="2000" dirty="0">
                          <a:latin typeface="Arial" panose="020B0604020202020204" pitchFamily="34" charset="0"/>
                          <a:cs typeface="Arial" panose="020B0604020202020204" pitchFamily="34" charset="0"/>
                        </a:rPr>
                        <a:t>Active ingredient</a:t>
                      </a:r>
                    </a:p>
                  </a:txBody>
                  <a:tcPr/>
                </a:tc>
                <a:tc>
                  <a:txBody>
                    <a:bodyPr/>
                    <a:lstStyle/>
                    <a:p>
                      <a:r>
                        <a:rPr lang="en-US" sz="2000" dirty="0">
                          <a:latin typeface="Arial" panose="020B0604020202020204" pitchFamily="34" charset="0"/>
                          <a:cs typeface="Arial" panose="020B0604020202020204" pitchFamily="34" charset="0"/>
                        </a:rPr>
                        <a:t>FRAC group</a:t>
                      </a:r>
                    </a:p>
                  </a:txBody>
                  <a:tcPr/>
                </a:tc>
                <a:extLst>
                  <a:ext uri="{0D108BD9-81ED-4DB2-BD59-A6C34878D82A}">
                    <a16:rowId xmlns:a16="http://schemas.microsoft.com/office/drawing/2014/main" val="3591109929"/>
                  </a:ext>
                </a:extLst>
              </a:tr>
              <a:tr h="370840">
                <a:tc>
                  <a:txBody>
                    <a:bodyPr/>
                    <a:lstStyle/>
                    <a:p>
                      <a:r>
                        <a:rPr lang="en-US" sz="2000" dirty="0">
                          <a:latin typeface="Arial" panose="020B0604020202020204" pitchFamily="34" charset="0"/>
                          <a:cs typeface="Arial" panose="020B0604020202020204" pitchFamily="34" charset="0"/>
                        </a:rPr>
                        <a:t>Apron</a:t>
                      </a:r>
                      <a:r>
                        <a:rPr lang="en-US" sz="2000" b="0" i="0" u="none" strike="noStrike" kern="1200" baseline="30000" dirty="0">
                          <a:solidFill>
                            <a:schemeClr val="dk1"/>
                          </a:solidFill>
                          <a:effectLst/>
                          <a:latin typeface="+mn-lt"/>
                          <a:ea typeface="+mn-ea"/>
                          <a:cs typeface="+mn-cs"/>
                        </a:rPr>
                        <a: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Ridomil</a:t>
                      </a:r>
                      <a:r>
                        <a:rPr lang="en-US" sz="2000" b="0" i="0" u="none" strike="noStrike" kern="1200" baseline="30000" dirty="0">
                          <a:solidFill>
                            <a:schemeClr val="dk1"/>
                          </a:solidFill>
                          <a:effectLst/>
                          <a:latin typeface="+mn-lt"/>
                          <a:ea typeface="+mn-ea"/>
                          <a:cs typeface="+mn-cs"/>
                        </a:rPr>
                        <a:t>®</a:t>
                      </a:r>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mefenoxam</a:t>
                      </a:r>
                    </a:p>
                  </a:txBody>
                  <a:tcPr/>
                </a:tc>
                <a:tc>
                  <a:txBody>
                    <a:bodyPr/>
                    <a:lstStyle/>
                    <a:p>
                      <a:r>
                        <a:rPr lang="en-US" sz="2000" dirty="0">
                          <a:latin typeface="Arial" panose="020B0604020202020204" pitchFamily="34" charset="0"/>
                          <a:cs typeface="Arial" panose="020B0604020202020204" pitchFamily="34" charset="0"/>
                        </a:rPr>
                        <a:t>4</a:t>
                      </a:r>
                    </a:p>
                  </a:txBody>
                  <a:tcPr/>
                </a:tc>
                <a:extLst>
                  <a:ext uri="{0D108BD9-81ED-4DB2-BD59-A6C34878D82A}">
                    <a16:rowId xmlns:a16="http://schemas.microsoft.com/office/drawing/2014/main" val="1802859038"/>
                  </a:ext>
                </a:extLst>
              </a:tr>
            </a:tbl>
          </a:graphicData>
        </a:graphic>
      </p:graphicFrame>
      <p:sp>
        <p:nvSpPr>
          <p:cNvPr id="4" name="TextBox 3">
            <a:extLst>
              <a:ext uri="{FF2B5EF4-FFF2-40B4-BE49-F238E27FC236}">
                <a16:creationId xmlns:a16="http://schemas.microsoft.com/office/drawing/2014/main" id="{6532AB1B-95DA-4BD4-ABB1-5A71ED7FB6AE}"/>
              </a:ext>
            </a:extLst>
          </p:cNvPr>
          <p:cNvSpPr txBox="1"/>
          <p:nvPr/>
        </p:nvSpPr>
        <p:spPr>
          <a:xfrm>
            <a:off x="1752600" y="990600"/>
            <a:ext cx="4790094" cy="830997"/>
          </a:xfrm>
          <a:prstGeom prst="rect">
            <a:avLst/>
          </a:prstGeom>
          <a:solidFill>
            <a:schemeClr val="bg1"/>
          </a:solidFill>
        </p:spPr>
        <p:txBody>
          <a:bodyPr wrap="none" rtlCol="0">
            <a:spAutoFit/>
          </a:bodyPr>
          <a:lstStyle/>
          <a:p>
            <a:pPr algn="ctr"/>
            <a:r>
              <a:rPr lang="en-US" sz="2400" dirty="0"/>
              <a:t>Examples of fungicide resistance-</a:t>
            </a:r>
          </a:p>
          <a:p>
            <a:pPr algn="ctr"/>
            <a:r>
              <a:rPr lang="en-US" sz="2400" dirty="0"/>
              <a:t>Phytophthora blight of cucurbits</a:t>
            </a:r>
          </a:p>
        </p:txBody>
      </p:sp>
    </p:spTree>
    <p:extLst>
      <p:ext uri="{BB962C8B-B14F-4D97-AF65-F5344CB8AC3E}">
        <p14:creationId xmlns:p14="http://schemas.microsoft.com/office/powerpoint/2010/main" val="1257210976"/>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lant, vegetable, fresh&#10;&#10;Description automatically generated">
            <a:extLst>
              <a:ext uri="{FF2B5EF4-FFF2-40B4-BE49-F238E27FC236}">
                <a16:creationId xmlns:a16="http://schemas.microsoft.com/office/drawing/2014/main" id="{DE9E3F35-FB00-46CF-A5BF-5232ABBDF0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 y="-29497"/>
            <a:ext cx="9144000" cy="6858000"/>
          </a:xfrm>
          <a:prstGeom prst="rect">
            <a:avLst/>
          </a:prstGeom>
        </p:spPr>
      </p:pic>
      <p:sp>
        <p:nvSpPr>
          <p:cNvPr id="4" name="TextBox 3">
            <a:extLst>
              <a:ext uri="{FF2B5EF4-FFF2-40B4-BE49-F238E27FC236}">
                <a16:creationId xmlns:a16="http://schemas.microsoft.com/office/drawing/2014/main" id="{46F96EF9-DEEE-4E69-8AA8-4D111BB65CDD}"/>
              </a:ext>
            </a:extLst>
          </p:cNvPr>
          <p:cNvSpPr txBox="1"/>
          <p:nvPr/>
        </p:nvSpPr>
        <p:spPr>
          <a:xfrm>
            <a:off x="1981200" y="381000"/>
            <a:ext cx="4790094" cy="830997"/>
          </a:xfrm>
          <a:prstGeom prst="rect">
            <a:avLst/>
          </a:prstGeom>
          <a:solidFill>
            <a:schemeClr val="bg1"/>
          </a:solidFill>
        </p:spPr>
        <p:txBody>
          <a:bodyPr wrap="none" rtlCol="0">
            <a:spAutoFit/>
          </a:bodyPr>
          <a:lstStyle/>
          <a:p>
            <a:pPr algn="ctr"/>
            <a:r>
              <a:rPr lang="en-US" sz="2400" dirty="0"/>
              <a:t>Examples of fungicide resistance-</a:t>
            </a:r>
          </a:p>
          <a:p>
            <a:pPr algn="ctr"/>
            <a:r>
              <a:rPr lang="en-US" sz="2400" dirty="0"/>
              <a:t>bacterial spot of tomato</a:t>
            </a:r>
          </a:p>
        </p:txBody>
      </p:sp>
    </p:spTree>
    <p:extLst>
      <p:ext uri="{BB962C8B-B14F-4D97-AF65-F5344CB8AC3E}">
        <p14:creationId xmlns:p14="http://schemas.microsoft.com/office/powerpoint/2010/main" val="3403212431"/>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8">
            <a:extLst>
              <a:ext uri="{FF2B5EF4-FFF2-40B4-BE49-F238E27FC236}">
                <a16:creationId xmlns:a16="http://schemas.microsoft.com/office/drawing/2014/main" id="{037A2035-7903-4CEB-BE77-31C6F1713717}"/>
              </a:ext>
            </a:extLst>
          </p:cNvPr>
          <p:cNvGraphicFramePr>
            <a:graphicFrameLocks noGrp="1"/>
          </p:cNvGraphicFramePr>
          <p:nvPr>
            <p:extLst>
              <p:ext uri="{D42A27DB-BD31-4B8C-83A1-F6EECF244321}">
                <p14:modId xmlns:p14="http://schemas.microsoft.com/office/powerpoint/2010/main" val="1014182276"/>
              </p:ext>
            </p:extLst>
          </p:nvPr>
        </p:nvGraphicFramePr>
        <p:xfrm>
          <a:off x="1295400" y="2667000"/>
          <a:ext cx="6475730" cy="14020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370163640"/>
                    </a:ext>
                  </a:extLst>
                </a:gridCol>
                <a:gridCol w="2411730">
                  <a:extLst>
                    <a:ext uri="{9D8B030D-6E8A-4147-A177-3AD203B41FA5}">
                      <a16:colId xmlns:a16="http://schemas.microsoft.com/office/drawing/2014/main" val="797610435"/>
                    </a:ext>
                  </a:extLst>
                </a:gridCol>
                <a:gridCol w="2032000">
                  <a:extLst>
                    <a:ext uri="{9D8B030D-6E8A-4147-A177-3AD203B41FA5}">
                      <a16:colId xmlns:a16="http://schemas.microsoft.com/office/drawing/2014/main" val="940426312"/>
                    </a:ext>
                  </a:extLst>
                </a:gridCol>
              </a:tblGrid>
              <a:tr h="370840">
                <a:tc>
                  <a:txBody>
                    <a:bodyPr/>
                    <a:lstStyle/>
                    <a:p>
                      <a:r>
                        <a:rPr lang="en-US" sz="2000" dirty="0">
                          <a:latin typeface="Arial" panose="020B0604020202020204" pitchFamily="34" charset="0"/>
                          <a:cs typeface="Arial" panose="020B0604020202020204" pitchFamily="34" charset="0"/>
                        </a:rPr>
                        <a:t>Trade name</a:t>
                      </a:r>
                    </a:p>
                  </a:txBody>
                  <a:tcPr/>
                </a:tc>
                <a:tc>
                  <a:txBody>
                    <a:bodyPr/>
                    <a:lstStyle/>
                    <a:p>
                      <a:r>
                        <a:rPr lang="en-US" sz="2000" dirty="0">
                          <a:latin typeface="Arial" panose="020B0604020202020204" pitchFamily="34" charset="0"/>
                          <a:cs typeface="Arial" panose="020B0604020202020204" pitchFamily="34" charset="0"/>
                        </a:rPr>
                        <a:t>Active ingredient</a:t>
                      </a:r>
                    </a:p>
                  </a:txBody>
                  <a:tcPr/>
                </a:tc>
                <a:tc>
                  <a:txBody>
                    <a:bodyPr/>
                    <a:lstStyle/>
                    <a:p>
                      <a:r>
                        <a:rPr lang="en-US" sz="2000" dirty="0">
                          <a:latin typeface="Arial" panose="020B0604020202020204" pitchFamily="34" charset="0"/>
                          <a:cs typeface="Arial" panose="020B0604020202020204" pitchFamily="34" charset="0"/>
                        </a:rPr>
                        <a:t>FRAC group</a:t>
                      </a:r>
                    </a:p>
                  </a:txBody>
                  <a:tcPr/>
                </a:tc>
                <a:extLst>
                  <a:ext uri="{0D108BD9-81ED-4DB2-BD59-A6C34878D82A}">
                    <a16:rowId xmlns:a16="http://schemas.microsoft.com/office/drawing/2014/main" val="3591109929"/>
                  </a:ext>
                </a:extLst>
              </a:tr>
              <a:tr h="370840">
                <a:tc>
                  <a:txBody>
                    <a:bodyPr/>
                    <a:lstStyle/>
                    <a:p>
                      <a:r>
                        <a:rPr lang="en-US" sz="2000" dirty="0" err="1">
                          <a:latin typeface="Arial" panose="020B0604020202020204" pitchFamily="34" charset="0"/>
                          <a:cs typeface="Arial" panose="020B0604020202020204" pitchFamily="34" charset="0"/>
                        </a:rPr>
                        <a:t>Kocide</a:t>
                      </a:r>
                      <a:r>
                        <a:rPr lang="en-US" sz="2000" dirty="0">
                          <a:latin typeface="Arial" panose="020B0604020202020204" pitchFamily="34" charset="0"/>
                          <a:cs typeface="Arial" panose="020B0604020202020204" pitchFamily="34" charset="0"/>
                        </a:rPr>
                        <a:t> 3000, Champ DP</a:t>
                      </a:r>
                    </a:p>
                  </a:txBody>
                  <a:tcPr/>
                </a:tc>
                <a:tc>
                  <a:txBody>
                    <a:bodyPr/>
                    <a:lstStyle/>
                    <a:p>
                      <a:r>
                        <a:rPr lang="en-US" sz="2000" dirty="0">
                          <a:latin typeface="Arial" panose="020B0604020202020204" pitchFamily="34" charset="0"/>
                          <a:cs typeface="Arial" panose="020B0604020202020204" pitchFamily="34" charset="0"/>
                        </a:rPr>
                        <a:t>Copper hydroxide, other copper products</a:t>
                      </a:r>
                    </a:p>
                  </a:txBody>
                  <a:tcPr/>
                </a:tc>
                <a:tc>
                  <a:txBody>
                    <a:bodyPr/>
                    <a:lstStyle/>
                    <a:p>
                      <a:r>
                        <a:rPr lang="en-US" sz="2000" dirty="0">
                          <a:latin typeface="Arial" panose="020B0604020202020204" pitchFamily="34" charset="0"/>
                          <a:cs typeface="Arial" panose="020B0604020202020204" pitchFamily="34" charset="0"/>
                        </a:rPr>
                        <a:t>M1</a:t>
                      </a:r>
                    </a:p>
                  </a:txBody>
                  <a:tcPr/>
                </a:tc>
                <a:extLst>
                  <a:ext uri="{0D108BD9-81ED-4DB2-BD59-A6C34878D82A}">
                    <a16:rowId xmlns:a16="http://schemas.microsoft.com/office/drawing/2014/main" val="1802859038"/>
                  </a:ext>
                </a:extLst>
              </a:tr>
            </a:tbl>
          </a:graphicData>
        </a:graphic>
      </p:graphicFrame>
      <p:sp>
        <p:nvSpPr>
          <p:cNvPr id="5" name="TextBox 4">
            <a:extLst>
              <a:ext uri="{FF2B5EF4-FFF2-40B4-BE49-F238E27FC236}">
                <a16:creationId xmlns:a16="http://schemas.microsoft.com/office/drawing/2014/main" id="{199771DA-0C51-4E06-856C-9B23CC9FF69F}"/>
              </a:ext>
            </a:extLst>
          </p:cNvPr>
          <p:cNvSpPr txBox="1"/>
          <p:nvPr/>
        </p:nvSpPr>
        <p:spPr>
          <a:xfrm>
            <a:off x="1981200" y="381000"/>
            <a:ext cx="4790094" cy="830997"/>
          </a:xfrm>
          <a:prstGeom prst="rect">
            <a:avLst/>
          </a:prstGeom>
          <a:solidFill>
            <a:schemeClr val="bg1"/>
          </a:solidFill>
        </p:spPr>
        <p:txBody>
          <a:bodyPr wrap="none" rtlCol="0">
            <a:spAutoFit/>
          </a:bodyPr>
          <a:lstStyle/>
          <a:p>
            <a:pPr algn="ctr"/>
            <a:r>
              <a:rPr lang="en-US" sz="2400" dirty="0"/>
              <a:t>Examples of fungicide resistance-</a:t>
            </a:r>
          </a:p>
          <a:p>
            <a:pPr algn="ctr"/>
            <a:r>
              <a:rPr lang="en-US" sz="2400" dirty="0"/>
              <a:t>bacterial spot of tomato</a:t>
            </a:r>
          </a:p>
        </p:txBody>
      </p:sp>
      <p:sp>
        <p:nvSpPr>
          <p:cNvPr id="4" name="TextBox 3">
            <a:extLst>
              <a:ext uri="{FF2B5EF4-FFF2-40B4-BE49-F238E27FC236}">
                <a16:creationId xmlns:a16="http://schemas.microsoft.com/office/drawing/2014/main" id="{E88AEBF5-99AF-8E4B-A237-45328CCE3E5F}"/>
              </a:ext>
            </a:extLst>
          </p:cNvPr>
          <p:cNvSpPr txBox="1"/>
          <p:nvPr/>
        </p:nvSpPr>
        <p:spPr>
          <a:xfrm>
            <a:off x="1676400" y="4495800"/>
            <a:ext cx="5867400" cy="830997"/>
          </a:xfrm>
          <a:prstGeom prst="rect">
            <a:avLst/>
          </a:prstGeom>
          <a:solidFill>
            <a:schemeClr val="bg1"/>
          </a:solidFill>
        </p:spPr>
        <p:txBody>
          <a:bodyPr wrap="square" rtlCol="0">
            <a:spAutoFit/>
          </a:bodyPr>
          <a:lstStyle/>
          <a:p>
            <a:r>
              <a:rPr lang="en-US" sz="2400" dirty="0"/>
              <a:t>In Indiana, about 80% of bacterial spot strains are resistance to  copper.</a:t>
            </a:r>
          </a:p>
        </p:txBody>
      </p:sp>
    </p:spTree>
    <p:extLst>
      <p:ext uri="{BB962C8B-B14F-4D97-AF65-F5344CB8AC3E}">
        <p14:creationId xmlns:p14="http://schemas.microsoft.com/office/powerpoint/2010/main" val="2331095297"/>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1">
            <a:extLst>
              <a:ext uri="{FF2B5EF4-FFF2-40B4-BE49-F238E27FC236}">
                <a16:creationId xmlns:a16="http://schemas.microsoft.com/office/drawing/2014/main" id="{1B5EFB66-D9B6-7645-ADE7-A69A2BFA1AAE}"/>
              </a:ext>
            </a:extLst>
          </p:cNvPr>
          <p:cNvGrpSpPr>
            <a:grpSpLocks/>
          </p:cNvGrpSpPr>
          <p:nvPr/>
        </p:nvGrpSpPr>
        <p:grpSpPr bwMode="auto">
          <a:xfrm>
            <a:off x="396875" y="4510088"/>
            <a:ext cx="7924800" cy="990600"/>
            <a:chOff x="304800" y="3276600"/>
            <a:chExt cx="7924800" cy="990600"/>
          </a:xfrm>
        </p:grpSpPr>
        <p:sp>
          <p:nvSpPr>
            <p:cNvPr id="28695" name="Line 2">
              <a:extLst>
                <a:ext uri="{FF2B5EF4-FFF2-40B4-BE49-F238E27FC236}">
                  <a16:creationId xmlns:a16="http://schemas.microsoft.com/office/drawing/2014/main" id="{78883737-A4D1-E741-A2BA-A7B8C24249A5}"/>
                </a:ext>
              </a:extLst>
            </p:cNvPr>
            <p:cNvSpPr>
              <a:spLocks noChangeShapeType="1"/>
            </p:cNvSpPr>
            <p:nvPr/>
          </p:nvSpPr>
          <p:spPr bwMode="auto">
            <a:xfrm>
              <a:off x="304800" y="3276600"/>
              <a:ext cx="79248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6" name="Text Box 3">
              <a:extLst>
                <a:ext uri="{FF2B5EF4-FFF2-40B4-BE49-F238E27FC236}">
                  <a16:creationId xmlns:a16="http://schemas.microsoft.com/office/drawing/2014/main" id="{EC67F10C-D86C-854F-8FD5-3361A0CFD83D}"/>
                </a:ext>
              </a:extLst>
            </p:cNvPr>
            <p:cNvSpPr txBox="1">
              <a:spLocks noChangeArrowheads="1"/>
            </p:cNvSpPr>
            <p:nvPr/>
          </p:nvSpPr>
          <p:spPr bwMode="auto">
            <a:xfrm>
              <a:off x="762000" y="3429000"/>
              <a:ext cx="6381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May		June		July		August</a:t>
              </a:r>
            </a:p>
          </p:txBody>
        </p:sp>
        <p:sp>
          <p:nvSpPr>
            <p:cNvPr id="28697" name="Line 4">
              <a:extLst>
                <a:ext uri="{FF2B5EF4-FFF2-40B4-BE49-F238E27FC236}">
                  <a16:creationId xmlns:a16="http://schemas.microsoft.com/office/drawing/2014/main" id="{2A207A67-6450-904A-BEF1-F486E9F5C5CF}"/>
                </a:ext>
              </a:extLst>
            </p:cNvPr>
            <p:cNvSpPr>
              <a:spLocks noChangeShapeType="1"/>
            </p:cNvSpPr>
            <p:nvPr/>
          </p:nvSpPr>
          <p:spPr bwMode="auto">
            <a:xfrm>
              <a:off x="1905000" y="3352800"/>
              <a:ext cx="0" cy="914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8" name="Line 5">
              <a:extLst>
                <a:ext uri="{FF2B5EF4-FFF2-40B4-BE49-F238E27FC236}">
                  <a16:creationId xmlns:a16="http://schemas.microsoft.com/office/drawing/2014/main" id="{7FAB2AEF-8AF8-A843-9332-8F5066B14AB8}"/>
                </a:ext>
              </a:extLst>
            </p:cNvPr>
            <p:cNvSpPr>
              <a:spLocks noChangeShapeType="1"/>
            </p:cNvSpPr>
            <p:nvPr/>
          </p:nvSpPr>
          <p:spPr bwMode="auto">
            <a:xfrm>
              <a:off x="3810000" y="3352800"/>
              <a:ext cx="0" cy="914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9" name="Line 6">
              <a:extLst>
                <a:ext uri="{FF2B5EF4-FFF2-40B4-BE49-F238E27FC236}">
                  <a16:creationId xmlns:a16="http://schemas.microsoft.com/office/drawing/2014/main" id="{17057ECF-58B7-3D4E-B0B7-4CF6D1566B65}"/>
                </a:ext>
              </a:extLst>
            </p:cNvPr>
            <p:cNvSpPr>
              <a:spLocks noChangeShapeType="1"/>
            </p:cNvSpPr>
            <p:nvPr/>
          </p:nvSpPr>
          <p:spPr bwMode="auto">
            <a:xfrm>
              <a:off x="5562600" y="3352800"/>
              <a:ext cx="0" cy="914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0" name="Line 7">
              <a:extLst>
                <a:ext uri="{FF2B5EF4-FFF2-40B4-BE49-F238E27FC236}">
                  <a16:creationId xmlns:a16="http://schemas.microsoft.com/office/drawing/2014/main" id="{F227A054-3953-2D48-BE27-4A3483AF9105}"/>
                </a:ext>
              </a:extLst>
            </p:cNvPr>
            <p:cNvSpPr>
              <a:spLocks noChangeShapeType="1"/>
            </p:cNvSpPr>
            <p:nvPr/>
          </p:nvSpPr>
          <p:spPr bwMode="auto">
            <a:xfrm>
              <a:off x="7620000" y="3352800"/>
              <a:ext cx="0" cy="914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1" name="Line 8">
              <a:extLst>
                <a:ext uri="{FF2B5EF4-FFF2-40B4-BE49-F238E27FC236}">
                  <a16:creationId xmlns:a16="http://schemas.microsoft.com/office/drawing/2014/main" id="{E14DC4DE-9F72-104E-8581-0568166AB405}"/>
                </a:ext>
              </a:extLst>
            </p:cNvPr>
            <p:cNvSpPr>
              <a:spLocks noChangeShapeType="1"/>
            </p:cNvSpPr>
            <p:nvPr/>
          </p:nvSpPr>
          <p:spPr bwMode="auto">
            <a:xfrm>
              <a:off x="381000" y="3352800"/>
              <a:ext cx="0" cy="914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8675" name="Text Box 24">
            <a:extLst>
              <a:ext uri="{FF2B5EF4-FFF2-40B4-BE49-F238E27FC236}">
                <a16:creationId xmlns:a16="http://schemas.microsoft.com/office/drawing/2014/main" id="{4BBE1968-5363-E744-87EC-345570BAF935}"/>
              </a:ext>
            </a:extLst>
          </p:cNvPr>
          <p:cNvSpPr txBox="1">
            <a:spLocks noChangeArrowheads="1"/>
          </p:cNvSpPr>
          <p:nvPr/>
        </p:nvSpPr>
        <p:spPr bwMode="auto">
          <a:xfrm>
            <a:off x="365125" y="341313"/>
            <a:ext cx="455771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FFFF00"/>
                </a:solidFill>
              </a:rPr>
              <a:t>Watermelon fungicide schedule </a:t>
            </a:r>
          </a:p>
        </p:txBody>
      </p:sp>
      <p:cxnSp>
        <p:nvCxnSpPr>
          <p:cNvPr id="36" name="Straight Arrow Connector 35">
            <a:extLst>
              <a:ext uri="{FF2B5EF4-FFF2-40B4-BE49-F238E27FC236}">
                <a16:creationId xmlns:a16="http://schemas.microsoft.com/office/drawing/2014/main" id="{0503B397-ACC0-4649-8D95-8A27F9816992}"/>
              </a:ext>
            </a:extLst>
          </p:cNvPr>
          <p:cNvCxnSpPr/>
          <p:nvPr/>
        </p:nvCxnSpPr>
        <p:spPr>
          <a:xfrm>
            <a:off x="1143000" y="3782605"/>
            <a:ext cx="17417" cy="531223"/>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37" name="Straight Arrow Connector 36">
            <a:extLst>
              <a:ext uri="{FF2B5EF4-FFF2-40B4-BE49-F238E27FC236}">
                <a16:creationId xmlns:a16="http://schemas.microsoft.com/office/drawing/2014/main" id="{9E047BEF-9E4B-AB42-84F5-7502FEA27DD7}"/>
              </a:ext>
            </a:extLst>
          </p:cNvPr>
          <p:cNvCxnSpPr/>
          <p:nvPr/>
        </p:nvCxnSpPr>
        <p:spPr>
          <a:xfrm>
            <a:off x="1618668" y="3782605"/>
            <a:ext cx="17417" cy="531223"/>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38" name="Straight Arrow Connector 37">
            <a:extLst>
              <a:ext uri="{FF2B5EF4-FFF2-40B4-BE49-F238E27FC236}">
                <a16:creationId xmlns:a16="http://schemas.microsoft.com/office/drawing/2014/main" id="{26286BC5-5A79-9444-8CB3-CA9375CCC2E5}"/>
              </a:ext>
            </a:extLst>
          </p:cNvPr>
          <p:cNvCxnSpPr/>
          <p:nvPr/>
        </p:nvCxnSpPr>
        <p:spPr>
          <a:xfrm>
            <a:off x="2102598" y="3782605"/>
            <a:ext cx="17417" cy="531223"/>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40" name="Straight Arrow Connector 39">
            <a:extLst>
              <a:ext uri="{FF2B5EF4-FFF2-40B4-BE49-F238E27FC236}">
                <a16:creationId xmlns:a16="http://schemas.microsoft.com/office/drawing/2014/main" id="{EEB8C94F-7DFB-7343-9427-5F4DC0E0FA1B}"/>
              </a:ext>
            </a:extLst>
          </p:cNvPr>
          <p:cNvCxnSpPr/>
          <p:nvPr/>
        </p:nvCxnSpPr>
        <p:spPr>
          <a:xfrm>
            <a:off x="2575411" y="3782605"/>
            <a:ext cx="17417" cy="531223"/>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44" name="Straight Arrow Connector 43">
            <a:extLst>
              <a:ext uri="{FF2B5EF4-FFF2-40B4-BE49-F238E27FC236}">
                <a16:creationId xmlns:a16="http://schemas.microsoft.com/office/drawing/2014/main" id="{BA3D686C-6A19-3C45-9A87-EC84D229A38B}"/>
              </a:ext>
            </a:extLst>
          </p:cNvPr>
          <p:cNvCxnSpPr/>
          <p:nvPr/>
        </p:nvCxnSpPr>
        <p:spPr>
          <a:xfrm>
            <a:off x="3092509" y="3782605"/>
            <a:ext cx="17417" cy="531223"/>
          </a:xfrm>
          <a:prstGeom prst="straightConnector1">
            <a:avLst/>
          </a:prstGeom>
          <a:ln w="38100">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54" name="Straight Arrow Connector 53">
            <a:extLst>
              <a:ext uri="{FF2B5EF4-FFF2-40B4-BE49-F238E27FC236}">
                <a16:creationId xmlns:a16="http://schemas.microsoft.com/office/drawing/2014/main" id="{E1D87BC8-CB27-4942-ACBC-3D4975F39D4F}"/>
              </a:ext>
            </a:extLst>
          </p:cNvPr>
          <p:cNvCxnSpPr/>
          <p:nvPr/>
        </p:nvCxnSpPr>
        <p:spPr>
          <a:xfrm>
            <a:off x="3591074" y="3782605"/>
            <a:ext cx="17417" cy="531223"/>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55" name="Straight Arrow Connector 54">
            <a:extLst>
              <a:ext uri="{FF2B5EF4-FFF2-40B4-BE49-F238E27FC236}">
                <a16:creationId xmlns:a16="http://schemas.microsoft.com/office/drawing/2014/main" id="{7270070C-F3D2-1F4F-A031-18867B5E494E}"/>
              </a:ext>
            </a:extLst>
          </p:cNvPr>
          <p:cNvCxnSpPr/>
          <p:nvPr/>
        </p:nvCxnSpPr>
        <p:spPr>
          <a:xfrm>
            <a:off x="4007822" y="3782605"/>
            <a:ext cx="17417" cy="531223"/>
          </a:xfrm>
          <a:prstGeom prst="straightConnector1">
            <a:avLst/>
          </a:prstGeom>
          <a:ln w="38100">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57" name="Straight Arrow Connector 56">
            <a:extLst>
              <a:ext uri="{FF2B5EF4-FFF2-40B4-BE49-F238E27FC236}">
                <a16:creationId xmlns:a16="http://schemas.microsoft.com/office/drawing/2014/main" id="{FFDDEB52-06F0-774F-A909-7FD9DF45B245}"/>
              </a:ext>
            </a:extLst>
          </p:cNvPr>
          <p:cNvCxnSpPr/>
          <p:nvPr/>
        </p:nvCxnSpPr>
        <p:spPr>
          <a:xfrm>
            <a:off x="4516211" y="3782605"/>
            <a:ext cx="17417" cy="531223"/>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58" name="Straight Arrow Connector 57">
            <a:extLst>
              <a:ext uri="{FF2B5EF4-FFF2-40B4-BE49-F238E27FC236}">
                <a16:creationId xmlns:a16="http://schemas.microsoft.com/office/drawing/2014/main" id="{E31C1652-7D68-E140-B10F-18C8A349229F}"/>
              </a:ext>
            </a:extLst>
          </p:cNvPr>
          <p:cNvCxnSpPr/>
          <p:nvPr/>
        </p:nvCxnSpPr>
        <p:spPr>
          <a:xfrm>
            <a:off x="5064915" y="3782605"/>
            <a:ext cx="17417" cy="531223"/>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59" name="Straight Arrow Connector 58">
            <a:extLst>
              <a:ext uri="{FF2B5EF4-FFF2-40B4-BE49-F238E27FC236}">
                <a16:creationId xmlns:a16="http://schemas.microsoft.com/office/drawing/2014/main" id="{98DB95C7-CD40-E846-99A8-22F0CC4DB4BD}"/>
              </a:ext>
            </a:extLst>
          </p:cNvPr>
          <p:cNvCxnSpPr/>
          <p:nvPr/>
        </p:nvCxnSpPr>
        <p:spPr>
          <a:xfrm>
            <a:off x="5694926" y="3782605"/>
            <a:ext cx="17417" cy="531223"/>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60" name="Straight Arrow Connector 59">
            <a:extLst>
              <a:ext uri="{FF2B5EF4-FFF2-40B4-BE49-F238E27FC236}">
                <a16:creationId xmlns:a16="http://schemas.microsoft.com/office/drawing/2014/main" id="{E2851158-4730-FF41-8157-2C887AE0CC02}"/>
              </a:ext>
            </a:extLst>
          </p:cNvPr>
          <p:cNvCxnSpPr/>
          <p:nvPr/>
        </p:nvCxnSpPr>
        <p:spPr>
          <a:xfrm>
            <a:off x="6341722" y="3782605"/>
            <a:ext cx="17417" cy="531223"/>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61" name="Straight Arrow Connector 60">
            <a:extLst>
              <a:ext uri="{FF2B5EF4-FFF2-40B4-BE49-F238E27FC236}">
                <a16:creationId xmlns:a16="http://schemas.microsoft.com/office/drawing/2014/main" id="{B593EFEB-1FFE-5440-9CB5-912452BF2487}"/>
              </a:ext>
            </a:extLst>
          </p:cNvPr>
          <p:cNvCxnSpPr/>
          <p:nvPr/>
        </p:nvCxnSpPr>
        <p:spPr>
          <a:xfrm>
            <a:off x="6999261" y="3782605"/>
            <a:ext cx="17417" cy="531223"/>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28688" name="Text Box 24">
            <a:extLst>
              <a:ext uri="{FF2B5EF4-FFF2-40B4-BE49-F238E27FC236}">
                <a16:creationId xmlns:a16="http://schemas.microsoft.com/office/drawing/2014/main" id="{C98C92C9-65F3-CC43-99DF-241796D71377}"/>
              </a:ext>
            </a:extLst>
          </p:cNvPr>
          <p:cNvSpPr txBox="1">
            <a:spLocks noChangeArrowheads="1"/>
          </p:cNvSpPr>
          <p:nvPr/>
        </p:nvSpPr>
        <p:spPr bwMode="auto">
          <a:xfrm>
            <a:off x="2819400" y="919163"/>
            <a:ext cx="465931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t>Systemic </a:t>
            </a:r>
          </a:p>
        </p:txBody>
      </p:sp>
      <p:sp>
        <p:nvSpPr>
          <p:cNvPr id="28689" name="Text Box 24">
            <a:extLst>
              <a:ext uri="{FF2B5EF4-FFF2-40B4-BE49-F238E27FC236}">
                <a16:creationId xmlns:a16="http://schemas.microsoft.com/office/drawing/2014/main" id="{FD2932DE-B1F2-D54F-84C8-F4BED396A0C3}"/>
              </a:ext>
            </a:extLst>
          </p:cNvPr>
          <p:cNvSpPr txBox="1">
            <a:spLocks noChangeArrowheads="1"/>
          </p:cNvSpPr>
          <p:nvPr/>
        </p:nvSpPr>
        <p:spPr bwMode="auto">
          <a:xfrm>
            <a:off x="779463" y="2714625"/>
            <a:ext cx="4660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dirty="0"/>
              <a:t>Pristine</a:t>
            </a:r>
            <a:r>
              <a:rPr lang="en-US" sz="1600" baseline="30000" dirty="0"/>
              <a:t>®</a:t>
            </a:r>
            <a:r>
              <a:rPr lang="en-US" altLang="en-US" sz="2400" dirty="0"/>
              <a:t> (7,11)</a:t>
            </a:r>
          </a:p>
        </p:txBody>
      </p:sp>
      <p:sp>
        <p:nvSpPr>
          <p:cNvPr id="28690" name="Text Box 24">
            <a:extLst>
              <a:ext uri="{FF2B5EF4-FFF2-40B4-BE49-F238E27FC236}">
                <a16:creationId xmlns:a16="http://schemas.microsoft.com/office/drawing/2014/main" id="{612D0C28-FF16-1442-A649-9E04BD615AFA}"/>
              </a:ext>
            </a:extLst>
          </p:cNvPr>
          <p:cNvSpPr txBox="1">
            <a:spLocks noChangeArrowheads="1"/>
          </p:cNvSpPr>
          <p:nvPr/>
        </p:nvSpPr>
        <p:spPr bwMode="auto">
          <a:xfrm>
            <a:off x="4283075" y="2717800"/>
            <a:ext cx="46593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dirty="0"/>
              <a:t>Pristine</a:t>
            </a:r>
            <a:r>
              <a:rPr lang="en-US" sz="1600" baseline="30000" dirty="0"/>
              <a:t>®</a:t>
            </a:r>
            <a:r>
              <a:rPr lang="en-US" altLang="en-US" sz="2400" dirty="0"/>
              <a:t> (7,11)</a:t>
            </a:r>
          </a:p>
        </p:txBody>
      </p:sp>
      <p:sp>
        <p:nvSpPr>
          <p:cNvPr id="28691" name="Text Box 24">
            <a:extLst>
              <a:ext uri="{FF2B5EF4-FFF2-40B4-BE49-F238E27FC236}">
                <a16:creationId xmlns:a16="http://schemas.microsoft.com/office/drawing/2014/main" id="{796F9D70-EE97-8B48-A42D-5C77F1C15390}"/>
              </a:ext>
            </a:extLst>
          </p:cNvPr>
          <p:cNvSpPr txBox="1">
            <a:spLocks noChangeArrowheads="1"/>
          </p:cNvSpPr>
          <p:nvPr/>
        </p:nvSpPr>
        <p:spPr bwMode="auto">
          <a:xfrm>
            <a:off x="3092450" y="1982788"/>
            <a:ext cx="465931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dirty="0">
                <a:solidFill>
                  <a:srgbClr val="FF0000"/>
                </a:solidFill>
              </a:rPr>
              <a:t>Bravo</a:t>
            </a:r>
            <a:r>
              <a:rPr lang="en-US" sz="2400" baseline="30000" dirty="0">
                <a:solidFill>
                  <a:srgbClr val="FF0000"/>
                </a:solidFill>
              </a:rPr>
              <a:t>®</a:t>
            </a:r>
            <a:r>
              <a:rPr lang="en-US" altLang="en-US" sz="2400" dirty="0">
                <a:solidFill>
                  <a:srgbClr val="FF0000"/>
                </a:solidFill>
              </a:rPr>
              <a:t> (M)</a:t>
            </a:r>
          </a:p>
        </p:txBody>
      </p:sp>
      <p:cxnSp>
        <p:nvCxnSpPr>
          <p:cNvPr id="3" name="Straight Arrow Connector 2">
            <a:extLst>
              <a:ext uri="{FF2B5EF4-FFF2-40B4-BE49-F238E27FC236}">
                <a16:creationId xmlns:a16="http://schemas.microsoft.com/office/drawing/2014/main" id="{962D64E3-6CF4-884A-A537-41AC4C61ED85}"/>
              </a:ext>
            </a:extLst>
          </p:cNvPr>
          <p:cNvCxnSpPr/>
          <p:nvPr/>
        </p:nvCxnSpPr>
        <p:spPr>
          <a:xfrm>
            <a:off x="2819400" y="3000375"/>
            <a:ext cx="249238" cy="593725"/>
          </a:xfrm>
          <a:prstGeom prst="straightConnector1">
            <a:avLst/>
          </a:prstGeom>
          <a:ln w="38100">
            <a:solidFill>
              <a:schemeClr val="tx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45DBDFE-9639-0940-B89D-6C4086991987}"/>
              </a:ext>
            </a:extLst>
          </p:cNvPr>
          <p:cNvCxnSpPr/>
          <p:nvPr/>
        </p:nvCxnSpPr>
        <p:spPr>
          <a:xfrm flipH="1">
            <a:off x="4025900" y="3000375"/>
            <a:ext cx="295275" cy="660400"/>
          </a:xfrm>
          <a:prstGeom prst="straightConnector1">
            <a:avLst/>
          </a:prstGeom>
          <a:ln w="38100">
            <a:solidFill>
              <a:schemeClr val="tx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ACD2F15-DDDF-0A49-94D1-2A85AEB22AC5}"/>
              </a:ext>
            </a:extLst>
          </p:cNvPr>
          <p:cNvCxnSpPr/>
          <p:nvPr/>
        </p:nvCxnSpPr>
        <p:spPr>
          <a:xfrm flipH="1">
            <a:off x="3590925" y="2444750"/>
            <a:ext cx="434975" cy="1216025"/>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9884421"/>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A5CD168C-677A-B145-A2F8-C8C32D414D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20701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2">
            <a:extLst>
              <a:ext uri="{FF2B5EF4-FFF2-40B4-BE49-F238E27FC236}">
                <a16:creationId xmlns:a16="http://schemas.microsoft.com/office/drawing/2014/main" id="{EBF0D49E-657E-6C49-98E3-2B20950A4DE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02463" y="0"/>
            <a:ext cx="214153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3">
            <a:extLst>
              <a:ext uri="{FF2B5EF4-FFF2-40B4-BE49-F238E27FC236}">
                <a16:creationId xmlns:a16="http://schemas.microsoft.com/office/drawing/2014/main" id="{5B675752-62D6-BF42-8D43-943D68E34397}"/>
              </a:ext>
            </a:extLst>
          </p:cNvPr>
          <p:cNvSpPr txBox="1">
            <a:spLocks noChangeArrowheads="1"/>
          </p:cNvSpPr>
          <p:nvPr/>
        </p:nvSpPr>
        <p:spPr bwMode="auto">
          <a:xfrm>
            <a:off x="176213" y="1846263"/>
            <a:ext cx="8563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dirty="0"/>
              <a:t>Copper</a:t>
            </a:r>
          </a:p>
        </p:txBody>
      </p:sp>
      <p:sp>
        <p:nvSpPr>
          <p:cNvPr id="22532" name="TextBox 4">
            <a:extLst>
              <a:ext uri="{FF2B5EF4-FFF2-40B4-BE49-F238E27FC236}">
                <a16:creationId xmlns:a16="http://schemas.microsoft.com/office/drawing/2014/main" id="{F44328CA-C667-1F47-9E1B-17CD8D32A765}"/>
              </a:ext>
            </a:extLst>
          </p:cNvPr>
          <p:cNvSpPr txBox="1">
            <a:spLocks noChangeArrowheads="1"/>
          </p:cNvSpPr>
          <p:nvPr/>
        </p:nvSpPr>
        <p:spPr bwMode="auto">
          <a:xfrm>
            <a:off x="7269163" y="1858963"/>
            <a:ext cx="72006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dirty="0"/>
              <a:t>Sulfur</a:t>
            </a:r>
          </a:p>
        </p:txBody>
      </p:sp>
      <p:sp>
        <p:nvSpPr>
          <p:cNvPr id="6" name="TextBox 5">
            <a:extLst>
              <a:ext uri="{FF2B5EF4-FFF2-40B4-BE49-F238E27FC236}">
                <a16:creationId xmlns:a16="http://schemas.microsoft.com/office/drawing/2014/main" id="{A2E51980-AB00-E549-8226-607C26E436EA}"/>
              </a:ext>
            </a:extLst>
          </p:cNvPr>
          <p:cNvSpPr txBox="1"/>
          <p:nvPr/>
        </p:nvSpPr>
        <p:spPr>
          <a:xfrm>
            <a:off x="2344738" y="2286000"/>
            <a:ext cx="5715026" cy="2677656"/>
          </a:xfrm>
          <a:prstGeom prst="rect">
            <a:avLst/>
          </a:prstGeom>
          <a:noFill/>
        </p:spPr>
        <p:txBody>
          <a:bodyPr wrap="none">
            <a:spAutoFit/>
          </a:bodyPr>
          <a:lstStyle/>
          <a:p>
            <a:pPr>
              <a:defRPr/>
            </a:pPr>
            <a:r>
              <a:rPr lang="en-US" sz="2400" dirty="0"/>
              <a:t>Inorganic chemicals were first fungicides</a:t>
            </a:r>
          </a:p>
          <a:p>
            <a:pPr marL="285750" indent="-285750">
              <a:buFont typeface="Arial" panose="020B0604020202020204" pitchFamily="34" charset="0"/>
              <a:buChar char="•"/>
              <a:defRPr/>
            </a:pPr>
            <a:r>
              <a:rPr lang="en-US" sz="2400" dirty="0"/>
              <a:t>Copper</a:t>
            </a:r>
          </a:p>
          <a:p>
            <a:pPr marL="285750" indent="-285750">
              <a:buFont typeface="Arial" panose="020B0604020202020204" pitchFamily="34" charset="0"/>
              <a:buChar char="•"/>
              <a:defRPr/>
            </a:pPr>
            <a:r>
              <a:rPr lang="en-US" sz="2400" dirty="0"/>
              <a:t>Sulfur</a:t>
            </a:r>
          </a:p>
          <a:p>
            <a:pPr marL="285750" indent="-285750">
              <a:buFont typeface="Arial" panose="020B0604020202020204" pitchFamily="34" charset="0"/>
              <a:buChar char="•"/>
              <a:defRPr/>
            </a:pPr>
            <a:r>
              <a:rPr lang="en-US" sz="2400" dirty="0"/>
              <a:t>Mercury</a:t>
            </a:r>
          </a:p>
          <a:p>
            <a:pPr marL="285750" indent="-285750">
              <a:buFont typeface="Arial" panose="020B0604020202020204" pitchFamily="34" charset="0"/>
              <a:buChar char="•"/>
              <a:defRPr/>
            </a:pPr>
            <a:r>
              <a:rPr lang="en-US" sz="2400" dirty="0"/>
              <a:t>Tin</a:t>
            </a:r>
          </a:p>
          <a:p>
            <a:pPr marL="285750" indent="-285750">
              <a:buFont typeface="Arial" panose="020B0604020202020204" pitchFamily="34" charset="0"/>
              <a:buChar char="•"/>
              <a:defRPr/>
            </a:pPr>
            <a:r>
              <a:rPr lang="en-US" sz="2400" dirty="0"/>
              <a:t>Salts</a:t>
            </a:r>
          </a:p>
          <a:p>
            <a:pPr marL="285750" indent="-285750">
              <a:buFont typeface="Arial" panose="020B0604020202020204" pitchFamily="34" charset="0"/>
              <a:buChar char="•"/>
              <a:defRPr/>
            </a:pPr>
            <a:endParaRPr lang="en-US" sz="2400" dirty="0"/>
          </a:p>
        </p:txBody>
      </p:sp>
      <p:sp>
        <p:nvSpPr>
          <p:cNvPr id="8" name="TextBox 7">
            <a:extLst>
              <a:ext uri="{FF2B5EF4-FFF2-40B4-BE49-F238E27FC236}">
                <a16:creationId xmlns:a16="http://schemas.microsoft.com/office/drawing/2014/main" id="{5A4780A0-8BEC-1649-9002-A2C2A697A642}"/>
              </a:ext>
            </a:extLst>
          </p:cNvPr>
          <p:cNvSpPr txBox="1"/>
          <p:nvPr/>
        </p:nvSpPr>
        <p:spPr>
          <a:xfrm>
            <a:off x="727075" y="1582738"/>
            <a:ext cx="1362075" cy="246062"/>
          </a:xfrm>
          <a:prstGeom prst="rect">
            <a:avLst/>
          </a:prstGeom>
          <a:noFill/>
        </p:spPr>
        <p:txBody>
          <a:bodyPr wrap="none">
            <a:spAutoFit/>
          </a:bodyPr>
          <a:lstStyle/>
          <a:p>
            <a:pPr>
              <a:defRPr/>
            </a:pPr>
            <a:r>
              <a:rPr lang="en-US" sz="1000" dirty="0">
                <a:solidFill>
                  <a:schemeClr val="tx2">
                    <a:lumMod val="75000"/>
                  </a:schemeClr>
                </a:solidFill>
              </a:rPr>
              <a:t>Minerals Educ. Coal.</a:t>
            </a:r>
            <a:endParaRPr lang="en-US" sz="1000" dirty="0"/>
          </a:p>
        </p:txBody>
      </p:sp>
      <p:sp>
        <p:nvSpPr>
          <p:cNvPr id="9" name="TextBox 8">
            <a:extLst>
              <a:ext uri="{FF2B5EF4-FFF2-40B4-BE49-F238E27FC236}">
                <a16:creationId xmlns:a16="http://schemas.microsoft.com/office/drawing/2014/main" id="{F275691E-410B-3C4C-994B-D510B55C86DA}"/>
              </a:ext>
            </a:extLst>
          </p:cNvPr>
          <p:cNvSpPr txBox="1"/>
          <p:nvPr/>
        </p:nvSpPr>
        <p:spPr>
          <a:xfrm>
            <a:off x="6961188" y="1622425"/>
            <a:ext cx="1103312" cy="246063"/>
          </a:xfrm>
          <a:prstGeom prst="rect">
            <a:avLst/>
          </a:prstGeom>
          <a:noFill/>
        </p:spPr>
        <p:txBody>
          <a:bodyPr wrap="none">
            <a:spAutoFit/>
          </a:bodyPr>
          <a:lstStyle/>
          <a:p>
            <a:pPr>
              <a:defRPr/>
            </a:pPr>
            <a:r>
              <a:rPr lang="en-US" sz="1000" dirty="0">
                <a:solidFill>
                  <a:schemeClr val="bg1"/>
                </a:solidFill>
              </a:rPr>
              <a:t>About education</a:t>
            </a:r>
          </a:p>
        </p:txBody>
      </p:sp>
      <p:pic>
        <p:nvPicPr>
          <p:cNvPr id="3" name="Picture 2">
            <a:extLst>
              <a:ext uri="{FF2B5EF4-FFF2-40B4-BE49-F238E27FC236}">
                <a16:creationId xmlns:a16="http://schemas.microsoft.com/office/drawing/2014/main" id="{BB4AED8A-4AA9-7E46-923A-A9E489CCF2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486399"/>
            <a:ext cx="2215862" cy="1355333"/>
          </a:xfrm>
          <a:prstGeom prst="rect">
            <a:avLst/>
          </a:prstGeom>
        </p:spPr>
      </p:pic>
      <p:sp>
        <p:nvSpPr>
          <p:cNvPr id="11" name="TextBox 10">
            <a:extLst>
              <a:ext uri="{FF2B5EF4-FFF2-40B4-BE49-F238E27FC236}">
                <a16:creationId xmlns:a16="http://schemas.microsoft.com/office/drawing/2014/main" id="{D9F5E3EE-9EC0-C242-8B94-A935BA0288FE}"/>
              </a:ext>
            </a:extLst>
          </p:cNvPr>
          <p:cNvSpPr txBox="1"/>
          <p:nvPr/>
        </p:nvSpPr>
        <p:spPr>
          <a:xfrm>
            <a:off x="1372287" y="5497911"/>
            <a:ext cx="716863" cy="246221"/>
          </a:xfrm>
          <a:prstGeom prst="rect">
            <a:avLst/>
          </a:prstGeom>
          <a:noFill/>
        </p:spPr>
        <p:txBody>
          <a:bodyPr wrap="none">
            <a:spAutoFit/>
          </a:bodyPr>
          <a:lstStyle/>
          <a:p>
            <a:pPr>
              <a:defRPr/>
            </a:pPr>
            <a:r>
              <a:rPr lang="en-US" sz="1000" dirty="0" err="1">
                <a:solidFill>
                  <a:schemeClr val="tx2">
                    <a:lumMod val="75000"/>
                  </a:schemeClr>
                </a:solidFill>
              </a:rPr>
              <a:t>Usgs.gov</a:t>
            </a:r>
            <a:endParaRPr lang="en-US" sz="1000" dirty="0"/>
          </a:p>
        </p:txBody>
      </p:sp>
      <p:sp>
        <p:nvSpPr>
          <p:cNvPr id="12" name="TextBox 3">
            <a:extLst>
              <a:ext uri="{FF2B5EF4-FFF2-40B4-BE49-F238E27FC236}">
                <a16:creationId xmlns:a16="http://schemas.microsoft.com/office/drawing/2014/main" id="{DD637EBC-B8F1-FB41-9771-79EE8D7CE04D}"/>
              </a:ext>
            </a:extLst>
          </p:cNvPr>
          <p:cNvSpPr txBox="1">
            <a:spLocks noChangeArrowheads="1"/>
          </p:cNvSpPr>
          <p:nvPr/>
        </p:nvSpPr>
        <p:spPr bwMode="auto">
          <a:xfrm>
            <a:off x="381000" y="5145068"/>
            <a:ext cx="4607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dirty="0"/>
              <a:t>Tin</a:t>
            </a:r>
          </a:p>
        </p:txBody>
      </p:sp>
      <p:pic>
        <p:nvPicPr>
          <p:cNvPr id="5" name="Picture 4">
            <a:extLst>
              <a:ext uri="{FF2B5EF4-FFF2-40B4-BE49-F238E27FC236}">
                <a16:creationId xmlns:a16="http://schemas.microsoft.com/office/drawing/2014/main" id="{2187518C-2257-8742-A6E1-FE89135E76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8236" y="5257800"/>
            <a:ext cx="2115763" cy="1583932"/>
          </a:xfrm>
          <a:prstGeom prst="rect">
            <a:avLst/>
          </a:prstGeom>
        </p:spPr>
      </p:pic>
      <p:sp>
        <p:nvSpPr>
          <p:cNvPr id="15" name="TextBox 3">
            <a:extLst>
              <a:ext uri="{FF2B5EF4-FFF2-40B4-BE49-F238E27FC236}">
                <a16:creationId xmlns:a16="http://schemas.microsoft.com/office/drawing/2014/main" id="{84507CA0-00D6-5840-8EE5-D6D4FB5DB83E}"/>
              </a:ext>
            </a:extLst>
          </p:cNvPr>
          <p:cNvSpPr txBox="1">
            <a:spLocks noChangeArrowheads="1"/>
          </p:cNvSpPr>
          <p:nvPr/>
        </p:nvSpPr>
        <p:spPr bwMode="auto">
          <a:xfrm>
            <a:off x="7269163" y="4958934"/>
            <a:ext cx="11079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dirty="0"/>
              <a:t>Salt	</a:t>
            </a:r>
          </a:p>
        </p:txBody>
      </p:sp>
      <p:sp>
        <p:nvSpPr>
          <p:cNvPr id="16" name="TextBox 15">
            <a:extLst>
              <a:ext uri="{FF2B5EF4-FFF2-40B4-BE49-F238E27FC236}">
                <a16:creationId xmlns:a16="http://schemas.microsoft.com/office/drawing/2014/main" id="{625679A9-3612-FA4A-AE69-F4CF30B49191}"/>
              </a:ext>
            </a:extLst>
          </p:cNvPr>
          <p:cNvSpPr txBox="1"/>
          <p:nvPr/>
        </p:nvSpPr>
        <p:spPr>
          <a:xfrm>
            <a:off x="7073789" y="5273995"/>
            <a:ext cx="752129" cy="246221"/>
          </a:xfrm>
          <a:prstGeom prst="rect">
            <a:avLst/>
          </a:prstGeom>
          <a:noFill/>
        </p:spPr>
        <p:txBody>
          <a:bodyPr wrap="none">
            <a:spAutoFit/>
          </a:bodyPr>
          <a:lstStyle/>
          <a:p>
            <a:pPr>
              <a:defRPr/>
            </a:pPr>
            <a:r>
              <a:rPr lang="en-US" sz="1000" dirty="0">
                <a:solidFill>
                  <a:schemeClr val="bg1"/>
                </a:solidFill>
              </a:rPr>
              <a:t>Healthline</a:t>
            </a:r>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1">
            <a:extLst>
              <a:ext uri="{FF2B5EF4-FFF2-40B4-BE49-F238E27FC236}">
                <a16:creationId xmlns:a16="http://schemas.microsoft.com/office/drawing/2014/main" id="{29044D8E-6BD6-0544-9644-23AADE021935}"/>
              </a:ext>
            </a:extLst>
          </p:cNvPr>
          <p:cNvGrpSpPr>
            <a:grpSpLocks/>
          </p:cNvGrpSpPr>
          <p:nvPr/>
        </p:nvGrpSpPr>
        <p:grpSpPr bwMode="auto">
          <a:xfrm>
            <a:off x="396875" y="4510088"/>
            <a:ext cx="7924800" cy="990600"/>
            <a:chOff x="304800" y="3276600"/>
            <a:chExt cx="7924800" cy="990600"/>
          </a:xfrm>
        </p:grpSpPr>
        <p:sp>
          <p:nvSpPr>
            <p:cNvPr id="29717" name="Line 2">
              <a:extLst>
                <a:ext uri="{FF2B5EF4-FFF2-40B4-BE49-F238E27FC236}">
                  <a16:creationId xmlns:a16="http://schemas.microsoft.com/office/drawing/2014/main" id="{513D0E23-7080-1C4C-9699-51139B920E3E}"/>
                </a:ext>
              </a:extLst>
            </p:cNvPr>
            <p:cNvSpPr>
              <a:spLocks noChangeShapeType="1"/>
            </p:cNvSpPr>
            <p:nvPr/>
          </p:nvSpPr>
          <p:spPr bwMode="auto">
            <a:xfrm>
              <a:off x="304800" y="3276600"/>
              <a:ext cx="79248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8" name="Text Box 3">
              <a:extLst>
                <a:ext uri="{FF2B5EF4-FFF2-40B4-BE49-F238E27FC236}">
                  <a16:creationId xmlns:a16="http://schemas.microsoft.com/office/drawing/2014/main" id="{80FFE30E-ACFC-B24C-A6D5-8690CD6203D9}"/>
                </a:ext>
              </a:extLst>
            </p:cNvPr>
            <p:cNvSpPr txBox="1">
              <a:spLocks noChangeArrowheads="1"/>
            </p:cNvSpPr>
            <p:nvPr/>
          </p:nvSpPr>
          <p:spPr bwMode="auto">
            <a:xfrm>
              <a:off x="762000" y="3429000"/>
              <a:ext cx="6381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May		June		July		August</a:t>
              </a:r>
            </a:p>
          </p:txBody>
        </p:sp>
        <p:sp>
          <p:nvSpPr>
            <p:cNvPr id="29719" name="Line 4">
              <a:extLst>
                <a:ext uri="{FF2B5EF4-FFF2-40B4-BE49-F238E27FC236}">
                  <a16:creationId xmlns:a16="http://schemas.microsoft.com/office/drawing/2014/main" id="{0826FFA2-707C-FE49-B7F5-4A50988060CE}"/>
                </a:ext>
              </a:extLst>
            </p:cNvPr>
            <p:cNvSpPr>
              <a:spLocks noChangeShapeType="1"/>
            </p:cNvSpPr>
            <p:nvPr/>
          </p:nvSpPr>
          <p:spPr bwMode="auto">
            <a:xfrm>
              <a:off x="1905000" y="3352800"/>
              <a:ext cx="0" cy="914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0" name="Line 5">
              <a:extLst>
                <a:ext uri="{FF2B5EF4-FFF2-40B4-BE49-F238E27FC236}">
                  <a16:creationId xmlns:a16="http://schemas.microsoft.com/office/drawing/2014/main" id="{767FDFC5-E053-E34F-B388-2F14B341DF59}"/>
                </a:ext>
              </a:extLst>
            </p:cNvPr>
            <p:cNvSpPr>
              <a:spLocks noChangeShapeType="1"/>
            </p:cNvSpPr>
            <p:nvPr/>
          </p:nvSpPr>
          <p:spPr bwMode="auto">
            <a:xfrm>
              <a:off x="3810000" y="3352800"/>
              <a:ext cx="0" cy="914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1" name="Line 6">
              <a:extLst>
                <a:ext uri="{FF2B5EF4-FFF2-40B4-BE49-F238E27FC236}">
                  <a16:creationId xmlns:a16="http://schemas.microsoft.com/office/drawing/2014/main" id="{4DA4D7E8-1E48-DF4B-AE49-FE18F6919FB5}"/>
                </a:ext>
              </a:extLst>
            </p:cNvPr>
            <p:cNvSpPr>
              <a:spLocks noChangeShapeType="1"/>
            </p:cNvSpPr>
            <p:nvPr/>
          </p:nvSpPr>
          <p:spPr bwMode="auto">
            <a:xfrm>
              <a:off x="5562600" y="3352800"/>
              <a:ext cx="0" cy="914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2" name="Line 7">
              <a:extLst>
                <a:ext uri="{FF2B5EF4-FFF2-40B4-BE49-F238E27FC236}">
                  <a16:creationId xmlns:a16="http://schemas.microsoft.com/office/drawing/2014/main" id="{4C91494B-95C5-B74C-9D10-065937EADB95}"/>
                </a:ext>
              </a:extLst>
            </p:cNvPr>
            <p:cNvSpPr>
              <a:spLocks noChangeShapeType="1"/>
            </p:cNvSpPr>
            <p:nvPr/>
          </p:nvSpPr>
          <p:spPr bwMode="auto">
            <a:xfrm>
              <a:off x="7620000" y="3352800"/>
              <a:ext cx="0" cy="914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3" name="Line 8">
              <a:extLst>
                <a:ext uri="{FF2B5EF4-FFF2-40B4-BE49-F238E27FC236}">
                  <a16:creationId xmlns:a16="http://schemas.microsoft.com/office/drawing/2014/main" id="{1A46A5FE-CD14-BF4D-93EA-F658E2D78A8B}"/>
                </a:ext>
              </a:extLst>
            </p:cNvPr>
            <p:cNvSpPr>
              <a:spLocks noChangeShapeType="1"/>
            </p:cNvSpPr>
            <p:nvPr/>
          </p:nvSpPr>
          <p:spPr bwMode="auto">
            <a:xfrm>
              <a:off x="381000" y="3352800"/>
              <a:ext cx="0" cy="914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9699" name="Text Box 24">
            <a:extLst>
              <a:ext uri="{FF2B5EF4-FFF2-40B4-BE49-F238E27FC236}">
                <a16:creationId xmlns:a16="http://schemas.microsoft.com/office/drawing/2014/main" id="{09F34E6C-BD06-0949-A4FD-9ECCEB2FA983}"/>
              </a:ext>
            </a:extLst>
          </p:cNvPr>
          <p:cNvSpPr txBox="1">
            <a:spLocks noChangeArrowheads="1"/>
          </p:cNvSpPr>
          <p:nvPr/>
        </p:nvSpPr>
        <p:spPr bwMode="auto">
          <a:xfrm>
            <a:off x="365125" y="341313"/>
            <a:ext cx="455771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FFFF00"/>
                </a:solidFill>
              </a:rPr>
              <a:t>Watermelon fungicide schedule </a:t>
            </a:r>
          </a:p>
        </p:txBody>
      </p:sp>
      <p:cxnSp>
        <p:nvCxnSpPr>
          <p:cNvPr id="36" name="Straight Arrow Connector 35">
            <a:extLst>
              <a:ext uri="{FF2B5EF4-FFF2-40B4-BE49-F238E27FC236}">
                <a16:creationId xmlns:a16="http://schemas.microsoft.com/office/drawing/2014/main" id="{28562AD9-4D20-0C4C-9C5A-66CF7C20C10B}"/>
              </a:ext>
            </a:extLst>
          </p:cNvPr>
          <p:cNvCxnSpPr/>
          <p:nvPr/>
        </p:nvCxnSpPr>
        <p:spPr>
          <a:xfrm>
            <a:off x="1143000" y="3782605"/>
            <a:ext cx="17417" cy="531223"/>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37" name="Straight Arrow Connector 36">
            <a:extLst>
              <a:ext uri="{FF2B5EF4-FFF2-40B4-BE49-F238E27FC236}">
                <a16:creationId xmlns:a16="http://schemas.microsoft.com/office/drawing/2014/main" id="{EF55F860-56B5-504C-A547-5A062AACEDF0}"/>
              </a:ext>
            </a:extLst>
          </p:cNvPr>
          <p:cNvCxnSpPr/>
          <p:nvPr/>
        </p:nvCxnSpPr>
        <p:spPr>
          <a:xfrm>
            <a:off x="1618668" y="3782605"/>
            <a:ext cx="17417" cy="531223"/>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38" name="Straight Arrow Connector 37">
            <a:extLst>
              <a:ext uri="{FF2B5EF4-FFF2-40B4-BE49-F238E27FC236}">
                <a16:creationId xmlns:a16="http://schemas.microsoft.com/office/drawing/2014/main" id="{C3DFDE9E-8AC2-B94F-BABD-AC826FB4A63C}"/>
              </a:ext>
            </a:extLst>
          </p:cNvPr>
          <p:cNvCxnSpPr/>
          <p:nvPr/>
        </p:nvCxnSpPr>
        <p:spPr>
          <a:xfrm>
            <a:off x="2102598" y="3782605"/>
            <a:ext cx="17417" cy="531223"/>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40" name="Straight Arrow Connector 39">
            <a:extLst>
              <a:ext uri="{FF2B5EF4-FFF2-40B4-BE49-F238E27FC236}">
                <a16:creationId xmlns:a16="http://schemas.microsoft.com/office/drawing/2014/main" id="{06B5ADB4-FF50-B847-9D72-B63A82B85FA4}"/>
              </a:ext>
            </a:extLst>
          </p:cNvPr>
          <p:cNvCxnSpPr/>
          <p:nvPr/>
        </p:nvCxnSpPr>
        <p:spPr>
          <a:xfrm>
            <a:off x="2575411" y="3782605"/>
            <a:ext cx="17417" cy="531223"/>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44" name="Straight Arrow Connector 43">
            <a:extLst>
              <a:ext uri="{FF2B5EF4-FFF2-40B4-BE49-F238E27FC236}">
                <a16:creationId xmlns:a16="http://schemas.microsoft.com/office/drawing/2014/main" id="{1AC3E664-13FD-BC41-A3A0-2E501D5F6E56}"/>
              </a:ext>
            </a:extLst>
          </p:cNvPr>
          <p:cNvCxnSpPr/>
          <p:nvPr/>
        </p:nvCxnSpPr>
        <p:spPr>
          <a:xfrm>
            <a:off x="3092509" y="3782605"/>
            <a:ext cx="17417" cy="531223"/>
          </a:xfrm>
          <a:prstGeom prst="straightConnector1">
            <a:avLst/>
          </a:prstGeom>
          <a:ln w="38100">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54" name="Straight Arrow Connector 53">
            <a:extLst>
              <a:ext uri="{FF2B5EF4-FFF2-40B4-BE49-F238E27FC236}">
                <a16:creationId xmlns:a16="http://schemas.microsoft.com/office/drawing/2014/main" id="{2B13383D-7C4C-BB42-9BF7-CF38FD41FB39}"/>
              </a:ext>
            </a:extLst>
          </p:cNvPr>
          <p:cNvCxnSpPr/>
          <p:nvPr/>
        </p:nvCxnSpPr>
        <p:spPr>
          <a:xfrm>
            <a:off x="4191000" y="3782605"/>
            <a:ext cx="17417" cy="531223"/>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55" name="Straight Arrow Connector 54">
            <a:extLst>
              <a:ext uri="{FF2B5EF4-FFF2-40B4-BE49-F238E27FC236}">
                <a16:creationId xmlns:a16="http://schemas.microsoft.com/office/drawing/2014/main" id="{39181637-491D-C54E-8E3F-839D231901ED}"/>
              </a:ext>
            </a:extLst>
          </p:cNvPr>
          <p:cNvCxnSpPr/>
          <p:nvPr/>
        </p:nvCxnSpPr>
        <p:spPr>
          <a:xfrm>
            <a:off x="3600898" y="3797019"/>
            <a:ext cx="17417" cy="531223"/>
          </a:xfrm>
          <a:prstGeom prst="straightConnector1">
            <a:avLst/>
          </a:prstGeom>
          <a:ln w="38100">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58" name="Straight Arrow Connector 57">
            <a:extLst>
              <a:ext uri="{FF2B5EF4-FFF2-40B4-BE49-F238E27FC236}">
                <a16:creationId xmlns:a16="http://schemas.microsoft.com/office/drawing/2014/main" id="{CD8E793F-C52D-4541-918D-FD2FEE0134D3}"/>
              </a:ext>
            </a:extLst>
          </p:cNvPr>
          <p:cNvCxnSpPr/>
          <p:nvPr/>
        </p:nvCxnSpPr>
        <p:spPr>
          <a:xfrm>
            <a:off x="4942963" y="3782605"/>
            <a:ext cx="17417" cy="531223"/>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59" name="Straight Arrow Connector 58">
            <a:extLst>
              <a:ext uri="{FF2B5EF4-FFF2-40B4-BE49-F238E27FC236}">
                <a16:creationId xmlns:a16="http://schemas.microsoft.com/office/drawing/2014/main" id="{AF7343D9-2D34-1845-9386-7625AA3AF284}"/>
              </a:ext>
            </a:extLst>
          </p:cNvPr>
          <p:cNvCxnSpPr/>
          <p:nvPr/>
        </p:nvCxnSpPr>
        <p:spPr>
          <a:xfrm>
            <a:off x="5694926" y="3782605"/>
            <a:ext cx="17417" cy="531223"/>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60" name="Straight Arrow Connector 59">
            <a:extLst>
              <a:ext uri="{FF2B5EF4-FFF2-40B4-BE49-F238E27FC236}">
                <a16:creationId xmlns:a16="http://schemas.microsoft.com/office/drawing/2014/main" id="{CFAB0738-F4E3-7142-81F5-99F19995B592}"/>
              </a:ext>
            </a:extLst>
          </p:cNvPr>
          <p:cNvCxnSpPr/>
          <p:nvPr/>
        </p:nvCxnSpPr>
        <p:spPr>
          <a:xfrm>
            <a:off x="6341722" y="3782605"/>
            <a:ext cx="17417" cy="531223"/>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61" name="Straight Arrow Connector 60">
            <a:extLst>
              <a:ext uri="{FF2B5EF4-FFF2-40B4-BE49-F238E27FC236}">
                <a16:creationId xmlns:a16="http://schemas.microsoft.com/office/drawing/2014/main" id="{6631B185-C553-3043-937A-475360247D88}"/>
              </a:ext>
            </a:extLst>
          </p:cNvPr>
          <p:cNvCxnSpPr/>
          <p:nvPr/>
        </p:nvCxnSpPr>
        <p:spPr>
          <a:xfrm>
            <a:off x="6999261" y="3782605"/>
            <a:ext cx="17417" cy="531223"/>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29711" name="Text Box 24">
            <a:extLst>
              <a:ext uri="{FF2B5EF4-FFF2-40B4-BE49-F238E27FC236}">
                <a16:creationId xmlns:a16="http://schemas.microsoft.com/office/drawing/2014/main" id="{C0893814-FBFB-224B-9436-FA122E84A010}"/>
              </a:ext>
            </a:extLst>
          </p:cNvPr>
          <p:cNvSpPr txBox="1">
            <a:spLocks noChangeArrowheads="1"/>
          </p:cNvSpPr>
          <p:nvPr/>
        </p:nvSpPr>
        <p:spPr bwMode="auto">
          <a:xfrm>
            <a:off x="2819400" y="919163"/>
            <a:ext cx="465931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t>Systemic </a:t>
            </a:r>
          </a:p>
        </p:txBody>
      </p:sp>
      <p:sp>
        <p:nvSpPr>
          <p:cNvPr id="29712" name="Text Box 24">
            <a:extLst>
              <a:ext uri="{FF2B5EF4-FFF2-40B4-BE49-F238E27FC236}">
                <a16:creationId xmlns:a16="http://schemas.microsoft.com/office/drawing/2014/main" id="{71241A7D-B51E-644E-92FD-EDE0A21CA4AA}"/>
              </a:ext>
            </a:extLst>
          </p:cNvPr>
          <p:cNvSpPr txBox="1">
            <a:spLocks noChangeArrowheads="1"/>
          </p:cNvSpPr>
          <p:nvPr/>
        </p:nvSpPr>
        <p:spPr bwMode="auto">
          <a:xfrm>
            <a:off x="779463" y="2714625"/>
            <a:ext cx="46609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dirty="0"/>
              <a:t>Pristine</a:t>
            </a:r>
            <a:r>
              <a:rPr lang="en-US" sz="2400" baseline="30000" dirty="0"/>
              <a:t>®</a:t>
            </a:r>
            <a:r>
              <a:rPr lang="en-US" altLang="en-US" sz="2400" dirty="0"/>
              <a:t> (7,11)</a:t>
            </a:r>
          </a:p>
        </p:txBody>
      </p:sp>
      <p:sp>
        <p:nvSpPr>
          <p:cNvPr id="29713" name="Text Box 24">
            <a:extLst>
              <a:ext uri="{FF2B5EF4-FFF2-40B4-BE49-F238E27FC236}">
                <a16:creationId xmlns:a16="http://schemas.microsoft.com/office/drawing/2014/main" id="{DCA50E00-F187-4447-9500-713320CB7ABC}"/>
              </a:ext>
            </a:extLst>
          </p:cNvPr>
          <p:cNvSpPr txBox="1">
            <a:spLocks noChangeArrowheads="1"/>
          </p:cNvSpPr>
          <p:nvPr/>
        </p:nvSpPr>
        <p:spPr bwMode="auto">
          <a:xfrm>
            <a:off x="3946525" y="2054225"/>
            <a:ext cx="46593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dirty="0" err="1"/>
              <a:t>Topsin</a:t>
            </a:r>
            <a:r>
              <a:rPr lang="en-US" sz="2400" baseline="30000" dirty="0"/>
              <a:t>®</a:t>
            </a:r>
            <a:r>
              <a:rPr lang="en-US" altLang="en-US" sz="2400" dirty="0"/>
              <a:t> (1)</a:t>
            </a:r>
          </a:p>
        </p:txBody>
      </p:sp>
      <p:sp>
        <p:nvSpPr>
          <p:cNvPr id="29714" name="Text Box 24">
            <a:extLst>
              <a:ext uri="{FF2B5EF4-FFF2-40B4-BE49-F238E27FC236}">
                <a16:creationId xmlns:a16="http://schemas.microsoft.com/office/drawing/2014/main" id="{869A1FC6-42C6-234D-8536-0DBFDCDFA739}"/>
              </a:ext>
            </a:extLst>
          </p:cNvPr>
          <p:cNvSpPr txBox="1">
            <a:spLocks noChangeArrowheads="1"/>
          </p:cNvSpPr>
          <p:nvPr/>
        </p:nvSpPr>
        <p:spPr bwMode="auto">
          <a:xfrm>
            <a:off x="5381625" y="3194050"/>
            <a:ext cx="46593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dirty="0">
                <a:solidFill>
                  <a:srgbClr val="FF0000"/>
                </a:solidFill>
              </a:rPr>
              <a:t>Bravo</a:t>
            </a:r>
            <a:r>
              <a:rPr lang="en-US" sz="2400" baseline="30000" dirty="0">
                <a:solidFill>
                  <a:srgbClr val="FF0000"/>
                </a:solidFill>
              </a:rPr>
              <a:t>®</a:t>
            </a:r>
            <a:r>
              <a:rPr lang="en-US" altLang="en-US" sz="2400" dirty="0">
                <a:solidFill>
                  <a:srgbClr val="FF0000"/>
                </a:solidFill>
              </a:rPr>
              <a:t> (M)</a:t>
            </a:r>
          </a:p>
        </p:txBody>
      </p:sp>
      <p:cxnSp>
        <p:nvCxnSpPr>
          <p:cNvPr id="3" name="Straight Arrow Connector 2">
            <a:extLst>
              <a:ext uri="{FF2B5EF4-FFF2-40B4-BE49-F238E27FC236}">
                <a16:creationId xmlns:a16="http://schemas.microsoft.com/office/drawing/2014/main" id="{5DB39E8E-EE1D-A24E-AFB6-FEF2785DD665}"/>
              </a:ext>
            </a:extLst>
          </p:cNvPr>
          <p:cNvCxnSpPr/>
          <p:nvPr/>
        </p:nvCxnSpPr>
        <p:spPr>
          <a:xfrm>
            <a:off x="2819400" y="3000375"/>
            <a:ext cx="249238" cy="593725"/>
          </a:xfrm>
          <a:prstGeom prst="straightConnector1">
            <a:avLst/>
          </a:prstGeom>
          <a:ln w="38100">
            <a:solidFill>
              <a:schemeClr val="tx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BD8C0F1-6C9F-4744-9A2B-CFDB36BA68D8}"/>
              </a:ext>
            </a:extLst>
          </p:cNvPr>
          <p:cNvCxnSpPr/>
          <p:nvPr/>
        </p:nvCxnSpPr>
        <p:spPr>
          <a:xfrm flipH="1">
            <a:off x="3590925" y="2444750"/>
            <a:ext cx="434975" cy="1216025"/>
          </a:xfrm>
          <a:prstGeom prst="straightConnector1">
            <a:avLst/>
          </a:prstGeom>
          <a:ln w="38100">
            <a:solidFill>
              <a:schemeClr val="tx1">
                <a:alpha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2658938"/>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A2CC6-B37A-4B7C-9722-68DC75EBA2A7}"/>
              </a:ext>
            </a:extLst>
          </p:cNvPr>
          <p:cNvSpPr>
            <a:spLocks noGrp="1"/>
          </p:cNvSpPr>
          <p:nvPr>
            <p:ph type="title"/>
          </p:nvPr>
        </p:nvSpPr>
        <p:spPr/>
        <p:txBody>
          <a:bodyPr>
            <a:normAutofit/>
          </a:bodyPr>
          <a:lstStyle/>
          <a:p>
            <a:r>
              <a:rPr lang="en-US" sz="3600" dirty="0">
                <a:latin typeface="Arial"/>
                <a:cs typeface="Arial"/>
              </a:rPr>
              <a:t>How to manage fungicide resistance</a:t>
            </a:r>
          </a:p>
        </p:txBody>
      </p:sp>
      <p:sp>
        <p:nvSpPr>
          <p:cNvPr id="3" name="Content Placeholder 2">
            <a:extLst>
              <a:ext uri="{FF2B5EF4-FFF2-40B4-BE49-F238E27FC236}">
                <a16:creationId xmlns:a16="http://schemas.microsoft.com/office/drawing/2014/main" id="{AF710304-0337-4DFF-ACB6-300E5ACDD824}"/>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Know which fungicide/diseases may have fungicide resistance</a:t>
            </a:r>
          </a:p>
          <a:p>
            <a:pPr lvl="1"/>
            <a:r>
              <a:rPr lang="en-US" dirty="0">
                <a:latin typeface="Arial" panose="020B0604020202020204" pitchFamily="34" charset="0"/>
                <a:cs typeface="Arial" panose="020B0604020202020204" pitchFamily="34" charset="0"/>
              </a:rPr>
              <a:t>mwveguide.org (ID-56)</a:t>
            </a:r>
          </a:p>
          <a:p>
            <a:r>
              <a:rPr lang="en-US" dirty="0">
                <a:latin typeface="Arial" panose="020B0604020202020204" pitchFamily="34" charset="0"/>
                <a:cs typeface="Arial" panose="020B0604020202020204" pitchFamily="34" charset="0"/>
              </a:rPr>
              <a:t>Alternate and/or tank mix products that may have problems</a:t>
            </a:r>
          </a:p>
          <a:p>
            <a:r>
              <a:rPr lang="en-US" dirty="0">
                <a:latin typeface="Arial" panose="020B0604020202020204" pitchFamily="34" charset="0"/>
                <a:cs typeface="Arial" panose="020B0604020202020204" pitchFamily="34" charset="0"/>
              </a:rPr>
              <a:t>Use high rates...unless you know that a smaller rate works for your situation.  </a:t>
            </a:r>
          </a:p>
          <a:p>
            <a:r>
              <a:rPr lang="en-US" dirty="0">
                <a:latin typeface="Arial" panose="020B0604020202020204" pitchFamily="34" charset="0"/>
                <a:cs typeface="Arial" panose="020B0604020202020204" pitchFamily="34" charset="0"/>
              </a:rPr>
              <a:t>Read label for specific instructions/warnings.</a:t>
            </a:r>
          </a:p>
        </p:txBody>
      </p:sp>
    </p:spTree>
    <p:extLst>
      <p:ext uri="{BB962C8B-B14F-4D97-AF65-F5344CB8AC3E}">
        <p14:creationId xmlns:p14="http://schemas.microsoft.com/office/powerpoint/2010/main" val="3746456450"/>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1668" y="4840843"/>
            <a:ext cx="8991600"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effectLst>
                  <a:outerShdw blurRad="38100" dist="38100" dir="2700000" algn="tl">
                    <a:srgbClr val="000000">
                      <a:alpha val="43137"/>
                    </a:srgbClr>
                  </a:outerShdw>
                </a:effectLst>
                <a:latin typeface="Arial" pitchFamily="34" charset="0"/>
                <a:cs typeface="Arial" pitchFamily="34" charset="0"/>
              </a:rPr>
              <a:t>Insects are visible or not.</a:t>
            </a:r>
          </a:p>
          <a:p>
            <a:pPr marL="342900" indent="-342900">
              <a:buFont typeface="Arial" panose="020B0604020202020204" pitchFamily="34" charset="0"/>
              <a:buChar char="•"/>
            </a:pPr>
            <a:r>
              <a:rPr lang="en-US" sz="2400" dirty="0">
                <a:effectLst>
                  <a:outerShdw blurRad="38100" dist="38100" dir="2700000" algn="tl">
                    <a:srgbClr val="000000">
                      <a:alpha val="43137"/>
                    </a:srgbClr>
                  </a:outerShdw>
                </a:effectLst>
                <a:cs typeface="Arial" pitchFamily="34" charset="0"/>
              </a:rPr>
              <a:t>Application of insecticides when insects not present may impact beneficial insects.  </a:t>
            </a:r>
            <a:endParaRPr lang="en-US" sz="2400" dirty="0">
              <a:effectLst>
                <a:outerShdw blurRad="38100" dist="38100" dir="2700000" algn="tl">
                  <a:srgbClr val="000000">
                    <a:alpha val="43137"/>
                  </a:srgbClr>
                </a:outerShdw>
              </a:effectLst>
              <a:latin typeface="Arial" pitchFamily="34" charset="0"/>
              <a:cs typeface="Arial" pitchFamily="34" charset="0"/>
            </a:endParaRPr>
          </a:p>
        </p:txBody>
      </p:sp>
      <p:sp>
        <p:nvSpPr>
          <p:cNvPr id="6" name="TextBox 5"/>
          <p:cNvSpPr txBox="1"/>
          <p:nvPr/>
        </p:nvSpPr>
        <p:spPr>
          <a:xfrm>
            <a:off x="685800" y="347960"/>
            <a:ext cx="7239000" cy="1200329"/>
          </a:xfrm>
          <a:prstGeom prst="rect">
            <a:avLst/>
          </a:prstGeom>
          <a:noFill/>
        </p:spPr>
        <p:txBody>
          <a:bodyPr wrap="square" lIns="91440" tIns="45720" rIns="91440" bIns="45720" rtlCol="0" anchor="t">
            <a:spAutoFit/>
          </a:bodyPr>
          <a:lstStyle/>
          <a:p>
            <a:pPr marL="514350" indent="-514350" algn="ctr"/>
            <a:r>
              <a:rPr lang="en-US" sz="2400" dirty="0">
                <a:effectLst>
                  <a:outerShdw blurRad="38100" dist="38100" dir="2700000" algn="tl">
                    <a:srgbClr val="000000">
                      <a:alpha val="43137"/>
                    </a:srgbClr>
                  </a:outerShdw>
                </a:effectLst>
                <a:latin typeface="Arial"/>
                <a:cs typeface="Arial"/>
              </a:rPr>
              <a:t>Reducing Insecticide Resistance Differs</a:t>
            </a:r>
            <a:endParaRPr lang="en-US" dirty="0"/>
          </a:p>
          <a:p>
            <a:pPr marL="514350" indent="-514350" algn="ctr"/>
            <a:r>
              <a:rPr lang="en-US" sz="2400" dirty="0">
                <a:effectLst>
                  <a:outerShdw blurRad="38100" dist="38100" dir="2700000" algn="tl">
                    <a:srgbClr val="000000">
                      <a:alpha val="43137"/>
                    </a:srgbClr>
                  </a:outerShdw>
                </a:effectLst>
                <a:latin typeface="Arial"/>
                <a:cs typeface="Arial"/>
              </a:rPr>
              <a:t>Apply insecticides only when insects present and reach threshold.</a:t>
            </a:r>
            <a:endParaRPr lang="en-US"/>
          </a:p>
        </p:txBody>
      </p:sp>
      <p:grpSp>
        <p:nvGrpSpPr>
          <p:cNvPr id="2" name="Group 7"/>
          <p:cNvGrpSpPr/>
          <p:nvPr/>
        </p:nvGrpSpPr>
        <p:grpSpPr>
          <a:xfrm>
            <a:off x="4419600" y="1712343"/>
            <a:ext cx="3887435" cy="2543175"/>
            <a:chOff x="4419600" y="1295400"/>
            <a:chExt cx="3887435" cy="2543175"/>
          </a:xfrm>
        </p:grpSpPr>
        <p:pic>
          <p:nvPicPr>
            <p:cNvPr id="71682" name="Picture 2" descr="C:\Users\egel\Desktop\AphidLadybug.jpg"/>
            <p:cNvPicPr>
              <a:picLocks noChangeAspect="1" noChangeArrowheads="1"/>
            </p:cNvPicPr>
            <p:nvPr/>
          </p:nvPicPr>
          <p:blipFill>
            <a:blip r:embed="rId3" cstate="print"/>
            <a:srcRect/>
            <a:stretch>
              <a:fillRect/>
            </a:stretch>
          </p:blipFill>
          <p:spPr bwMode="auto">
            <a:xfrm>
              <a:off x="4419600" y="1295400"/>
              <a:ext cx="3810000" cy="2543175"/>
            </a:xfrm>
            <a:prstGeom prst="rect">
              <a:avLst/>
            </a:prstGeom>
            <a:noFill/>
          </p:spPr>
        </p:pic>
        <p:sp>
          <p:nvSpPr>
            <p:cNvPr id="7" name="TextBox 6"/>
            <p:cNvSpPr txBox="1"/>
            <p:nvPr/>
          </p:nvSpPr>
          <p:spPr>
            <a:xfrm>
              <a:off x="7391400" y="3429000"/>
              <a:ext cx="915635" cy="369332"/>
            </a:xfrm>
            <a:prstGeom prst="rect">
              <a:avLst/>
            </a:prstGeom>
            <a:noFill/>
          </p:spPr>
          <p:txBody>
            <a:bodyPr wrap="none" rtlCol="0">
              <a:spAutoFit/>
            </a:bodyPr>
            <a:lstStyle/>
            <a:p>
              <a:r>
                <a:rPr lang="en-US" dirty="0">
                  <a:solidFill>
                    <a:schemeClr val="bg1"/>
                  </a:solidFill>
                  <a:latin typeface="Arial" pitchFamily="34" charset="0"/>
                  <a:cs typeface="Arial" pitchFamily="34" charset="0"/>
                </a:rPr>
                <a:t>Cornell</a:t>
              </a:r>
            </a:p>
          </p:txBody>
        </p:sp>
      </p:grpSp>
      <p:pic>
        <p:nvPicPr>
          <p:cNvPr id="86017" name="Picture 1" descr="F:\sqbug.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5223" y="1708030"/>
            <a:ext cx="3505200" cy="2743200"/>
          </a:xfrm>
          <a:prstGeom prst="rect">
            <a:avLst/>
          </a:prstGeom>
          <a:noFill/>
        </p:spPr>
      </p:pic>
    </p:spTree>
    <p:extLst>
      <p:ext uri="{BB962C8B-B14F-4D97-AF65-F5344CB8AC3E}">
        <p14:creationId xmlns:p14="http://schemas.microsoft.com/office/powerpoint/2010/main" val="6764517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ICT0008"/>
          <p:cNvPicPr>
            <a:picLocks noChangeAspect="1" noChangeArrowheads="1"/>
          </p:cNvPicPr>
          <p:nvPr/>
        </p:nvPicPr>
        <p:blipFill>
          <a:blip r:embed="rId3" cstate="print"/>
          <a:srcRect/>
          <a:stretch>
            <a:fillRect/>
          </a:stretch>
        </p:blipFill>
        <p:spPr bwMode="auto">
          <a:xfrm>
            <a:off x="2971800" y="1600200"/>
            <a:ext cx="2895600" cy="3581400"/>
          </a:xfrm>
          <a:prstGeom prst="rect">
            <a:avLst/>
          </a:prstGeom>
          <a:noFill/>
          <a:ln>
            <a:solidFill>
              <a:schemeClr val="bg1"/>
            </a:solidFill>
          </a:ln>
        </p:spPr>
      </p:pic>
      <p:grpSp>
        <p:nvGrpSpPr>
          <p:cNvPr id="4" name="Group 6"/>
          <p:cNvGrpSpPr/>
          <p:nvPr/>
        </p:nvGrpSpPr>
        <p:grpSpPr>
          <a:xfrm>
            <a:off x="4737522" y="1216788"/>
            <a:ext cx="1212126" cy="1889839"/>
            <a:chOff x="4737522" y="1216788"/>
            <a:chExt cx="1212126" cy="1889839"/>
          </a:xfrm>
        </p:grpSpPr>
        <p:sp>
          <p:nvSpPr>
            <p:cNvPr id="3" name="Oval 2"/>
            <p:cNvSpPr/>
            <p:nvPr/>
          </p:nvSpPr>
          <p:spPr>
            <a:xfrm rot="2370657">
              <a:off x="4737522" y="1963627"/>
              <a:ext cx="1066800" cy="1143000"/>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ln w="38100">
                  <a:solidFill>
                    <a:schemeClr val="tx1"/>
                  </a:solidFill>
                </a:ln>
              </a:endParaRPr>
            </a:p>
          </p:txBody>
        </p:sp>
        <p:cxnSp>
          <p:nvCxnSpPr>
            <p:cNvPr id="5" name="Straight Connector 4"/>
            <p:cNvCxnSpPr>
              <a:stCxn id="3" idx="0"/>
            </p:cNvCxnSpPr>
            <p:nvPr/>
          </p:nvCxnSpPr>
          <p:spPr>
            <a:xfrm rot="7770657" flipH="1" flipV="1">
              <a:off x="5454348" y="1712088"/>
              <a:ext cx="990600" cy="0"/>
            </a:xfrm>
            <a:prstGeom prst="line">
              <a:avLst/>
            </a:prstGeom>
            <a:ln/>
          </p:spPr>
          <p:style>
            <a:lnRef idx="3">
              <a:schemeClr val="dk1"/>
            </a:lnRef>
            <a:fillRef idx="0">
              <a:schemeClr val="dk1"/>
            </a:fillRef>
            <a:effectRef idx="2">
              <a:schemeClr val="dk1"/>
            </a:effectRef>
            <a:fontRef idx="minor">
              <a:schemeClr val="tx1"/>
            </a:fontRef>
          </p:style>
        </p:cxnSp>
      </p:grpSp>
      <p:pic>
        <p:nvPicPr>
          <p:cNvPr id="8" name="Picture 4" descr="PICT000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5400" y="2667000"/>
            <a:ext cx="121920" cy="152400"/>
          </a:xfrm>
          <a:prstGeom prst="rect">
            <a:avLst/>
          </a:prstGeom>
          <a:noFill/>
          <a:ln>
            <a:solidFill>
              <a:schemeClr val="bg1"/>
            </a:solidFill>
          </a:ln>
        </p:spPr>
      </p:pic>
      <p:pic>
        <p:nvPicPr>
          <p:cNvPr id="9" name="Picture 4" descr="PICT000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57800" y="2362200"/>
            <a:ext cx="121920" cy="152400"/>
          </a:xfrm>
          <a:prstGeom prst="rect">
            <a:avLst/>
          </a:prstGeom>
          <a:noFill/>
          <a:ln>
            <a:solidFill>
              <a:schemeClr val="bg1"/>
            </a:solidFill>
          </a:ln>
        </p:spPr>
      </p:pic>
      <p:pic>
        <p:nvPicPr>
          <p:cNvPr id="10" name="Picture 4" descr="PICT000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29200" y="2209800"/>
            <a:ext cx="121920" cy="152400"/>
          </a:xfrm>
          <a:prstGeom prst="rect">
            <a:avLst/>
          </a:prstGeom>
          <a:noFill/>
          <a:ln>
            <a:solidFill>
              <a:schemeClr val="bg1"/>
            </a:solidFill>
          </a:ln>
        </p:spPr>
      </p:pic>
      <p:pic>
        <p:nvPicPr>
          <p:cNvPr id="11" name="Picture 4" descr="PICT000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34000" y="2743200"/>
            <a:ext cx="121920" cy="152400"/>
          </a:xfrm>
          <a:prstGeom prst="rect">
            <a:avLst/>
          </a:prstGeom>
          <a:noFill/>
          <a:ln>
            <a:solidFill>
              <a:schemeClr val="bg1"/>
            </a:solidFill>
          </a:ln>
        </p:spPr>
      </p:pic>
      <p:sp>
        <p:nvSpPr>
          <p:cNvPr id="12" name="TextBox 11"/>
          <p:cNvSpPr txBox="1"/>
          <p:nvPr/>
        </p:nvSpPr>
        <p:spPr>
          <a:xfrm>
            <a:off x="1295400" y="457200"/>
            <a:ext cx="7172156" cy="461665"/>
          </a:xfrm>
          <a:prstGeom prst="rect">
            <a:avLst/>
          </a:prstGeom>
          <a:noFill/>
        </p:spPr>
        <p:txBody>
          <a:bodyPr wrap="none" rtlCol="0">
            <a:spAutoFit/>
          </a:bodyPr>
          <a:lstStyle/>
          <a:p>
            <a:pPr marL="514350" indent="-514350"/>
            <a:r>
              <a:rPr lang="en-US" sz="2400" dirty="0">
                <a:effectLst>
                  <a:outerShdw blurRad="38100" dist="38100" dir="2700000" algn="tl">
                    <a:srgbClr val="000000">
                      <a:alpha val="43137"/>
                    </a:srgbClr>
                  </a:outerShdw>
                </a:effectLst>
                <a:latin typeface="Arial" pitchFamily="34" charset="0"/>
                <a:cs typeface="Arial" pitchFamily="34" charset="0"/>
              </a:rPr>
              <a:t>Start </a:t>
            </a:r>
            <a:r>
              <a:rPr lang="en-US" sz="2400" dirty="0">
                <a:latin typeface="Arial" pitchFamily="34" charset="0"/>
                <a:cs typeface="Arial" pitchFamily="34" charset="0"/>
              </a:rPr>
              <a:t>fungicide applications before disease appears</a:t>
            </a:r>
            <a:endParaRPr lang="en-US" sz="2400" dirty="0">
              <a:effectLst>
                <a:outerShdw blurRad="38100" dist="38100" dir="2700000" algn="tl">
                  <a:srgbClr val="000000">
                    <a:alpha val="43137"/>
                  </a:srgbClr>
                </a:outerShdw>
              </a:effectLst>
              <a:latin typeface="Arial" pitchFamily="34" charset="0"/>
              <a:cs typeface="Arial" pitchFamily="34" charset="0"/>
            </a:endParaRPr>
          </a:p>
        </p:txBody>
      </p:sp>
      <p:sp>
        <p:nvSpPr>
          <p:cNvPr id="13" name="TextBox 12"/>
          <p:cNvSpPr txBox="1"/>
          <p:nvPr/>
        </p:nvSpPr>
        <p:spPr>
          <a:xfrm>
            <a:off x="2590800" y="5181600"/>
            <a:ext cx="4626588" cy="400110"/>
          </a:xfrm>
          <a:prstGeom prst="rect">
            <a:avLst/>
          </a:prstGeom>
          <a:noFill/>
        </p:spPr>
        <p:txBody>
          <a:bodyPr wrap="none" rtlCol="0">
            <a:spAutoFit/>
          </a:bodyPr>
          <a:lstStyle/>
          <a:p>
            <a:r>
              <a:rPr lang="en-US" sz="2000" dirty="0">
                <a:effectLst>
                  <a:outerShdw blurRad="38100" dist="38100" dir="2700000" algn="tl">
                    <a:srgbClr val="000000">
                      <a:alpha val="43137"/>
                    </a:srgbClr>
                  </a:outerShdw>
                </a:effectLst>
                <a:latin typeface="Arial" pitchFamily="34" charset="0"/>
                <a:cs typeface="Arial" pitchFamily="34" charset="0"/>
              </a:rPr>
              <a:t>Lesions of </a:t>
            </a:r>
            <a:r>
              <a:rPr lang="en-US" sz="2000" dirty="0" err="1">
                <a:effectLst>
                  <a:outerShdw blurRad="38100" dist="38100" dir="2700000" algn="tl">
                    <a:srgbClr val="000000">
                      <a:alpha val="43137"/>
                    </a:srgbClr>
                  </a:outerShdw>
                </a:effectLst>
                <a:latin typeface="Arial" pitchFamily="34" charset="0"/>
                <a:cs typeface="Arial" pitchFamily="34" charset="0"/>
              </a:rPr>
              <a:t>Septoria</a:t>
            </a:r>
            <a:r>
              <a:rPr lang="en-US" sz="2000" dirty="0">
                <a:effectLst>
                  <a:outerShdw blurRad="38100" dist="38100" dir="2700000" algn="tl">
                    <a:srgbClr val="000000">
                      <a:alpha val="43137"/>
                    </a:srgbClr>
                  </a:outerShdw>
                </a:effectLst>
                <a:latin typeface="Arial" pitchFamily="34" charset="0"/>
                <a:cs typeface="Arial" pitchFamily="34" charset="0"/>
              </a:rPr>
              <a:t> leaf spot on tomato</a:t>
            </a:r>
          </a:p>
        </p:txBody>
      </p:sp>
      <p:sp>
        <p:nvSpPr>
          <p:cNvPr id="14" name="TextBox 13"/>
          <p:cNvSpPr txBox="1"/>
          <p:nvPr/>
        </p:nvSpPr>
        <p:spPr>
          <a:xfrm>
            <a:off x="2209800" y="5791200"/>
            <a:ext cx="5351145" cy="830997"/>
          </a:xfrm>
          <a:prstGeom prst="rect">
            <a:avLst/>
          </a:prstGeom>
          <a:noFill/>
        </p:spPr>
        <p:txBody>
          <a:bodyPr wrap="none" rtlCol="0">
            <a:spAutoFit/>
          </a:bodyPr>
          <a:lstStyle/>
          <a:p>
            <a:r>
              <a:rPr lang="en-US" sz="2400" dirty="0">
                <a:effectLst>
                  <a:outerShdw blurRad="38100" dist="38100" dir="2700000" algn="tl">
                    <a:srgbClr val="000000">
                      <a:alpha val="43137"/>
                    </a:srgbClr>
                  </a:outerShdw>
                </a:effectLst>
                <a:latin typeface="Arial" pitchFamily="34" charset="0"/>
                <a:cs typeface="Arial" pitchFamily="34" charset="0"/>
              </a:rPr>
              <a:t>Disease lesions start to small to see.  </a:t>
            </a:r>
          </a:p>
          <a:p>
            <a:endParaRPr lang="en-US" sz="2400" dirty="0">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1447645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dissolve">
                                      <p:cBhvr>
                                        <p:cTn id="14" dur="500"/>
                                        <p:tgtEl>
                                          <p:spTgt spid="10"/>
                                        </p:tgtEl>
                                      </p:cBhvr>
                                    </p:animEffect>
                                  </p:childTnLst>
                                </p:cTn>
                              </p:par>
                              <p:par>
                                <p:cTn id="15" presetID="9"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par>
                                <p:cTn id="18" presetID="9"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par>
                                <p:cTn id="21" presetID="9"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dissolv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3D804-787A-1F49-B51E-9EBD462B9698}"/>
              </a:ext>
            </a:extLst>
          </p:cNvPr>
          <p:cNvSpPr>
            <a:spLocks noGrp="1"/>
          </p:cNvSpPr>
          <p:nvPr>
            <p:ph type="title"/>
          </p:nvPr>
        </p:nvSpPr>
        <p:spPr/>
        <p:txBody>
          <a:bodyPr/>
          <a:lstStyle/>
          <a:p>
            <a:pPr eaLnBrk="1" fontAlgn="auto" hangingPunct="1">
              <a:spcAft>
                <a:spcPts val="0"/>
              </a:spcAft>
              <a:defRPr/>
            </a:pPr>
            <a:r>
              <a:rPr lang="en-US" dirty="0">
                <a:latin typeface="Arial" panose="020B0604020202020204" pitchFamily="34" charset="0"/>
                <a:cs typeface="Arial" panose="020B0604020202020204" pitchFamily="34" charset="0"/>
              </a:rPr>
              <a:t>Mobility in plants</a:t>
            </a:r>
          </a:p>
        </p:txBody>
      </p:sp>
      <p:sp>
        <p:nvSpPr>
          <p:cNvPr id="3" name="Text Placeholder 2">
            <a:extLst>
              <a:ext uri="{FF2B5EF4-FFF2-40B4-BE49-F238E27FC236}">
                <a16:creationId xmlns:a16="http://schemas.microsoft.com/office/drawing/2014/main" id="{4D36FD85-1D1F-A343-A9CE-A1E87901B1C9}"/>
              </a:ext>
            </a:extLst>
          </p:cNvPr>
          <p:cNvSpPr>
            <a:spLocks noGrp="1"/>
          </p:cNvSpPr>
          <p:nvPr>
            <p:ph type="body" idx="1"/>
          </p:nvPr>
        </p:nvSpPr>
        <p:spPr/>
        <p:txBody>
          <a:bodyPr/>
          <a:lstStyle/>
          <a:p>
            <a:pPr eaLnBrk="1" fontAlgn="auto" hangingPunct="1">
              <a:spcAft>
                <a:spcPts val="0"/>
              </a:spcAft>
              <a:defRPr/>
            </a:pPr>
            <a:r>
              <a:rPr lang="en-US" sz="2400" dirty="0">
                <a:latin typeface="Arial" panose="020B0604020202020204" pitchFamily="34" charset="0"/>
                <a:cs typeface="Arial" panose="020B0604020202020204" pitchFamily="34" charset="0"/>
              </a:rPr>
              <a:t>Contact (protectants)</a:t>
            </a:r>
          </a:p>
        </p:txBody>
      </p:sp>
      <p:sp>
        <p:nvSpPr>
          <p:cNvPr id="4" name="Content Placeholder 3">
            <a:extLst>
              <a:ext uri="{FF2B5EF4-FFF2-40B4-BE49-F238E27FC236}">
                <a16:creationId xmlns:a16="http://schemas.microsoft.com/office/drawing/2014/main" id="{0A6EBC97-BBE9-1C45-90A5-92693D5063BE}"/>
              </a:ext>
            </a:extLst>
          </p:cNvPr>
          <p:cNvSpPr>
            <a:spLocks noGrp="1"/>
          </p:cNvSpPr>
          <p:nvPr>
            <p:ph sz="half" idx="2"/>
          </p:nvPr>
        </p:nvSpPr>
        <p:spPr/>
        <p:txBody>
          <a:bodyPr>
            <a:noAutofit/>
          </a:bodyPr>
          <a:lstStyle/>
          <a:p>
            <a:pPr eaLnBrk="1" fontAlgn="auto" hangingPunct="1">
              <a:spcAft>
                <a:spcPts val="0"/>
              </a:spcAft>
              <a:defRPr/>
            </a:pPr>
            <a:r>
              <a:rPr lang="en-US" dirty="0">
                <a:latin typeface="Arial" panose="020B0604020202020204" pitchFamily="34" charset="0"/>
                <a:cs typeface="Arial" panose="020B0604020202020204" pitchFamily="34" charset="0"/>
              </a:rPr>
              <a:t>Remain on surface of the plant</a:t>
            </a:r>
          </a:p>
          <a:p>
            <a:pPr eaLnBrk="1" fontAlgn="auto" hangingPunct="1">
              <a:spcAft>
                <a:spcPts val="0"/>
              </a:spcAft>
              <a:defRPr/>
            </a:pPr>
            <a:r>
              <a:rPr lang="en-US" sz="2000" dirty="0">
                <a:latin typeface="Arial" panose="020B0604020202020204" pitchFamily="34" charset="0"/>
                <a:cs typeface="Arial" panose="020B0604020202020204" pitchFamily="34" charset="0"/>
              </a:rPr>
              <a:t>Examples include:</a:t>
            </a:r>
          </a:p>
          <a:p>
            <a:pPr lvl="1" eaLnBrk="1" fontAlgn="auto" hangingPunct="1">
              <a:spcAft>
                <a:spcPts val="0"/>
              </a:spcAft>
              <a:defRPr/>
            </a:pPr>
            <a:r>
              <a:rPr lang="en-US" dirty="0">
                <a:latin typeface="Arial" panose="020B0604020202020204" pitchFamily="34" charset="0"/>
                <a:cs typeface="Arial" panose="020B0604020202020204" pitchFamily="34" charset="0"/>
              </a:rPr>
              <a:t>chlorothalonil (e.g., Bravo</a:t>
            </a:r>
            <a:r>
              <a:rPr lang="en-US" baseline="30000" dirty="0">
                <a:solidFill>
                  <a:schemeClr val="tx1"/>
                </a:solidFill>
              </a:rPr>
              <a:t>®</a:t>
            </a:r>
            <a:r>
              <a:rPr lang="en-US" dirty="0">
                <a:latin typeface="Arial" panose="020B0604020202020204" pitchFamily="34" charset="0"/>
                <a:cs typeface="Arial" panose="020B0604020202020204" pitchFamily="34" charset="0"/>
              </a:rPr>
              <a:t>)</a:t>
            </a:r>
          </a:p>
          <a:p>
            <a:pPr lvl="1" eaLnBrk="1" fontAlgn="auto" hangingPunct="1">
              <a:spcAft>
                <a:spcPts val="0"/>
              </a:spcAft>
              <a:defRPr/>
            </a:pPr>
            <a:r>
              <a:rPr lang="en-US" dirty="0">
                <a:latin typeface="Arial" panose="020B0604020202020204" pitchFamily="34" charset="0"/>
                <a:cs typeface="Arial" panose="020B0604020202020204" pitchFamily="34" charset="0"/>
              </a:rPr>
              <a:t>mancozeb (e.g., </a:t>
            </a:r>
            <a:r>
              <a:rPr lang="en-US" dirty="0" err="1">
                <a:latin typeface="Arial" panose="020B0604020202020204" pitchFamily="34" charset="0"/>
                <a:cs typeface="Arial" panose="020B0604020202020204" pitchFamily="34" charset="0"/>
              </a:rPr>
              <a:t>Dithane</a:t>
            </a:r>
            <a:r>
              <a:rPr lang="en-US" baseline="30000" dirty="0">
                <a:solidFill>
                  <a:schemeClr val="tx1"/>
                </a:solidFill>
              </a:rPr>
              <a:t>®</a:t>
            </a:r>
            <a:r>
              <a:rPr lang="en-US" dirty="0">
                <a:latin typeface="Arial" panose="020B0604020202020204" pitchFamily="34" charset="0"/>
                <a:cs typeface="Arial" panose="020B0604020202020204" pitchFamily="34" charset="0"/>
              </a:rPr>
              <a:t>)</a:t>
            </a:r>
          </a:p>
          <a:p>
            <a:pPr lvl="1" eaLnBrk="1" fontAlgn="auto" hangingPunct="1">
              <a:spcAft>
                <a:spcPts val="0"/>
              </a:spcAft>
              <a:defRPr/>
            </a:pPr>
            <a:r>
              <a:rPr lang="en-US" dirty="0" err="1">
                <a:latin typeface="Arial" panose="020B0604020202020204" pitchFamily="34" charset="0"/>
                <a:cs typeface="Arial" panose="020B0604020202020204" pitchFamily="34" charset="0"/>
              </a:rPr>
              <a:t>ziram</a:t>
            </a:r>
            <a:r>
              <a:rPr lang="en-US" dirty="0">
                <a:latin typeface="Arial" panose="020B0604020202020204" pitchFamily="34" charset="0"/>
                <a:cs typeface="Arial" panose="020B0604020202020204" pitchFamily="34" charset="0"/>
              </a:rPr>
              <a:t> </a:t>
            </a:r>
          </a:p>
          <a:p>
            <a:pPr lvl="1" eaLnBrk="1" fontAlgn="auto" hangingPunct="1">
              <a:spcAft>
                <a:spcPts val="0"/>
              </a:spcAft>
              <a:defRPr/>
            </a:pPr>
            <a:r>
              <a:rPr lang="en-US" dirty="0">
                <a:latin typeface="Arial" panose="020B0604020202020204" pitchFamily="34" charset="0"/>
                <a:cs typeface="Arial" panose="020B0604020202020204" pitchFamily="34" charset="0"/>
              </a:rPr>
              <a:t>copper (e.g., </a:t>
            </a:r>
            <a:r>
              <a:rPr lang="en-US" dirty="0" err="1">
                <a:latin typeface="Arial" panose="020B0604020202020204" pitchFamily="34" charset="0"/>
                <a:cs typeface="Arial" panose="020B0604020202020204" pitchFamily="34" charset="0"/>
              </a:rPr>
              <a:t>Kocide</a:t>
            </a:r>
            <a:r>
              <a:rPr lang="en-US" baseline="30000" dirty="0">
                <a:solidFill>
                  <a:schemeClr val="tx1"/>
                </a:solidFill>
              </a:rPr>
              <a:t>®</a:t>
            </a:r>
            <a:r>
              <a:rPr lang="en-US" dirty="0">
                <a:latin typeface="Arial" panose="020B0604020202020204" pitchFamily="34" charset="0"/>
                <a:cs typeface="Arial" panose="020B0604020202020204" pitchFamily="34" charset="0"/>
              </a:rPr>
              <a:t>)</a:t>
            </a:r>
          </a:p>
          <a:p>
            <a:pPr lvl="1" eaLnBrk="1" fontAlgn="auto" hangingPunct="1">
              <a:spcAft>
                <a:spcPts val="0"/>
              </a:spcAft>
              <a:defRPr/>
            </a:pPr>
            <a:r>
              <a:rPr lang="en-US" dirty="0">
                <a:latin typeface="Arial" panose="020B0604020202020204" pitchFamily="34" charset="0"/>
                <a:cs typeface="Arial" panose="020B0604020202020204" pitchFamily="34" charset="0"/>
              </a:rPr>
              <a:t>quinoxyfen (e.g., </a:t>
            </a:r>
            <a:r>
              <a:rPr lang="en-US" dirty="0" err="1">
                <a:latin typeface="Arial" panose="020B0604020202020204" pitchFamily="34" charset="0"/>
                <a:cs typeface="Arial" panose="020B0604020202020204" pitchFamily="34" charset="0"/>
              </a:rPr>
              <a:t>Quintec</a:t>
            </a:r>
            <a:r>
              <a:rPr lang="en-US" baseline="30000" dirty="0">
                <a:solidFill>
                  <a:schemeClr val="tx1"/>
                </a:solidFill>
              </a:rPr>
              <a:t>®</a:t>
            </a:r>
            <a:r>
              <a:rPr lang="en-US" dirty="0">
                <a:latin typeface="Arial" panose="020B0604020202020204" pitchFamily="34" charset="0"/>
                <a:cs typeface="Arial" panose="020B0604020202020204" pitchFamily="34" charset="0"/>
              </a:rPr>
              <a:t>)</a:t>
            </a:r>
          </a:p>
          <a:p>
            <a:pPr eaLnBrk="1" fontAlgn="auto" hangingPunct="1">
              <a:spcAft>
                <a:spcPts val="0"/>
              </a:spcAft>
              <a:defRPr/>
            </a:pPr>
            <a:endParaRPr lang="en-US" dirty="0">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5AB15D7E-CC95-6B4C-860D-34EF6041165F}"/>
              </a:ext>
            </a:extLst>
          </p:cNvPr>
          <p:cNvSpPr>
            <a:spLocks noGrp="1"/>
          </p:cNvSpPr>
          <p:nvPr>
            <p:ph type="body" sz="quarter" idx="3"/>
          </p:nvPr>
        </p:nvSpPr>
        <p:spPr/>
        <p:txBody>
          <a:bodyPr/>
          <a:lstStyle/>
          <a:p>
            <a:pPr eaLnBrk="1" fontAlgn="auto" hangingPunct="1">
              <a:spcAft>
                <a:spcPts val="0"/>
              </a:spcAft>
              <a:defRPr/>
            </a:pPr>
            <a:r>
              <a:rPr sz="2400" dirty="0" err="1">
                <a:latin typeface="Arial" panose="020B0604020202020204" pitchFamily="34" charset="0"/>
                <a:cs typeface="Arial" panose="020B0604020202020204" pitchFamily="34" charset="0"/>
              </a:rPr>
              <a:t>Systemics</a:t>
            </a:r>
            <a:r>
              <a:rPr sz="2400" dirty="0">
                <a:latin typeface="Arial" panose="020B0604020202020204" pitchFamily="34" charset="0"/>
                <a:cs typeface="Arial" panose="020B0604020202020204" pitchFamily="34" charset="0"/>
              </a:rPr>
              <a:t> (penetrants)</a:t>
            </a:r>
          </a:p>
        </p:txBody>
      </p:sp>
      <p:sp>
        <p:nvSpPr>
          <p:cNvPr id="6" name="Content Placeholder 5">
            <a:extLst>
              <a:ext uri="{FF2B5EF4-FFF2-40B4-BE49-F238E27FC236}">
                <a16:creationId xmlns:a16="http://schemas.microsoft.com/office/drawing/2014/main" id="{0FB3D91F-E793-8C47-96E1-17E928DF2705}"/>
              </a:ext>
            </a:extLst>
          </p:cNvPr>
          <p:cNvSpPr>
            <a:spLocks noGrp="1"/>
          </p:cNvSpPr>
          <p:nvPr>
            <p:ph sz="quarter" idx="4"/>
          </p:nvPr>
        </p:nvSpPr>
        <p:spPr/>
        <p:txBody>
          <a:bodyPr/>
          <a:lstStyle/>
          <a:p>
            <a:pPr eaLnBrk="1" fontAlgn="auto" hangingPunct="1">
              <a:spcAft>
                <a:spcPts val="0"/>
              </a:spcAft>
              <a:defRPr/>
            </a:pPr>
            <a:r>
              <a:rPr lang="en-US" dirty="0">
                <a:latin typeface="Arial" panose="020B0604020202020204" pitchFamily="34" charset="0"/>
                <a:cs typeface="Arial" panose="020B0604020202020204" pitchFamily="34" charset="0"/>
              </a:rPr>
              <a:t>Absorbed into the plant</a:t>
            </a:r>
          </a:p>
          <a:p>
            <a:pPr eaLnBrk="1" fontAlgn="auto" hangingPunct="1">
              <a:spcAft>
                <a:spcPts val="0"/>
              </a:spcAft>
              <a:defRPr/>
            </a:pPr>
            <a:r>
              <a:rPr lang="en-US" sz="2000" dirty="0">
                <a:latin typeface="Arial" panose="020B0604020202020204" pitchFamily="34" charset="0"/>
                <a:cs typeface="Arial" panose="020B0604020202020204" pitchFamily="34" charset="0"/>
              </a:rPr>
              <a:t>Examples include:</a:t>
            </a:r>
          </a:p>
          <a:p>
            <a:pPr lvl="1" eaLnBrk="1" fontAlgn="auto" hangingPunct="1">
              <a:spcAft>
                <a:spcPts val="0"/>
              </a:spcAft>
              <a:defRPr/>
            </a:pPr>
            <a:r>
              <a:rPr lang="en-US" dirty="0" err="1">
                <a:latin typeface="Arial" panose="020B0604020202020204" pitchFamily="34" charset="0"/>
                <a:cs typeface="Arial" panose="020B0604020202020204" pitchFamily="34" charset="0"/>
              </a:rPr>
              <a:t>boscalid</a:t>
            </a:r>
            <a:r>
              <a:rPr lang="en-US" dirty="0">
                <a:latin typeface="Arial" panose="020B0604020202020204" pitchFamily="34" charset="0"/>
                <a:cs typeface="Arial" panose="020B0604020202020204" pitchFamily="34" charset="0"/>
              </a:rPr>
              <a:t> (e.g., Endura</a:t>
            </a:r>
            <a:r>
              <a:rPr lang="en-US" baseline="30000" dirty="0">
                <a:solidFill>
                  <a:schemeClr val="tx1"/>
                </a:solidFill>
              </a:rPr>
              <a:t>®</a:t>
            </a:r>
            <a:r>
              <a:rPr lang="en-US" dirty="0">
                <a:latin typeface="Arial" panose="020B0604020202020204" pitchFamily="34" charset="0"/>
                <a:cs typeface="Arial" panose="020B0604020202020204" pitchFamily="34" charset="0"/>
              </a:rPr>
              <a:t>)</a:t>
            </a:r>
          </a:p>
          <a:p>
            <a:pPr lvl="1" eaLnBrk="1" fontAlgn="auto" hangingPunct="1">
              <a:spcAft>
                <a:spcPts val="0"/>
              </a:spcAft>
              <a:defRPr/>
            </a:pPr>
            <a:r>
              <a:rPr lang="en-US" dirty="0">
                <a:latin typeface="Arial" panose="020B0604020202020204" pitchFamily="34" charset="0"/>
                <a:cs typeface="Arial" panose="020B0604020202020204" pitchFamily="34" charset="0"/>
              </a:rPr>
              <a:t>	penthiopyrad (e.g., </a:t>
            </a:r>
            <a:r>
              <a:rPr lang="en-US" dirty="0" err="1">
                <a:latin typeface="Arial" panose="020B0604020202020204" pitchFamily="34" charset="0"/>
                <a:cs typeface="Arial" panose="020B0604020202020204" pitchFamily="34" charset="0"/>
              </a:rPr>
              <a:t>Fontelis</a:t>
            </a:r>
            <a:r>
              <a:rPr lang="en-US" baseline="30000" dirty="0">
                <a:solidFill>
                  <a:schemeClr val="tx1"/>
                </a:solidFill>
              </a:rPr>
              <a:t>®</a:t>
            </a:r>
            <a:r>
              <a:rPr lang="en-US" dirty="0">
                <a:latin typeface="Arial" panose="020B0604020202020204" pitchFamily="34" charset="0"/>
                <a:cs typeface="Arial" panose="020B0604020202020204" pitchFamily="34" charset="0"/>
              </a:rPr>
              <a:t>)</a:t>
            </a:r>
          </a:p>
          <a:p>
            <a:pPr lvl="1" eaLnBrk="1" fontAlgn="auto" hangingPunct="1">
              <a:spcAft>
                <a:spcPts val="0"/>
              </a:spcAft>
              <a:defRPr/>
            </a:pPr>
            <a:r>
              <a:rPr lang="en-US" dirty="0">
                <a:latin typeface="Arial" panose="020B0604020202020204" pitchFamily="34" charset="0"/>
                <a:cs typeface="Arial" panose="020B0604020202020204" pitchFamily="34" charset="0"/>
              </a:rPr>
              <a:t>Propamocarb e.g., </a:t>
            </a:r>
            <a:r>
              <a:rPr lang="en-US" dirty="0" err="1">
                <a:latin typeface="Arial" panose="020B0604020202020204" pitchFamily="34" charset="0"/>
                <a:cs typeface="Arial" panose="020B0604020202020204" pitchFamily="34" charset="0"/>
              </a:rPr>
              <a:t>Previcur</a:t>
            </a:r>
            <a:r>
              <a:rPr lang="en-US" dirty="0">
                <a:latin typeface="Arial" panose="020B0604020202020204" pitchFamily="34" charset="0"/>
                <a:cs typeface="Arial" panose="020B0604020202020204" pitchFamily="34" charset="0"/>
              </a:rPr>
              <a:t> Flex</a:t>
            </a:r>
            <a:r>
              <a:rPr lang="en-US" baseline="30000" dirty="0">
                <a:solidFill>
                  <a:schemeClr val="tx1"/>
                </a:solidFill>
              </a:rPr>
              <a:t>®</a:t>
            </a:r>
            <a:r>
              <a:rPr lang="en-US" dirty="0">
                <a:latin typeface="Arial" panose="020B0604020202020204" pitchFamily="34" charset="0"/>
                <a:cs typeface="Arial" panose="020B0604020202020204" pitchFamily="34" charset="0"/>
              </a:rPr>
              <a:t>)</a:t>
            </a:r>
          </a:p>
          <a:p>
            <a:pPr lvl="1" eaLnBrk="1" fontAlgn="auto" hangingPunct="1">
              <a:spcAft>
                <a:spcPts val="0"/>
              </a:spcAft>
              <a:defRPr/>
            </a:pPr>
            <a:r>
              <a:rPr lang="en-US" dirty="0">
                <a:latin typeface="Arial" panose="020B0604020202020204" pitchFamily="34" charset="0"/>
                <a:cs typeface="Arial" panose="020B0604020202020204" pitchFamily="34" charset="0"/>
              </a:rPr>
              <a:t>thiophanate methyl (e.g., </a:t>
            </a:r>
            <a:r>
              <a:rPr lang="en-US" dirty="0" err="1">
                <a:latin typeface="Arial" panose="020B0604020202020204" pitchFamily="34" charset="0"/>
                <a:cs typeface="Arial" panose="020B0604020202020204" pitchFamily="34" charset="0"/>
              </a:rPr>
              <a:t>Topsin</a:t>
            </a:r>
            <a:r>
              <a:rPr lang="en-US" dirty="0">
                <a:latin typeface="Arial" panose="020B0604020202020204" pitchFamily="34" charset="0"/>
                <a:cs typeface="Arial" panose="020B0604020202020204" pitchFamily="34" charset="0"/>
              </a:rPr>
              <a:t> M</a:t>
            </a:r>
            <a:r>
              <a:rPr lang="en-US" baseline="30000" dirty="0">
                <a:solidFill>
                  <a:schemeClr val="tx1"/>
                </a:solidFill>
              </a:rPr>
              <a:t>®</a:t>
            </a:r>
            <a:r>
              <a:rPr lang="en-US" dirty="0">
                <a:latin typeface="Arial" panose="020B0604020202020204" pitchFamily="34" charset="0"/>
                <a:cs typeface="Arial" panose="020B0604020202020204" pitchFamily="34" charset="0"/>
              </a:rPr>
              <a:t>)</a:t>
            </a:r>
          </a:p>
        </p:txBody>
      </p:sp>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6A1DC-834B-584E-AD17-2B3DAFAE100D}"/>
              </a:ext>
            </a:extLst>
          </p:cNvPr>
          <p:cNvSpPr>
            <a:spLocks noGrp="1"/>
          </p:cNvSpPr>
          <p:nvPr>
            <p:ph type="title"/>
          </p:nvPr>
        </p:nvSpPr>
        <p:spPr/>
        <p:txBody>
          <a:bodyPr/>
          <a:lstStyle/>
          <a:p>
            <a:pPr>
              <a:defRPr/>
            </a:pPr>
            <a:r>
              <a:rPr lang="en-US" sz="3600" dirty="0">
                <a:latin typeface="Arial" panose="020B0604020202020204" pitchFamily="34" charset="0"/>
                <a:cs typeface="Arial" panose="020B0604020202020204" pitchFamily="34" charset="0"/>
              </a:rPr>
              <a:t>Systemic fungicides mobility ranges from….</a:t>
            </a:r>
          </a:p>
        </p:txBody>
      </p:sp>
      <p:sp>
        <p:nvSpPr>
          <p:cNvPr id="3" name="Content Placeholder 2">
            <a:extLst>
              <a:ext uri="{FF2B5EF4-FFF2-40B4-BE49-F238E27FC236}">
                <a16:creationId xmlns:a16="http://schemas.microsoft.com/office/drawing/2014/main" id="{F96F5AB7-A457-904E-957F-4C4710C18985}"/>
              </a:ext>
            </a:extLst>
          </p:cNvPr>
          <p:cNvSpPr>
            <a:spLocks noGrp="1"/>
          </p:cNvSpPr>
          <p:nvPr>
            <p:ph idx="1"/>
          </p:nvPr>
        </p:nvSpPr>
        <p:spPr/>
        <p:txBody>
          <a:bodyPr/>
          <a:lstStyle/>
          <a:p>
            <a:pPr>
              <a:defRPr/>
            </a:pPr>
            <a:r>
              <a:rPr lang="en-US" dirty="0" err="1"/>
              <a:t>Translaminar</a:t>
            </a:r>
            <a:r>
              <a:rPr lang="en-US" dirty="0"/>
              <a:t>/locally systemic-penetrates plant tissue, no or just local movement. </a:t>
            </a:r>
          </a:p>
          <a:p>
            <a:pPr>
              <a:defRPr/>
            </a:pPr>
            <a:r>
              <a:rPr lang="en-US" dirty="0"/>
              <a:t>Examples:</a:t>
            </a:r>
          </a:p>
          <a:p>
            <a:pPr lvl="1">
              <a:defRPr/>
            </a:pPr>
            <a:r>
              <a:rPr lang="en-US" dirty="0" err="1"/>
              <a:t>ipridione</a:t>
            </a:r>
            <a:r>
              <a:rPr lang="en-US" dirty="0"/>
              <a:t> (</a:t>
            </a:r>
            <a:r>
              <a:rPr lang="en-US" dirty="0" err="1"/>
              <a:t>Rovral</a:t>
            </a:r>
            <a:r>
              <a:rPr lang="en-US" baseline="30000" dirty="0">
                <a:solidFill>
                  <a:schemeClr val="tx1"/>
                </a:solidFill>
              </a:rPr>
              <a:t>®</a:t>
            </a:r>
            <a:r>
              <a:rPr lang="en-US" dirty="0"/>
              <a:t>)-early blight &amp; white mold of potato</a:t>
            </a:r>
          </a:p>
          <a:p>
            <a:pPr lvl="1">
              <a:defRPr/>
            </a:pPr>
            <a:r>
              <a:rPr lang="en-US" dirty="0" err="1"/>
              <a:t>boscalid</a:t>
            </a:r>
            <a:r>
              <a:rPr lang="en-US" dirty="0"/>
              <a:t> (Endura</a:t>
            </a:r>
            <a:r>
              <a:rPr lang="en-US" baseline="30000" dirty="0">
                <a:solidFill>
                  <a:schemeClr val="tx1"/>
                </a:solidFill>
              </a:rPr>
              <a:t>®</a:t>
            </a:r>
            <a:r>
              <a:rPr lang="en-US" dirty="0"/>
              <a:t>, one component of Pristine</a:t>
            </a:r>
            <a:r>
              <a:rPr lang="en-US" baseline="30000" dirty="0">
                <a:solidFill>
                  <a:schemeClr val="tx1"/>
                </a:solidFill>
              </a:rPr>
              <a:t>®</a:t>
            </a:r>
            <a:r>
              <a:rPr lang="en-US" dirty="0"/>
              <a:t>)</a:t>
            </a:r>
          </a:p>
          <a:p>
            <a:pPr lvl="2">
              <a:defRPr/>
            </a:pPr>
            <a:r>
              <a:rPr lang="en-US" dirty="0" err="1"/>
              <a:t>Endura</a:t>
            </a:r>
            <a:r>
              <a:rPr lang="en-US" dirty="0"/>
              <a:t>-gray mold &amp; early blight</a:t>
            </a:r>
          </a:p>
          <a:p>
            <a:pPr lvl="2">
              <a:defRPr/>
            </a:pPr>
            <a:r>
              <a:rPr lang="en-US" dirty="0"/>
              <a:t>Pristine-anthracnose and powdery mildew of cucurbits</a:t>
            </a:r>
          </a:p>
          <a:p>
            <a:pPr>
              <a:defRPr/>
            </a:pPr>
            <a:endParaRPr lang="en-US" dirty="0"/>
          </a:p>
        </p:txBody>
      </p:sp>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3" descr="leaf">
            <a:extLst>
              <a:ext uri="{FF2B5EF4-FFF2-40B4-BE49-F238E27FC236}">
                <a16:creationId xmlns:a16="http://schemas.microsoft.com/office/drawing/2014/main" id="{CCA4DCDC-7986-2949-9F04-498AFDB307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286000"/>
            <a:ext cx="4505325"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4">
            <a:extLst>
              <a:ext uri="{FF2B5EF4-FFF2-40B4-BE49-F238E27FC236}">
                <a16:creationId xmlns:a16="http://schemas.microsoft.com/office/drawing/2014/main" id="{8A35A531-BDBB-5E45-B5C4-FB2447F58F50}"/>
              </a:ext>
            </a:extLst>
          </p:cNvPr>
          <p:cNvGrpSpPr>
            <a:grpSpLocks/>
          </p:cNvGrpSpPr>
          <p:nvPr/>
        </p:nvGrpSpPr>
        <p:grpSpPr bwMode="auto">
          <a:xfrm>
            <a:off x="3433763" y="2576513"/>
            <a:ext cx="2863850" cy="871537"/>
            <a:chOff x="3434443" y="2557600"/>
            <a:chExt cx="2862943" cy="871400"/>
          </a:xfrm>
        </p:grpSpPr>
        <p:sp>
          <p:nvSpPr>
            <p:cNvPr id="14" name="Oval 13">
              <a:extLst>
                <a:ext uri="{FF2B5EF4-FFF2-40B4-BE49-F238E27FC236}">
                  <a16:creationId xmlns:a16="http://schemas.microsoft.com/office/drawing/2014/main" id="{A4ADDD2F-D722-764D-82A6-53A6AE57684F}"/>
                </a:ext>
              </a:extLst>
            </p:cNvPr>
            <p:cNvSpPr/>
            <p:nvPr/>
          </p:nvSpPr>
          <p:spPr>
            <a:xfrm>
              <a:off x="3434443" y="2971872"/>
              <a:ext cx="76176" cy="761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a:extLst>
                <a:ext uri="{FF2B5EF4-FFF2-40B4-BE49-F238E27FC236}">
                  <a16:creationId xmlns:a16="http://schemas.microsoft.com/office/drawing/2014/main" id="{D354E1EB-B2BF-E442-AA68-7BE7CFD1C0A7}"/>
                </a:ext>
              </a:extLst>
            </p:cNvPr>
            <p:cNvSpPr/>
            <p:nvPr/>
          </p:nvSpPr>
          <p:spPr>
            <a:xfrm>
              <a:off x="3586795" y="3124248"/>
              <a:ext cx="76176" cy="761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Oval 15">
              <a:extLst>
                <a:ext uri="{FF2B5EF4-FFF2-40B4-BE49-F238E27FC236}">
                  <a16:creationId xmlns:a16="http://schemas.microsoft.com/office/drawing/2014/main" id="{958444DB-7279-D04E-8905-23FCDDC8241F}"/>
                </a:ext>
              </a:extLst>
            </p:cNvPr>
            <p:cNvSpPr/>
            <p:nvPr/>
          </p:nvSpPr>
          <p:spPr>
            <a:xfrm>
              <a:off x="3815322" y="2913144"/>
              <a:ext cx="76176" cy="761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Oval 16">
              <a:extLst>
                <a:ext uri="{FF2B5EF4-FFF2-40B4-BE49-F238E27FC236}">
                  <a16:creationId xmlns:a16="http://schemas.microsoft.com/office/drawing/2014/main" id="{3A26A246-616E-2344-9AC3-53B54D115CB1}"/>
                </a:ext>
              </a:extLst>
            </p:cNvPr>
            <p:cNvSpPr/>
            <p:nvPr/>
          </p:nvSpPr>
          <p:spPr>
            <a:xfrm>
              <a:off x="3967674" y="3184563"/>
              <a:ext cx="76176" cy="761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a:extLst>
                <a:ext uri="{FF2B5EF4-FFF2-40B4-BE49-F238E27FC236}">
                  <a16:creationId xmlns:a16="http://schemas.microsoft.com/office/drawing/2014/main" id="{05EA5646-A56C-F54E-870F-989522E93074}"/>
                </a:ext>
              </a:extLst>
            </p:cNvPr>
            <p:cNvSpPr/>
            <p:nvPr/>
          </p:nvSpPr>
          <p:spPr>
            <a:xfrm>
              <a:off x="4196202" y="2836956"/>
              <a:ext cx="76176" cy="761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Oval 18">
              <a:extLst>
                <a:ext uri="{FF2B5EF4-FFF2-40B4-BE49-F238E27FC236}">
                  <a16:creationId xmlns:a16="http://schemas.microsoft.com/office/drawing/2014/main" id="{34FCAE0B-EC88-AE48-BAC4-20DCDED1E89B}"/>
                </a:ext>
              </a:extLst>
            </p:cNvPr>
            <p:cNvSpPr/>
            <p:nvPr/>
          </p:nvSpPr>
          <p:spPr>
            <a:xfrm>
              <a:off x="4496144" y="3352812"/>
              <a:ext cx="76176" cy="761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a:extLst>
                <a:ext uri="{FF2B5EF4-FFF2-40B4-BE49-F238E27FC236}">
                  <a16:creationId xmlns:a16="http://schemas.microsoft.com/office/drawing/2014/main" id="{ABCA05E6-9BC5-4143-A0B7-D8ECAD10C9A6}"/>
                </a:ext>
              </a:extLst>
            </p:cNvPr>
            <p:cNvSpPr/>
            <p:nvPr/>
          </p:nvSpPr>
          <p:spPr>
            <a:xfrm>
              <a:off x="4470752" y="2924254"/>
              <a:ext cx="76176" cy="761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a:extLst>
                <a:ext uri="{FF2B5EF4-FFF2-40B4-BE49-F238E27FC236}">
                  <a16:creationId xmlns:a16="http://schemas.microsoft.com/office/drawing/2014/main" id="{40601E8C-0947-7540-BEC0-550BD1701067}"/>
                </a:ext>
              </a:extLst>
            </p:cNvPr>
            <p:cNvSpPr/>
            <p:nvPr/>
          </p:nvSpPr>
          <p:spPr>
            <a:xfrm>
              <a:off x="4872262" y="3335353"/>
              <a:ext cx="76176" cy="761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a:extLst>
                <a:ext uri="{FF2B5EF4-FFF2-40B4-BE49-F238E27FC236}">
                  <a16:creationId xmlns:a16="http://schemas.microsoft.com/office/drawing/2014/main" id="{5FF1EA4D-1C80-A741-BE6C-5BC0B5161127}"/>
                </a:ext>
              </a:extLst>
            </p:cNvPr>
            <p:cNvSpPr/>
            <p:nvPr/>
          </p:nvSpPr>
          <p:spPr>
            <a:xfrm>
              <a:off x="5050006" y="2990919"/>
              <a:ext cx="76176" cy="761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a:extLst>
                <a:ext uri="{FF2B5EF4-FFF2-40B4-BE49-F238E27FC236}">
                  <a16:creationId xmlns:a16="http://schemas.microsoft.com/office/drawing/2014/main" id="{99FF60C8-79D6-0C49-969B-F6FE767F87AF}"/>
                </a:ext>
              </a:extLst>
            </p:cNvPr>
            <p:cNvSpPr/>
            <p:nvPr/>
          </p:nvSpPr>
          <p:spPr>
            <a:xfrm>
              <a:off x="5278534" y="2943301"/>
              <a:ext cx="76176" cy="761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Oval 23">
              <a:extLst>
                <a:ext uri="{FF2B5EF4-FFF2-40B4-BE49-F238E27FC236}">
                  <a16:creationId xmlns:a16="http://schemas.microsoft.com/office/drawing/2014/main" id="{1B265111-4CBA-6248-AC53-F637966C0712}"/>
                </a:ext>
              </a:extLst>
            </p:cNvPr>
            <p:cNvSpPr/>
            <p:nvPr/>
          </p:nvSpPr>
          <p:spPr>
            <a:xfrm>
              <a:off x="5468973" y="2981395"/>
              <a:ext cx="76176" cy="761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Oval 24">
              <a:extLst>
                <a:ext uri="{FF2B5EF4-FFF2-40B4-BE49-F238E27FC236}">
                  <a16:creationId xmlns:a16="http://schemas.microsoft.com/office/drawing/2014/main" id="{690FD2A1-9072-2647-896B-9A998E22F698}"/>
                </a:ext>
              </a:extLst>
            </p:cNvPr>
            <p:cNvSpPr/>
            <p:nvPr/>
          </p:nvSpPr>
          <p:spPr>
            <a:xfrm>
              <a:off x="6221210" y="2713151"/>
              <a:ext cx="76176" cy="761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Oval 25">
              <a:extLst>
                <a:ext uri="{FF2B5EF4-FFF2-40B4-BE49-F238E27FC236}">
                  <a16:creationId xmlns:a16="http://schemas.microsoft.com/office/drawing/2014/main" id="{23BDF106-6833-C440-B3ED-8E18069637B5}"/>
                </a:ext>
              </a:extLst>
            </p:cNvPr>
            <p:cNvSpPr/>
            <p:nvPr/>
          </p:nvSpPr>
          <p:spPr>
            <a:xfrm>
              <a:off x="5380102" y="2848066"/>
              <a:ext cx="76176" cy="761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Oval 26">
              <a:extLst>
                <a:ext uri="{FF2B5EF4-FFF2-40B4-BE49-F238E27FC236}">
                  <a16:creationId xmlns:a16="http://schemas.microsoft.com/office/drawing/2014/main" id="{9B867667-E01C-0645-A08D-5C56BFAA5C97}"/>
                </a:ext>
              </a:extLst>
            </p:cNvPr>
            <p:cNvSpPr/>
            <p:nvPr/>
          </p:nvSpPr>
          <p:spPr>
            <a:xfrm>
              <a:off x="4394576" y="2713151"/>
              <a:ext cx="76176" cy="761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Oval 27">
              <a:extLst>
                <a:ext uri="{FF2B5EF4-FFF2-40B4-BE49-F238E27FC236}">
                  <a16:creationId xmlns:a16="http://schemas.microsoft.com/office/drawing/2014/main" id="{D1DE4628-0916-2F45-821B-A985FF9BDC48}"/>
                </a:ext>
              </a:extLst>
            </p:cNvPr>
            <p:cNvSpPr/>
            <p:nvPr/>
          </p:nvSpPr>
          <p:spPr>
            <a:xfrm>
              <a:off x="4688171" y="2738547"/>
              <a:ext cx="76176" cy="761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Oval 28">
              <a:extLst>
                <a:ext uri="{FF2B5EF4-FFF2-40B4-BE49-F238E27FC236}">
                  <a16:creationId xmlns:a16="http://schemas.microsoft.com/office/drawing/2014/main" id="{B592CF13-2A2B-5645-A22F-E40737602F53}"/>
                </a:ext>
              </a:extLst>
            </p:cNvPr>
            <p:cNvSpPr/>
            <p:nvPr/>
          </p:nvSpPr>
          <p:spPr>
            <a:xfrm>
              <a:off x="5202358" y="2575059"/>
              <a:ext cx="76176" cy="761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val 29">
              <a:extLst>
                <a:ext uri="{FF2B5EF4-FFF2-40B4-BE49-F238E27FC236}">
                  <a16:creationId xmlns:a16="http://schemas.microsoft.com/office/drawing/2014/main" id="{2ED5D485-7B8D-FA41-9002-1225249414C0}"/>
                </a:ext>
              </a:extLst>
            </p:cNvPr>
            <p:cNvSpPr/>
            <p:nvPr/>
          </p:nvSpPr>
          <p:spPr>
            <a:xfrm>
              <a:off x="5802243" y="2613153"/>
              <a:ext cx="76176" cy="761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Oval 30">
              <a:extLst>
                <a:ext uri="{FF2B5EF4-FFF2-40B4-BE49-F238E27FC236}">
                  <a16:creationId xmlns:a16="http://schemas.microsoft.com/office/drawing/2014/main" id="{B5247374-BF3A-934A-A1B6-FFD0F408A6D6}"/>
                </a:ext>
              </a:extLst>
            </p:cNvPr>
            <p:cNvSpPr/>
            <p:nvPr/>
          </p:nvSpPr>
          <p:spPr>
            <a:xfrm>
              <a:off x="5359470" y="2595694"/>
              <a:ext cx="76176" cy="761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Oval 31">
              <a:extLst>
                <a:ext uri="{FF2B5EF4-FFF2-40B4-BE49-F238E27FC236}">
                  <a16:creationId xmlns:a16="http://schemas.microsoft.com/office/drawing/2014/main" id="{85DFB659-6B3C-8E43-91E2-A3384688B717}"/>
                </a:ext>
              </a:extLst>
            </p:cNvPr>
            <p:cNvSpPr/>
            <p:nvPr/>
          </p:nvSpPr>
          <p:spPr>
            <a:xfrm>
              <a:off x="5954595" y="2765529"/>
              <a:ext cx="76176" cy="761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Oval 32">
              <a:extLst>
                <a:ext uri="{FF2B5EF4-FFF2-40B4-BE49-F238E27FC236}">
                  <a16:creationId xmlns:a16="http://schemas.microsoft.com/office/drawing/2014/main" id="{0F7835AF-4756-4949-B2E3-CAA1EE8FBCDC}"/>
                </a:ext>
              </a:extLst>
            </p:cNvPr>
            <p:cNvSpPr/>
            <p:nvPr/>
          </p:nvSpPr>
          <p:spPr>
            <a:xfrm>
              <a:off x="5013505" y="2557600"/>
              <a:ext cx="76176" cy="761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a:extLst>
                <a:ext uri="{FF2B5EF4-FFF2-40B4-BE49-F238E27FC236}">
                  <a16:creationId xmlns:a16="http://schemas.microsoft.com/office/drawing/2014/main" id="{A7FD8B6A-9AB2-E04E-941C-66F2513E51B8}"/>
                </a:ext>
              </a:extLst>
            </p:cNvPr>
            <p:cNvSpPr/>
            <p:nvPr/>
          </p:nvSpPr>
          <p:spPr>
            <a:xfrm>
              <a:off x="5938725" y="3009966"/>
              <a:ext cx="76176" cy="76188"/>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6" name="Group 45">
            <a:extLst>
              <a:ext uri="{FF2B5EF4-FFF2-40B4-BE49-F238E27FC236}">
                <a16:creationId xmlns:a16="http://schemas.microsoft.com/office/drawing/2014/main" id="{B0B9A9F3-F11A-454D-9463-2CE8DBA0C931}"/>
              </a:ext>
            </a:extLst>
          </p:cNvPr>
          <p:cNvGrpSpPr>
            <a:grpSpLocks/>
          </p:cNvGrpSpPr>
          <p:nvPr/>
        </p:nvGrpSpPr>
        <p:grpSpPr bwMode="auto">
          <a:xfrm>
            <a:off x="3433763" y="2879725"/>
            <a:ext cx="2897187" cy="1181100"/>
            <a:chOff x="3434443" y="2879271"/>
            <a:chExt cx="2896689" cy="1181645"/>
          </a:xfrm>
        </p:grpSpPr>
        <p:cxnSp>
          <p:nvCxnSpPr>
            <p:cNvPr id="37" name="Straight Arrow Connector 36">
              <a:extLst>
                <a:ext uri="{FF2B5EF4-FFF2-40B4-BE49-F238E27FC236}">
                  <a16:creationId xmlns:a16="http://schemas.microsoft.com/office/drawing/2014/main" id="{C319E32C-8598-A043-8B35-5BA6D0D9D9B4}"/>
                </a:ext>
              </a:extLst>
            </p:cNvPr>
            <p:cNvCxnSpPr/>
            <p:nvPr/>
          </p:nvCxnSpPr>
          <p:spPr>
            <a:xfrm>
              <a:off x="3624910" y="3260447"/>
              <a:ext cx="0" cy="5495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08E90E1-68CA-D14E-91AC-F53931A8A4B2}"/>
                </a:ext>
              </a:extLst>
            </p:cNvPr>
            <p:cNvCxnSpPr/>
            <p:nvPr/>
          </p:nvCxnSpPr>
          <p:spPr>
            <a:xfrm>
              <a:off x="3434443" y="3136565"/>
              <a:ext cx="0" cy="5495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C29E07E0-62B1-9744-ADE6-2C93F0F7BF29}"/>
                </a:ext>
              </a:extLst>
            </p:cNvPr>
            <p:cNvCxnSpPr/>
            <p:nvPr/>
          </p:nvCxnSpPr>
          <p:spPr>
            <a:xfrm>
              <a:off x="4005845" y="3335094"/>
              <a:ext cx="0" cy="5495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29D28D3-4B15-F24F-B5CF-949C0253152F}"/>
                </a:ext>
              </a:extLst>
            </p:cNvPr>
            <p:cNvCxnSpPr/>
            <p:nvPr/>
          </p:nvCxnSpPr>
          <p:spPr>
            <a:xfrm>
              <a:off x="4534391" y="3511388"/>
              <a:ext cx="0" cy="5495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B3BCACD-96E5-7A4C-8876-A8535211CE6A}"/>
                </a:ext>
              </a:extLst>
            </p:cNvPr>
            <p:cNvCxnSpPr/>
            <p:nvPr/>
          </p:nvCxnSpPr>
          <p:spPr>
            <a:xfrm>
              <a:off x="4910564" y="3463741"/>
              <a:ext cx="0" cy="5495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90DB2F3-4F50-BD40-8601-FBF0042F2930}"/>
                </a:ext>
              </a:extLst>
            </p:cNvPr>
            <p:cNvCxnSpPr/>
            <p:nvPr/>
          </p:nvCxnSpPr>
          <p:spPr>
            <a:xfrm>
              <a:off x="6005751" y="3161976"/>
              <a:ext cx="0" cy="5495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C5239E67-4EEB-EC47-9B8A-124361E658AF}"/>
                </a:ext>
              </a:extLst>
            </p:cNvPr>
            <p:cNvCxnSpPr/>
            <p:nvPr/>
          </p:nvCxnSpPr>
          <p:spPr>
            <a:xfrm>
              <a:off x="5139125" y="3088918"/>
              <a:ext cx="0" cy="5495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AF8A3F15-68EE-944B-A911-49C4A309AD8C}"/>
                </a:ext>
              </a:extLst>
            </p:cNvPr>
            <p:cNvCxnSpPr/>
            <p:nvPr/>
          </p:nvCxnSpPr>
          <p:spPr>
            <a:xfrm>
              <a:off x="5574025" y="3146094"/>
              <a:ext cx="0" cy="5495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5E34264F-8932-604E-B539-FB8E4822679F}"/>
                </a:ext>
              </a:extLst>
            </p:cNvPr>
            <p:cNvCxnSpPr/>
            <p:nvPr/>
          </p:nvCxnSpPr>
          <p:spPr>
            <a:xfrm>
              <a:off x="6331132" y="2879271"/>
              <a:ext cx="0" cy="5495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6868" name="TextBox 46">
            <a:extLst>
              <a:ext uri="{FF2B5EF4-FFF2-40B4-BE49-F238E27FC236}">
                <a16:creationId xmlns:a16="http://schemas.microsoft.com/office/drawing/2014/main" id="{92CED226-5B6F-AA45-8E54-5B0052D63B3F}"/>
              </a:ext>
            </a:extLst>
          </p:cNvPr>
          <p:cNvSpPr txBox="1">
            <a:spLocks noChangeArrowheads="1"/>
          </p:cNvSpPr>
          <p:nvPr/>
        </p:nvSpPr>
        <p:spPr bwMode="auto">
          <a:xfrm>
            <a:off x="3043238" y="1379538"/>
            <a:ext cx="3290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t>Translaminar fungicide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a:extLst>
              <a:ext uri="{FF2B5EF4-FFF2-40B4-BE49-F238E27FC236}">
                <a16:creationId xmlns:a16="http://schemas.microsoft.com/office/drawing/2014/main" id="{9FE4C136-1C80-AD4B-AACA-1A80752440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94188" y="762000"/>
            <a:ext cx="4379912" cy="572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a:extLst>
              <a:ext uri="{FF2B5EF4-FFF2-40B4-BE49-F238E27FC236}">
                <a16:creationId xmlns:a16="http://schemas.microsoft.com/office/drawing/2014/main" id="{9B2838A0-6891-814D-93D6-EA719BB8AAAC}"/>
              </a:ext>
            </a:extLst>
          </p:cNvPr>
          <p:cNvSpPr>
            <a:spLocks noChangeArrowheads="1"/>
          </p:cNvSpPr>
          <p:nvPr/>
        </p:nvSpPr>
        <p:spPr bwMode="auto">
          <a:xfrm>
            <a:off x="4549775" y="6149975"/>
            <a:ext cx="1908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chemeClr val="tx2"/>
                </a:solidFill>
              </a:rPr>
              <a:t>http://www.uic.edu/</a:t>
            </a:r>
          </a:p>
        </p:txBody>
      </p:sp>
      <p:sp>
        <p:nvSpPr>
          <p:cNvPr id="8" name="TextBox 7">
            <a:extLst>
              <a:ext uri="{FF2B5EF4-FFF2-40B4-BE49-F238E27FC236}">
                <a16:creationId xmlns:a16="http://schemas.microsoft.com/office/drawing/2014/main" id="{F29CF2E4-C6FB-1041-9896-C6A7D0580EC4}"/>
              </a:ext>
            </a:extLst>
          </p:cNvPr>
          <p:cNvSpPr txBox="1"/>
          <p:nvPr/>
        </p:nvSpPr>
        <p:spPr>
          <a:xfrm>
            <a:off x="609600" y="1828800"/>
            <a:ext cx="3733800" cy="1570038"/>
          </a:xfrm>
          <a:prstGeom prst="rect">
            <a:avLst/>
          </a:prstGeom>
          <a:noFill/>
        </p:spPr>
        <p:txBody>
          <a:bodyPr>
            <a:spAutoFit/>
          </a:bodyPr>
          <a:lstStyle/>
          <a:p>
            <a:pPr>
              <a:defRPr/>
            </a:pPr>
            <a:r>
              <a:rPr lang="en-US" sz="2400" dirty="0" err="1"/>
              <a:t>Translaminar</a:t>
            </a:r>
            <a:r>
              <a:rPr lang="en-US" sz="2400" dirty="0"/>
              <a:t>/</a:t>
            </a:r>
          </a:p>
          <a:p>
            <a:pPr>
              <a:defRPr/>
            </a:pPr>
            <a:r>
              <a:rPr lang="en-US" sz="2400" dirty="0"/>
              <a:t>locally systemic fungicide</a:t>
            </a:r>
          </a:p>
          <a:p>
            <a:pPr marL="342900" indent="-342900">
              <a:buFont typeface="Arial" panose="020B0604020202020204" pitchFamily="34" charset="0"/>
              <a:buChar char="•"/>
              <a:defRPr/>
            </a:pPr>
            <a:r>
              <a:rPr lang="en-US" sz="2400" dirty="0"/>
              <a:t>May move from one side of leaf to the other</a:t>
            </a:r>
          </a:p>
        </p:txBody>
      </p:sp>
      <p:grpSp>
        <p:nvGrpSpPr>
          <p:cNvPr id="37892" name="Group 4">
            <a:extLst>
              <a:ext uri="{FF2B5EF4-FFF2-40B4-BE49-F238E27FC236}">
                <a16:creationId xmlns:a16="http://schemas.microsoft.com/office/drawing/2014/main" id="{71E83E0A-5B42-B446-AA77-E17340FA207D}"/>
              </a:ext>
            </a:extLst>
          </p:cNvPr>
          <p:cNvGrpSpPr>
            <a:grpSpLocks/>
          </p:cNvGrpSpPr>
          <p:nvPr/>
        </p:nvGrpSpPr>
        <p:grpSpPr bwMode="auto">
          <a:xfrm>
            <a:off x="3124200" y="2286000"/>
            <a:ext cx="2667000" cy="1338263"/>
            <a:chOff x="3124200" y="2286000"/>
            <a:chExt cx="2667000" cy="1339056"/>
          </a:xfrm>
        </p:grpSpPr>
        <p:cxnSp>
          <p:nvCxnSpPr>
            <p:cNvPr id="10" name="Straight Arrow Connector 9">
              <a:extLst>
                <a:ext uri="{FF2B5EF4-FFF2-40B4-BE49-F238E27FC236}">
                  <a16:creationId xmlns:a16="http://schemas.microsoft.com/office/drawing/2014/main" id="{AB51E397-729B-9345-AA79-19C2D49568FA}"/>
                </a:ext>
              </a:extLst>
            </p:cNvPr>
            <p:cNvCxnSpPr/>
            <p:nvPr/>
          </p:nvCxnSpPr>
          <p:spPr bwMode="auto">
            <a:xfrm flipV="1">
              <a:off x="3124200" y="2656107"/>
              <a:ext cx="2622550" cy="96894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A4959BB-BE5A-E54E-A933-BD0C14D68273}"/>
                </a:ext>
              </a:extLst>
            </p:cNvPr>
            <p:cNvCxnSpPr/>
            <p:nvPr/>
          </p:nvCxnSpPr>
          <p:spPr bwMode="auto">
            <a:xfrm>
              <a:off x="5791200" y="2286000"/>
              <a:ext cx="0" cy="533716"/>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4" descr="PM-plot 2A">
            <a:extLst>
              <a:ext uri="{FF2B5EF4-FFF2-40B4-BE49-F238E27FC236}">
                <a16:creationId xmlns:a16="http://schemas.microsoft.com/office/drawing/2014/main" id="{0EC5A024-DFCD-8940-A34D-46EE8D903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336"/>
          <a:stretch>
            <a:fillRect/>
          </a:stretch>
        </p:blipFill>
        <p:spPr bwMode="auto">
          <a:xfrm>
            <a:off x="1371600" y="2667000"/>
            <a:ext cx="6096000" cy="377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67F9A28-977F-D24A-BCFF-E1C34653276D}"/>
              </a:ext>
            </a:extLst>
          </p:cNvPr>
          <p:cNvSpPr txBox="1"/>
          <p:nvPr/>
        </p:nvSpPr>
        <p:spPr>
          <a:xfrm>
            <a:off x="838200" y="304800"/>
            <a:ext cx="6934200" cy="1938338"/>
          </a:xfrm>
          <a:prstGeom prst="rect">
            <a:avLst/>
          </a:prstGeom>
          <a:noFill/>
        </p:spPr>
        <p:txBody>
          <a:bodyPr>
            <a:spAutoFit/>
          </a:bodyPr>
          <a:lstStyle/>
          <a:p>
            <a:pPr>
              <a:defRPr/>
            </a:pPr>
            <a:r>
              <a:rPr lang="en-US" sz="2400" dirty="0" err="1"/>
              <a:t>Translaminar</a:t>
            </a:r>
            <a:r>
              <a:rPr lang="en-US" sz="2400" dirty="0"/>
              <a:t>/locally systemic fungicides</a:t>
            </a:r>
          </a:p>
          <a:p>
            <a:pPr marL="342900" indent="-342900">
              <a:buFont typeface="Arial" panose="020B0604020202020204" pitchFamily="34" charset="0"/>
              <a:buChar char="•"/>
              <a:defRPr/>
            </a:pPr>
            <a:r>
              <a:rPr lang="en-US" sz="2400" dirty="0"/>
              <a:t>Are more rain fast then contact fungicides</a:t>
            </a:r>
          </a:p>
          <a:p>
            <a:pPr marL="342900" indent="-342900">
              <a:buFont typeface="Arial" panose="020B0604020202020204" pitchFamily="34" charset="0"/>
              <a:buChar char="•"/>
              <a:defRPr/>
            </a:pPr>
            <a:r>
              <a:rPr lang="en-US" sz="2400" dirty="0"/>
              <a:t>Spray coverage not as important as w/contacts</a:t>
            </a:r>
          </a:p>
          <a:p>
            <a:pPr marL="342900" indent="-342900">
              <a:buFont typeface="Arial" panose="020B0604020202020204" pitchFamily="34" charset="0"/>
              <a:buChar char="•"/>
              <a:defRPr/>
            </a:pPr>
            <a:r>
              <a:rPr lang="en-US" sz="2400" dirty="0"/>
              <a:t>Efficacy on both sides of leaf are important for diseases such as powdery mildew.</a:t>
            </a:r>
          </a:p>
        </p:txBody>
      </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a:extLst>
              <a:ext uri="{FF2B5EF4-FFF2-40B4-BE49-F238E27FC236}">
                <a16:creationId xmlns:a16="http://schemas.microsoft.com/office/drawing/2014/main" id="{83A65B8E-4564-1840-A8BE-DA48BABC55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506538"/>
            <a:ext cx="3810000"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a:extLst>
              <a:ext uri="{FF2B5EF4-FFF2-40B4-BE49-F238E27FC236}">
                <a16:creationId xmlns:a16="http://schemas.microsoft.com/office/drawing/2014/main" id="{B57433AB-0BB6-0F4C-B349-3BE1A263BB1E}"/>
              </a:ext>
            </a:extLst>
          </p:cNvPr>
          <p:cNvSpPr>
            <a:spLocks noChangeArrowheads="1"/>
          </p:cNvSpPr>
          <p:nvPr/>
        </p:nvSpPr>
        <p:spPr bwMode="auto">
          <a:xfrm>
            <a:off x="4549775" y="6149975"/>
            <a:ext cx="1908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chemeClr val="tx2"/>
                </a:solidFill>
              </a:rPr>
              <a:t>http://www.uic.edu/</a:t>
            </a:r>
          </a:p>
        </p:txBody>
      </p:sp>
      <p:sp>
        <p:nvSpPr>
          <p:cNvPr id="39939" name="TextBox 7">
            <a:extLst>
              <a:ext uri="{FF2B5EF4-FFF2-40B4-BE49-F238E27FC236}">
                <a16:creationId xmlns:a16="http://schemas.microsoft.com/office/drawing/2014/main" id="{AC7D6B4A-C3B7-954B-AD8C-C746325354FE}"/>
              </a:ext>
            </a:extLst>
          </p:cNvPr>
          <p:cNvSpPr txBox="1">
            <a:spLocks noChangeArrowheads="1"/>
          </p:cNvSpPr>
          <p:nvPr/>
        </p:nvSpPr>
        <p:spPr bwMode="auto">
          <a:xfrm>
            <a:off x="609600" y="1828800"/>
            <a:ext cx="3733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t>Xylem mobile fungicides</a:t>
            </a:r>
          </a:p>
          <a:p>
            <a:r>
              <a:rPr lang="en-US" altLang="en-US" sz="2400"/>
              <a:t>Move toward tip of plant.</a:t>
            </a:r>
          </a:p>
        </p:txBody>
      </p:sp>
      <p:grpSp>
        <p:nvGrpSpPr>
          <p:cNvPr id="11" name="Group 10">
            <a:extLst>
              <a:ext uri="{FF2B5EF4-FFF2-40B4-BE49-F238E27FC236}">
                <a16:creationId xmlns:a16="http://schemas.microsoft.com/office/drawing/2014/main" id="{59FD7C07-55AC-354A-8A1B-2F72C753E54D}"/>
              </a:ext>
            </a:extLst>
          </p:cNvPr>
          <p:cNvGrpSpPr>
            <a:grpSpLocks/>
          </p:cNvGrpSpPr>
          <p:nvPr/>
        </p:nvGrpSpPr>
        <p:grpSpPr bwMode="auto">
          <a:xfrm>
            <a:off x="5715000" y="2895600"/>
            <a:ext cx="609600" cy="152400"/>
            <a:chOff x="5715000" y="2895600"/>
            <a:chExt cx="609600" cy="152400"/>
          </a:xfrm>
        </p:grpSpPr>
        <p:sp>
          <p:nvSpPr>
            <p:cNvPr id="4" name="Oval 3">
              <a:extLst>
                <a:ext uri="{FF2B5EF4-FFF2-40B4-BE49-F238E27FC236}">
                  <a16:creationId xmlns:a16="http://schemas.microsoft.com/office/drawing/2014/main" id="{84D14E05-A7B9-FC44-99AE-8D697870E57F}"/>
                </a:ext>
              </a:extLst>
            </p:cNvPr>
            <p:cNvSpPr/>
            <p:nvPr/>
          </p:nvSpPr>
          <p:spPr>
            <a:xfrm>
              <a:off x="6172200" y="2895600"/>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Arrow Connector 8">
              <a:extLst>
                <a:ext uri="{FF2B5EF4-FFF2-40B4-BE49-F238E27FC236}">
                  <a16:creationId xmlns:a16="http://schemas.microsoft.com/office/drawing/2014/main" id="{BBB3AE35-6A0B-584F-B982-75EE47ECD431}"/>
                </a:ext>
              </a:extLst>
            </p:cNvPr>
            <p:cNvCxnSpPr/>
            <p:nvPr/>
          </p:nvCxnSpPr>
          <p:spPr>
            <a:xfrm flipH="1">
              <a:off x="5715000" y="2971800"/>
              <a:ext cx="457200" cy="762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CF4B59B3-D8B2-464D-ABAE-473AFFEC3DE1}"/>
              </a:ext>
            </a:extLst>
          </p:cNvPr>
          <p:cNvGrpSpPr>
            <a:grpSpLocks/>
          </p:cNvGrpSpPr>
          <p:nvPr/>
        </p:nvGrpSpPr>
        <p:grpSpPr bwMode="auto">
          <a:xfrm>
            <a:off x="6248400" y="2133600"/>
            <a:ext cx="381000" cy="601663"/>
            <a:chOff x="6248402" y="2133600"/>
            <a:chExt cx="380998" cy="602397"/>
          </a:xfrm>
        </p:grpSpPr>
        <p:sp>
          <p:nvSpPr>
            <p:cNvPr id="15" name="Oval 14">
              <a:extLst>
                <a:ext uri="{FF2B5EF4-FFF2-40B4-BE49-F238E27FC236}">
                  <a16:creationId xmlns:a16="http://schemas.microsoft.com/office/drawing/2014/main" id="{3AE32B13-CB5C-AF4F-91D9-7455FBE5FF4E}"/>
                </a:ext>
              </a:extLst>
            </p:cNvPr>
            <p:cNvSpPr/>
            <p:nvPr/>
          </p:nvSpPr>
          <p:spPr>
            <a:xfrm>
              <a:off x="6477001" y="2583411"/>
              <a:ext cx="152399" cy="15258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8" name="Curved Connector 17">
              <a:extLst>
                <a:ext uri="{FF2B5EF4-FFF2-40B4-BE49-F238E27FC236}">
                  <a16:creationId xmlns:a16="http://schemas.microsoft.com/office/drawing/2014/main" id="{27B6D62B-564E-1F4F-A0C6-851965B18E6B}"/>
                </a:ext>
              </a:extLst>
            </p:cNvPr>
            <p:cNvCxnSpPr/>
            <p:nvPr/>
          </p:nvCxnSpPr>
          <p:spPr>
            <a:xfrm rot="16200000" flipV="1">
              <a:off x="6175895" y="2206107"/>
              <a:ext cx="449811" cy="304798"/>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ED2BD-A903-FE44-8FB7-71758EA7BD52}"/>
              </a:ext>
            </a:extLst>
          </p:cNvPr>
          <p:cNvSpPr>
            <a:spLocks noGrp="1"/>
          </p:cNvSpPr>
          <p:nvPr>
            <p:ph type="title"/>
          </p:nvPr>
        </p:nvSpPr>
        <p:spPr/>
        <p:txBody>
          <a:bodyPr/>
          <a:lstStyle/>
          <a:p>
            <a:r>
              <a:rPr lang="en-US" dirty="0"/>
              <a:t>Organic vs Inorganic</a:t>
            </a:r>
          </a:p>
        </p:txBody>
      </p:sp>
      <p:sp>
        <p:nvSpPr>
          <p:cNvPr id="3" name="Content Placeholder 2">
            <a:extLst>
              <a:ext uri="{FF2B5EF4-FFF2-40B4-BE49-F238E27FC236}">
                <a16:creationId xmlns:a16="http://schemas.microsoft.com/office/drawing/2014/main" id="{832C4502-7F61-2047-8F74-92CEA039F2C1}"/>
              </a:ext>
            </a:extLst>
          </p:cNvPr>
          <p:cNvSpPr>
            <a:spLocks noGrp="1"/>
          </p:cNvSpPr>
          <p:nvPr>
            <p:ph idx="1"/>
          </p:nvPr>
        </p:nvSpPr>
        <p:spPr/>
        <p:txBody>
          <a:bodyPr/>
          <a:lstStyle/>
          <a:p>
            <a:r>
              <a:rPr lang="en-US" dirty="0"/>
              <a:t>Organic=chemicals with carbon like ethanol, methane, benzene.</a:t>
            </a:r>
          </a:p>
          <a:p>
            <a:r>
              <a:rPr lang="en-US" dirty="0"/>
              <a:t>Inorganic=elements like copper, sulfur, tin; chemicals like water, salt.</a:t>
            </a:r>
          </a:p>
          <a:p>
            <a:pPr marL="0" indent="0">
              <a:buNone/>
            </a:pPr>
            <a:r>
              <a:rPr lang="en-US" dirty="0"/>
              <a:t>  </a:t>
            </a:r>
          </a:p>
        </p:txBody>
      </p:sp>
      <p:pic>
        <p:nvPicPr>
          <p:cNvPr id="5" name="Picture 4">
            <a:extLst>
              <a:ext uri="{FF2B5EF4-FFF2-40B4-BE49-F238E27FC236}">
                <a16:creationId xmlns:a16="http://schemas.microsoft.com/office/drawing/2014/main" id="{BEEDE999-3C4D-CB4A-A524-AB7F94FDB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3048000"/>
            <a:ext cx="2888820" cy="3733800"/>
          </a:xfrm>
          <a:prstGeom prst="rect">
            <a:avLst/>
          </a:prstGeom>
        </p:spPr>
      </p:pic>
    </p:spTree>
    <p:extLst>
      <p:ext uri="{BB962C8B-B14F-4D97-AF65-F5344CB8AC3E}">
        <p14:creationId xmlns:p14="http://schemas.microsoft.com/office/powerpoint/2010/main" val="914534983"/>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3">
            <a:extLst>
              <a:ext uri="{FF2B5EF4-FFF2-40B4-BE49-F238E27FC236}">
                <a16:creationId xmlns:a16="http://schemas.microsoft.com/office/drawing/2014/main" id="{0311B483-828B-A44C-8ED7-85AEAE3EF9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135313"/>
            <a:ext cx="4557713"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5B388D7-212F-8745-B3CF-002B8A61D5F6}"/>
              </a:ext>
            </a:extLst>
          </p:cNvPr>
          <p:cNvSpPr txBox="1"/>
          <p:nvPr/>
        </p:nvSpPr>
        <p:spPr>
          <a:xfrm>
            <a:off x="1143000" y="457200"/>
            <a:ext cx="6794232" cy="3046988"/>
          </a:xfrm>
          <a:prstGeom prst="rect">
            <a:avLst/>
          </a:prstGeom>
          <a:noFill/>
        </p:spPr>
        <p:txBody>
          <a:bodyPr wrap="none">
            <a:spAutoFit/>
          </a:bodyPr>
          <a:lstStyle/>
          <a:p>
            <a:pPr>
              <a:defRPr/>
            </a:pPr>
            <a:r>
              <a:rPr lang="en-US" sz="2400" dirty="0"/>
              <a:t>Xylem-mobile systemic</a:t>
            </a:r>
          </a:p>
          <a:p>
            <a:pPr marL="285750" indent="-285750">
              <a:buFont typeface="Arial" panose="020B0604020202020204" pitchFamily="34" charset="0"/>
              <a:buChar char="•"/>
              <a:defRPr/>
            </a:pPr>
            <a:r>
              <a:rPr lang="en-US" sz="2400" dirty="0"/>
              <a:t>Example is a </a:t>
            </a:r>
            <a:r>
              <a:rPr lang="en-US" sz="2400" dirty="0" err="1"/>
              <a:t>triazole</a:t>
            </a:r>
            <a:r>
              <a:rPr lang="en-US" sz="2400" dirty="0"/>
              <a:t>, group 3</a:t>
            </a:r>
          </a:p>
          <a:p>
            <a:pPr marL="285750" indent="-285750">
              <a:buFont typeface="Arial" panose="020B0604020202020204" pitchFamily="34" charset="0"/>
              <a:buChar char="•"/>
              <a:defRPr/>
            </a:pPr>
            <a:r>
              <a:rPr lang="en-US" sz="2400" dirty="0"/>
              <a:t>Examples of </a:t>
            </a:r>
            <a:r>
              <a:rPr lang="en-US" sz="2400" dirty="0" err="1"/>
              <a:t>triazole</a:t>
            </a:r>
            <a:r>
              <a:rPr lang="en-US" sz="2400" dirty="0"/>
              <a:t> are:</a:t>
            </a:r>
          </a:p>
          <a:p>
            <a:pPr marL="742950" lvl="1" indent="-285750">
              <a:buFont typeface="Arial" panose="020B0604020202020204" pitchFamily="34" charset="0"/>
              <a:buChar char="•"/>
              <a:defRPr/>
            </a:pPr>
            <a:r>
              <a:rPr lang="en-US" sz="2400" dirty="0"/>
              <a:t>Monsoon</a:t>
            </a:r>
            <a:r>
              <a:rPr lang="en-US" sz="2000" baseline="30000" dirty="0"/>
              <a:t>®</a:t>
            </a:r>
            <a:r>
              <a:rPr lang="en-US" sz="2400" dirty="0"/>
              <a:t>, Onset</a:t>
            </a:r>
            <a:r>
              <a:rPr lang="en-US" sz="2400" baseline="30000" dirty="0"/>
              <a:t>®</a:t>
            </a:r>
            <a:r>
              <a:rPr lang="en-US" sz="2400" dirty="0"/>
              <a:t>, Toledo</a:t>
            </a:r>
            <a:r>
              <a:rPr lang="en-US" sz="2400" baseline="30000" dirty="0"/>
              <a:t>®</a:t>
            </a:r>
            <a:r>
              <a:rPr lang="en-US" sz="2400" dirty="0"/>
              <a:t> (tebuconazole)</a:t>
            </a:r>
          </a:p>
          <a:p>
            <a:pPr marL="742950" lvl="1" indent="-285750">
              <a:buFont typeface="Arial" panose="020B0604020202020204" pitchFamily="34" charset="0"/>
              <a:buChar char="•"/>
              <a:defRPr/>
            </a:pPr>
            <a:r>
              <a:rPr lang="en-US" sz="2400" dirty="0"/>
              <a:t>Rally</a:t>
            </a:r>
            <a:r>
              <a:rPr lang="en-US" sz="2400" baseline="30000" dirty="0"/>
              <a:t>®</a:t>
            </a:r>
            <a:r>
              <a:rPr lang="en-US" sz="2400" dirty="0"/>
              <a:t> (myclobutanil)</a:t>
            </a:r>
          </a:p>
          <a:p>
            <a:pPr marL="742950" lvl="1" indent="-285750">
              <a:buFont typeface="Arial" panose="020B0604020202020204" pitchFamily="34" charset="0"/>
              <a:buChar char="•"/>
              <a:defRPr/>
            </a:pPr>
            <a:r>
              <a:rPr lang="en-US" sz="2400" dirty="0"/>
              <a:t>Procure</a:t>
            </a:r>
            <a:r>
              <a:rPr lang="en-US" sz="2400" baseline="30000" dirty="0"/>
              <a:t>®</a:t>
            </a:r>
            <a:r>
              <a:rPr lang="en-US" sz="2400" dirty="0"/>
              <a:t> (</a:t>
            </a:r>
            <a:r>
              <a:rPr lang="en-US" sz="2400" dirty="0" err="1"/>
              <a:t>triflumizole</a:t>
            </a:r>
            <a:r>
              <a:rPr lang="en-US" sz="2400" dirty="0"/>
              <a:t>)</a:t>
            </a:r>
          </a:p>
          <a:p>
            <a:pPr marL="742950" lvl="1" indent="-285750">
              <a:buFont typeface="Arial" panose="020B0604020202020204" pitchFamily="34" charset="0"/>
              <a:buChar char="•"/>
              <a:defRPr/>
            </a:pPr>
            <a:r>
              <a:rPr lang="en-US" sz="2400" dirty="0"/>
              <a:t>Streptomycin (e.g., </a:t>
            </a:r>
            <a:r>
              <a:rPr lang="en-US" sz="2400" dirty="0" err="1"/>
              <a:t>Agri-mycin</a:t>
            </a:r>
            <a:r>
              <a:rPr lang="en-US" sz="2400" baseline="30000" dirty="0"/>
              <a:t>®</a:t>
            </a:r>
            <a:r>
              <a:rPr lang="en-US" sz="2400" dirty="0"/>
              <a:t>)</a:t>
            </a:r>
          </a:p>
          <a:p>
            <a:pPr marL="742950" lvl="1" indent="-285750">
              <a:buFont typeface="Arial" panose="020B0604020202020204" pitchFamily="34" charset="0"/>
              <a:buChar char="•"/>
              <a:defRPr/>
            </a:pPr>
            <a:endParaRPr lang="en-US" sz="2400" dirty="0"/>
          </a:p>
        </p:txBody>
      </p:sp>
      <p:sp>
        <p:nvSpPr>
          <p:cNvPr id="40963" name="TextBox 5">
            <a:extLst>
              <a:ext uri="{FF2B5EF4-FFF2-40B4-BE49-F238E27FC236}">
                <a16:creationId xmlns:a16="http://schemas.microsoft.com/office/drawing/2014/main" id="{94E2BC62-9D22-834D-8107-8356493BF762}"/>
              </a:ext>
            </a:extLst>
          </p:cNvPr>
          <p:cNvSpPr txBox="1">
            <a:spLocks noChangeArrowheads="1"/>
          </p:cNvSpPr>
          <p:nvPr/>
        </p:nvSpPr>
        <p:spPr bwMode="auto">
          <a:xfrm>
            <a:off x="3386138" y="6391275"/>
            <a:ext cx="11969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Pioneer Hybrid</a:t>
            </a:r>
          </a:p>
        </p:txBody>
      </p:sp>
    </p:spTree>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a:extLst>
              <a:ext uri="{FF2B5EF4-FFF2-40B4-BE49-F238E27FC236}">
                <a16:creationId xmlns:a16="http://schemas.microsoft.com/office/drawing/2014/main" id="{690F0BAB-F38A-9647-8448-DD6D6E6762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506538"/>
            <a:ext cx="3810000"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Rectangle 2">
            <a:extLst>
              <a:ext uri="{FF2B5EF4-FFF2-40B4-BE49-F238E27FC236}">
                <a16:creationId xmlns:a16="http://schemas.microsoft.com/office/drawing/2014/main" id="{EA151444-6E42-B446-96EA-CCAF730E2D2C}"/>
              </a:ext>
            </a:extLst>
          </p:cNvPr>
          <p:cNvSpPr>
            <a:spLocks noChangeArrowheads="1"/>
          </p:cNvSpPr>
          <p:nvPr/>
        </p:nvSpPr>
        <p:spPr bwMode="auto">
          <a:xfrm>
            <a:off x="4549775" y="6149975"/>
            <a:ext cx="1908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chemeClr val="tx2"/>
                </a:solidFill>
              </a:rPr>
              <a:t>http://www.uic.edu/</a:t>
            </a:r>
          </a:p>
        </p:txBody>
      </p:sp>
      <p:sp>
        <p:nvSpPr>
          <p:cNvPr id="41987" name="TextBox 7">
            <a:extLst>
              <a:ext uri="{FF2B5EF4-FFF2-40B4-BE49-F238E27FC236}">
                <a16:creationId xmlns:a16="http://schemas.microsoft.com/office/drawing/2014/main" id="{3B3870A6-D3DE-1144-A2EA-C390360A23C2}"/>
              </a:ext>
            </a:extLst>
          </p:cNvPr>
          <p:cNvSpPr txBox="1">
            <a:spLocks noChangeArrowheads="1"/>
          </p:cNvSpPr>
          <p:nvPr/>
        </p:nvSpPr>
        <p:spPr bwMode="auto">
          <a:xfrm>
            <a:off x="609600" y="1828800"/>
            <a:ext cx="3733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dirty="0" err="1"/>
              <a:t>amphimobile</a:t>
            </a:r>
            <a:r>
              <a:rPr lang="en-US" altLang="en-US" sz="2400" dirty="0"/>
              <a:t> fungicides</a:t>
            </a:r>
          </a:p>
          <a:p>
            <a:r>
              <a:rPr lang="en-US" altLang="en-US" sz="2400" dirty="0"/>
              <a:t>move up &amp; down the plant.</a:t>
            </a:r>
          </a:p>
        </p:txBody>
      </p:sp>
      <p:grpSp>
        <p:nvGrpSpPr>
          <p:cNvPr id="11" name="Group 10">
            <a:extLst>
              <a:ext uri="{FF2B5EF4-FFF2-40B4-BE49-F238E27FC236}">
                <a16:creationId xmlns:a16="http://schemas.microsoft.com/office/drawing/2014/main" id="{F0075F02-DC06-7243-8BD0-3449F910B005}"/>
              </a:ext>
            </a:extLst>
          </p:cNvPr>
          <p:cNvGrpSpPr>
            <a:grpSpLocks/>
          </p:cNvGrpSpPr>
          <p:nvPr/>
        </p:nvGrpSpPr>
        <p:grpSpPr bwMode="auto">
          <a:xfrm rot="-5005901">
            <a:off x="6248400" y="3443288"/>
            <a:ext cx="609600" cy="152400"/>
            <a:chOff x="5715000" y="2895600"/>
            <a:chExt cx="609600" cy="152400"/>
          </a:xfrm>
        </p:grpSpPr>
        <p:sp>
          <p:nvSpPr>
            <p:cNvPr id="4" name="Oval 3">
              <a:extLst>
                <a:ext uri="{FF2B5EF4-FFF2-40B4-BE49-F238E27FC236}">
                  <a16:creationId xmlns:a16="http://schemas.microsoft.com/office/drawing/2014/main" id="{CFFF6066-588D-4E43-AFDE-A514E278D650}"/>
                </a:ext>
              </a:extLst>
            </p:cNvPr>
            <p:cNvSpPr/>
            <p:nvPr/>
          </p:nvSpPr>
          <p:spPr>
            <a:xfrm>
              <a:off x="6181433" y="2879401"/>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Arrow Connector 8">
              <a:extLst>
                <a:ext uri="{FF2B5EF4-FFF2-40B4-BE49-F238E27FC236}">
                  <a16:creationId xmlns:a16="http://schemas.microsoft.com/office/drawing/2014/main" id="{7B4538DD-9218-594E-A2D6-C425A2F36843}"/>
                </a:ext>
              </a:extLst>
            </p:cNvPr>
            <p:cNvCxnSpPr/>
            <p:nvPr/>
          </p:nvCxnSpPr>
          <p:spPr>
            <a:xfrm flipH="1">
              <a:off x="5715615" y="2971167"/>
              <a:ext cx="457200" cy="762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C8576710-8A1A-DF41-A2E6-DDEEAE00689B}"/>
              </a:ext>
            </a:extLst>
          </p:cNvPr>
          <p:cNvGrpSpPr>
            <a:grpSpLocks/>
          </p:cNvGrpSpPr>
          <p:nvPr/>
        </p:nvGrpSpPr>
        <p:grpSpPr bwMode="auto">
          <a:xfrm rot="5794667">
            <a:off x="6300788" y="2676525"/>
            <a:ext cx="609600" cy="152400"/>
            <a:chOff x="5715000" y="2895600"/>
            <a:chExt cx="609600" cy="152400"/>
          </a:xfrm>
        </p:grpSpPr>
        <p:sp>
          <p:nvSpPr>
            <p:cNvPr id="13" name="Oval 12">
              <a:extLst>
                <a:ext uri="{FF2B5EF4-FFF2-40B4-BE49-F238E27FC236}">
                  <a16:creationId xmlns:a16="http://schemas.microsoft.com/office/drawing/2014/main" id="{DBFEB58B-3FEA-0946-98BA-EFD5512CC54C}"/>
                </a:ext>
              </a:extLst>
            </p:cNvPr>
            <p:cNvSpPr/>
            <p:nvPr/>
          </p:nvSpPr>
          <p:spPr>
            <a:xfrm>
              <a:off x="6165234" y="2905200"/>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Arrow Connector 13">
              <a:extLst>
                <a:ext uri="{FF2B5EF4-FFF2-40B4-BE49-F238E27FC236}">
                  <a16:creationId xmlns:a16="http://schemas.microsoft.com/office/drawing/2014/main" id="{1B22433A-1224-8E42-B9C9-9988AA51E72C}"/>
                </a:ext>
              </a:extLst>
            </p:cNvPr>
            <p:cNvCxnSpPr/>
            <p:nvPr/>
          </p:nvCxnSpPr>
          <p:spPr>
            <a:xfrm flipH="1">
              <a:off x="5706037" y="2985069"/>
              <a:ext cx="457200" cy="762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6B8DA-D484-644D-AF3D-85B92EF6634B}"/>
              </a:ext>
            </a:extLst>
          </p:cNvPr>
          <p:cNvSpPr>
            <a:spLocks noGrp="1"/>
          </p:cNvSpPr>
          <p:nvPr>
            <p:ph type="title"/>
          </p:nvPr>
        </p:nvSpPr>
        <p:spPr/>
        <p:txBody>
          <a:bodyPr/>
          <a:lstStyle/>
          <a:p>
            <a:pPr>
              <a:defRPr/>
            </a:pPr>
            <a:r>
              <a:rPr lang="en-US" sz="3600" dirty="0">
                <a:latin typeface="Arial" panose="020B0604020202020204" pitchFamily="34" charset="0"/>
                <a:cs typeface="Arial" panose="020B0604020202020204" pitchFamily="34" charset="0"/>
              </a:rPr>
              <a:t>Systemic fungicides mobility ranges from….</a:t>
            </a:r>
          </a:p>
        </p:txBody>
      </p:sp>
      <p:sp>
        <p:nvSpPr>
          <p:cNvPr id="3" name="Content Placeholder 2">
            <a:extLst>
              <a:ext uri="{FF2B5EF4-FFF2-40B4-BE49-F238E27FC236}">
                <a16:creationId xmlns:a16="http://schemas.microsoft.com/office/drawing/2014/main" id="{AC68289E-A858-F348-BAF6-1482579D2420}"/>
              </a:ext>
            </a:extLst>
          </p:cNvPr>
          <p:cNvSpPr>
            <a:spLocks noGrp="1"/>
          </p:cNvSpPr>
          <p:nvPr>
            <p:ph idx="1"/>
          </p:nvPr>
        </p:nvSpPr>
        <p:spPr/>
        <p:txBody>
          <a:bodyPr/>
          <a:lstStyle/>
          <a:p>
            <a:pPr marL="0" indent="0">
              <a:buFont typeface="Arial" panose="020B0604020202020204" pitchFamily="34" charset="0"/>
              <a:buNone/>
              <a:defRPr/>
            </a:pPr>
            <a:r>
              <a:rPr lang="en-US" dirty="0" err="1">
                <a:latin typeface="Arial" panose="020B0604020202020204" pitchFamily="34" charset="0"/>
                <a:cs typeface="Arial" panose="020B0604020202020204" pitchFamily="34" charset="0"/>
              </a:rPr>
              <a:t>Amphimobile</a:t>
            </a:r>
            <a:r>
              <a:rPr lang="en-US" dirty="0">
                <a:latin typeface="Arial" panose="020B0604020202020204" pitchFamily="34" charset="0"/>
                <a:cs typeface="Arial" panose="020B0604020202020204" pitchFamily="34" charset="0"/>
              </a:rPr>
              <a:t>-can move up and down plant. </a:t>
            </a:r>
          </a:p>
          <a:p>
            <a:pPr>
              <a:defRPr/>
            </a:pPr>
            <a:r>
              <a:rPr lang="en-US" dirty="0">
                <a:latin typeface="Arial" panose="020B0604020202020204" pitchFamily="34" charset="0"/>
                <a:cs typeface="Arial" panose="020B0604020202020204" pitchFamily="34" charset="0"/>
              </a:rPr>
              <a:t>Examples:</a:t>
            </a:r>
          </a:p>
          <a:p>
            <a:pPr lvl="1">
              <a:defRPr/>
            </a:pPr>
            <a:r>
              <a:rPr lang="en-US" sz="2400" dirty="0">
                <a:latin typeface="Arial" panose="020B0604020202020204" pitchFamily="34" charset="0"/>
                <a:cs typeface="Arial" panose="020B0604020202020204" pitchFamily="34" charset="0"/>
              </a:rPr>
              <a:t>phosphorus acid  (</a:t>
            </a:r>
            <a:r>
              <a:rPr lang="en-US" sz="2400" dirty="0" err="1">
                <a:latin typeface="Arial" panose="020B0604020202020204" pitchFamily="34" charset="0"/>
                <a:cs typeface="Arial" panose="020B0604020202020204" pitchFamily="34" charset="0"/>
              </a:rPr>
              <a:t>Agri-Fos</a:t>
            </a:r>
            <a:r>
              <a:rPr lang="en-US" sz="2400" baseline="30000" dirty="0"/>
              <a:t>®</a:t>
            </a:r>
            <a:r>
              <a:rPr lang="en-US" sz="2400" dirty="0">
                <a:latin typeface="Arial" panose="020B0604020202020204" pitchFamily="34" charset="0"/>
                <a:cs typeface="Arial" panose="020B0604020202020204" pitchFamily="34" charset="0"/>
              </a:rPr>
              <a:t>)-downy mildew, Phytophthora blight.</a:t>
            </a:r>
          </a:p>
          <a:p>
            <a:pPr lvl="1">
              <a:defRPr/>
            </a:pPr>
            <a:r>
              <a:rPr lang="en-US" sz="2400" dirty="0">
                <a:latin typeface="Arial" panose="020B0604020202020204" pitchFamily="34" charset="0"/>
                <a:cs typeface="Arial" panose="020B0604020202020204" pitchFamily="34" charset="0"/>
              </a:rPr>
              <a:t>Acibenzolar (</a:t>
            </a:r>
            <a:r>
              <a:rPr lang="en-US" sz="2400" dirty="0" err="1">
                <a:latin typeface="Arial" panose="020B0604020202020204" pitchFamily="34" charset="0"/>
                <a:cs typeface="Arial" panose="020B0604020202020204" pitchFamily="34" charset="0"/>
              </a:rPr>
              <a:t>Actigard</a:t>
            </a:r>
            <a:r>
              <a:rPr lang="en-US" sz="2400" baseline="30000" dirty="0"/>
              <a:t>®</a:t>
            </a:r>
            <a:r>
              <a:rPr lang="en-US" sz="2400" dirty="0">
                <a:latin typeface="Arial" panose="020B0604020202020204" pitchFamily="34" charset="0"/>
                <a:cs typeface="Arial" panose="020B0604020202020204" pitchFamily="34" charset="0"/>
              </a:rPr>
              <a:t>) bacterial spot tomato</a:t>
            </a:r>
          </a:p>
          <a:p>
            <a:pPr lvl="1">
              <a:defRPr/>
            </a:pPr>
            <a:r>
              <a:rPr lang="en-US" sz="2400" dirty="0">
                <a:latin typeface="Arial" panose="020B0604020202020204" pitchFamily="34" charset="0"/>
                <a:cs typeface="Arial" panose="020B0604020202020204" pitchFamily="34" charset="0"/>
              </a:rPr>
              <a:t>Aluminum tris (</a:t>
            </a:r>
            <a:r>
              <a:rPr lang="en-US" sz="2400" dirty="0" err="1">
                <a:latin typeface="Arial" panose="020B0604020202020204" pitchFamily="34" charset="0"/>
                <a:cs typeface="Arial" panose="020B0604020202020204" pitchFamily="34" charset="0"/>
              </a:rPr>
              <a:t>Aliette</a:t>
            </a:r>
            <a:r>
              <a:rPr lang="en-US" sz="2400" baseline="30000" dirty="0"/>
              <a:t>®</a:t>
            </a:r>
            <a:r>
              <a:rPr lang="en-US" sz="2400" dirty="0">
                <a:latin typeface="Arial" panose="020B0604020202020204" pitchFamily="34" charset="0"/>
                <a:cs typeface="Arial" panose="020B0604020202020204" pitchFamily="34" charset="0"/>
              </a:rPr>
              <a:t>)-downy mildew, Phytophthora blight, damping-off, </a:t>
            </a:r>
          </a:p>
          <a:p>
            <a:pPr marL="685800" lvl="2" indent="0">
              <a:buFont typeface="Arial" panose="020B0604020202020204" pitchFamily="34" charset="0"/>
              <a:buNone/>
              <a:defRPr/>
            </a:pPr>
            <a:endParaRPr lang="en-US" sz="2400" dirty="0">
              <a:latin typeface="Arial" panose="020B0604020202020204" pitchFamily="34" charset="0"/>
              <a:cs typeface="Arial" panose="020B0604020202020204" pitchFamily="34" charset="0"/>
            </a:endParaRPr>
          </a:p>
          <a:p>
            <a:pPr>
              <a:defRPr/>
            </a:pPr>
            <a:endParaRPr lang="en-US" dirty="0">
              <a:latin typeface="Arial" panose="020B0604020202020204" pitchFamily="34" charset="0"/>
              <a:cs typeface="Arial" panose="020B0604020202020204" pitchFamily="34" charset="0"/>
            </a:endParaRPr>
          </a:p>
        </p:txBody>
      </p:sp>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6A2153-F1A0-A748-92B0-C1DB90D567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1597"/>
            <a:ext cx="9144000" cy="4994806"/>
          </a:xfrm>
          <a:prstGeom prst="rect">
            <a:avLst/>
          </a:prstGeom>
        </p:spPr>
      </p:pic>
      <p:sp>
        <p:nvSpPr>
          <p:cNvPr id="4" name="TextBox 3">
            <a:extLst>
              <a:ext uri="{FF2B5EF4-FFF2-40B4-BE49-F238E27FC236}">
                <a16:creationId xmlns:a16="http://schemas.microsoft.com/office/drawing/2014/main" id="{69B29D83-4BAB-1043-BE22-05F780DB7DCE}"/>
              </a:ext>
            </a:extLst>
          </p:cNvPr>
          <p:cNvSpPr txBox="1"/>
          <p:nvPr/>
        </p:nvSpPr>
        <p:spPr>
          <a:xfrm>
            <a:off x="3429000" y="304800"/>
            <a:ext cx="2274982" cy="461665"/>
          </a:xfrm>
          <a:prstGeom prst="rect">
            <a:avLst/>
          </a:prstGeom>
          <a:noFill/>
        </p:spPr>
        <p:txBody>
          <a:bodyPr wrap="none" rtlCol="0">
            <a:spAutoFit/>
          </a:bodyPr>
          <a:lstStyle/>
          <a:p>
            <a:r>
              <a:rPr lang="en-US" sz="2400" dirty="0" err="1"/>
              <a:t>mwveguide.org</a:t>
            </a:r>
            <a:endParaRPr lang="en-US" sz="2400" dirty="0"/>
          </a:p>
        </p:txBody>
      </p:sp>
    </p:spTree>
    <p:extLst>
      <p:ext uri="{BB962C8B-B14F-4D97-AF65-F5344CB8AC3E}">
        <p14:creationId xmlns:p14="http://schemas.microsoft.com/office/powerpoint/2010/main" val="2835375346"/>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947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40312542"/>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6A86D48-A713-0C4E-ADD8-3CADD245F848}"/>
              </a:ext>
            </a:extLst>
          </p:cNvPr>
          <p:cNvPicPr>
            <a:picLocks noChangeAspect="1"/>
          </p:cNvPicPr>
          <p:nvPr/>
        </p:nvPicPr>
        <p:blipFill rotWithShape="1">
          <a:blip r:embed="rId3">
            <a:extLst>
              <a:ext uri="{28A0092B-C50C-407E-A947-70E740481C1C}">
                <a14:useLocalDpi xmlns:a14="http://schemas.microsoft.com/office/drawing/2010/main" val="0"/>
              </a:ext>
            </a:extLst>
          </a:blip>
          <a:srcRect l="5555"/>
          <a:stretch/>
        </p:blipFill>
        <p:spPr>
          <a:xfrm rot="5400000">
            <a:off x="3415915" y="1129916"/>
            <a:ext cx="6807969" cy="4648200"/>
          </a:xfrm>
          <a:prstGeom prst="rect">
            <a:avLst/>
          </a:prstGeom>
        </p:spPr>
      </p:pic>
      <p:pic>
        <p:nvPicPr>
          <p:cNvPr id="8" name="Picture 7">
            <a:extLst>
              <a:ext uri="{FF2B5EF4-FFF2-40B4-BE49-F238E27FC236}">
                <a16:creationId xmlns:a16="http://schemas.microsoft.com/office/drawing/2014/main" id="{57ECA765-A9E6-8246-97F5-FD564B5E0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2" y="-2569"/>
            <a:ext cx="5151206" cy="6868274"/>
          </a:xfrm>
          <a:prstGeom prst="rect">
            <a:avLst/>
          </a:prstGeom>
        </p:spPr>
      </p:pic>
      <p:sp>
        <p:nvSpPr>
          <p:cNvPr id="9" name="TextBox 8">
            <a:extLst>
              <a:ext uri="{FF2B5EF4-FFF2-40B4-BE49-F238E27FC236}">
                <a16:creationId xmlns:a16="http://schemas.microsoft.com/office/drawing/2014/main" id="{AE997E5E-B0EA-9B46-89B3-817F61E41FB6}"/>
              </a:ext>
            </a:extLst>
          </p:cNvPr>
          <p:cNvSpPr txBox="1"/>
          <p:nvPr/>
        </p:nvSpPr>
        <p:spPr>
          <a:xfrm>
            <a:off x="533400" y="5867400"/>
            <a:ext cx="4379725" cy="461665"/>
          </a:xfrm>
          <a:prstGeom prst="rect">
            <a:avLst/>
          </a:prstGeom>
          <a:noFill/>
        </p:spPr>
        <p:txBody>
          <a:bodyPr wrap="none" rtlCol="0">
            <a:spAutoFit/>
          </a:bodyPr>
          <a:lstStyle/>
          <a:p>
            <a:r>
              <a:rPr lang="en-US" sz="2400" dirty="0"/>
              <a:t>Copper Coast Geopark Ireland</a:t>
            </a:r>
          </a:p>
        </p:txBody>
      </p:sp>
      <p:sp>
        <p:nvSpPr>
          <p:cNvPr id="14" name="TextBox 13">
            <a:extLst>
              <a:ext uri="{FF2B5EF4-FFF2-40B4-BE49-F238E27FC236}">
                <a16:creationId xmlns:a16="http://schemas.microsoft.com/office/drawing/2014/main" id="{4932AB51-CEF7-6348-A813-B35476146FED}"/>
              </a:ext>
            </a:extLst>
          </p:cNvPr>
          <p:cNvSpPr txBox="1"/>
          <p:nvPr/>
        </p:nvSpPr>
        <p:spPr>
          <a:xfrm>
            <a:off x="5714468" y="5943600"/>
            <a:ext cx="2888932" cy="461665"/>
          </a:xfrm>
          <a:prstGeom prst="rect">
            <a:avLst/>
          </a:prstGeom>
          <a:noFill/>
        </p:spPr>
        <p:txBody>
          <a:bodyPr wrap="none" rtlCol="0">
            <a:spAutoFit/>
          </a:bodyPr>
          <a:lstStyle/>
          <a:p>
            <a:r>
              <a:rPr lang="en-US" sz="2400" dirty="0"/>
              <a:t>Late blight of potato</a:t>
            </a:r>
          </a:p>
        </p:txBody>
      </p:sp>
    </p:spTree>
    <p:extLst>
      <p:ext uri="{BB962C8B-B14F-4D97-AF65-F5344CB8AC3E}">
        <p14:creationId xmlns:p14="http://schemas.microsoft.com/office/powerpoint/2010/main" val="273527071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6A86D48-A713-0C4E-ADD8-3CADD245F848}"/>
              </a:ext>
            </a:extLst>
          </p:cNvPr>
          <p:cNvPicPr>
            <a:picLocks noChangeAspect="1"/>
          </p:cNvPicPr>
          <p:nvPr/>
        </p:nvPicPr>
        <p:blipFill rotWithShape="1">
          <a:blip r:embed="rId3">
            <a:extLst>
              <a:ext uri="{28A0092B-C50C-407E-A947-70E740481C1C}">
                <a14:useLocalDpi xmlns:a14="http://schemas.microsoft.com/office/drawing/2010/main" val="0"/>
              </a:ext>
            </a:extLst>
          </a:blip>
          <a:srcRect l="5555"/>
          <a:stretch/>
        </p:blipFill>
        <p:spPr>
          <a:xfrm rot="5400000">
            <a:off x="3415915" y="1129916"/>
            <a:ext cx="6807969" cy="4648200"/>
          </a:xfrm>
          <a:prstGeom prst="rect">
            <a:avLst/>
          </a:prstGeom>
        </p:spPr>
      </p:pic>
      <p:pic>
        <p:nvPicPr>
          <p:cNvPr id="8" name="Picture 7">
            <a:extLst>
              <a:ext uri="{FF2B5EF4-FFF2-40B4-BE49-F238E27FC236}">
                <a16:creationId xmlns:a16="http://schemas.microsoft.com/office/drawing/2014/main" id="{57ECA765-A9E6-8246-97F5-FD564B5E0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2" y="-2569"/>
            <a:ext cx="5151206" cy="6868274"/>
          </a:xfrm>
          <a:prstGeom prst="rect">
            <a:avLst/>
          </a:prstGeom>
        </p:spPr>
      </p:pic>
      <p:sp>
        <p:nvSpPr>
          <p:cNvPr id="9" name="TextBox 8">
            <a:extLst>
              <a:ext uri="{FF2B5EF4-FFF2-40B4-BE49-F238E27FC236}">
                <a16:creationId xmlns:a16="http://schemas.microsoft.com/office/drawing/2014/main" id="{AE997E5E-B0EA-9B46-89B3-817F61E41FB6}"/>
              </a:ext>
            </a:extLst>
          </p:cNvPr>
          <p:cNvSpPr txBox="1"/>
          <p:nvPr/>
        </p:nvSpPr>
        <p:spPr>
          <a:xfrm>
            <a:off x="533400" y="5867400"/>
            <a:ext cx="4310795" cy="461665"/>
          </a:xfrm>
          <a:prstGeom prst="rect">
            <a:avLst/>
          </a:prstGeom>
          <a:noFill/>
        </p:spPr>
        <p:txBody>
          <a:bodyPr wrap="none" rtlCol="0">
            <a:spAutoFit/>
          </a:bodyPr>
          <a:lstStyle/>
          <a:p>
            <a:r>
              <a:rPr lang="en-US" sz="2400" dirty="0"/>
              <a:t>Copper coast Geopark Ireland</a:t>
            </a:r>
          </a:p>
        </p:txBody>
      </p:sp>
      <p:sp>
        <p:nvSpPr>
          <p:cNvPr id="14" name="TextBox 13">
            <a:extLst>
              <a:ext uri="{FF2B5EF4-FFF2-40B4-BE49-F238E27FC236}">
                <a16:creationId xmlns:a16="http://schemas.microsoft.com/office/drawing/2014/main" id="{4932AB51-CEF7-6348-A813-B35476146FED}"/>
              </a:ext>
            </a:extLst>
          </p:cNvPr>
          <p:cNvSpPr txBox="1"/>
          <p:nvPr/>
        </p:nvSpPr>
        <p:spPr>
          <a:xfrm>
            <a:off x="5714468" y="5943600"/>
            <a:ext cx="2888932" cy="461665"/>
          </a:xfrm>
          <a:prstGeom prst="rect">
            <a:avLst/>
          </a:prstGeom>
          <a:noFill/>
        </p:spPr>
        <p:txBody>
          <a:bodyPr wrap="none" rtlCol="0">
            <a:spAutoFit/>
          </a:bodyPr>
          <a:lstStyle/>
          <a:p>
            <a:r>
              <a:rPr lang="en-US" sz="2400" dirty="0"/>
              <a:t>Late blight of potato</a:t>
            </a:r>
          </a:p>
        </p:txBody>
      </p:sp>
      <p:graphicFrame>
        <p:nvGraphicFramePr>
          <p:cNvPr id="6" name="Table 5">
            <a:extLst>
              <a:ext uri="{FF2B5EF4-FFF2-40B4-BE49-F238E27FC236}">
                <a16:creationId xmlns:a16="http://schemas.microsoft.com/office/drawing/2014/main" id="{0A388009-349F-E149-89B9-697CC40F4C62}"/>
              </a:ext>
            </a:extLst>
          </p:cNvPr>
          <p:cNvGraphicFramePr>
            <a:graphicFrameLocks noGrp="1"/>
          </p:cNvGraphicFramePr>
          <p:nvPr>
            <p:extLst>
              <p:ext uri="{D42A27DB-BD31-4B8C-83A1-F6EECF244321}">
                <p14:modId xmlns:p14="http://schemas.microsoft.com/office/powerpoint/2010/main" val="1291479742"/>
              </p:ext>
            </p:extLst>
          </p:nvPr>
        </p:nvGraphicFramePr>
        <p:xfrm>
          <a:off x="502578" y="2819400"/>
          <a:ext cx="6707251" cy="1483360"/>
        </p:xfrm>
        <a:graphic>
          <a:graphicData uri="http://schemas.openxmlformats.org/drawingml/2006/table">
            <a:tbl>
              <a:tblPr firstRow="1" bandRow="1">
                <a:tableStyleId>{5C22544A-7EE6-4342-B048-85BDC9FD1C3A}</a:tableStyleId>
              </a:tblPr>
              <a:tblGrid>
                <a:gridCol w="2202180">
                  <a:extLst>
                    <a:ext uri="{9D8B030D-6E8A-4147-A177-3AD203B41FA5}">
                      <a16:colId xmlns:a16="http://schemas.microsoft.com/office/drawing/2014/main" val="3437663025"/>
                    </a:ext>
                  </a:extLst>
                </a:gridCol>
                <a:gridCol w="2473071">
                  <a:extLst>
                    <a:ext uri="{9D8B030D-6E8A-4147-A177-3AD203B41FA5}">
                      <a16:colId xmlns:a16="http://schemas.microsoft.com/office/drawing/2014/main" val="2827290710"/>
                    </a:ext>
                  </a:extLst>
                </a:gridCol>
                <a:gridCol w="2032000">
                  <a:extLst>
                    <a:ext uri="{9D8B030D-6E8A-4147-A177-3AD203B41FA5}">
                      <a16:colId xmlns:a16="http://schemas.microsoft.com/office/drawing/2014/main" val="4290182281"/>
                    </a:ext>
                  </a:extLst>
                </a:gridCol>
              </a:tblGrid>
              <a:tr h="370840">
                <a:tc>
                  <a:txBody>
                    <a:bodyPr/>
                    <a:lstStyle/>
                    <a:p>
                      <a:r>
                        <a:rPr lang="en-US" sz="1800" dirty="0">
                          <a:latin typeface="Arial" panose="020B0604020202020204" pitchFamily="34" charset="0"/>
                          <a:cs typeface="Arial" panose="020B0604020202020204" pitchFamily="34" charset="0"/>
                        </a:rPr>
                        <a:t>Inorganic element</a:t>
                      </a:r>
                    </a:p>
                  </a:txBody>
                  <a:tcPr/>
                </a:tc>
                <a:tc>
                  <a:txBody>
                    <a:bodyPr/>
                    <a:lstStyle/>
                    <a:p>
                      <a:r>
                        <a:rPr lang="en-US" sz="1800" dirty="0">
                          <a:latin typeface="Arial" panose="020B0604020202020204" pitchFamily="34" charset="0"/>
                          <a:cs typeface="Arial" panose="020B0604020202020204" pitchFamily="34" charset="0"/>
                        </a:rPr>
                        <a:t>Active ingredient</a:t>
                      </a:r>
                    </a:p>
                  </a:txBody>
                  <a:tcPr/>
                </a:tc>
                <a:tc>
                  <a:txBody>
                    <a:bodyPr/>
                    <a:lstStyle/>
                    <a:p>
                      <a:r>
                        <a:rPr lang="en-US" sz="1800" dirty="0">
                          <a:latin typeface="Arial" panose="020B0604020202020204" pitchFamily="34" charset="0"/>
                          <a:cs typeface="Arial" panose="020B0604020202020204" pitchFamily="34" charset="0"/>
                        </a:rPr>
                        <a:t>Trade name</a:t>
                      </a:r>
                    </a:p>
                  </a:txBody>
                  <a:tcPr/>
                </a:tc>
                <a:extLst>
                  <a:ext uri="{0D108BD9-81ED-4DB2-BD59-A6C34878D82A}">
                    <a16:rowId xmlns:a16="http://schemas.microsoft.com/office/drawing/2014/main" val="61963012"/>
                  </a:ext>
                </a:extLst>
              </a:tr>
              <a:tr h="370840">
                <a:tc>
                  <a:txBody>
                    <a:bodyPr/>
                    <a:lstStyle/>
                    <a:p>
                      <a:r>
                        <a:rPr lang="en-US" sz="1800" dirty="0">
                          <a:latin typeface="Arial" panose="020B0604020202020204" pitchFamily="34" charset="0"/>
                          <a:cs typeface="Arial" panose="020B0604020202020204" pitchFamily="34" charset="0"/>
                        </a:rPr>
                        <a:t>Copper</a:t>
                      </a:r>
                    </a:p>
                  </a:txBody>
                  <a:tcPr/>
                </a:tc>
                <a:tc>
                  <a:txBody>
                    <a:bodyPr/>
                    <a:lstStyle/>
                    <a:p>
                      <a:r>
                        <a:rPr lang="en-US" sz="1800" dirty="0">
                          <a:latin typeface="Arial" panose="020B0604020202020204" pitchFamily="34" charset="0"/>
                          <a:cs typeface="Arial" panose="020B0604020202020204" pitchFamily="34" charset="0"/>
                        </a:rPr>
                        <a:t>Copper hydroxide</a:t>
                      </a:r>
                    </a:p>
                  </a:txBody>
                  <a:tcPr/>
                </a:tc>
                <a:tc>
                  <a:txBody>
                    <a:bodyPr/>
                    <a:lstStyle/>
                    <a:p>
                      <a:r>
                        <a:rPr lang="en-US" sz="1800" dirty="0" err="1">
                          <a:latin typeface="Arial" panose="020B0604020202020204" pitchFamily="34" charset="0"/>
                          <a:cs typeface="Arial" panose="020B0604020202020204" pitchFamily="34" charset="0"/>
                        </a:rPr>
                        <a:t>Kocide</a:t>
                      </a:r>
                      <a:r>
                        <a:rPr lang="en-US" sz="1800" b="0" i="0" u="none" strike="noStrike" kern="1200" baseline="30000" dirty="0">
                          <a:solidFill>
                            <a:schemeClr val="dk1"/>
                          </a:solidFill>
                          <a:effectLst/>
                          <a:latin typeface="+mn-lt"/>
                          <a:ea typeface="+mn-ea"/>
                          <a:cs typeface="+mn-cs"/>
                        </a:rPr>
                        <a:t>®</a:t>
                      </a:r>
                      <a:r>
                        <a:rPr lang="en-US" sz="1800" dirty="0">
                          <a:latin typeface="Arial" panose="020B0604020202020204" pitchFamily="34" charset="0"/>
                          <a:cs typeface="Arial" panose="020B0604020202020204" pitchFamily="34" charset="0"/>
                        </a:rPr>
                        <a:t>, Champ</a:t>
                      </a:r>
                      <a:r>
                        <a:rPr lang="en-US" sz="1800" b="0" i="0" u="none" strike="noStrike" kern="1200" baseline="30000" dirty="0">
                          <a:solidFill>
                            <a:schemeClr val="dk1"/>
                          </a:solidFill>
                          <a:effectLst/>
                          <a:latin typeface="+mn-lt"/>
                          <a:ea typeface="+mn-ea"/>
                          <a:cs typeface="+mn-cs"/>
                        </a:rPr>
                        <a:t>®</a:t>
                      </a:r>
                      <a:endParaRPr 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79134012"/>
                  </a:ext>
                </a:extLst>
              </a:tr>
              <a:tr h="370840">
                <a:tc>
                  <a:txBody>
                    <a:bodyPr/>
                    <a:lstStyle/>
                    <a:p>
                      <a:r>
                        <a:rPr lang="en-US" sz="1800" dirty="0">
                          <a:latin typeface="Arial" panose="020B0604020202020204" pitchFamily="34" charset="0"/>
                          <a:cs typeface="Arial" panose="020B0604020202020204" pitchFamily="34" charset="0"/>
                        </a:rPr>
                        <a:t>Sulfur</a:t>
                      </a:r>
                    </a:p>
                  </a:txBody>
                  <a:tcPr/>
                </a:tc>
                <a:tc>
                  <a:txBody>
                    <a:bodyPr/>
                    <a:lstStyle/>
                    <a:p>
                      <a:r>
                        <a:rPr lang="en-US" sz="1800" dirty="0">
                          <a:latin typeface="Arial" panose="020B0604020202020204" pitchFamily="34" charset="0"/>
                          <a:cs typeface="Arial" panose="020B0604020202020204" pitchFamily="34" charset="0"/>
                        </a:rPr>
                        <a:t>Elemental sulfur</a:t>
                      </a:r>
                    </a:p>
                  </a:txBody>
                  <a:tcPr/>
                </a:tc>
                <a:tc>
                  <a:txBody>
                    <a:bodyPr/>
                    <a:lstStyle/>
                    <a:p>
                      <a:r>
                        <a:rPr lang="en-US" sz="1800" dirty="0" err="1">
                          <a:latin typeface="Arial" panose="020B0604020202020204" pitchFamily="34" charset="0"/>
                          <a:cs typeface="Arial" panose="020B0604020202020204" pitchFamily="34" charset="0"/>
                        </a:rPr>
                        <a:t>Kumulus</a:t>
                      </a:r>
                      <a:r>
                        <a:rPr lang="en-US" sz="1800" dirty="0">
                          <a:latin typeface="Arial" panose="020B0604020202020204" pitchFamily="34" charset="0"/>
                          <a:cs typeface="Arial" panose="020B0604020202020204" pitchFamily="34" charset="0"/>
                        </a:rPr>
                        <a:t> DF</a:t>
                      </a:r>
                      <a:r>
                        <a:rPr lang="en-US" sz="1800" b="0" i="0" u="none" strike="noStrike" kern="1200" baseline="30000" dirty="0">
                          <a:solidFill>
                            <a:schemeClr val="dk1"/>
                          </a:solidFill>
                          <a:effectLst/>
                          <a:latin typeface="+mn-lt"/>
                          <a:ea typeface="+mn-ea"/>
                          <a:cs typeface="+mn-cs"/>
                        </a:rPr>
                        <a:t>®</a:t>
                      </a:r>
                      <a:endParaRPr 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88539479"/>
                  </a:ext>
                </a:extLst>
              </a:tr>
              <a:tr h="370840">
                <a:tc>
                  <a:txBody>
                    <a:bodyPr/>
                    <a:lstStyle/>
                    <a:p>
                      <a:r>
                        <a:rPr lang="en-US" sz="1800" dirty="0">
                          <a:latin typeface="Arial" panose="020B0604020202020204" pitchFamily="34" charset="0"/>
                          <a:cs typeface="Arial" panose="020B0604020202020204" pitchFamily="34" charset="0"/>
                        </a:rPr>
                        <a:t>Tin</a:t>
                      </a:r>
                    </a:p>
                  </a:txBody>
                  <a:tcPr/>
                </a:tc>
                <a:tc>
                  <a:txBody>
                    <a:bodyPr/>
                    <a:lstStyle/>
                    <a:p>
                      <a:r>
                        <a:rPr lang="en-US" sz="1800" dirty="0" err="1">
                          <a:latin typeface="Arial" panose="020B0604020202020204" pitchFamily="34" charset="0"/>
                          <a:cs typeface="Arial" panose="020B0604020202020204" pitchFamily="34" charset="0"/>
                        </a:rPr>
                        <a:t>Triphenyltin</a:t>
                      </a:r>
                      <a:r>
                        <a:rPr lang="en-US" sz="1800" dirty="0">
                          <a:latin typeface="Arial" panose="020B0604020202020204" pitchFamily="34" charset="0"/>
                          <a:cs typeface="Arial" panose="020B0604020202020204" pitchFamily="34" charset="0"/>
                        </a:rPr>
                        <a:t> hydroxide</a:t>
                      </a:r>
                    </a:p>
                  </a:txBody>
                  <a:tcPr/>
                </a:tc>
                <a:tc>
                  <a:txBody>
                    <a:bodyPr/>
                    <a:lstStyle/>
                    <a:p>
                      <a:r>
                        <a:rPr lang="en-US" sz="1800" dirty="0">
                          <a:latin typeface="Arial" panose="020B0604020202020204" pitchFamily="34" charset="0"/>
                          <a:cs typeface="Arial" panose="020B0604020202020204" pitchFamily="34" charset="0"/>
                        </a:rPr>
                        <a:t>Super Tin</a:t>
                      </a:r>
                      <a:r>
                        <a:rPr lang="en-US" sz="1800" b="0" i="0" u="none" strike="noStrike" kern="1200" baseline="30000" dirty="0">
                          <a:solidFill>
                            <a:schemeClr val="dk1"/>
                          </a:solidFill>
                          <a:effectLst/>
                          <a:latin typeface="+mn-lt"/>
                          <a:ea typeface="+mn-ea"/>
                          <a:cs typeface="+mn-cs"/>
                        </a:rPr>
                        <a:t>®</a:t>
                      </a:r>
                      <a:endParaRPr 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98240655"/>
                  </a:ext>
                </a:extLst>
              </a:tr>
            </a:tbl>
          </a:graphicData>
        </a:graphic>
      </p:graphicFrame>
    </p:spTree>
    <p:extLst>
      <p:ext uri="{BB962C8B-B14F-4D97-AF65-F5344CB8AC3E}">
        <p14:creationId xmlns:p14="http://schemas.microsoft.com/office/powerpoint/2010/main" val="1554021151"/>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F1FE4BA4-3FE4-B548-B961-83B1EFCB31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20701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Box 3">
            <a:extLst>
              <a:ext uri="{FF2B5EF4-FFF2-40B4-BE49-F238E27FC236}">
                <a16:creationId xmlns:a16="http://schemas.microsoft.com/office/drawing/2014/main" id="{7CFBC0F2-8EA3-4D41-81F8-38FC3BABF22F}"/>
              </a:ext>
            </a:extLst>
          </p:cNvPr>
          <p:cNvSpPr txBox="1">
            <a:spLocks noChangeArrowheads="1"/>
          </p:cNvSpPr>
          <p:nvPr/>
        </p:nvSpPr>
        <p:spPr bwMode="auto">
          <a:xfrm>
            <a:off x="176213" y="1846263"/>
            <a:ext cx="15859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Copper mineral</a:t>
            </a:r>
          </a:p>
        </p:txBody>
      </p:sp>
      <p:sp>
        <p:nvSpPr>
          <p:cNvPr id="7" name="TextBox 6">
            <a:extLst>
              <a:ext uri="{FF2B5EF4-FFF2-40B4-BE49-F238E27FC236}">
                <a16:creationId xmlns:a16="http://schemas.microsoft.com/office/drawing/2014/main" id="{A1F0E188-C843-7D4D-BB42-C337366E2407}"/>
              </a:ext>
            </a:extLst>
          </p:cNvPr>
          <p:cNvSpPr txBox="1"/>
          <p:nvPr/>
        </p:nvSpPr>
        <p:spPr>
          <a:xfrm>
            <a:off x="2590800" y="1043781"/>
            <a:ext cx="5886450" cy="1570038"/>
          </a:xfrm>
          <a:prstGeom prst="rect">
            <a:avLst/>
          </a:prstGeom>
          <a:noFill/>
        </p:spPr>
        <p:txBody>
          <a:bodyPr wrap="none">
            <a:spAutoFit/>
          </a:bodyPr>
          <a:lstStyle/>
          <a:p>
            <a:pPr>
              <a:defRPr/>
            </a:pPr>
            <a:r>
              <a:rPr lang="en-US" sz="2400" dirty="0"/>
              <a:t>Inorganic chemicals…</a:t>
            </a:r>
          </a:p>
          <a:p>
            <a:pPr marL="285750" indent="-285750">
              <a:buFont typeface="Arial" panose="020B0604020202020204" pitchFamily="34" charset="0"/>
              <a:buChar char="•"/>
              <a:defRPr/>
            </a:pPr>
            <a:r>
              <a:rPr lang="en-US" sz="2400" dirty="0"/>
              <a:t>Protect plant from leaf surface (contact)</a:t>
            </a:r>
          </a:p>
          <a:p>
            <a:pPr marL="285750" indent="-285750">
              <a:buFont typeface="Arial" panose="020B0604020202020204" pitchFamily="34" charset="0"/>
              <a:buChar char="•"/>
              <a:defRPr/>
            </a:pPr>
            <a:r>
              <a:rPr lang="en-US" sz="2400" dirty="0"/>
              <a:t>May be toxic to plant if absorbed</a:t>
            </a:r>
          </a:p>
          <a:p>
            <a:pPr marL="285750" indent="-285750">
              <a:buFont typeface="Arial" panose="020B0604020202020204" pitchFamily="34" charset="0"/>
              <a:buChar char="•"/>
              <a:defRPr/>
            </a:pPr>
            <a:endParaRPr lang="en-US" sz="2400" dirty="0"/>
          </a:p>
        </p:txBody>
      </p:sp>
      <p:sp>
        <p:nvSpPr>
          <p:cNvPr id="8" name="TextBox 7">
            <a:extLst>
              <a:ext uri="{FF2B5EF4-FFF2-40B4-BE49-F238E27FC236}">
                <a16:creationId xmlns:a16="http://schemas.microsoft.com/office/drawing/2014/main" id="{57F60896-3D2F-A743-BAB0-6C941F416464}"/>
              </a:ext>
            </a:extLst>
          </p:cNvPr>
          <p:cNvSpPr txBox="1"/>
          <p:nvPr/>
        </p:nvSpPr>
        <p:spPr>
          <a:xfrm>
            <a:off x="727075" y="1582738"/>
            <a:ext cx="1362075" cy="246062"/>
          </a:xfrm>
          <a:prstGeom prst="rect">
            <a:avLst/>
          </a:prstGeom>
          <a:noFill/>
        </p:spPr>
        <p:txBody>
          <a:bodyPr wrap="none">
            <a:spAutoFit/>
          </a:bodyPr>
          <a:lstStyle/>
          <a:p>
            <a:pPr>
              <a:defRPr/>
            </a:pPr>
            <a:r>
              <a:rPr lang="en-US" sz="1000" dirty="0">
                <a:solidFill>
                  <a:schemeClr val="tx2">
                    <a:lumMod val="75000"/>
                  </a:schemeClr>
                </a:solidFill>
              </a:rPr>
              <a:t>Minerals Educ. Coal.</a:t>
            </a:r>
            <a:endParaRPr lang="en-US" sz="1000" dirty="0"/>
          </a:p>
        </p:txBody>
      </p:sp>
      <p:grpSp>
        <p:nvGrpSpPr>
          <p:cNvPr id="3" name="Group 2">
            <a:extLst>
              <a:ext uri="{FF2B5EF4-FFF2-40B4-BE49-F238E27FC236}">
                <a16:creationId xmlns:a16="http://schemas.microsoft.com/office/drawing/2014/main" id="{CECE8E23-C6A3-5A4D-B271-C3C0F830A5CF}"/>
              </a:ext>
            </a:extLst>
          </p:cNvPr>
          <p:cNvGrpSpPr/>
          <p:nvPr/>
        </p:nvGrpSpPr>
        <p:grpSpPr>
          <a:xfrm>
            <a:off x="3505200" y="2438400"/>
            <a:ext cx="4429125" cy="3618706"/>
            <a:chOff x="5257800" y="3810000"/>
            <a:chExt cx="2524125" cy="2422525"/>
          </a:xfrm>
        </p:grpSpPr>
        <p:pic>
          <p:nvPicPr>
            <p:cNvPr id="23560" name="Picture 5" descr="leaf">
              <a:extLst>
                <a:ext uri="{FF2B5EF4-FFF2-40B4-BE49-F238E27FC236}">
                  <a16:creationId xmlns:a16="http://schemas.microsoft.com/office/drawing/2014/main" id="{CFDBAF28-9DE8-F24A-A4A5-5847A4B4AA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810000"/>
              <a:ext cx="2524125"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ardrop 1">
              <a:extLst>
                <a:ext uri="{FF2B5EF4-FFF2-40B4-BE49-F238E27FC236}">
                  <a16:creationId xmlns:a16="http://schemas.microsoft.com/office/drawing/2014/main" id="{A61A24EB-31A5-ED4D-A163-881208B4A19F}"/>
                </a:ext>
              </a:extLst>
            </p:cNvPr>
            <p:cNvSpPr/>
            <p:nvPr/>
          </p:nvSpPr>
          <p:spPr>
            <a:xfrm>
              <a:off x="5943600" y="4119563"/>
              <a:ext cx="177800" cy="258762"/>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ardrop 12">
              <a:extLst>
                <a:ext uri="{FF2B5EF4-FFF2-40B4-BE49-F238E27FC236}">
                  <a16:creationId xmlns:a16="http://schemas.microsoft.com/office/drawing/2014/main" id="{BAB9F1E8-D3C1-0048-98E2-15A7D754ABF5}"/>
                </a:ext>
              </a:extLst>
            </p:cNvPr>
            <p:cNvSpPr/>
            <p:nvPr/>
          </p:nvSpPr>
          <p:spPr>
            <a:xfrm>
              <a:off x="6400800" y="3933825"/>
              <a:ext cx="177800" cy="260350"/>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ardrop 13">
              <a:extLst>
                <a:ext uri="{FF2B5EF4-FFF2-40B4-BE49-F238E27FC236}">
                  <a16:creationId xmlns:a16="http://schemas.microsoft.com/office/drawing/2014/main" id="{C7B362A2-6123-0445-ABAC-85198D468FA2}"/>
                </a:ext>
              </a:extLst>
            </p:cNvPr>
            <p:cNvSpPr/>
            <p:nvPr/>
          </p:nvSpPr>
          <p:spPr>
            <a:xfrm>
              <a:off x="6400800" y="4262438"/>
              <a:ext cx="177800" cy="258762"/>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ardrop 14">
              <a:extLst>
                <a:ext uri="{FF2B5EF4-FFF2-40B4-BE49-F238E27FC236}">
                  <a16:creationId xmlns:a16="http://schemas.microsoft.com/office/drawing/2014/main" id="{CC4E468F-8234-CA44-8037-C72945F67506}"/>
                </a:ext>
              </a:extLst>
            </p:cNvPr>
            <p:cNvSpPr/>
            <p:nvPr/>
          </p:nvSpPr>
          <p:spPr>
            <a:xfrm>
              <a:off x="6915150" y="4064000"/>
              <a:ext cx="177800" cy="258763"/>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Teardrop 15">
              <a:extLst>
                <a:ext uri="{FF2B5EF4-FFF2-40B4-BE49-F238E27FC236}">
                  <a16:creationId xmlns:a16="http://schemas.microsoft.com/office/drawing/2014/main" id="{5939AD4F-E4E2-224C-9452-13B05DFBA1D7}"/>
                </a:ext>
              </a:extLst>
            </p:cNvPr>
            <p:cNvSpPr/>
            <p:nvPr/>
          </p:nvSpPr>
          <p:spPr>
            <a:xfrm>
              <a:off x="7194550" y="3933825"/>
              <a:ext cx="177800" cy="260350"/>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3566" name="TextBox 3">
            <a:extLst>
              <a:ext uri="{FF2B5EF4-FFF2-40B4-BE49-F238E27FC236}">
                <a16:creationId xmlns:a16="http://schemas.microsoft.com/office/drawing/2014/main" id="{859D0F88-D39D-2542-B768-7EF13EF2A341}"/>
              </a:ext>
            </a:extLst>
          </p:cNvPr>
          <p:cNvSpPr txBox="1">
            <a:spLocks noChangeArrowheads="1"/>
          </p:cNvSpPr>
          <p:nvPr/>
        </p:nvSpPr>
        <p:spPr bwMode="auto">
          <a:xfrm>
            <a:off x="838200" y="2703652"/>
            <a:ext cx="230704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dirty="0"/>
              <a:t>Copper product on</a:t>
            </a:r>
          </a:p>
          <a:p>
            <a:r>
              <a:rPr lang="en-US" altLang="en-US" sz="2000" dirty="0"/>
              <a:t> plant surface</a:t>
            </a: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2ACAEAB6-6C6C-274E-B010-CCADB0CA9A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20701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3">
            <a:extLst>
              <a:ext uri="{FF2B5EF4-FFF2-40B4-BE49-F238E27FC236}">
                <a16:creationId xmlns:a16="http://schemas.microsoft.com/office/drawing/2014/main" id="{AB96CBC1-ED74-AD4B-BD7F-091ED6762B7E}"/>
              </a:ext>
            </a:extLst>
          </p:cNvPr>
          <p:cNvSpPr txBox="1">
            <a:spLocks noChangeArrowheads="1"/>
          </p:cNvSpPr>
          <p:nvPr/>
        </p:nvSpPr>
        <p:spPr bwMode="auto">
          <a:xfrm>
            <a:off x="176213" y="1846263"/>
            <a:ext cx="15859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Copper mineral</a:t>
            </a:r>
          </a:p>
        </p:txBody>
      </p:sp>
      <p:sp>
        <p:nvSpPr>
          <p:cNvPr id="24581" name="TextBox 6">
            <a:extLst>
              <a:ext uri="{FF2B5EF4-FFF2-40B4-BE49-F238E27FC236}">
                <a16:creationId xmlns:a16="http://schemas.microsoft.com/office/drawing/2014/main" id="{1D35E701-1C2B-364A-9F08-E7F3BEF103EB}"/>
              </a:ext>
            </a:extLst>
          </p:cNvPr>
          <p:cNvSpPr txBox="1">
            <a:spLocks noChangeArrowheads="1"/>
          </p:cNvSpPr>
          <p:nvPr/>
        </p:nvSpPr>
        <p:spPr bwMode="auto">
          <a:xfrm>
            <a:off x="1549400" y="2366963"/>
            <a:ext cx="67929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t>Inorganic chemicals have multiple-sites of action</a:t>
            </a:r>
          </a:p>
          <a:p>
            <a:endParaRPr lang="en-US" altLang="en-US" sz="2400"/>
          </a:p>
        </p:txBody>
      </p:sp>
      <p:sp>
        <p:nvSpPr>
          <p:cNvPr id="8" name="TextBox 7">
            <a:extLst>
              <a:ext uri="{FF2B5EF4-FFF2-40B4-BE49-F238E27FC236}">
                <a16:creationId xmlns:a16="http://schemas.microsoft.com/office/drawing/2014/main" id="{E54D432D-059A-A341-AE99-A33412AA471F}"/>
              </a:ext>
            </a:extLst>
          </p:cNvPr>
          <p:cNvSpPr txBox="1"/>
          <p:nvPr/>
        </p:nvSpPr>
        <p:spPr>
          <a:xfrm>
            <a:off x="727075" y="1582738"/>
            <a:ext cx="1362075" cy="246062"/>
          </a:xfrm>
          <a:prstGeom prst="rect">
            <a:avLst/>
          </a:prstGeom>
          <a:noFill/>
        </p:spPr>
        <p:txBody>
          <a:bodyPr wrap="none">
            <a:spAutoFit/>
          </a:bodyPr>
          <a:lstStyle/>
          <a:p>
            <a:pPr>
              <a:defRPr/>
            </a:pPr>
            <a:r>
              <a:rPr lang="en-US" sz="1000" dirty="0">
                <a:solidFill>
                  <a:schemeClr val="tx2">
                    <a:lumMod val="75000"/>
                  </a:schemeClr>
                </a:solidFill>
              </a:rPr>
              <a:t>Minerals Educ. Coal.</a:t>
            </a:r>
            <a:endParaRPr lang="en-US" sz="1000" dirty="0"/>
          </a:p>
        </p:txBody>
      </p:sp>
      <p:pic>
        <p:nvPicPr>
          <p:cNvPr id="24584" name="Picture 1">
            <a:extLst>
              <a:ext uri="{FF2B5EF4-FFF2-40B4-BE49-F238E27FC236}">
                <a16:creationId xmlns:a16="http://schemas.microsoft.com/office/drawing/2014/main" id="{54B84406-DD73-2848-88D5-63E7BCE5058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76838" y="3124200"/>
            <a:ext cx="3114675"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TextBox 26">
            <a:extLst>
              <a:ext uri="{FF2B5EF4-FFF2-40B4-BE49-F238E27FC236}">
                <a16:creationId xmlns:a16="http://schemas.microsoft.com/office/drawing/2014/main" id="{69374835-DE88-DA45-ACDE-C278A26C5027}"/>
              </a:ext>
            </a:extLst>
          </p:cNvPr>
          <p:cNvSpPr txBox="1">
            <a:spLocks noChangeArrowheads="1"/>
          </p:cNvSpPr>
          <p:nvPr/>
        </p:nvSpPr>
        <p:spPr bwMode="auto">
          <a:xfrm>
            <a:off x="788988" y="3108325"/>
            <a:ext cx="1333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t>Cell wall</a:t>
            </a:r>
          </a:p>
          <a:p>
            <a:endParaRPr lang="en-US" altLang="en-US" sz="2400"/>
          </a:p>
        </p:txBody>
      </p:sp>
      <p:sp>
        <p:nvSpPr>
          <p:cNvPr id="24586" name="TextBox 27">
            <a:extLst>
              <a:ext uri="{FF2B5EF4-FFF2-40B4-BE49-F238E27FC236}">
                <a16:creationId xmlns:a16="http://schemas.microsoft.com/office/drawing/2014/main" id="{7928CE96-37B1-2847-B118-8C2A3F1C6374}"/>
              </a:ext>
            </a:extLst>
          </p:cNvPr>
          <p:cNvSpPr txBox="1">
            <a:spLocks noChangeArrowheads="1"/>
          </p:cNvSpPr>
          <p:nvPr/>
        </p:nvSpPr>
        <p:spPr bwMode="auto">
          <a:xfrm>
            <a:off x="803275" y="3522663"/>
            <a:ext cx="12987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dirty="0"/>
              <a:t>Nucleus</a:t>
            </a:r>
          </a:p>
          <a:p>
            <a:endParaRPr lang="en-US" altLang="en-US" sz="2400" dirty="0"/>
          </a:p>
        </p:txBody>
      </p:sp>
      <p:sp>
        <p:nvSpPr>
          <p:cNvPr id="24587" name="TextBox 28">
            <a:extLst>
              <a:ext uri="{FF2B5EF4-FFF2-40B4-BE49-F238E27FC236}">
                <a16:creationId xmlns:a16="http://schemas.microsoft.com/office/drawing/2014/main" id="{B84B74CD-717B-1044-A01A-0A59BD57D5B8}"/>
              </a:ext>
            </a:extLst>
          </p:cNvPr>
          <p:cNvSpPr txBox="1">
            <a:spLocks noChangeArrowheads="1"/>
          </p:cNvSpPr>
          <p:nvPr/>
        </p:nvSpPr>
        <p:spPr bwMode="auto">
          <a:xfrm>
            <a:off x="803275" y="4005263"/>
            <a:ext cx="16764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t>Organelles</a:t>
            </a:r>
          </a:p>
          <a:p>
            <a:endParaRPr lang="en-US" altLang="en-US" sz="2400"/>
          </a:p>
        </p:txBody>
      </p:sp>
      <p:sp>
        <p:nvSpPr>
          <p:cNvPr id="24588" name="TextBox 29">
            <a:extLst>
              <a:ext uri="{FF2B5EF4-FFF2-40B4-BE49-F238E27FC236}">
                <a16:creationId xmlns:a16="http://schemas.microsoft.com/office/drawing/2014/main" id="{77F018CC-F22C-BF46-A725-FF8A3783674F}"/>
              </a:ext>
            </a:extLst>
          </p:cNvPr>
          <p:cNvSpPr txBox="1">
            <a:spLocks noChangeArrowheads="1"/>
          </p:cNvSpPr>
          <p:nvPr/>
        </p:nvSpPr>
        <p:spPr bwMode="auto">
          <a:xfrm>
            <a:off x="820738" y="4608513"/>
            <a:ext cx="14509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t>Enzymes</a:t>
            </a:r>
          </a:p>
          <a:p>
            <a:endParaRPr lang="en-US" altLang="en-US" sz="2400"/>
          </a:p>
        </p:txBody>
      </p:sp>
      <p:cxnSp>
        <p:nvCxnSpPr>
          <p:cNvPr id="4" name="Straight Arrow Connector 3">
            <a:extLst>
              <a:ext uri="{FF2B5EF4-FFF2-40B4-BE49-F238E27FC236}">
                <a16:creationId xmlns:a16="http://schemas.microsoft.com/office/drawing/2014/main" id="{4F3C6F5D-A9C4-1C47-8560-6355EF64A31F}"/>
              </a:ext>
            </a:extLst>
          </p:cNvPr>
          <p:cNvCxnSpPr/>
          <p:nvPr/>
        </p:nvCxnSpPr>
        <p:spPr>
          <a:xfrm>
            <a:off x="2076450" y="3352800"/>
            <a:ext cx="4324350" cy="76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41D3220-98DF-AB47-B143-A155250D3D54}"/>
              </a:ext>
            </a:extLst>
          </p:cNvPr>
          <p:cNvCxnSpPr/>
          <p:nvPr/>
        </p:nvCxnSpPr>
        <p:spPr>
          <a:xfrm>
            <a:off x="2271713" y="3776663"/>
            <a:ext cx="4462462" cy="5191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93D76F2-87C8-2647-9303-ACA23C461578}"/>
              </a:ext>
            </a:extLst>
          </p:cNvPr>
          <p:cNvCxnSpPr/>
          <p:nvPr/>
        </p:nvCxnSpPr>
        <p:spPr>
          <a:xfrm>
            <a:off x="2390775" y="4205288"/>
            <a:ext cx="3857625" cy="4032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5A43F9E-299D-4E4A-9C3F-F38E6001B40E}"/>
              </a:ext>
            </a:extLst>
          </p:cNvPr>
          <p:cNvCxnSpPr/>
          <p:nvPr/>
        </p:nvCxnSpPr>
        <p:spPr>
          <a:xfrm>
            <a:off x="2159000" y="4865688"/>
            <a:ext cx="4575175" cy="1127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593" name="TextBox 42">
            <a:extLst>
              <a:ext uri="{FF2B5EF4-FFF2-40B4-BE49-F238E27FC236}">
                <a16:creationId xmlns:a16="http://schemas.microsoft.com/office/drawing/2014/main" id="{5F184895-AA51-FF47-9D00-19670865645F}"/>
              </a:ext>
            </a:extLst>
          </p:cNvPr>
          <p:cNvSpPr txBox="1">
            <a:spLocks noChangeArrowheads="1"/>
          </p:cNvSpPr>
          <p:nvPr/>
        </p:nvSpPr>
        <p:spPr bwMode="auto">
          <a:xfrm>
            <a:off x="5818188" y="6021388"/>
            <a:ext cx="16748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t>Fungal cell</a:t>
            </a:r>
          </a:p>
          <a:p>
            <a:endParaRPr lang="en-US" altLang="en-US" sz="2400"/>
          </a:p>
        </p:txBody>
      </p:sp>
      <p:sp>
        <p:nvSpPr>
          <p:cNvPr id="24594" name="TextBox 43">
            <a:extLst>
              <a:ext uri="{FF2B5EF4-FFF2-40B4-BE49-F238E27FC236}">
                <a16:creationId xmlns:a16="http://schemas.microsoft.com/office/drawing/2014/main" id="{44A7DEA2-4403-F241-A2F0-862E6D397B02}"/>
              </a:ext>
            </a:extLst>
          </p:cNvPr>
          <p:cNvSpPr txBox="1">
            <a:spLocks noChangeArrowheads="1"/>
          </p:cNvSpPr>
          <p:nvPr/>
        </p:nvSpPr>
        <p:spPr bwMode="auto">
          <a:xfrm>
            <a:off x="6202363" y="3144838"/>
            <a:ext cx="492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a:solidFill>
                  <a:schemeClr val="bg1"/>
                </a:solidFill>
              </a:rPr>
              <a:t>X</a:t>
            </a:r>
          </a:p>
        </p:txBody>
      </p:sp>
      <p:sp>
        <p:nvSpPr>
          <p:cNvPr id="24595" name="TextBox 44">
            <a:extLst>
              <a:ext uri="{FF2B5EF4-FFF2-40B4-BE49-F238E27FC236}">
                <a16:creationId xmlns:a16="http://schemas.microsoft.com/office/drawing/2014/main" id="{57CA6C3C-5F91-0A49-9971-06DC53809391}"/>
              </a:ext>
            </a:extLst>
          </p:cNvPr>
          <p:cNvSpPr txBox="1">
            <a:spLocks noChangeArrowheads="1"/>
          </p:cNvSpPr>
          <p:nvPr/>
        </p:nvSpPr>
        <p:spPr bwMode="auto">
          <a:xfrm>
            <a:off x="6532563" y="3987800"/>
            <a:ext cx="492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a:solidFill>
                  <a:schemeClr val="bg1"/>
                </a:solidFill>
              </a:rPr>
              <a:t>X</a:t>
            </a:r>
          </a:p>
        </p:txBody>
      </p:sp>
      <p:sp>
        <p:nvSpPr>
          <p:cNvPr id="24596" name="TextBox 45">
            <a:extLst>
              <a:ext uri="{FF2B5EF4-FFF2-40B4-BE49-F238E27FC236}">
                <a16:creationId xmlns:a16="http://schemas.microsoft.com/office/drawing/2014/main" id="{BD29D2BF-FDDB-8244-A945-D91BC66A6DC6}"/>
              </a:ext>
            </a:extLst>
          </p:cNvPr>
          <p:cNvSpPr txBox="1">
            <a:spLocks noChangeArrowheads="1"/>
          </p:cNvSpPr>
          <p:nvPr/>
        </p:nvSpPr>
        <p:spPr bwMode="auto">
          <a:xfrm>
            <a:off x="6061075" y="4276725"/>
            <a:ext cx="492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a:solidFill>
                  <a:schemeClr val="bg1"/>
                </a:solidFill>
              </a:rPr>
              <a:t>X</a:t>
            </a:r>
          </a:p>
        </p:txBody>
      </p:sp>
      <p:sp>
        <p:nvSpPr>
          <p:cNvPr id="24597" name="TextBox 46">
            <a:extLst>
              <a:ext uri="{FF2B5EF4-FFF2-40B4-BE49-F238E27FC236}">
                <a16:creationId xmlns:a16="http://schemas.microsoft.com/office/drawing/2014/main" id="{F7D4C2E2-9B54-C543-9354-D3C2958D782D}"/>
              </a:ext>
            </a:extLst>
          </p:cNvPr>
          <p:cNvSpPr txBox="1">
            <a:spLocks noChangeArrowheads="1"/>
          </p:cNvSpPr>
          <p:nvPr/>
        </p:nvSpPr>
        <p:spPr bwMode="auto">
          <a:xfrm>
            <a:off x="6572250" y="4662488"/>
            <a:ext cx="492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a:solidFill>
                  <a:schemeClr val="bg1"/>
                </a:solidFill>
              </a:rPr>
              <a:t>X</a:t>
            </a:r>
          </a:p>
        </p:txBody>
      </p:sp>
      <p:sp>
        <p:nvSpPr>
          <p:cNvPr id="24598" name="Rectangle 7175">
            <a:extLst>
              <a:ext uri="{FF2B5EF4-FFF2-40B4-BE49-F238E27FC236}">
                <a16:creationId xmlns:a16="http://schemas.microsoft.com/office/drawing/2014/main" id="{47DAB940-3B9F-CB49-AD66-61112D7FFDCF}"/>
              </a:ext>
            </a:extLst>
          </p:cNvPr>
          <p:cNvSpPr>
            <a:spLocks noChangeArrowheads="1"/>
          </p:cNvSpPr>
          <p:nvPr/>
        </p:nvSpPr>
        <p:spPr bwMode="auto">
          <a:xfrm>
            <a:off x="5614988" y="5675313"/>
            <a:ext cx="2325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chemeClr val="bg1"/>
                </a:solidFill>
              </a:rPr>
              <a:t>http://www.biologyjunction.com/</a:t>
            </a: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3ADE4DB-692F-8946-A436-E9F4C18745E2}"/>
              </a:ext>
            </a:extLst>
          </p:cNvPr>
          <p:cNvSpPr/>
          <p:nvPr/>
        </p:nvSpPr>
        <p:spPr>
          <a:xfrm>
            <a:off x="7162800" y="-9525"/>
            <a:ext cx="1981200" cy="2209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5602" name="Picture 1">
            <a:extLst>
              <a:ext uri="{FF2B5EF4-FFF2-40B4-BE49-F238E27FC236}">
                <a16:creationId xmlns:a16="http://schemas.microsoft.com/office/drawing/2014/main" id="{D2EB9F1C-2FA7-2147-A929-4E2FA51636F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588"/>
            <a:ext cx="1905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a:extLst>
              <a:ext uri="{FF2B5EF4-FFF2-40B4-BE49-F238E27FC236}">
                <a16:creationId xmlns:a16="http://schemas.microsoft.com/office/drawing/2014/main" id="{07EF0657-CD18-9747-8654-54F83F18F00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2971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DFB4A244-5764-DF45-A433-C6A7F587C19E}"/>
              </a:ext>
            </a:extLst>
          </p:cNvPr>
          <p:cNvSpPr txBox="1"/>
          <p:nvPr/>
        </p:nvSpPr>
        <p:spPr>
          <a:xfrm>
            <a:off x="1416050" y="973138"/>
            <a:ext cx="881063" cy="246062"/>
          </a:xfrm>
          <a:prstGeom prst="rect">
            <a:avLst/>
          </a:prstGeom>
          <a:noFill/>
        </p:spPr>
        <p:txBody>
          <a:bodyPr wrap="none">
            <a:spAutoFit/>
          </a:bodyPr>
          <a:lstStyle/>
          <a:p>
            <a:pPr>
              <a:defRPr/>
            </a:pPr>
            <a:r>
              <a:rPr lang="en-US" sz="1000" dirty="0">
                <a:solidFill>
                  <a:schemeClr val="tx2">
                    <a:lumMod val="75000"/>
                  </a:schemeClr>
                </a:solidFill>
              </a:rPr>
              <a:t>CAC Group.</a:t>
            </a:r>
            <a:endParaRPr lang="en-US" sz="1000" dirty="0"/>
          </a:p>
        </p:txBody>
      </p:sp>
      <p:sp>
        <p:nvSpPr>
          <p:cNvPr id="25605" name="TextBox 6">
            <a:extLst>
              <a:ext uri="{FF2B5EF4-FFF2-40B4-BE49-F238E27FC236}">
                <a16:creationId xmlns:a16="http://schemas.microsoft.com/office/drawing/2014/main" id="{0BDCDF6E-E6BF-D747-84E0-1E055C4560E8}"/>
              </a:ext>
            </a:extLst>
          </p:cNvPr>
          <p:cNvSpPr txBox="1">
            <a:spLocks noChangeArrowheads="1"/>
          </p:cNvSpPr>
          <p:nvPr/>
        </p:nvSpPr>
        <p:spPr bwMode="auto">
          <a:xfrm>
            <a:off x="393700" y="1219200"/>
            <a:ext cx="1249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mancozeb</a:t>
            </a:r>
          </a:p>
        </p:txBody>
      </p:sp>
      <p:sp>
        <p:nvSpPr>
          <p:cNvPr id="8" name="TextBox 7">
            <a:extLst>
              <a:ext uri="{FF2B5EF4-FFF2-40B4-BE49-F238E27FC236}">
                <a16:creationId xmlns:a16="http://schemas.microsoft.com/office/drawing/2014/main" id="{687529AA-E65F-FE47-BA0D-96012C1194C3}"/>
              </a:ext>
            </a:extLst>
          </p:cNvPr>
          <p:cNvSpPr txBox="1"/>
          <p:nvPr/>
        </p:nvSpPr>
        <p:spPr>
          <a:xfrm>
            <a:off x="7162800" y="1963738"/>
            <a:ext cx="739775" cy="246062"/>
          </a:xfrm>
          <a:prstGeom prst="rect">
            <a:avLst/>
          </a:prstGeom>
          <a:noFill/>
        </p:spPr>
        <p:txBody>
          <a:bodyPr wrap="none">
            <a:spAutoFit/>
          </a:bodyPr>
          <a:lstStyle/>
          <a:p>
            <a:pPr>
              <a:defRPr/>
            </a:pPr>
            <a:r>
              <a:rPr lang="en-US" sz="1000" dirty="0">
                <a:solidFill>
                  <a:schemeClr val="tx2">
                    <a:lumMod val="75000"/>
                  </a:schemeClr>
                </a:solidFill>
              </a:rPr>
              <a:t>Wikipedia</a:t>
            </a:r>
            <a:endParaRPr lang="en-US" sz="1000" dirty="0"/>
          </a:p>
        </p:txBody>
      </p:sp>
      <p:sp>
        <p:nvSpPr>
          <p:cNvPr id="25607" name="TextBox 8">
            <a:extLst>
              <a:ext uri="{FF2B5EF4-FFF2-40B4-BE49-F238E27FC236}">
                <a16:creationId xmlns:a16="http://schemas.microsoft.com/office/drawing/2014/main" id="{305431FE-78C0-D64B-99CE-178C3B3104B0}"/>
              </a:ext>
            </a:extLst>
          </p:cNvPr>
          <p:cNvSpPr txBox="1">
            <a:spLocks noChangeArrowheads="1"/>
          </p:cNvSpPr>
          <p:nvPr/>
        </p:nvSpPr>
        <p:spPr bwMode="auto">
          <a:xfrm>
            <a:off x="7519988" y="2220913"/>
            <a:ext cx="1543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chlorothalonil</a:t>
            </a:r>
          </a:p>
        </p:txBody>
      </p:sp>
      <p:sp>
        <p:nvSpPr>
          <p:cNvPr id="10" name="TextBox 9">
            <a:extLst>
              <a:ext uri="{FF2B5EF4-FFF2-40B4-BE49-F238E27FC236}">
                <a16:creationId xmlns:a16="http://schemas.microsoft.com/office/drawing/2014/main" id="{6622A128-EDBD-6246-B821-C2998211F794}"/>
              </a:ext>
            </a:extLst>
          </p:cNvPr>
          <p:cNvSpPr txBox="1"/>
          <p:nvPr/>
        </p:nvSpPr>
        <p:spPr>
          <a:xfrm>
            <a:off x="533400" y="2638425"/>
            <a:ext cx="8366125" cy="3046413"/>
          </a:xfrm>
          <a:prstGeom prst="rect">
            <a:avLst/>
          </a:prstGeom>
          <a:noFill/>
        </p:spPr>
        <p:txBody>
          <a:bodyPr wrap="none">
            <a:spAutoFit/>
          </a:bodyPr>
          <a:lstStyle/>
          <a:p>
            <a:pPr>
              <a:defRPr/>
            </a:pPr>
            <a:r>
              <a:rPr lang="en-US" sz="2400" dirty="0"/>
              <a:t>Organic chemicals began to be developed in the mid-1900’s</a:t>
            </a:r>
          </a:p>
          <a:p>
            <a:pPr marL="285750" indent="-285750">
              <a:buFont typeface="Arial" panose="020B0604020202020204" pitchFamily="34" charset="0"/>
              <a:buChar char="•"/>
              <a:defRPr/>
            </a:pPr>
            <a:r>
              <a:rPr lang="en-US" sz="2400" dirty="0" err="1"/>
              <a:t>mancozeb</a:t>
            </a:r>
            <a:r>
              <a:rPr lang="en-US" sz="2400" dirty="0"/>
              <a:t> 1961</a:t>
            </a:r>
          </a:p>
          <a:p>
            <a:pPr marL="285750" indent="-285750">
              <a:buFont typeface="Arial" panose="020B0604020202020204" pitchFamily="34" charset="0"/>
              <a:buChar char="•"/>
              <a:defRPr/>
            </a:pPr>
            <a:r>
              <a:rPr lang="en-US" sz="2400" dirty="0" err="1"/>
              <a:t>chlorothalonil</a:t>
            </a:r>
            <a:r>
              <a:rPr lang="en-US" sz="2400" dirty="0"/>
              <a:t> 1964</a:t>
            </a:r>
          </a:p>
          <a:p>
            <a:pPr marL="285750" indent="-285750">
              <a:buFont typeface="Arial" panose="020B0604020202020204" pitchFamily="34" charset="0"/>
              <a:buChar char="•"/>
              <a:defRPr/>
            </a:pPr>
            <a:r>
              <a:rPr lang="en-US" sz="2400" dirty="0"/>
              <a:t>Often more effective fungicides than inorganics</a:t>
            </a:r>
          </a:p>
          <a:p>
            <a:pPr marL="285750" indent="-285750">
              <a:buFont typeface="Arial" panose="020B0604020202020204" pitchFamily="34" charset="0"/>
              <a:buChar char="•"/>
              <a:defRPr/>
            </a:pPr>
            <a:r>
              <a:rPr lang="en-US" sz="2400" dirty="0"/>
              <a:t>Like inorganics, work on leaf surface (contact)</a:t>
            </a:r>
          </a:p>
          <a:p>
            <a:pPr marL="285750" indent="-285750">
              <a:buFont typeface="Arial" panose="020B0604020202020204" pitchFamily="34" charset="0"/>
              <a:buChar char="•"/>
              <a:defRPr/>
            </a:pPr>
            <a:r>
              <a:rPr lang="en-US" sz="2400" dirty="0"/>
              <a:t>Like inorganics, inhibit fungus in many ways</a:t>
            </a:r>
          </a:p>
          <a:p>
            <a:pPr marL="285750" indent="-285750">
              <a:buFont typeface="Arial" panose="020B0604020202020204" pitchFamily="34" charset="0"/>
              <a:buChar char="•"/>
              <a:defRPr/>
            </a:pPr>
            <a:r>
              <a:rPr lang="en-US" sz="2400" dirty="0"/>
              <a:t>Less toxic to plant than inorganics</a:t>
            </a:r>
          </a:p>
          <a:p>
            <a:pPr marL="285750" indent="-285750">
              <a:buFont typeface="Arial" panose="020B0604020202020204" pitchFamily="34" charset="0"/>
              <a:buChar char="•"/>
              <a:defRPr/>
            </a:pPr>
            <a:endParaRPr lang="en-US" sz="2400" dirty="0"/>
          </a:p>
        </p:txBody>
      </p:sp>
    </p:spTree>
  </p:cSld>
  <p:clrMapOvr>
    <a:masterClrMapping/>
  </p:clrMapOvr>
  <p:transition spd="med">
    <p:fade/>
  </p:transition>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TM04033923[[fn=Depth]]</Template>
  <TotalTime>8251</TotalTime>
  <Words>2847</Words>
  <Application>Microsoft Office PowerPoint</Application>
  <PresentationFormat>On-screen Show (4:3)</PresentationFormat>
  <Paragraphs>351</Paragraphs>
  <Slides>44</Slides>
  <Notes>35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44</vt:i4>
      </vt:variant>
    </vt:vector>
  </HeadingPairs>
  <TitlesOfParts>
    <vt:vector size="47" baseType="lpstr">
      <vt:lpstr>Arial</vt:lpstr>
      <vt:lpstr>Corbel</vt:lpstr>
      <vt:lpstr>Depth</vt:lpstr>
      <vt:lpstr>PowerPoint Presentation</vt:lpstr>
      <vt:lpstr>PowerPoint Presentation</vt:lpstr>
      <vt:lpstr>PowerPoint Presentation</vt:lpstr>
      <vt:lpstr>Organic vs Inorganic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 of action-systemic fungicides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manage fungicide resistance</vt:lpstr>
      <vt:lpstr>PowerPoint Presentation</vt:lpstr>
      <vt:lpstr>PowerPoint Presentation</vt:lpstr>
      <vt:lpstr>Mobility in plants</vt:lpstr>
      <vt:lpstr>Systemic fungicides mobility ranges from….</vt:lpstr>
      <vt:lpstr>PowerPoint Presentation</vt:lpstr>
      <vt:lpstr>PowerPoint Presentation</vt:lpstr>
      <vt:lpstr>PowerPoint Presentation</vt:lpstr>
      <vt:lpstr>PowerPoint Presentation</vt:lpstr>
      <vt:lpstr>PowerPoint Presentation</vt:lpstr>
      <vt:lpstr>PowerPoint Presentation</vt:lpstr>
      <vt:lpstr>Systemic fungicides mobility ranges from….</vt:lpstr>
      <vt:lpstr>PowerPoint Presentation</vt:lpstr>
      <vt:lpstr>PowerPoint Presentation</vt:lpstr>
    </vt:vector>
  </TitlesOfParts>
  <Company>The Dow Chemical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Flexibility</dc:title>
  <dc:creator>Brian Olson</dc:creator>
  <cp:lastModifiedBy>Janssen, Cheri L.</cp:lastModifiedBy>
  <cp:revision>195</cp:revision>
  <dcterms:created xsi:type="dcterms:W3CDTF">2008-12-02T16:12:54Z</dcterms:created>
  <dcterms:modified xsi:type="dcterms:W3CDTF">2021-01-28T20:27:34Z</dcterms:modified>
</cp:coreProperties>
</file>