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402" r:id="rId3"/>
    <p:sldId id="424" r:id="rId4"/>
    <p:sldId id="433" r:id="rId5"/>
    <p:sldId id="438" r:id="rId6"/>
    <p:sldId id="439" r:id="rId7"/>
    <p:sldId id="437" r:id="rId8"/>
    <p:sldId id="425" r:id="rId9"/>
    <p:sldId id="431" r:id="rId10"/>
    <p:sldId id="443" r:id="rId11"/>
    <p:sldId id="426" r:id="rId12"/>
    <p:sldId id="428" r:id="rId13"/>
    <p:sldId id="429" r:id="rId14"/>
    <p:sldId id="440" r:id="rId15"/>
    <p:sldId id="435" r:id="rId16"/>
    <p:sldId id="436" r:id="rId17"/>
    <p:sldId id="444" r:id="rId18"/>
    <p:sldId id="442" r:id="rId19"/>
    <p:sldId id="441" r:id="rId20"/>
    <p:sldId id="434" r:id="rId21"/>
    <p:sldId id="43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564" autoAdjust="0"/>
  </p:normalViewPr>
  <p:slideViewPr>
    <p:cSldViewPr snapToGrid="0" snapToObjects="1">
      <p:cViewPr varScale="1">
        <p:scale>
          <a:sx n="61" d="100"/>
          <a:sy n="61" d="100"/>
        </p:scale>
        <p:origin x="2454" y="4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8D03F-D250-4C8F-894C-EC9141C7BAD8}"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5510D-BFA7-4B78-B1E1-39CAC7D140F0}" type="slidenum">
              <a:rPr lang="en-US" smtClean="0"/>
              <a:t>‹#›</a:t>
            </a:fld>
            <a:endParaRPr lang="en-US"/>
          </a:p>
        </p:txBody>
      </p:sp>
    </p:spTree>
    <p:extLst>
      <p:ext uri="{BB962C8B-B14F-4D97-AF65-F5344CB8AC3E}">
        <p14:creationId xmlns:p14="http://schemas.microsoft.com/office/powerpoint/2010/main" val="426279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Weed scientists in HLA and BTNY collaborated with colleagues at Ohio State and the North Central IPM Center to develop a series of online and in-print publications related to herbicide drift, with an emphasis on </a:t>
            </a:r>
            <a:r>
              <a:rPr lang="en-US" dirty="0" err="1"/>
              <a:t>dicamba</a:t>
            </a:r>
            <a:r>
              <a:rPr lang="en-US" dirty="0"/>
              <a:t> and 2,4-D. </a:t>
            </a:r>
          </a:p>
        </p:txBody>
      </p:sp>
      <p:sp>
        <p:nvSpPr>
          <p:cNvPr id="4" name="Slide Number Placeholder 3"/>
          <p:cNvSpPr>
            <a:spLocks noGrp="1"/>
          </p:cNvSpPr>
          <p:nvPr>
            <p:ph type="sldNum" sz="quarter" idx="10"/>
          </p:nvPr>
        </p:nvSpPr>
        <p:spPr/>
        <p:txBody>
          <a:bodyPr/>
          <a:lstStyle/>
          <a:p>
            <a:fld id="{38276D1D-5671-4524-B720-FAE20DFF0D24}" type="slidenum">
              <a:rPr lang="en-US" smtClean="0"/>
              <a:t>21</a:t>
            </a:fld>
            <a:endParaRPr lang="en-US"/>
          </a:p>
        </p:txBody>
      </p:sp>
    </p:spTree>
    <p:extLst>
      <p:ext uri="{BB962C8B-B14F-4D97-AF65-F5344CB8AC3E}">
        <p14:creationId xmlns:p14="http://schemas.microsoft.com/office/powerpoint/2010/main" val="3460347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826660-1A05-7C4D-97A4-8074CE9A7E25}"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09DF-FEC8-F547-9671-41E72A66DDAA}" type="slidenum">
              <a:rPr lang="en-US" smtClean="0"/>
              <a:t>‹#›</a:t>
            </a:fld>
            <a:endParaRPr lang="en-US"/>
          </a:p>
        </p:txBody>
      </p:sp>
      <p:pic>
        <p:nvPicPr>
          <p:cNvPr id="7"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4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26660-1A05-7C4D-97A4-8074CE9A7E25}"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09DF-FEC8-F547-9671-41E72A66DDAA}" type="slidenum">
              <a:rPr lang="en-US" smtClean="0"/>
              <a:t>‹#›</a:t>
            </a:fld>
            <a:endParaRPr lang="en-US"/>
          </a:p>
        </p:txBody>
      </p:sp>
      <p:pic>
        <p:nvPicPr>
          <p:cNvPr id="7"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10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26660-1A05-7C4D-97A4-8074CE9A7E25}"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09DF-FEC8-F547-9671-41E72A66DDAA}" type="slidenum">
              <a:rPr lang="en-US" smtClean="0"/>
              <a:t>‹#›</a:t>
            </a:fld>
            <a:endParaRPr lang="en-US"/>
          </a:p>
        </p:txBody>
      </p:sp>
      <p:pic>
        <p:nvPicPr>
          <p:cNvPr id="7"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826660-1A05-7C4D-97A4-8074CE9A7E25}"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09DF-FEC8-F547-9671-41E72A66DDAA}" type="slidenum">
              <a:rPr lang="en-US" smtClean="0"/>
              <a:t>‹#›</a:t>
            </a:fld>
            <a:endParaRPr lang="en-US"/>
          </a:p>
        </p:txBody>
      </p:sp>
      <p:pic>
        <p:nvPicPr>
          <p:cNvPr id="7"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35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826660-1A05-7C4D-97A4-8074CE9A7E25}"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309DF-FEC8-F547-9671-41E72A66DDAA}" type="slidenum">
              <a:rPr lang="en-US" smtClean="0"/>
              <a:t>‹#›</a:t>
            </a:fld>
            <a:endParaRPr lang="en-US"/>
          </a:p>
        </p:txBody>
      </p:sp>
      <p:pic>
        <p:nvPicPr>
          <p:cNvPr id="7"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42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826660-1A05-7C4D-97A4-8074CE9A7E25}"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09DF-FEC8-F547-9671-41E72A66DDAA}" type="slidenum">
              <a:rPr lang="en-US" smtClean="0"/>
              <a:t>‹#›</a:t>
            </a:fld>
            <a:endParaRPr lang="en-US"/>
          </a:p>
        </p:txBody>
      </p:sp>
      <p:pic>
        <p:nvPicPr>
          <p:cNvPr id="8"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61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826660-1A05-7C4D-97A4-8074CE9A7E25}"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309DF-FEC8-F547-9671-41E72A66DDAA}" type="slidenum">
              <a:rPr lang="en-US" smtClean="0"/>
              <a:t>‹#›</a:t>
            </a:fld>
            <a:endParaRPr lang="en-US"/>
          </a:p>
        </p:txBody>
      </p:sp>
      <p:pic>
        <p:nvPicPr>
          <p:cNvPr id="10"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61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826660-1A05-7C4D-97A4-8074CE9A7E25}"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309DF-FEC8-F547-9671-41E72A66DDAA}" type="slidenum">
              <a:rPr lang="en-US" smtClean="0"/>
              <a:t>‹#›</a:t>
            </a:fld>
            <a:endParaRPr lang="en-US"/>
          </a:p>
        </p:txBody>
      </p:sp>
      <p:pic>
        <p:nvPicPr>
          <p:cNvPr id="6"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53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26660-1A05-7C4D-97A4-8074CE9A7E25}"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309DF-FEC8-F547-9671-41E72A66DDAA}" type="slidenum">
              <a:rPr lang="en-US" smtClean="0"/>
              <a:t>‹#›</a:t>
            </a:fld>
            <a:endParaRPr lang="en-US"/>
          </a:p>
        </p:txBody>
      </p:sp>
      <p:pic>
        <p:nvPicPr>
          <p:cNvPr id="5"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04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826660-1A05-7C4D-97A4-8074CE9A7E25}"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09DF-FEC8-F547-9671-41E72A66DDAA}" type="slidenum">
              <a:rPr lang="en-US" smtClean="0"/>
              <a:t>‹#›</a:t>
            </a:fld>
            <a:endParaRPr lang="en-US"/>
          </a:p>
        </p:txBody>
      </p:sp>
      <p:pic>
        <p:nvPicPr>
          <p:cNvPr id="8"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73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826660-1A05-7C4D-97A4-8074CE9A7E25}"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309DF-FEC8-F547-9671-41E72A66DDAA}" type="slidenum">
              <a:rPr lang="en-US" smtClean="0"/>
              <a:t>‹#›</a:t>
            </a:fld>
            <a:endParaRPr lang="en-US"/>
          </a:p>
        </p:txBody>
      </p:sp>
      <p:pic>
        <p:nvPicPr>
          <p:cNvPr id="8" name="Picture 7" descr="image00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023" y="6358810"/>
            <a:ext cx="6166871" cy="49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4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2722305F-3C85-F546-BE7B-8467D372291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228600"/>
            <a:ext cx="12192000" cy="68580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52626" y="6545540"/>
            <a:ext cx="4096487" cy="481337"/>
          </a:xfrm>
          <a:prstGeom prst="rect">
            <a:avLst/>
          </a:prstGeom>
        </p:spPr>
      </p:pic>
    </p:spTree>
    <p:extLst>
      <p:ext uri="{BB962C8B-B14F-4D97-AF65-F5344CB8AC3E}">
        <p14:creationId xmlns:p14="http://schemas.microsoft.com/office/powerpoint/2010/main" val="232104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4114C4-E6B8-CE49-A7AC-FCF211A41E62}"/>
              </a:ext>
            </a:extLst>
          </p:cNvPr>
          <p:cNvSpPr>
            <a:spLocks noGrp="1"/>
          </p:cNvSpPr>
          <p:nvPr>
            <p:ph type="ctrTitle"/>
          </p:nvPr>
        </p:nvSpPr>
        <p:spPr>
          <a:xfrm>
            <a:off x="2413462" y="1669701"/>
            <a:ext cx="7410976" cy="1929866"/>
          </a:xfrm>
          <a:prstGeom prst="rect">
            <a:avLst/>
          </a:prstGeom>
        </p:spPr>
        <p:txBody>
          <a:bodyPr anchor="b">
            <a:normAutofit fontScale="90000"/>
          </a:bodyPr>
          <a:lstStyle>
            <a:lvl1pPr algn="l">
              <a:defRPr sz="4400" b="0" spc="150">
                <a:solidFill>
                  <a:srgbClr val="CF971D"/>
                </a:solidFill>
                <a:latin typeface="Impact LT Std"/>
                <a:cs typeface="Impact LT Std"/>
              </a:defRPr>
            </a:lvl1pPr>
          </a:lstStyle>
          <a:p>
            <a:pPr algn="ctr"/>
            <a:r>
              <a:rPr lang="en-US" dirty="0">
                <a:solidFill>
                  <a:schemeClr val="accent4">
                    <a:lumMod val="50000"/>
                  </a:schemeClr>
                </a:solidFill>
              </a:rPr>
              <a:t>Comparison of </a:t>
            </a:r>
            <a:r>
              <a:rPr lang="en-US" dirty="0" err="1">
                <a:solidFill>
                  <a:schemeClr val="accent4">
                    <a:lumMod val="50000"/>
                  </a:schemeClr>
                </a:solidFill>
              </a:rPr>
              <a:t>Dicamba</a:t>
            </a:r>
            <a:r>
              <a:rPr lang="en-US" dirty="0">
                <a:solidFill>
                  <a:schemeClr val="accent4">
                    <a:lumMod val="50000"/>
                  </a:schemeClr>
                </a:solidFill>
              </a:rPr>
              <a:t> &amp; 2,4-D Choline Off-Target Movement and Sensitivity to High-Value Specialty Crops</a:t>
            </a:r>
            <a:br>
              <a:rPr lang="en-US" dirty="0">
                <a:solidFill>
                  <a:schemeClr val="accent4">
                    <a:lumMod val="50000"/>
                  </a:schemeClr>
                </a:solidFill>
              </a:rPr>
            </a:br>
            <a:r>
              <a:rPr lang="en-US" dirty="0">
                <a:solidFill>
                  <a:schemeClr val="accent4">
                    <a:lumMod val="50000"/>
                  </a:schemeClr>
                </a:solidFill>
              </a:rPr>
              <a:t>Part II</a:t>
            </a:r>
          </a:p>
        </p:txBody>
      </p:sp>
      <p:sp>
        <p:nvSpPr>
          <p:cNvPr id="6" name="Subtitle 2">
            <a:extLst>
              <a:ext uri="{FF2B5EF4-FFF2-40B4-BE49-F238E27FC236}">
                <a16:creationId xmlns:a16="http://schemas.microsoft.com/office/drawing/2014/main" id="{DE7E7309-425D-2F40-84D0-B3F6A065C21F}"/>
              </a:ext>
            </a:extLst>
          </p:cNvPr>
          <p:cNvSpPr>
            <a:spLocks noGrp="1"/>
          </p:cNvSpPr>
          <p:nvPr>
            <p:ph type="subTitle" idx="1"/>
          </p:nvPr>
        </p:nvSpPr>
        <p:spPr>
          <a:xfrm>
            <a:off x="2542490" y="3881170"/>
            <a:ext cx="7281949" cy="1307380"/>
          </a:xfrm>
          <a:prstGeom prst="rect">
            <a:avLst/>
          </a:prstGeom>
        </p:spPr>
        <p:txBody>
          <a:bodyPr>
            <a:normAutofit lnSpcReduction="10000"/>
          </a:bodyPr>
          <a:lstStyle>
            <a:lvl1pPr marL="0" indent="0" algn="l">
              <a:buNone/>
              <a:defRPr sz="2400">
                <a:solidFill>
                  <a:schemeClr val="tx1">
                    <a:lumMod val="65000"/>
                    <a:lumOff val="35000"/>
                  </a:schemeClr>
                </a:solidFill>
                <a:latin typeface="Helvetica"/>
                <a:cs typeface="Helvetic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dirty="0"/>
              <a:t>Stephen L. Meyers &amp; Bryan Young</a:t>
            </a:r>
          </a:p>
          <a:p>
            <a:pPr algn="ctr"/>
            <a:r>
              <a:rPr lang="en-US" dirty="0"/>
              <a:t>Indiana CCA Conference- Virtual</a:t>
            </a:r>
          </a:p>
          <a:p>
            <a:pPr algn="ctr"/>
            <a:r>
              <a:rPr lang="en-US" dirty="0"/>
              <a:t>December 16, 2020</a:t>
            </a:r>
          </a:p>
        </p:txBody>
      </p:sp>
    </p:spTree>
    <p:extLst>
      <p:ext uri="{BB962C8B-B14F-4D97-AF65-F5344CB8AC3E}">
        <p14:creationId xmlns:p14="http://schemas.microsoft.com/office/powerpoint/2010/main" val="55301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Watermelons Response</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27666" y="1970953"/>
            <a:ext cx="9685867" cy="3417213"/>
          </a:xfrm>
          <a:prstGeom prst="rect">
            <a:avLst/>
          </a:prstGeom>
        </p:spPr>
      </p:pic>
      <p:sp>
        <p:nvSpPr>
          <p:cNvPr id="8" name="TextBox 7"/>
          <p:cNvSpPr txBox="1"/>
          <p:nvPr/>
        </p:nvSpPr>
        <p:spPr>
          <a:xfrm>
            <a:off x="9750829" y="6070246"/>
            <a:ext cx="2310938" cy="369332"/>
          </a:xfrm>
          <a:prstGeom prst="rect">
            <a:avLst/>
          </a:prstGeom>
          <a:noFill/>
        </p:spPr>
        <p:txBody>
          <a:bodyPr wrap="square" rtlCol="0">
            <a:spAutoFit/>
          </a:bodyPr>
          <a:lstStyle/>
          <a:p>
            <a:r>
              <a:rPr lang="en-US" dirty="0"/>
              <a:t>Culpeper et al. 2018</a:t>
            </a:r>
          </a:p>
        </p:txBody>
      </p:sp>
    </p:spTree>
    <p:extLst>
      <p:ext uri="{BB962C8B-B14F-4D97-AF65-F5344CB8AC3E}">
        <p14:creationId xmlns:p14="http://schemas.microsoft.com/office/powerpoint/2010/main" val="383849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Grapes/Wineries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62702" y="1338346"/>
            <a:ext cx="3690853" cy="4978355"/>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2757" y="1338346"/>
            <a:ext cx="3539945" cy="4978354"/>
          </a:xfrm>
          <a:prstGeom prst="rect">
            <a:avLst/>
          </a:prstGeom>
        </p:spPr>
      </p:pic>
      <p:sp>
        <p:nvSpPr>
          <p:cNvPr id="6" name="Content Placeholder 2"/>
          <p:cNvSpPr>
            <a:spLocks noGrp="1"/>
          </p:cNvSpPr>
          <p:nvPr>
            <p:ph sz="half" idx="1"/>
          </p:nvPr>
        </p:nvSpPr>
        <p:spPr>
          <a:xfrm>
            <a:off x="473480" y="1825625"/>
            <a:ext cx="6467648" cy="4351338"/>
          </a:xfrm>
        </p:spPr>
        <p:txBody>
          <a:bodyPr>
            <a:normAutofit/>
          </a:bodyPr>
          <a:lstStyle/>
          <a:p>
            <a:r>
              <a:rPr lang="en-US" dirty="0"/>
              <a:t>Grapes (2018):</a:t>
            </a:r>
          </a:p>
          <a:p>
            <a:pPr lvl="1"/>
            <a:r>
              <a:rPr lang="en-US" dirty="0"/>
              <a:t>600 acres (bearing)</a:t>
            </a:r>
          </a:p>
          <a:p>
            <a:pPr lvl="1"/>
            <a:r>
              <a:rPr lang="en-US" dirty="0"/>
              <a:t>$590,000 revenue</a:t>
            </a:r>
          </a:p>
          <a:p>
            <a:endParaRPr lang="en-US" dirty="0"/>
          </a:p>
          <a:p>
            <a:r>
              <a:rPr lang="en-US" dirty="0"/>
              <a:t>Wineries:</a:t>
            </a:r>
          </a:p>
          <a:p>
            <a:pPr lvl="1"/>
            <a:r>
              <a:rPr lang="en-US" dirty="0"/>
              <a:t>116  wineries</a:t>
            </a:r>
          </a:p>
          <a:p>
            <a:pPr lvl="1"/>
            <a:r>
              <a:rPr lang="en-US" dirty="0"/>
              <a:t>$603 M econ. impact</a:t>
            </a:r>
          </a:p>
          <a:p>
            <a:pPr lvl="1"/>
            <a:r>
              <a:rPr lang="en-US" dirty="0"/>
              <a:t>630,000 tourists</a:t>
            </a:r>
          </a:p>
          <a:p>
            <a:pPr lvl="1"/>
            <a:r>
              <a:rPr lang="en-US" dirty="0"/>
              <a:t>3,900 full-time jobs</a:t>
            </a:r>
          </a:p>
          <a:p>
            <a:pPr lvl="1"/>
            <a:endParaRPr lang="en-US" dirty="0"/>
          </a:p>
          <a:p>
            <a:endParaRPr lang="en-US" dirty="0"/>
          </a:p>
          <a:p>
            <a:endParaRPr lang="en-US" dirty="0"/>
          </a:p>
        </p:txBody>
      </p:sp>
      <p:sp>
        <p:nvSpPr>
          <p:cNvPr id="7" name="TextBox 6"/>
          <p:cNvSpPr txBox="1"/>
          <p:nvPr/>
        </p:nvSpPr>
        <p:spPr>
          <a:xfrm>
            <a:off x="2460394" y="5992297"/>
            <a:ext cx="2493819" cy="369332"/>
          </a:xfrm>
          <a:prstGeom prst="rect">
            <a:avLst/>
          </a:prstGeom>
          <a:noFill/>
        </p:spPr>
        <p:txBody>
          <a:bodyPr wrap="square" rtlCol="0">
            <a:spAutoFit/>
          </a:bodyPr>
          <a:lstStyle/>
          <a:p>
            <a:r>
              <a:rPr lang="en-US" dirty="0"/>
              <a:t>indianawines.org</a:t>
            </a:r>
          </a:p>
        </p:txBody>
      </p:sp>
      <p:sp>
        <p:nvSpPr>
          <p:cNvPr id="8" name="TextBox 7"/>
          <p:cNvSpPr txBox="1"/>
          <p:nvPr/>
        </p:nvSpPr>
        <p:spPr>
          <a:xfrm>
            <a:off x="9900609" y="5915772"/>
            <a:ext cx="1579591" cy="369332"/>
          </a:xfrm>
          <a:prstGeom prst="rect">
            <a:avLst/>
          </a:prstGeom>
          <a:noFill/>
        </p:spPr>
        <p:txBody>
          <a:bodyPr wrap="square" rtlCol="0">
            <a:spAutoFit/>
          </a:bodyPr>
          <a:lstStyle/>
          <a:p>
            <a:r>
              <a:rPr lang="en-US" dirty="0">
                <a:solidFill>
                  <a:schemeClr val="bg1"/>
                </a:solidFill>
              </a:rPr>
              <a:t>driftwatch.org</a:t>
            </a:r>
          </a:p>
        </p:txBody>
      </p:sp>
    </p:spTree>
    <p:extLst>
      <p:ext uri="{BB962C8B-B14F-4D97-AF65-F5344CB8AC3E}">
        <p14:creationId xmlns:p14="http://schemas.microsoft.com/office/powerpoint/2010/main" val="220329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err="1"/>
              <a:t>Dicamba</a:t>
            </a:r>
            <a:endParaRPr lang="en-US" dirty="0"/>
          </a:p>
          <a:p>
            <a:pPr lvl="1"/>
            <a:r>
              <a:rPr lang="en-US" dirty="0"/>
              <a:t>Elongated growth</a:t>
            </a:r>
          </a:p>
          <a:p>
            <a:pPr lvl="1"/>
            <a:r>
              <a:rPr lang="en-US" dirty="0"/>
              <a:t>Upward leaf cupping</a:t>
            </a:r>
          </a:p>
          <a:p>
            <a:pPr lvl="1"/>
            <a:r>
              <a:rPr lang="en-US" dirty="0"/>
              <a:t>Fewer berries/cluster</a:t>
            </a:r>
          </a:p>
        </p:txBody>
      </p:sp>
      <p:sp>
        <p:nvSpPr>
          <p:cNvPr id="4" name="Content Placeholder 3"/>
          <p:cNvSpPr>
            <a:spLocks noGrp="1"/>
          </p:cNvSpPr>
          <p:nvPr>
            <p:ph sz="half" idx="2"/>
          </p:nvPr>
        </p:nvSpPr>
        <p:spPr/>
        <p:txBody>
          <a:bodyPr/>
          <a:lstStyle/>
          <a:p>
            <a:endParaRPr lang="en-US"/>
          </a:p>
        </p:txBody>
      </p:sp>
      <p:sp>
        <p:nvSpPr>
          <p:cNvPr id="5" name="Title 1"/>
          <p:cNvSpPr>
            <a:spLocks noGrp="1"/>
          </p:cNvSpPr>
          <p:nvPr>
            <p:ph type="title"/>
          </p:nvPr>
        </p:nvSpPr>
        <p:spPr/>
        <p:txBody>
          <a:bodyPr/>
          <a:lstStyle/>
          <a:p>
            <a:pPr algn="ctr"/>
            <a:r>
              <a:rPr lang="en-US" dirty="0">
                <a:solidFill>
                  <a:schemeClr val="accent4">
                    <a:lumMod val="50000"/>
                  </a:schemeClr>
                </a:solidFill>
                <a:latin typeface="Impact LT Std"/>
              </a:rPr>
              <a:t>Grape Symptomology</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9678" y="1690688"/>
            <a:ext cx="4020589" cy="2734936"/>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6747" y="3970929"/>
            <a:ext cx="3704483" cy="2512983"/>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5626" y="4200798"/>
            <a:ext cx="3862648" cy="2053244"/>
          </a:xfrm>
          <a:prstGeom prst="rect">
            <a:avLst/>
          </a:prstGeom>
        </p:spPr>
      </p:pic>
      <p:sp>
        <p:nvSpPr>
          <p:cNvPr id="9" name="TextBox 8"/>
          <p:cNvSpPr txBox="1"/>
          <p:nvPr/>
        </p:nvSpPr>
        <p:spPr>
          <a:xfrm>
            <a:off x="262570" y="5942568"/>
            <a:ext cx="1574543" cy="369332"/>
          </a:xfrm>
          <a:prstGeom prst="rect">
            <a:avLst/>
          </a:prstGeom>
          <a:noFill/>
        </p:spPr>
        <p:txBody>
          <a:bodyPr wrap="square" rtlCol="0">
            <a:spAutoFit/>
          </a:bodyPr>
          <a:lstStyle/>
          <a:p>
            <a:r>
              <a:rPr lang="en-US" dirty="0"/>
              <a:t>Bordelon 2011</a:t>
            </a:r>
          </a:p>
        </p:txBody>
      </p:sp>
      <p:sp>
        <p:nvSpPr>
          <p:cNvPr id="10" name="TextBox 9"/>
          <p:cNvSpPr txBox="1"/>
          <p:nvPr/>
        </p:nvSpPr>
        <p:spPr>
          <a:xfrm>
            <a:off x="10795128" y="3970929"/>
            <a:ext cx="1574543" cy="369332"/>
          </a:xfrm>
          <a:prstGeom prst="rect">
            <a:avLst/>
          </a:prstGeom>
          <a:noFill/>
        </p:spPr>
        <p:txBody>
          <a:bodyPr wrap="square" rtlCol="0">
            <a:spAutoFit/>
          </a:bodyPr>
          <a:lstStyle/>
          <a:p>
            <a:r>
              <a:rPr lang="en-US" dirty="0">
                <a:solidFill>
                  <a:schemeClr val="accent1"/>
                </a:solidFill>
              </a:rPr>
              <a:t>B. Bordelon</a:t>
            </a:r>
          </a:p>
        </p:txBody>
      </p:sp>
      <p:sp>
        <p:nvSpPr>
          <p:cNvPr id="11" name="TextBox 10"/>
          <p:cNvSpPr txBox="1"/>
          <p:nvPr/>
        </p:nvSpPr>
        <p:spPr>
          <a:xfrm>
            <a:off x="8631604" y="3622949"/>
            <a:ext cx="1431063" cy="369332"/>
          </a:xfrm>
          <a:prstGeom prst="rect">
            <a:avLst/>
          </a:prstGeom>
          <a:noFill/>
        </p:spPr>
        <p:txBody>
          <a:bodyPr wrap="square" rtlCol="0">
            <a:spAutoFit/>
          </a:bodyPr>
          <a:lstStyle/>
          <a:p>
            <a:r>
              <a:rPr lang="en-US" dirty="0">
                <a:solidFill>
                  <a:schemeClr val="accent6">
                    <a:lumMod val="40000"/>
                    <a:lumOff val="60000"/>
                  </a:schemeClr>
                </a:solidFill>
              </a:rPr>
              <a:t>B. Bordelon</a:t>
            </a:r>
          </a:p>
        </p:txBody>
      </p:sp>
      <p:sp>
        <p:nvSpPr>
          <p:cNvPr id="12" name="TextBox 11"/>
          <p:cNvSpPr txBox="1"/>
          <p:nvPr/>
        </p:nvSpPr>
        <p:spPr>
          <a:xfrm>
            <a:off x="3294388" y="5878036"/>
            <a:ext cx="1574543" cy="369332"/>
          </a:xfrm>
          <a:prstGeom prst="rect">
            <a:avLst/>
          </a:prstGeom>
          <a:noFill/>
        </p:spPr>
        <p:txBody>
          <a:bodyPr wrap="square" rtlCol="0">
            <a:spAutoFit/>
          </a:bodyPr>
          <a:lstStyle/>
          <a:p>
            <a:r>
              <a:rPr lang="en-US" dirty="0">
                <a:solidFill>
                  <a:schemeClr val="bg2">
                    <a:lumMod val="90000"/>
                  </a:schemeClr>
                </a:solidFill>
              </a:rPr>
              <a:t>B. Bordelon</a:t>
            </a:r>
          </a:p>
        </p:txBody>
      </p:sp>
    </p:spTree>
    <p:extLst>
      <p:ext uri="{BB962C8B-B14F-4D97-AF65-F5344CB8AC3E}">
        <p14:creationId xmlns:p14="http://schemas.microsoft.com/office/powerpoint/2010/main" val="10360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5"/>
            <a:ext cx="7033953" cy="4351338"/>
          </a:xfrm>
        </p:spPr>
        <p:txBody>
          <a:bodyPr/>
          <a:lstStyle/>
          <a:p>
            <a:r>
              <a:rPr lang="en-US" dirty="0"/>
              <a:t>2,4-D</a:t>
            </a:r>
          </a:p>
          <a:p>
            <a:pPr lvl="1"/>
            <a:r>
              <a:rPr lang="en-US" dirty="0"/>
              <a:t>Shoot tip death</a:t>
            </a:r>
          </a:p>
          <a:p>
            <a:pPr lvl="1"/>
            <a:r>
              <a:rPr lang="en-US" dirty="0"/>
              <a:t>Lateral shoot growth</a:t>
            </a:r>
          </a:p>
          <a:p>
            <a:pPr lvl="1"/>
            <a:r>
              <a:rPr lang="en-US" dirty="0"/>
              <a:t>Leaf strapping</a:t>
            </a:r>
          </a:p>
          <a:p>
            <a:pPr lvl="1"/>
            <a:r>
              <a:rPr lang="en-US" dirty="0"/>
              <a:t>Fewer berries/cluster</a:t>
            </a:r>
          </a:p>
          <a:p>
            <a:r>
              <a:rPr lang="en-US" dirty="0"/>
              <a:t>Sensitivity by varietal</a:t>
            </a:r>
          </a:p>
          <a:p>
            <a:pPr lvl="1"/>
            <a:r>
              <a:rPr lang="en-US" i="1" dirty="0"/>
              <a:t>V. </a:t>
            </a:r>
            <a:r>
              <a:rPr lang="en-US" i="1" dirty="0" err="1"/>
              <a:t>vinifera</a:t>
            </a:r>
            <a:r>
              <a:rPr lang="en-US" i="1" dirty="0"/>
              <a:t> &gt; </a:t>
            </a:r>
            <a:r>
              <a:rPr lang="en-US" dirty="0"/>
              <a:t>French hybrids &gt; American grapes</a:t>
            </a:r>
          </a:p>
        </p:txBody>
      </p:sp>
      <p:sp>
        <p:nvSpPr>
          <p:cNvPr id="5" name="Title 1"/>
          <p:cNvSpPr>
            <a:spLocks noGrp="1"/>
          </p:cNvSpPr>
          <p:nvPr>
            <p:ph type="title"/>
          </p:nvPr>
        </p:nvSpPr>
        <p:spPr/>
        <p:txBody>
          <a:bodyPr/>
          <a:lstStyle/>
          <a:p>
            <a:pPr algn="ctr"/>
            <a:r>
              <a:rPr lang="en-US" dirty="0">
                <a:solidFill>
                  <a:schemeClr val="accent4">
                    <a:lumMod val="50000"/>
                  </a:schemeClr>
                </a:solidFill>
                <a:latin typeface="Impact LT Std"/>
              </a:rPr>
              <a:t>Grape Symptomology</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32838" y="1582623"/>
            <a:ext cx="4148666" cy="2911428"/>
          </a:xfrm>
          <a:prstGeom prst="rect">
            <a:avLst/>
          </a:prstGeom>
        </p:spPr>
      </p:pic>
      <p:sp>
        <p:nvSpPr>
          <p:cNvPr id="11" name="TextBox 10"/>
          <p:cNvSpPr txBox="1"/>
          <p:nvPr/>
        </p:nvSpPr>
        <p:spPr>
          <a:xfrm>
            <a:off x="10638268" y="4188017"/>
            <a:ext cx="1431063" cy="369332"/>
          </a:xfrm>
          <a:prstGeom prst="rect">
            <a:avLst/>
          </a:prstGeom>
          <a:noFill/>
        </p:spPr>
        <p:txBody>
          <a:bodyPr wrap="square" rtlCol="0">
            <a:spAutoFit/>
          </a:bodyPr>
          <a:lstStyle/>
          <a:p>
            <a:r>
              <a:rPr lang="en-US" dirty="0">
                <a:solidFill>
                  <a:schemeClr val="accent6">
                    <a:lumMod val="40000"/>
                    <a:lumOff val="60000"/>
                  </a:schemeClr>
                </a:solidFill>
              </a:rPr>
              <a:t>B. Bordelon</a:t>
            </a:r>
          </a:p>
        </p:txBody>
      </p:sp>
    </p:spTree>
    <p:extLst>
      <p:ext uri="{BB962C8B-B14F-4D97-AF65-F5344CB8AC3E}">
        <p14:creationId xmlns:p14="http://schemas.microsoft.com/office/powerpoint/2010/main" val="20904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a:r>
              <a:rPr lang="en-US" dirty="0">
                <a:solidFill>
                  <a:schemeClr val="accent4">
                    <a:lumMod val="50000"/>
                  </a:schemeClr>
                </a:solidFill>
                <a:latin typeface="Impact LT Std"/>
              </a:rPr>
              <a:t>Grape Symptomology</a:t>
            </a:r>
          </a:p>
        </p:txBody>
      </p:sp>
      <p:sp>
        <p:nvSpPr>
          <p:cNvPr id="9" name="TextBox 8"/>
          <p:cNvSpPr txBox="1"/>
          <p:nvPr/>
        </p:nvSpPr>
        <p:spPr>
          <a:xfrm>
            <a:off x="3562723" y="1636009"/>
            <a:ext cx="1574543" cy="369332"/>
          </a:xfrm>
          <a:prstGeom prst="rect">
            <a:avLst/>
          </a:prstGeom>
          <a:noFill/>
        </p:spPr>
        <p:txBody>
          <a:bodyPr wrap="square" rtlCol="0">
            <a:spAutoFit/>
          </a:bodyPr>
          <a:lstStyle/>
          <a:p>
            <a:r>
              <a:rPr lang="en-US" dirty="0" err="1"/>
              <a:t>Dicamba</a:t>
            </a:r>
            <a:endParaRPr lang="en-US" dirty="0"/>
          </a:p>
        </p:txBody>
      </p:sp>
      <p:pic>
        <p:nvPicPr>
          <p:cNvPr id="7170" name="Picture 2" descr="https://ipm-drift.cfaes.ohio-state.edu/sites/hdrm/files/imce/grape%20leaves%20reduce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9776" y="1955612"/>
            <a:ext cx="7844848" cy="39224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5961" y="5473502"/>
            <a:ext cx="1278663" cy="369332"/>
          </a:xfrm>
          <a:prstGeom prst="rect">
            <a:avLst/>
          </a:prstGeom>
          <a:noFill/>
        </p:spPr>
        <p:txBody>
          <a:bodyPr wrap="square" rtlCol="0">
            <a:spAutoFit/>
          </a:bodyPr>
          <a:lstStyle/>
          <a:p>
            <a:r>
              <a:rPr lang="en-US" dirty="0">
                <a:solidFill>
                  <a:schemeClr val="bg1"/>
                </a:solidFill>
              </a:rPr>
              <a:t>D. Doohan</a:t>
            </a:r>
          </a:p>
        </p:txBody>
      </p:sp>
      <p:sp>
        <p:nvSpPr>
          <p:cNvPr id="13" name="TextBox 12"/>
          <p:cNvSpPr txBox="1"/>
          <p:nvPr/>
        </p:nvSpPr>
        <p:spPr>
          <a:xfrm>
            <a:off x="7880749" y="1636009"/>
            <a:ext cx="1574543" cy="369332"/>
          </a:xfrm>
          <a:prstGeom prst="rect">
            <a:avLst/>
          </a:prstGeom>
          <a:noFill/>
        </p:spPr>
        <p:txBody>
          <a:bodyPr wrap="square" rtlCol="0">
            <a:spAutoFit/>
          </a:bodyPr>
          <a:lstStyle/>
          <a:p>
            <a:r>
              <a:rPr lang="en-US" dirty="0"/>
              <a:t>2,4-D</a:t>
            </a:r>
          </a:p>
        </p:txBody>
      </p:sp>
    </p:spTree>
    <p:extLst>
      <p:ext uri="{BB962C8B-B14F-4D97-AF65-F5344CB8AC3E}">
        <p14:creationId xmlns:p14="http://schemas.microsoft.com/office/powerpoint/2010/main" val="110095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Pesticide Residue Limits</a:t>
            </a:r>
          </a:p>
        </p:txBody>
      </p:sp>
      <p:sp>
        <p:nvSpPr>
          <p:cNvPr id="6" name="Content Placeholder 2"/>
          <p:cNvSpPr>
            <a:spLocks noGrp="1"/>
          </p:cNvSpPr>
          <p:nvPr>
            <p:ph sz="half" idx="1"/>
          </p:nvPr>
        </p:nvSpPr>
        <p:spPr>
          <a:xfrm>
            <a:off x="473480" y="1825625"/>
            <a:ext cx="6467648" cy="4351338"/>
          </a:xfrm>
        </p:spPr>
        <p:txBody>
          <a:bodyPr>
            <a:normAutofit/>
          </a:bodyPr>
          <a:lstStyle/>
          <a:p>
            <a:r>
              <a:rPr lang="en-US" dirty="0"/>
              <a:t>Herbicide and specific metabolites (ppm):</a:t>
            </a:r>
            <a:br>
              <a:rPr lang="en-US" dirty="0"/>
            </a:br>
            <a:endParaRPr lang="en-US" dirty="0"/>
          </a:p>
          <a:p>
            <a:pPr marL="0" indent="0">
              <a:buNone/>
            </a:pPr>
            <a:endParaRPr lang="en-US" dirty="0"/>
          </a:p>
          <a:p>
            <a:endParaRPr lang="en-US" dirty="0"/>
          </a:p>
        </p:txBody>
      </p:sp>
      <p:sp>
        <p:nvSpPr>
          <p:cNvPr id="7" name="TextBox 6"/>
          <p:cNvSpPr txBox="1"/>
          <p:nvPr/>
        </p:nvSpPr>
        <p:spPr>
          <a:xfrm>
            <a:off x="9678612" y="6100438"/>
            <a:ext cx="1579591" cy="369332"/>
          </a:xfrm>
          <a:prstGeom prst="rect">
            <a:avLst/>
          </a:prstGeom>
          <a:noFill/>
        </p:spPr>
        <p:txBody>
          <a:bodyPr wrap="square" rtlCol="0">
            <a:spAutoFit/>
          </a:bodyPr>
          <a:lstStyle/>
          <a:p>
            <a:r>
              <a:rPr lang="en-US" dirty="0">
                <a:solidFill>
                  <a:schemeClr val="bg1"/>
                </a:solidFill>
              </a:rPr>
              <a:t>driftwatch.org</a:t>
            </a:r>
          </a:p>
        </p:txBody>
      </p:sp>
      <p:graphicFrame>
        <p:nvGraphicFramePr>
          <p:cNvPr id="3" name="Table 2"/>
          <p:cNvGraphicFramePr>
            <a:graphicFrameLocks noGrp="1"/>
          </p:cNvGraphicFramePr>
          <p:nvPr>
            <p:extLst>
              <p:ext uri="{D42A27DB-BD31-4B8C-83A1-F6EECF244321}">
                <p14:modId xmlns:p14="http://schemas.microsoft.com/office/powerpoint/2010/main" val="2633779744"/>
              </p:ext>
            </p:extLst>
          </p:nvPr>
        </p:nvGraphicFramePr>
        <p:xfrm>
          <a:off x="2248131" y="2756284"/>
          <a:ext cx="8127999" cy="2494280"/>
        </p:xfrm>
        <a:graphic>
          <a:graphicData uri="http://schemas.openxmlformats.org/drawingml/2006/table">
            <a:tbl>
              <a:tblPr firstRow="1" bandRow="1">
                <a:tableStyleId>{EB344D84-9AFB-497E-A393-DC336BA19D2E}</a:tableStyleId>
              </a:tblPr>
              <a:tblGrid>
                <a:gridCol w="2709333">
                  <a:extLst>
                    <a:ext uri="{9D8B030D-6E8A-4147-A177-3AD203B41FA5}">
                      <a16:colId xmlns:a16="http://schemas.microsoft.com/office/drawing/2014/main" val="3894128037"/>
                    </a:ext>
                  </a:extLst>
                </a:gridCol>
                <a:gridCol w="2709333">
                  <a:extLst>
                    <a:ext uri="{9D8B030D-6E8A-4147-A177-3AD203B41FA5}">
                      <a16:colId xmlns:a16="http://schemas.microsoft.com/office/drawing/2014/main" val="3231044796"/>
                    </a:ext>
                  </a:extLst>
                </a:gridCol>
                <a:gridCol w="2709333">
                  <a:extLst>
                    <a:ext uri="{9D8B030D-6E8A-4147-A177-3AD203B41FA5}">
                      <a16:colId xmlns:a16="http://schemas.microsoft.com/office/drawing/2014/main" val="629138817"/>
                    </a:ext>
                  </a:extLst>
                </a:gridCol>
              </a:tblGrid>
              <a:tr h="370840">
                <a:tc>
                  <a:txBody>
                    <a:bodyPr/>
                    <a:lstStyle/>
                    <a:p>
                      <a:r>
                        <a:rPr lang="en-US" dirty="0"/>
                        <a:t>Crop</a:t>
                      </a:r>
                    </a:p>
                  </a:txBody>
                  <a:tcPr/>
                </a:tc>
                <a:tc>
                  <a:txBody>
                    <a:bodyPr/>
                    <a:lstStyle/>
                    <a:p>
                      <a:pPr algn="l"/>
                      <a:r>
                        <a:rPr lang="en-US" dirty="0" err="1"/>
                        <a:t>Dicamba</a:t>
                      </a:r>
                      <a:r>
                        <a:rPr lang="en-US" dirty="0"/>
                        <a:t>*</a:t>
                      </a:r>
                    </a:p>
                  </a:txBody>
                  <a:tcPr/>
                </a:tc>
                <a:tc>
                  <a:txBody>
                    <a:bodyPr/>
                    <a:lstStyle/>
                    <a:p>
                      <a:pPr algn="l"/>
                      <a:r>
                        <a:rPr lang="en-US" dirty="0"/>
                        <a:t>2,4-D</a:t>
                      </a:r>
                    </a:p>
                  </a:txBody>
                  <a:tcPr/>
                </a:tc>
                <a:extLst>
                  <a:ext uri="{0D108BD9-81ED-4DB2-BD59-A6C34878D82A}">
                    <a16:rowId xmlns:a16="http://schemas.microsoft.com/office/drawing/2014/main" val="3242200079"/>
                  </a:ext>
                </a:extLst>
              </a:tr>
              <a:tr h="370840">
                <a:tc>
                  <a:txBody>
                    <a:bodyPr/>
                    <a:lstStyle/>
                    <a:p>
                      <a:r>
                        <a:rPr lang="en-US" dirty="0"/>
                        <a:t>Tomato</a:t>
                      </a:r>
                    </a:p>
                  </a:txBody>
                  <a:tcPr/>
                </a:tc>
                <a:tc>
                  <a:txBody>
                    <a:bodyPr/>
                    <a:lstStyle/>
                    <a:p>
                      <a:r>
                        <a:rPr lang="en-US" dirty="0"/>
                        <a:t>None</a:t>
                      </a:r>
                    </a:p>
                  </a:txBody>
                  <a:tcPr/>
                </a:tc>
                <a:tc>
                  <a:txBody>
                    <a:bodyPr/>
                    <a:lstStyle/>
                    <a:p>
                      <a:r>
                        <a:rPr lang="en-US" dirty="0"/>
                        <a:t>0.05</a:t>
                      </a:r>
                    </a:p>
                  </a:txBody>
                  <a:tcPr/>
                </a:tc>
                <a:extLst>
                  <a:ext uri="{0D108BD9-81ED-4DB2-BD59-A6C34878D82A}">
                    <a16:rowId xmlns:a16="http://schemas.microsoft.com/office/drawing/2014/main" val="20014631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Cucurbits</a:t>
                      </a:r>
                    </a:p>
                    <a:p>
                      <a:endParaRPr lang="en-US" dirty="0"/>
                    </a:p>
                  </a:txBody>
                  <a:tcPr/>
                </a:tc>
                <a:tc>
                  <a:txBody>
                    <a:bodyPr/>
                    <a:lstStyle/>
                    <a:p>
                      <a:r>
                        <a:rPr lang="en-US" dirty="0"/>
                        <a:t>None</a:t>
                      </a:r>
                    </a:p>
                  </a:txBody>
                  <a:tcPr/>
                </a:tc>
                <a:tc>
                  <a:txBody>
                    <a:bodyPr/>
                    <a:lstStyle/>
                    <a:p>
                      <a:r>
                        <a:rPr lang="en-US" dirty="0"/>
                        <a:t>0.05</a:t>
                      </a:r>
                    </a:p>
                  </a:txBody>
                  <a:tcPr/>
                </a:tc>
                <a:extLst>
                  <a:ext uri="{0D108BD9-81ED-4DB2-BD59-A6C34878D82A}">
                    <a16:rowId xmlns:a16="http://schemas.microsoft.com/office/drawing/2014/main" val="2585944530"/>
                  </a:ext>
                </a:extLst>
              </a:tr>
              <a:tr h="370840">
                <a:tc>
                  <a:txBody>
                    <a:bodyPr/>
                    <a:lstStyle/>
                    <a:p>
                      <a:r>
                        <a:rPr lang="en-US" dirty="0"/>
                        <a:t>Pome and stone</a:t>
                      </a:r>
                      <a:r>
                        <a:rPr lang="en-US" baseline="0" dirty="0"/>
                        <a:t> fruits</a:t>
                      </a:r>
                      <a:endParaRPr lang="en-US" dirty="0"/>
                    </a:p>
                  </a:txBody>
                  <a:tcPr/>
                </a:tc>
                <a:tc>
                  <a:txBody>
                    <a:bodyPr/>
                    <a:lstStyle/>
                    <a:p>
                      <a:r>
                        <a:rPr lang="en-US" dirty="0"/>
                        <a:t>None</a:t>
                      </a:r>
                    </a:p>
                  </a:txBody>
                  <a:tcPr/>
                </a:tc>
                <a:tc>
                  <a:txBody>
                    <a:bodyPr/>
                    <a:lstStyle/>
                    <a:p>
                      <a:r>
                        <a:rPr lang="en-US" dirty="0"/>
                        <a:t>0.05</a:t>
                      </a:r>
                    </a:p>
                  </a:txBody>
                  <a:tcPr/>
                </a:tc>
                <a:extLst>
                  <a:ext uri="{0D108BD9-81ED-4DB2-BD59-A6C34878D82A}">
                    <a16:rowId xmlns:a16="http://schemas.microsoft.com/office/drawing/2014/main" val="1811910588"/>
                  </a:ext>
                </a:extLst>
              </a:tr>
              <a:tr h="370840">
                <a:tc>
                  <a:txBody>
                    <a:bodyPr/>
                    <a:lstStyle/>
                    <a:p>
                      <a:r>
                        <a:rPr lang="en-US" dirty="0"/>
                        <a:t>Grape</a:t>
                      </a:r>
                    </a:p>
                  </a:txBody>
                  <a:tcPr/>
                </a:tc>
                <a:tc>
                  <a:txBody>
                    <a:bodyPr/>
                    <a:lstStyle/>
                    <a:p>
                      <a:r>
                        <a:rPr lang="en-US" dirty="0"/>
                        <a:t>None</a:t>
                      </a:r>
                    </a:p>
                  </a:txBody>
                  <a:tcPr/>
                </a:tc>
                <a:tc>
                  <a:txBody>
                    <a:bodyPr/>
                    <a:lstStyle/>
                    <a:p>
                      <a:r>
                        <a:rPr lang="en-US" dirty="0"/>
                        <a:t>0.05</a:t>
                      </a:r>
                    </a:p>
                  </a:txBody>
                  <a:tcPr/>
                </a:tc>
                <a:extLst>
                  <a:ext uri="{0D108BD9-81ED-4DB2-BD59-A6C34878D82A}">
                    <a16:rowId xmlns:a16="http://schemas.microsoft.com/office/drawing/2014/main" val="3153397074"/>
                  </a:ext>
                </a:extLst>
              </a:tr>
              <a:tr h="370840">
                <a:tc>
                  <a:txBody>
                    <a:bodyPr/>
                    <a:lstStyle/>
                    <a:p>
                      <a:r>
                        <a:rPr lang="en-US" dirty="0"/>
                        <a:t>Berries</a:t>
                      </a:r>
                    </a:p>
                  </a:txBody>
                  <a:tcPr/>
                </a:tc>
                <a:tc>
                  <a:txBody>
                    <a:bodyPr/>
                    <a:lstStyle/>
                    <a:p>
                      <a:r>
                        <a:rPr lang="en-US" dirty="0"/>
                        <a:t>None</a:t>
                      </a:r>
                    </a:p>
                  </a:txBody>
                  <a:tcPr/>
                </a:tc>
                <a:tc>
                  <a:txBody>
                    <a:bodyPr/>
                    <a:lstStyle/>
                    <a:p>
                      <a:r>
                        <a:rPr lang="en-US" dirty="0"/>
                        <a:t>0.20</a:t>
                      </a:r>
                    </a:p>
                  </a:txBody>
                  <a:tcPr/>
                </a:tc>
                <a:extLst>
                  <a:ext uri="{0D108BD9-81ED-4DB2-BD59-A6C34878D82A}">
                    <a16:rowId xmlns:a16="http://schemas.microsoft.com/office/drawing/2014/main" val="3723965391"/>
                  </a:ext>
                </a:extLst>
              </a:tr>
            </a:tbl>
          </a:graphicData>
        </a:graphic>
      </p:graphicFrame>
      <p:sp>
        <p:nvSpPr>
          <p:cNvPr id="8" name="TextBox 7"/>
          <p:cNvSpPr txBox="1"/>
          <p:nvPr/>
        </p:nvSpPr>
        <p:spPr>
          <a:xfrm>
            <a:off x="262570" y="5757902"/>
            <a:ext cx="11716070" cy="369332"/>
          </a:xfrm>
          <a:prstGeom prst="rect">
            <a:avLst/>
          </a:prstGeom>
          <a:noFill/>
        </p:spPr>
        <p:txBody>
          <a:bodyPr wrap="square" rtlCol="0">
            <a:spAutoFit/>
          </a:bodyPr>
          <a:lstStyle/>
          <a:p>
            <a:r>
              <a:rPr lang="en-US" dirty="0"/>
              <a:t>*Only vegetable/fruit crops with </a:t>
            </a:r>
            <a:r>
              <a:rPr lang="en-US" dirty="0" err="1"/>
              <a:t>dicamba</a:t>
            </a:r>
            <a:r>
              <a:rPr lang="en-US" dirty="0"/>
              <a:t> tolerances: asparagus (4.0 ppm) and sweet corn (0.04 ppm). </a:t>
            </a:r>
          </a:p>
        </p:txBody>
      </p:sp>
    </p:spTree>
    <p:extLst>
      <p:ext uri="{BB962C8B-B14F-4D97-AF65-F5344CB8AC3E}">
        <p14:creationId xmlns:p14="http://schemas.microsoft.com/office/powerpoint/2010/main" val="1809438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4">
                    <a:lumMod val="50000"/>
                  </a:schemeClr>
                </a:solidFill>
              </a:rPr>
              <a:t>§180.5 - </a:t>
            </a:r>
            <a:r>
              <a:rPr lang="en-US" dirty="0">
                <a:solidFill>
                  <a:schemeClr val="accent4">
                    <a:lumMod val="50000"/>
                  </a:schemeClr>
                </a:solidFill>
                <a:latin typeface="Impact LT Std"/>
              </a:rPr>
              <a:t>Zero tolerances.</a:t>
            </a:r>
          </a:p>
        </p:txBody>
      </p:sp>
      <p:sp>
        <p:nvSpPr>
          <p:cNvPr id="6" name="Content Placeholder 2"/>
          <p:cNvSpPr>
            <a:spLocks noGrp="1"/>
          </p:cNvSpPr>
          <p:nvPr>
            <p:ph sz="half" idx="1"/>
          </p:nvPr>
        </p:nvSpPr>
        <p:spPr>
          <a:xfrm>
            <a:off x="473479" y="1825625"/>
            <a:ext cx="11513473" cy="4351338"/>
          </a:xfrm>
        </p:spPr>
        <p:txBody>
          <a:bodyPr>
            <a:normAutofit fontScale="92500" lnSpcReduction="20000"/>
          </a:bodyPr>
          <a:lstStyle/>
          <a:p>
            <a:r>
              <a:rPr lang="en-US" dirty="0"/>
              <a:t>No amount of the pesticide chemical may remain on the </a:t>
            </a:r>
            <a:r>
              <a:rPr lang="en-US" u="sng" dirty="0"/>
              <a:t>raw agricultural commodity </a:t>
            </a:r>
            <a:r>
              <a:rPr lang="en-US" dirty="0"/>
              <a:t>when it is offered for shipment. A zero tolerance may be established because, among other reasons:</a:t>
            </a:r>
          </a:p>
          <a:p>
            <a:pPr lvl="1"/>
            <a:r>
              <a:rPr lang="en-US" dirty="0"/>
              <a:t>(a) A safe level of the pesticide chemical in the diet of two different species of warm-blooded animals has not been reliably determined.</a:t>
            </a:r>
          </a:p>
          <a:p>
            <a:pPr lvl="1"/>
            <a:r>
              <a:rPr lang="en-US" dirty="0"/>
              <a:t>(b) The chemical is carcinogenic to or has other alarming physiological effects upon one or more of the species of the test animals used, when fed in the diet of such animals.</a:t>
            </a:r>
          </a:p>
          <a:p>
            <a:pPr lvl="1"/>
            <a:r>
              <a:rPr lang="en-US" dirty="0"/>
              <a:t>(c) The pesticide chemical is toxic, but is normally used at times when, or in such manner that, fruit, vegetables, or other raw agricultural commodities will not bear or contain it.</a:t>
            </a:r>
          </a:p>
          <a:p>
            <a:pPr lvl="1"/>
            <a:r>
              <a:rPr lang="en-US" dirty="0"/>
              <a:t>(d) All residue of the pesticide chemical is normally removed through good agricultural practice such as washing or brushing or through weathering or other changes in the chemical itself, prior to introduction of the raw agricultural commodity into interstate commerce.</a:t>
            </a:r>
          </a:p>
          <a:p>
            <a:pPr marL="0" indent="0">
              <a:buNone/>
            </a:pPr>
            <a:br>
              <a:rPr lang="en-US" dirty="0"/>
            </a:br>
            <a:endParaRPr lang="en-US" dirty="0"/>
          </a:p>
          <a:p>
            <a:pPr marL="0" indent="0">
              <a:buNone/>
            </a:pPr>
            <a:endParaRPr lang="en-US" dirty="0"/>
          </a:p>
          <a:p>
            <a:endParaRPr lang="en-US" dirty="0"/>
          </a:p>
        </p:txBody>
      </p:sp>
      <p:sp>
        <p:nvSpPr>
          <p:cNvPr id="7" name="TextBox 6"/>
          <p:cNvSpPr txBox="1"/>
          <p:nvPr/>
        </p:nvSpPr>
        <p:spPr>
          <a:xfrm>
            <a:off x="9678612" y="6100438"/>
            <a:ext cx="1579591" cy="369332"/>
          </a:xfrm>
          <a:prstGeom prst="rect">
            <a:avLst/>
          </a:prstGeom>
          <a:noFill/>
        </p:spPr>
        <p:txBody>
          <a:bodyPr wrap="square" rtlCol="0">
            <a:spAutoFit/>
          </a:bodyPr>
          <a:lstStyle/>
          <a:p>
            <a:r>
              <a:rPr lang="en-US" dirty="0">
                <a:solidFill>
                  <a:schemeClr val="bg1"/>
                </a:solidFill>
              </a:rPr>
              <a:t>driftwatch.org</a:t>
            </a:r>
          </a:p>
        </p:txBody>
      </p:sp>
    </p:spTree>
    <p:extLst>
      <p:ext uri="{BB962C8B-B14F-4D97-AF65-F5344CB8AC3E}">
        <p14:creationId xmlns:p14="http://schemas.microsoft.com/office/powerpoint/2010/main" val="75463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63782" y="3757353"/>
            <a:ext cx="10465723" cy="5320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solidFill>
                  <a:schemeClr val="accent4">
                    <a:lumMod val="50000"/>
                  </a:schemeClr>
                </a:solidFill>
              </a:rPr>
              <a:t>§180.5 - </a:t>
            </a:r>
            <a:r>
              <a:rPr lang="en-US" dirty="0">
                <a:solidFill>
                  <a:schemeClr val="accent4">
                    <a:lumMod val="50000"/>
                  </a:schemeClr>
                </a:solidFill>
                <a:latin typeface="Impact LT Std"/>
              </a:rPr>
              <a:t>Zero tolerances.</a:t>
            </a:r>
          </a:p>
        </p:txBody>
      </p:sp>
      <p:sp>
        <p:nvSpPr>
          <p:cNvPr id="6" name="Content Placeholder 2"/>
          <p:cNvSpPr>
            <a:spLocks noGrp="1"/>
          </p:cNvSpPr>
          <p:nvPr>
            <p:ph sz="half" idx="1"/>
          </p:nvPr>
        </p:nvSpPr>
        <p:spPr>
          <a:xfrm>
            <a:off x="473479" y="1825625"/>
            <a:ext cx="11513473" cy="4351338"/>
          </a:xfrm>
        </p:spPr>
        <p:txBody>
          <a:bodyPr>
            <a:normAutofit fontScale="92500" lnSpcReduction="20000"/>
          </a:bodyPr>
          <a:lstStyle/>
          <a:p>
            <a:r>
              <a:rPr lang="en-US" dirty="0"/>
              <a:t>No amount of the pesticide chemical may remain on the </a:t>
            </a:r>
            <a:r>
              <a:rPr lang="en-US" u="sng" dirty="0"/>
              <a:t>raw agricultural commodity </a:t>
            </a:r>
            <a:r>
              <a:rPr lang="en-US" dirty="0"/>
              <a:t>when it is offered for shipment. A zero tolerance may be established because, among other reasons:</a:t>
            </a:r>
          </a:p>
          <a:p>
            <a:pPr lvl="1"/>
            <a:r>
              <a:rPr lang="en-US" dirty="0"/>
              <a:t>(a) A safe level of the pesticide chemical in the diet of two different species of warm-blooded animals has not been reliably determined.</a:t>
            </a:r>
          </a:p>
          <a:p>
            <a:pPr lvl="1"/>
            <a:r>
              <a:rPr lang="en-US" dirty="0"/>
              <a:t>(b) The chemical is carcinogenic to or has other alarming physiological effects upon one or more of the species of the test animals used, when fed in the diet of such animals.</a:t>
            </a:r>
          </a:p>
          <a:p>
            <a:pPr lvl="1"/>
            <a:r>
              <a:rPr lang="en-US" b="1" dirty="0"/>
              <a:t>(c) The pesticide chemical is toxic, but is normally used at times when, or in such manner that, fruit, vegetables, or other raw agricultural commodities will not bear or contain it.</a:t>
            </a:r>
          </a:p>
          <a:p>
            <a:pPr lvl="1"/>
            <a:r>
              <a:rPr lang="en-US" dirty="0"/>
              <a:t>(d) All residue of the pesticide chemical is normally removed through good agricultural practice such as washing or brushing or through weathering or other changes in the chemical itself, prior to introduction of the raw agricultural commodity into interstate commerce.</a:t>
            </a:r>
          </a:p>
          <a:p>
            <a:pPr marL="0" indent="0">
              <a:buNone/>
            </a:pPr>
            <a:br>
              <a:rPr lang="en-US" dirty="0"/>
            </a:br>
            <a:endParaRPr lang="en-US" dirty="0"/>
          </a:p>
          <a:p>
            <a:pPr marL="0" indent="0">
              <a:buNone/>
            </a:pPr>
            <a:endParaRPr lang="en-US" dirty="0"/>
          </a:p>
          <a:p>
            <a:endParaRPr lang="en-US" dirty="0"/>
          </a:p>
        </p:txBody>
      </p:sp>
      <p:sp>
        <p:nvSpPr>
          <p:cNvPr id="7" name="TextBox 6"/>
          <p:cNvSpPr txBox="1"/>
          <p:nvPr/>
        </p:nvSpPr>
        <p:spPr>
          <a:xfrm>
            <a:off x="9678612" y="6100438"/>
            <a:ext cx="1579591" cy="369332"/>
          </a:xfrm>
          <a:prstGeom prst="rect">
            <a:avLst/>
          </a:prstGeom>
          <a:noFill/>
        </p:spPr>
        <p:txBody>
          <a:bodyPr wrap="square" rtlCol="0">
            <a:spAutoFit/>
          </a:bodyPr>
          <a:lstStyle/>
          <a:p>
            <a:r>
              <a:rPr lang="en-US" dirty="0">
                <a:solidFill>
                  <a:schemeClr val="bg1"/>
                </a:solidFill>
              </a:rPr>
              <a:t>driftwatch.org</a:t>
            </a:r>
          </a:p>
        </p:txBody>
      </p:sp>
    </p:spTree>
    <p:extLst>
      <p:ext uri="{BB962C8B-B14F-4D97-AF65-F5344CB8AC3E}">
        <p14:creationId xmlns:p14="http://schemas.microsoft.com/office/powerpoint/2010/main" val="44049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Pesticide Residues</a:t>
            </a:r>
          </a:p>
        </p:txBody>
      </p:sp>
      <p:sp>
        <p:nvSpPr>
          <p:cNvPr id="6" name="Content Placeholder 2"/>
          <p:cNvSpPr>
            <a:spLocks noGrp="1"/>
          </p:cNvSpPr>
          <p:nvPr>
            <p:ph sz="half" idx="1"/>
          </p:nvPr>
        </p:nvSpPr>
        <p:spPr>
          <a:xfrm>
            <a:off x="473480" y="1825625"/>
            <a:ext cx="6467648" cy="4351338"/>
          </a:xfrm>
        </p:spPr>
        <p:txBody>
          <a:bodyPr>
            <a:normAutofit/>
          </a:bodyPr>
          <a:lstStyle/>
          <a:p>
            <a:r>
              <a:rPr lang="en-US" dirty="0"/>
              <a:t>In part, a function of time and rate.</a:t>
            </a:r>
          </a:p>
          <a:p>
            <a:pPr lvl="1"/>
            <a:r>
              <a:rPr lang="en-US" dirty="0"/>
              <a:t>2,4-D in tomato: 0.05 ppm</a:t>
            </a:r>
          </a:p>
          <a:p>
            <a:r>
              <a:rPr lang="en-US" dirty="0"/>
              <a:t>Previous work conducted on “all above-ground plant parts”.</a:t>
            </a:r>
          </a:p>
          <a:p>
            <a:pPr lvl="1"/>
            <a:r>
              <a:rPr lang="en-US" dirty="0"/>
              <a:t>We are currently repeating this work analyzing vegetative structures and fruit separately.</a:t>
            </a:r>
          </a:p>
          <a:p>
            <a:pPr lvl="1"/>
            <a:r>
              <a:rPr lang="en-US" dirty="0"/>
              <a:t>“raw agricultural commodity”</a:t>
            </a:r>
            <a:br>
              <a:rPr lang="en-US" dirty="0"/>
            </a:br>
            <a:endParaRPr lang="en-US" dirty="0"/>
          </a:p>
          <a:p>
            <a:pPr marL="0" indent="0">
              <a:buNone/>
            </a:pPr>
            <a:endParaRPr lang="en-US" dirty="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41128" y="1428765"/>
            <a:ext cx="3719826" cy="4903405"/>
          </a:xfrm>
          <a:prstGeom prst="rect">
            <a:avLst/>
          </a:prstGeom>
        </p:spPr>
      </p:pic>
      <p:cxnSp>
        <p:nvCxnSpPr>
          <p:cNvPr id="9" name="Straight Connector 8"/>
          <p:cNvCxnSpPr/>
          <p:nvPr/>
        </p:nvCxnSpPr>
        <p:spPr>
          <a:xfrm>
            <a:off x="7545265" y="5806594"/>
            <a:ext cx="265176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69063" y="6070246"/>
            <a:ext cx="1892704" cy="369332"/>
          </a:xfrm>
          <a:prstGeom prst="rect">
            <a:avLst/>
          </a:prstGeom>
          <a:noFill/>
        </p:spPr>
        <p:txBody>
          <a:bodyPr wrap="square" rtlCol="0">
            <a:spAutoFit/>
          </a:bodyPr>
          <a:lstStyle/>
          <a:p>
            <a:r>
              <a:rPr lang="en-US" dirty="0" err="1"/>
              <a:t>Sirons</a:t>
            </a:r>
            <a:r>
              <a:rPr lang="en-US" dirty="0"/>
              <a:t> et al. 1982</a:t>
            </a:r>
          </a:p>
        </p:txBody>
      </p:sp>
    </p:spTree>
    <p:extLst>
      <p:ext uri="{BB962C8B-B14F-4D97-AF65-F5344CB8AC3E}">
        <p14:creationId xmlns:p14="http://schemas.microsoft.com/office/powerpoint/2010/main" val="30946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Pesticide Residue</a:t>
            </a:r>
            <a:br>
              <a:rPr lang="en-US" dirty="0">
                <a:solidFill>
                  <a:schemeClr val="accent4">
                    <a:lumMod val="50000"/>
                  </a:schemeClr>
                </a:solidFill>
                <a:latin typeface="Impact LT Std"/>
              </a:rPr>
            </a:br>
            <a:r>
              <a:rPr lang="en-US" dirty="0">
                <a:solidFill>
                  <a:schemeClr val="accent4">
                    <a:lumMod val="50000"/>
                  </a:schemeClr>
                </a:solidFill>
                <a:latin typeface="Impact LT Std"/>
              </a:rPr>
              <a:t>Watermelon Fruit</a:t>
            </a:r>
          </a:p>
        </p:txBody>
      </p:sp>
      <p:sp>
        <p:nvSpPr>
          <p:cNvPr id="6" name="Content Placeholder 2"/>
          <p:cNvSpPr>
            <a:spLocks noGrp="1"/>
          </p:cNvSpPr>
          <p:nvPr>
            <p:ph sz="half" idx="1"/>
          </p:nvPr>
        </p:nvSpPr>
        <p:spPr>
          <a:xfrm>
            <a:off x="473480" y="1825625"/>
            <a:ext cx="11180964" cy="4351338"/>
          </a:xfrm>
        </p:spPr>
        <p:txBody>
          <a:bodyPr>
            <a:normAutofit/>
          </a:bodyPr>
          <a:lstStyle/>
          <a:p>
            <a:r>
              <a:rPr lang="en-US" dirty="0" err="1"/>
              <a:t>Dicamba</a:t>
            </a:r>
            <a:r>
              <a:rPr lang="en-US" dirty="0"/>
              <a:t>:</a:t>
            </a:r>
          </a:p>
          <a:p>
            <a:pPr lvl="1"/>
            <a:r>
              <a:rPr lang="en-US" dirty="0"/>
              <a:t>0.01 ppm when applied at 1/75x at 40 or 60 d after planting (DAP)</a:t>
            </a:r>
          </a:p>
          <a:p>
            <a:pPr lvl="1"/>
            <a:r>
              <a:rPr lang="en-US" dirty="0"/>
              <a:t>0.03 ppm at 1/75x at 40 or 60 DAP</a:t>
            </a:r>
          </a:p>
          <a:p>
            <a:pPr lvl="1"/>
            <a:r>
              <a:rPr lang="en-US" dirty="0"/>
              <a:t>0.01 ppm at 1/250x at 40 or 60 DAP</a:t>
            </a:r>
          </a:p>
          <a:p>
            <a:r>
              <a:rPr lang="en-US" dirty="0"/>
              <a:t>2,4-D:</a:t>
            </a:r>
          </a:p>
          <a:p>
            <a:pPr lvl="1"/>
            <a:r>
              <a:rPr lang="en-US" dirty="0"/>
              <a:t>1 of 2 years- none detectable</a:t>
            </a:r>
          </a:p>
          <a:p>
            <a:pPr lvl="1"/>
            <a:r>
              <a:rPr lang="en-US" dirty="0"/>
              <a:t>0.01 ppm when applied at 1/75x or 1/250x at 60 DAP</a:t>
            </a:r>
          </a:p>
          <a:p>
            <a:pPr marL="0" indent="0">
              <a:buNone/>
            </a:pPr>
            <a:endParaRPr lang="en-US" dirty="0"/>
          </a:p>
          <a:p>
            <a:endParaRPr lang="en-US" dirty="0"/>
          </a:p>
        </p:txBody>
      </p:sp>
      <p:sp>
        <p:nvSpPr>
          <p:cNvPr id="7" name="TextBox 6"/>
          <p:cNvSpPr txBox="1"/>
          <p:nvPr/>
        </p:nvSpPr>
        <p:spPr>
          <a:xfrm>
            <a:off x="9678612" y="6100438"/>
            <a:ext cx="1579591" cy="369332"/>
          </a:xfrm>
          <a:prstGeom prst="rect">
            <a:avLst/>
          </a:prstGeom>
          <a:noFill/>
        </p:spPr>
        <p:txBody>
          <a:bodyPr wrap="square" rtlCol="0">
            <a:spAutoFit/>
          </a:bodyPr>
          <a:lstStyle/>
          <a:p>
            <a:r>
              <a:rPr lang="en-US" dirty="0">
                <a:solidFill>
                  <a:schemeClr val="bg1"/>
                </a:solidFill>
              </a:rPr>
              <a:t>driftwatch.org</a:t>
            </a:r>
          </a:p>
        </p:txBody>
      </p:sp>
      <p:sp>
        <p:nvSpPr>
          <p:cNvPr id="8" name="TextBox 7"/>
          <p:cNvSpPr txBox="1"/>
          <p:nvPr/>
        </p:nvSpPr>
        <p:spPr>
          <a:xfrm>
            <a:off x="262570" y="5757902"/>
            <a:ext cx="4475685" cy="369332"/>
          </a:xfrm>
          <a:prstGeom prst="rect">
            <a:avLst/>
          </a:prstGeom>
          <a:noFill/>
        </p:spPr>
        <p:txBody>
          <a:bodyPr wrap="square" rtlCol="0">
            <a:spAutoFit/>
          </a:bodyPr>
          <a:lstStyle/>
          <a:p>
            <a:r>
              <a:rPr lang="en-US" dirty="0"/>
              <a:t>*Tolerances: </a:t>
            </a:r>
            <a:r>
              <a:rPr lang="en-US" dirty="0" err="1"/>
              <a:t>dicamba</a:t>
            </a:r>
            <a:r>
              <a:rPr lang="en-US" dirty="0"/>
              <a:t>: zero; 2,4-D: 0.05 ppm.</a:t>
            </a:r>
          </a:p>
        </p:txBody>
      </p:sp>
      <p:sp>
        <p:nvSpPr>
          <p:cNvPr id="9" name="TextBox 8"/>
          <p:cNvSpPr txBox="1"/>
          <p:nvPr/>
        </p:nvSpPr>
        <p:spPr>
          <a:xfrm>
            <a:off x="9750829" y="6070246"/>
            <a:ext cx="2310938" cy="369332"/>
          </a:xfrm>
          <a:prstGeom prst="rect">
            <a:avLst/>
          </a:prstGeom>
          <a:noFill/>
        </p:spPr>
        <p:txBody>
          <a:bodyPr wrap="square" rtlCol="0">
            <a:spAutoFit/>
          </a:bodyPr>
          <a:lstStyle/>
          <a:p>
            <a:r>
              <a:rPr lang="en-US" dirty="0"/>
              <a:t>Culpeper et al. 2018</a:t>
            </a:r>
          </a:p>
        </p:txBody>
      </p:sp>
    </p:spTree>
    <p:extLst>
      <p:ext uri="{BB962C8B-B14F-4D97-AF65-F5344CB8AC3E}">
        <p14:creationId xmlns:p14="http://schemas.microsoft.com/office/powerpoint/2010/main" val="407681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Outline</a:t>
            </a:r>
          </a:p>
        </p:txBody>
      </p:sp>
      <p:sp>
        <p:nvSpPr>
          <p:cNvPr id="3" name="Content Placeholder 2"/>
          <p:cNvSpPr>
            <a:spLocks noGrp="1"/>
          </p:cNvSpPr>
          <p:nvPr>
            <p:ph sz="half" idx="1"/>
          </p:nvPr>
        </p:nvSpPr>
        <p:spPr>
          <a:xfrm>
            <a:off x="2152650" y="1825625"/>
            <a:ext cx="7792143" cy="4351338"/>
          </a:xfrm>
        </p:spPr>
        <p:txBody>
          <a:bodyPr/>
          <a:lstStyle/>
          <a:p>
            <a:r>
              <a:rPr lang="en-US" dirty="0"/>
              <a:t>This presentation will focus on 3 specialty crops of significance to Indiana producers:</a:t>
            </a:r>
          </a:p>
          <a:p>
            <a:pPr lvl="1"/>
            <a:r>
              <a:rPr lang="en-US" dirty="0"/>
              <a:t>Tomato, cucurbits, grape</a:t>
            </a:r>
          </a:p>
          <a:p>
            <a:endParaRPr lang="en-US" dirty="0"/>
          </a:p>
          <a:p>
            <a:r>
              <a:rPr lang="en-US" dirty="0"/>
              <a:t>Cropping distribution and information</a:t>
            </a:r>
          </a:p>
          <a:p>
            <a:endParaRPr lang="en-US" dirty="0"/>
          </a:p>
          <a:p>
            <a:r>
              <a:rPr lang="en-US" dirty="0"/>
              <a:t>Symptomology and crop residue tolerances</a:t>
            </a:r>
            <a:br>
              <a:rPr lang="en-US" dirty="0"/>
            </a:br>
            <a:endParaRPr lang="en-US" dirty="0"/>
          </a:p>
          <a:p>
            <a:pPr marL="0" indent="0">
              <a:buNone/>
            </a:pPr>
            <a:endParaRPr lang="en-US" dirty="0"/>
          </a:p>
          <a:p>
            <a:endParaRPr lang="en-US" dirty="0"/>
          </a:p>
        </p:txBody>
      </p:sp>
    </p:spTree>
    <p:extLst>
      <p:ext uri="{BB962C8B-B14F-4D97-AF65-F5344CB8AC3E}">
        <p14:creationId xmlns:p14="http://schemas.microsoft.com/office/powerpoint/2010/main" val="141654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Other Notes:</a:t>
            </a:r>
          </a:p>
        </p:txBody>
      </p:sp>
      <p:sp>
        <p:nvSpPr>
          <p:cNvPr id="6" name="Content Placeholder 2"/>
          <p:cNvSpPr>
            <a:spLocks noGrp="1"/>
          </p:cNvSpPr>
          <p:nvPr>
            <p:ph sz="half" idx="1"/>
          </p:nvPr>
        </p:nvSpPr>
        <p:spPr>
          <a:xfrm>
            <a:off x="473480" y="1825625"/>
            <a:ext cx="6467648" cy="4351338"/>
          </a:xfrm>
        </p:spPr>
        <p:txBody>
          <a:bodyPr>
            <a:normAutofit/>
          </a:bodyPr>
          <a:lstStyle/>
          <a:p>
            <a:r>
              <a:rPr lang="en-US" dirty="0"/>
              <a:t>Injury from </a:t>
            </a:r>
            <a:r>
              <a:rPr lang="en-US" dirty="0" err="1"/>
              <a:t>dicamba</a:t>
            </a:r>
            <a:r>
              <a:rPr lang="en-US" dirty="0"/>
              <a:t> and 2,4-D generally worse with glyphosate.</a:t>
            </a:r>
          </a:p>
          <a:p>
            <a:r>
              <a:rPr lang="en-US" dirty="0"/>
              <a:t>Not everything that curls/cups leaves is </a:t>
            </a:r>
            <a:r>
              <a:rPr lang="en-US" dirty="0" err="1"/>
              <a:t>auxinic</a:t>
            </a:r>
            <a:r>
              <a:rPr lang="en-US" dirty="0"/>
              <a:t> herbicide injury.</a:t>
            </a:r>
          </a:p>
          <a:p>
            <a:pPr lvl="1"/>
            <a:r>
              <a:rPr lang="en-US" dirty="0"/>
              <a:t>Look for more than a single symptom and rule out other potential causes.</a:t>
            </a:r>
          </a:p>
          <a:p>
            <a:pPr lvl="1"/>
            <a:r>
              <a:rPr lang="en-US" dirty="0"/>
              <a:t>Analyze distribution of symptoms.</a:t>
            </a:r>
          </a:p>
          <a:p>
            <a:pPr lvl="1"/>
            <a:r>
              <a:rPr lang="en-US" dirty="0"/>
              <a:t>Look at sensitive species in field edges.</a:t>
            </a:r>
          </a:p>
          <a:p>
            <a:pPr marL="0" indent="0">
              <a:buNone/>
            </a:pPr>
            <a:br>
              <a:rPr lang="en-US" dirty="0"/>
            </a:br>
            <a:endParaRPr lang="en-US" dirty="0"/>
          </a:p>
          <a:p>
            <a:pPr marL="0" indent="0">
              <a:buNone/>
            </a:pPr>
            <a:endParaRPr lang="en-US" dirty="0"/>
          </a:p>
          <a:p>
            <a:endParaRPr lang="en-US" dirty="0"/>
          </a:p>
        </p:txBody>
      </p:sp>
      <p:sp>
        <p:nvSpPr>
          <p:cNvPr id="7" name="TextBox 6"/>
          <p:cNvSpPr txBox="1"/>
          <p:nvPr/>
        </p:nvSpPr>
        <p:spPr>
          <a:xfrm>
            <a:off x="9678612" y="6100438"/>
            <a:ext cx="1579591" cy="369332"/>
          </a:xfrm>
          <a:prstGeom prst="rect">
            <a:avLst/>
          </a:prstGeom>
          <a:noFill/>
        </p:spPr>
        <p:txBody>
          <a:bodyPr wrap="square" rtlCol="0">
            <a:spAutoFit/>
          </a:bodyPr>
          <a:lstStyle/>
          <a:p>
            <a:r>
              <a:rPr lang="en-US" dirty="0">
                <a:solidFill>
                  <a:schemeClr val="bg1"/>
                </a:solidFill>
              </a:rPr>
              <a:t>driftwatch.org</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65570" y="1471351"/>
            <a:ext cx="4457499" cy="4905117"/>
          </a:xfrm>
          <a:prstGeom prst="rect">
            <a:avLst/>
          </a:prstGeom>
        </p:spPr>
      </p:pic>
      <p:sp>
        <p:nvSpPr>
          <p:cNvPr id="8" name="TextBox 7"/>
          <p:cNvSpPr txBox="1"/>
          <p:nvPr/>
        </p:nvSpPr>
        <p:spPr>
          <a:xfrm>
            <a:off x="10635398" y="6007136"/>
            <a:ext cx="987671" cy="369332"/>
          </a:xfrm>
          <a:prstGeom prst="rect">
            <a:avLst/>
          </a:prstGeom>
          <a:noFill/>
        </p:spPr>
        <p:txBody>
          <a:bodyPr wrap="square" rtlCol="0">
            <a:spAutoFit/>
          </a:bodyPr>
          <a:lstStyle/>
          <a:p>
            <a:r>
              <a:rPr lang="en-US" dirty="0"/>
              <a:t>M. Burk</a:t>
            </a:r>
          </a:p>
        </p:txBody>
      </p:sp>
    </p:spTree>
    <p:extLst>
      <p:ext uri="{BB962C8B-B14F-4D97-AF65-F5344CB8AC3E}">
        <p14:creationId xmlns:p14="http://schemas.microsoft.com/office/powerpoint/2010/main" val="377132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21" y="210388"/>
            <a:ext cx="11855609" cy="1325563"/>
          </a:xfrm>
        </p:spPr>
        <p:txBody>
          <a:bodyPr/>
          <a:lstStyle/>
          <a:p>
            <a:pPr algn="ctr"/>
            <a:r>
              <a:rPr lang="en-US" dirty="0">
                <a:solidFill>
                  <a:schemeClr val="accent4">
                    <a:lumMod val="50000"/>
                  </a:schemeClr>
                </a:solidFill>
                <a:latin typeface="Impact LT Std"/>
              </a:rPr>
              <a:t>New Resources for Addressing Herbicide Drift</a:t>
            </a:r>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47722" y="1479665"/>
            <a:ext cx="3474720" cy="399010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cstate="email">
            <a:extLst>
              <a:ext uri="{28A0092B-C50C-407E-A947-70E740481C1C}">
                <a14:useLocalDpi xmlns:a14="http://schemas.microsoft.com/office/drawing/2010/main"/>
              </a:ext>
            </a:extLst>
          </a:blip>
          <a:srcRect/>
          <a:stretch/>
        </p:blipFill>
        <p:spPr bwMode="auto">
          <a:xfrm>
            <a:off x="2981350" y="2011276"/>
            <a:ext cx="3607723" cy="433924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cstate="email">
            <a:extLst>
              <a:ext uri="{28A0092B-C50C-407E-A947-70E740481C1C}">
                <a14:useLocalDpi xmlns:a14="http://schemas.microsoft.com/office/drawing/2010/main"/>
              </a:ext>
            </a:extLst>
          </a:blip>
          <a:srcRect/>
          <a:stretch/>
        </p:blipFill>
        <p:spPr bwMode="auto">
          <a:xfrm>
            <a:off x="5847981" y="1391430"/>
            <a:ext cx="3380279" cy="368981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cstate="email">
            <a:extLst>
              <a:ext uri="{28A0092B-C50C-407E-A947-70E740481C1C}">
                <a14:useLocalDpi xmlns:a14="http://schemas.microsoft.com/office/drawing/2010/main"/>
              </a:ext>
            </a:extLst>
          </a:blip>
          <a:srcRect/>
          <a:stretch/>
        </p:blipFill>
        <p:spPr bwMode="auto">
          <a:xfrm>
            <a:off x="8340790" y="2435743"/>
            <a:ext cx="3655608" cy="39147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550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Tomato (Processing)</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81628" y="1494403"/>
            <a:ext cx="2993967" cy="5013781"/>
          </a:xfrm>
          <a:prstGeom prst="rect">
            <a:avLst/>
          </a:prstGeom>
        </p:spPr>
      </p:pic>
      <p:sp>
        <p:nvSpPr>
          <p:cNvPr id="6" name="Content Placeholder 2"/>
          <p:cNvSpPr>
            <a:spLocks noGrp="1"/>
          </p:cNvSpPr>
          <p:nvPr>
            <p:ph sz="half" idx="1"/>
          </p:nvPr>
        </p:nvSpPr>
        <p:spPr>
          <a:xfrm>
            <a:off x="473480" y="1825625"/>
            <a:ext cx="6467648" cy="4351338"/>
          </a:xfrm>
        </p:spPr>
        <p:txBody>
          <a:bodyPr>
            <a:normAutofit/>
          </a:bodyPr>
          <a:lstStyle/>
          <a:p>
            <a:r>
              <a:rPr lang="en-US" dirty="0"/>
              <a:t>7,800 acres ($32 M)*</a:t>
            </a:r>
          </a:p>
          <a:p>
            <a:endParaRPr lang="en-US" dirty="0"/>
          </a:p>
          <a:p>
            <a:r>
              <a:rPr lang="en-US" dirty="0"/>
              <a:t>Primarily grown for processing (</a:t>
            </a:r>
            <a:r>
              <a:rPr lang="en-US" dirty="0" err="1"/>
              <a:t>Redgold</a:t>
            </a:r>
            <a:r>
              <a:rPr lang="en-US" dirty="0"/>
              <a:t>)</a:t>
            </a:r>
          </a:p>
          <a:p>
            <a:endParaRPr lang="en-US" dirty="0"/>
          </a:p>
          <a:p>
            <a:pPr marL="0" indent="0">
              <a:buNone/>
            </a:pPr>
            <a:br>
              <a:rPr lang="en-US" dirty="0"/>
            </a:br>
            <a:endParaRPr lang="en-US" dirty="0"/>
          </a:p>
          <a:p>
            <a:pPr marL="0" indent="0">
              <a:buNone/>
            </a:pPr>
            <a:endParaRPr lang="en-US" dirty="0"/>
          </a:p>
          <a:p>
            <a:endParaRPr lang="en-US" dirty="0"/>
          </a:p>
        </p:txBody>
      </p:sp>
      <p:sp>
        <p:nvSpPr>
          <p:cNvPr id="7" name="TextBox 6"/>
          <p:cNvSpPr txBox="1"/>
          <p:nvPr/>
        </p:nvSpPr>
        <p:spPr>
          <a:xfrm>
            <a:off x="9678611" y="6050562"/>
            <a:ext cx="1579591" cy="369332"/>
          </a:xfrm>
          <a:prstGeom prst="rect">
            <a:avLst/>
          </a:prstGeom>
          <a:noFill/>
        </p:spPr>
        <p:txBody>
          <a:bodyPr wrap="square" rtlCol="0">
            <a:spAutoFit/>
          </a:bodyPr>
          <a:lstStyle/>
          <a:p>
            <a:r>
              <a:rPr lang="en-US" dirty="0">
                <a:solidFill>
                  <a:schemeClr val="bg1"/>
                </a:solidFill>
              </a:rPr>
              <a:t>driftwatch.org</a:t>
            </a:r>
          </a:p>
        </p:txBody>
      </p:sp>
      <p:sp>
        <p:nvSpPr>
          <p:cNvPr id="8" name="TextBox 7"/>
          <p:cNvSpPr txBox="1"/>
          <p:nvPr/>
        </p:nvSpPr>
        <p:spPr>
          <a:xfrm>
            <a:off x="473480" y="5665569"/>
            <a:ext cx="2121479" cy="646331"/>
          </a:xfrm>
          <a:prstGeom prst="rect">
            <a:avLst/>
          </a:prstGeom>
          <a:noFill/>
        </p:spPr>
        <p:txBody>
          <a:bodyPr wrap="square" rtlCol="0">
            <a:spAutoFit/>
          </a:bodyPr>
          <a:lstStyle/>
          <a:p>
            <a:r>
              <a:rPr lang="en-US" dirty="0"/>
              <a:t>USDA-NASS 2018</a:t>
            </a:r>
          </a:p>
          <a:p>
            <a:r>
              <a:rPr lang="en-US" dirty="0"/>
              <a:t>*numbers seem low</a:t>
            </a:r>
          </a:p>
        </p:txBody>
      </p:sp>
    </p:spTree>
    <p:extLst>
      <p:ext uri="{BB962C8B-B14F-4D97-AF65-F5344CB8AC3E}">
        <p14:creationId xmlns:p14="http://schemas.microsoft.com/office/powerpoint/2010/main" val="324815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Tomato (Processing)</a:t>
            </a:r>
          </a:p>
        </p:txBody>
      </p:sp>
      <p:sp>
        <p:nvSpPr>
          <p:cNvPr id="6" name="Content Placeholder 2"/>
          <p:cNvSpPr>
            <a:spLocks noGrp="1"/>
          </p:cNvSpPr>
          <p:nvPr>
            <p:ph sz="half" idx="1"/>
          </p:nvPr>
        </p:nvSpPr>
        <p:spPr>
          <a:xfrm>
            <a:off x="473480" y="1825625"/>
            <a:ext cx="6775218" cy="4351338"/>
          </a:xfrm>
        </p:spPr>
        <p:txBody>
          <a:bodyPr>
            <a:normAutofit/>
          </a:bodyPr>
          <a:lstStyle/>
          <a:p>
            <a:endParaRPr lang="en-US" dirty="0"/>
          </a:p>
          <a:p>
            <a:r>
              <a:rPr lang="en-US" dirty="0"/>
              <a:t>Injury: </a:t>
            </a:r>
            <a:r>
              <a:rPr lang="en-US" dirty="0" err="1"/>
              <a:t>dicmba</a:t>
            </a:r>
            <a:r>
              <a:rPr lang="en-US" dirty="0"/>
              <a:t> = 2,4-D </a:t>
            </a:r>
            <a:r>
              <a:rPr lang="en-US" sz="1400" dirty="0"/>
              <a:t>(</a:t>
            </a:r>
            <a:r>
              <a:rPr lang="en-US" sz="1400" dirty="0" err="1"/>
              <a:t>Dintelmann</a:t>
            </a:r>
            <a:r>
              <a:rPr lang="en-US" sz="1400" dirty="0"/>
              <a:t> et al.)*</a:t>
            </a:r>
          </a:p>
          <a:p>
            <a:r>
              <a:rPr lang="en-US" dirty="0"/>
              <a:t>Yield loss: </a:t>
            </a:r>
            <a:r>
              <a:rPr lang="en-US" dirty="0" err="1"/>
              <a:t>dicamba</a:t>
            </a:r>
            <a:r>
              <a:rPr lang="en-US" dirty="0"/>
              <a:t> &gt; 2,4-D </a:t>
            </a:r>
            <a:r>
              <a:rPr lang="en-US" sz="1400" dirty="0"/>
              <a:t>(Jordan and </a:t>
            </a:r>
            <a:r>
              <a:rPr lang="en-US" sz="1400" dirty="0" err="1"/>
              <a:t>Romanowski</a:t>
            </a:r>
            <a:r>
              <a:rPr lang="en-US" sz="1400" dirty="0"/>
              <a:t> 1974)</a:t>
            </a:r>
            <a:endParaRPr lang="en-US" dirty="0"/>
          </a:p>
          <a:p>
            <a:r>
              <a:rPr lang="en-US" dirty="0" err="1"/>
              <a:t>Epinasty</a:t>
            </a:r>
            <a:r>
              <a:rPr lang="en-US" dirty="0"/>
              <a:t>, cupping, strapping.</a:t>
            </a:r>
          </a:p>
          <a:p>
            <a:r>
              <a:rPr lang="en-US" dirty="0"/>
              <a:t>Flower drop and reduced fruit number.</a:t>
            </a:r>
            <a:br>
              <a:rPr lang="en-US" dirty="0"/>
            </a:br>
            <a:endParaRPr lang="en-US" dirty="0"/>
          </a:p>
          <a:p>
            <a:pPr marL="0" indent="0">
              <a:buNone/>
            </a:pPr>
            <a:endParaRPr lang="en-US" dirty="0"/>
          </a:p>
          <a:p>
            <a:endParaRPr lang="en-US" dirty="0"/>
          </a:p>
        </p:txBody>
      </p:sp>
      <p:sp>
        <p:nvSpPr>
          <p:cNvPr id="7" name="TextBox 6"/>
          <p:cNvSpPr txBox="1"/>
          <p:nvPr/>
        </p:nvSpPr>
        <p:spPr>
          <a:xfrm>
            <a:off x="9678611" y="6050562"/>
            <a:ext cx="1579591" cy="369332"/>
          </a:xfrm>
          <a:prstGeom prst="rect">
            <a:avLst/>
          </a:prstGeom>
          <a:noFill/>
        </p:spPr>
        <p:txBody>
          <a:bodyPr wrap="square" rtlCol="0">
            <a:spAutoFit/>
          </a:bodyPr>
          <a:lstStyle/>
          <a:p>
            <a:r>
              <a:rPr lang="en-US" dirty="0">
                <a:solidFill>
                  <a:schemeClr val="bg1"/>
                </a:solidFill>
              </a:rPr>
              <a:t>driftwatch.org</a:t>
            </a:r>
          </a:p>
        </p:txBody>
      </p:sp>
      <p:sp>
        <p:nvSpPr>
          <p:cNvPr id="8" name="TextBox 7"/>
          <p:cNvSpPr txBox="1"/>
          <p:nvPr/>
        </p:nvSpPr>
        <p:spPr>
          <a:xfrm>
            <a:off x="473480" y="5942568"/>
            <a:ext cx="5461807" cy="369332"/>
          </a:xfrm>
          <a:prstGeom prst="rect">
            <a:avLst/>
          </a:prstGeom>
          <a:noFill/>
        </p:spPr>
        <p:txBody>
          <a:bodyPr wrap="square" rtlCol="0">
            <a:spAutoFit/>
          </a:bodyPr>
          <a:lstStyle/>
          <a:p>
            <a:r>
              <a:rPr lang="en-US" dirty="0"/>
              <a:t>*pepper injury far greater with </a:t>
            </a:r>
            <a:r>
              <a:rPr lang="en-US" dirty="0" err="1"/>
              <a:t>dicamba</a:t>
            </a:r>
            <a:r>
              <a:rPr lang="en-US" dirty="0"/>
              <a:t> than 2,4-D</a:t>
            </a:r>
          </a:p>
        </p:txBody>
      </p:sp>
      <p:pic>
        <p:nvPicPr>
          <p:cNvPr id="2050" name="Picture 2" descr="https://lh3.googleusercontent.com/izQkM2ux_iIy-9i2rT82Ic6l_QUACUXszrs0ji-JhW7dcb47wnUAZXV_P6tt_vxcIG5UXeWYg6aq7-iTftdyFETos6hy7tug6jkEtDx-8Pn_uaKNlBoYAF4YITpOwXu_RwoLVMleAP5CKQgjr-Vi93ifVQGDvcJBTjLW-THEtCZXNFrHWpo1XLXCdvniv63f_Fgh0fTYmoAi710ODcoIpEP4oOmMfF3kxvf4ubPTIhPCRcfic9AatWMo07g1sEepVWZdzo11zIFbMUKnjtdpP5oK8OdrhEVb2taD2yXJEJUIq6YZBZDPIRTRjIZ0WEeIhBqaP4VcQDKXIAoSVs3HhV4yVb51_j0t8xC8kO1Pmbkq8rpm3uoz9Ct57n3KA_R75WfYu2QinFRiRO0U-zJzZTMIDRijSa3MLnbTN6MN4jeLUrGzP25t7unxAdHVp05B9Wg5tRO_eBZuOyHnA0V5yo36WGPDVCb-WyUTUBXCZPF72vYCqkpitdRrzUqIhT5wo_Zju2jSEAREdyB4RjLxAm9f98DM4mLWCImWcvYaPS1LFvUOvjIWWCKyXloeAoShtlCn7FW8gOVCSB4IC1BtG2RvGRK_X4JpIg3mw6EeGUr-sK9k2Lm9npK6kzSc2LSch-EqLtkGFBvVa7ek-pjo88mIE2OuvmixWJu4q2Nc0e4RKucwWmSL7BKmC4pbR7g=w727-h969-no?authuser=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82394" y="1627633"/>
            <a:ext cx="3561715" cy="474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4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4">
                    <a:lumMod val="50000"/>
                  </a:schemeClr>
                </a:solidFill>
                <a:latin typeface="Impact LT Std"/>
              </a:rPr>
              <a:t>Dicmamba</a:t>
            </a:r>
            <a:r>
              <a:rPr lang="en-US" dirty="0">
                <a:solidFill>
                  <a:schemeClr val="accent4">
                    <a:lumMod val="50000"/>
                  </a:schemeClr>
                </a:solidFill>
                <a:latin typeface="Impact LT Std"/>
              </a:rPr>
              <a:t>- 1 mo.</a:t>
            </a:r>
          </a:p>
        </p:txBody>
      </p:sp>
      <p:sp>
        <p:nvSpPr>
          <p:cNvPr id="6" name="Content Placeholder 2"/>
          <p:cNvSpPr>
            <a:spLocks noGrp="1"/>
          </p:cNvSpPr>
          <p:nvPr>
            <p:ph sz="half" idx="1"/>
          </p:nvPr>
        </p:nvSpPr>
        <p:spPr>
          <a:xfrm>
            <a:off x="1029017" y="5378332"/>
            <a:ext cx="10324783" cy="433510"/>
          </a:xfrm>
        </p:spPr>
        <p:txBody>
          <a:bodyPr>
            <a:normAutofit fontScale="92500" lnSpcReduction="10000"/>
          </a:bodyPr>
          <a:lstStyle/>
          <a:p>
            <a:pPr marL="0" indent="0">
              <a:buNone/>
            </a:pPr>
            <a:r>
              <a:rPr lang="en-US" dirty="0"/>
              <a:t>	0 x		     1/10x		     1/3x		        1x</a:t>
            </a:r>
          </a:p>
          <a:p>
            <a:endParaRPr lang="en-US" dirty="0"/>
          </a:p>
        </p:txBody>
      </p:sp>
      <p:sp>
        <p:nvSpPr>
          <p:cNvPr id="7" name="TextBox 6"/>
          <p:cNvSpPr txBox="1"/>
          <p:nvPr/>
        </p:nvSpPr>
        <p:spPr>
          <a:xfrm>
            <a:off x="9678611" y="6050562"/>
            <a:ext cx="1579591" cy="369332"/>
          </a:xfrm>
          <a:prstGeom prst="rect">
            <a:avLst/>
          </a:prstGeom>
          <a:noFill/>
        </p:spPr>
        <p:txBody>
          <a:bodyPr wrap="square" rtlCol="0">
            <a:spAutoFit/>
          </a:bodyPr>
          <a:lstStyle/>
          <a:p>
            <a:r>
              <a:rPr lang="en-US" dirty="0">
                <a:solidFill>
                  <a:schemeClr val="bg1"/>
                </a:solidFill>
              </a:rPr>
              <a:t>driftwatch.org</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68891" y="1438102"/>
            <a:ext cx="2527069" cy="1895302"/>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91" y="3408217"/>
            <a:ext cx="2527069" cy="189530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457" y="1438102"/>
            <a:ext cx="2523745" cy="189280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4458" y="3410711"/>
            <a:ext cx="2523744" cy="1892808"/>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2179" y="1438102"/>
            <a:ext cx="2523744" cy="1892808"/>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42179" y="3410711"/>
            <a:ext cx="2523744" cy="1892808"/>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2256" y="1438102"/>
            <a:ext cx="2523744" cy="1892808"/>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67456" y="3410711"/>
            <a:ext cx="2523744" cy="1892808"/>
          </a:xfrm>
          <a:prstGeom prst="rect">
            <a:avLst/>
          </a:prstGeom>
        </p:spPr>
      </p:pic>
      <p:sp>
        <p:nvSpPr>
          <p:cNvPr id="15" name="TextBox 14"/>
          <p:cNvSpPr txBox="1"/>
          <p:nvPr/>
        </p:nvSpPr>
        <p:spPr>
          <a:xfrm>
            <a:off x="8734458" y="6082709"/>
            <a:ext cx="2685357" cy="369332"/>
          </a:xfrm>
          <a:prstGeom prst="rect">
            <a:avLst/>
          </a:prstGeom>
          <a:noFill/>
        </p:spPr>
        <p:txBody>
          <a:bodyPr wrap="square" rtlCol="0">
            <a:spAutoFit/>
          </a:bodyPr>
          <a:lstStyle/>
          <a:p>
            <a:r>
              <a:rPr lang="en-US" dirty="0"/>
              <a:t>Weller et al. (unpublished)</a:t>
            </a:r>
          </a:p>
        </p:txBody>
      </p:sp>
    </p:spTree>
    <p:extLst>
      <p:ext uri="{BB962C8B-B14F-4D97-AF65-F5344CB8AC3E}">
        <p14:creationId xmlns:p14="http://schemas.microsoft.com/office/powerpoint/2010/main" val="283657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Tomato- </a:t>
            </a:r>
            <a:r>
              <a:rPr lang="en-US" dirty="0" err="1">
                <a:solidFill>
                  <a:schemeClr val="accent4">
                    <a:lumMod val="50000"/>
                  </a:schemeClr>
                </a:solidFill>
                <a:latin typeface="Impact LT Std"/>
              </a:rPr>
              <a:t>Dicamba</a:t>
            </a:r>
            <a:endParaRPr lang="en-US" dirty="0">
              <a:solidFill>
                <a:schemeClr val="accent4">
                  <a:lumMod val="50000"/>
                </a:schemeClr>
              </a:solidFill>
              <a:latin typeface="Impact LT Std"/>
            </a:endParaRPr>
          </a:p>
        </p:txBody>
      </p:sp>
      <p:sp>
        <p:nvSpPr>
          <p:cNvPr id="7" name="TextBox 6"/>
          <p:cNvSpPr txBox="1"/>
          <p:nvPr/>
        </p:nvSpPr>
        <p:spPr>
          <a:xfrm>
            <a:off x="10067576" y="6125632"/>
            <a:ext cx="1989687" cy="369332"/>
          </a:xfrm>
          <a:prstGeom prst="rect">
            <a:avLst/>
          </a:prstGeom>
          <a:noFill/>
        </p:spPr>
        <p:txBody>
          <a:bodyPr wrap="square" rtlCol="0">
            <a:spAutoFit/>
          </a:bodyPr>
          <a:lstStyle/>
          <a:p>
            <a:r>
              <a:rPr lang="en-US" dirty="0"/>
              <a:t>Kruger et al. 2012</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6933" y="1698770"/>
            <a:ext cx="4741334" cy="4349332"/>
          </a:xfrm>
          <a:prstGeom prst="rect">
            <a:avLst/>
          </a:prstGeom>
        </p:spPr>
      </p:pic>
      <p:cxnSp>
        <p:nvCxnSpPr>
          <p:cNvPr id="9" name="Straight Connector 8"/>
          <p:cNvCxnSpPr/>
          <p:nvPr/>
        </p:nvCxnSpPr>
        <p:spPr>
          <a:xfrm flipH="1" flipV="1">
            <a:off x="4677376" y="3301230"/>
            <a:ext cx="30091" cy="20831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34328" y="3293151"/>
            <a:ext cx="2743200" cy="80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34176" y="4393431"/>
            <a:ext cx="274320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4599" y="1765758"/>
            <a:ext cx="4737821" cy="4284804"/>
          </a:xfrm>
          <a:prstGeom prst="rect">
            <a:avLst/>
          </a:prstGeom>
        </p:spPr>
      </p:pic>
      <p:cxnSp>
        <p:nvCxnSpPr>
          <p:cNvPr id="18" name="Straight Connector 17"/>
          <p:cNvCxnSpPr/>
          <p:nvPr/>
        </p:nvCxnSpPr>
        <p:spPr>
          <a:xfrm flipV="1">
            <a:off x="9804400" y="2803825"/>
            <a:ext cx="25400" cy="25721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93466" y="3565825"/>
            <a:ext cx="283633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993467" y="2803825"/>
            <a:ext cx="283633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Tomato- </a:t>
            </a:r>
            <a:r>
              <a:rPr lang="en-US" dirty="0" err="1">
                <a:solidFill>
                  <a:schemeClr val="accent4">
                    <a:lumMod val="50000"/>
                  </a:schemeClr>
                </a:solidFill>
                <a:latin typeface="Impact LT Std"/>
              </a:rPr>
              <a:t>Dicamba</a:t>
            </a:r>
            <a:endParaRPr lang="en-US" dirty="0">
              <a:solidFill>
                <a:schemeClr val="accent4">
                  <a:lumMod val="50000"/>
                </a:schemeClr>
              </a:solidFill>
              <a:latin typeface="Impact LT Std"/>
            </a:endParaRPr>
          </a:p>
        </p:txBody>
      </p:sp>
      <p:sp>
        <p:nvSpPr>
          <p:cNvPr id="7" name="TextBox 6"/>
          <p:cNvSpPr txBox="1"/>
          <p:nvPr/>
        </p:nvSpPr>
        <p:spPr>
          <a:xfrm>
            <a:off x="9518937" y="6056587"/>
            <a:ext cx="1989687" cy="369332"/>
          </a:xfrm>
          <a:prstGeom prst="rect">
            <a:avLst/>
          </a:prstGeom>
          <a:noFill/>
        </p:spPr>
        <p:txBody>
          <a:bodyPr wrap="square" rtlCol="0">
            <a:spAutoFit/>
          </a:bodyPr>
          <a:lstStyle/>
          <a:p>
            <a:r>
              <a:rPr lang="en-US" dirty="0"/>
              <a:t>Kruger et al. 2012</a:t>
            </a:r>
          </a:p>
        </p:txBody>
      </p:sp>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2185" y="1349800"/>
            <a:ext cx="4849273" cy="4651141"/>
          </a:xfrm>
          <a:prstGeom prst="rect">
            <a:avLst/>
          </a:prstGeom>
        </p:spPr>
      </p:pic>
      <p:pic>
        <p:nvPicPr>
          <p:cNvPr id="28" name="Picture 2" descr="https://lh3.googleusercontent.com/6qRhZ3G6WEK2jfrB7yaIdSn-Zqv72zhW0jNfoKvrZ6bSOldtB0FmJu4A1tB9cdoO-aVFRyJdOObSJYCk7Eows79lAaW7b1jJlQLivHjC5ZTlxKsv7AJP1CFBXnVEYzWt5ZYjbnm3sPNqhsrObuxr1xFn6a-F3tg1TVJ_RvLwOCyEi_L9Q72L36CvP467nrT3UlU5MmIinSocnLsdO02135_tcpZVPmxtv5djwyT3hxjgY_ttHUR10QcFEQcdNhHCKmKJn9Dr4zngqv0mbfBq-KkfCq6xbSSI2Bo8S0URdl30zm0sqIKk_UyTpC1xPvc3VaaSXJSDvpR6LFmV7AVEyZLdOyNw0rEraY-ipai2tZeoWSHUfWyfPsrQ60Ih-oaoUow3pxpaAXwv-GyF1dtD2XVBEGh-NMh4edbJaWlTEci_BzieB1wg3Ri6QFj14EooTaxAkv1EXH7Ud1wpzYftz9StPc9ekdTkvuEWOcZWW26l1IVfwrCkhOiVH10adSQ7aapsZdY3IH_ged9aW-zbnkzqOBDOdKog1Br0lZ5zPRrWsnyR4PsCRcfz4nknqg0tcWp6YmTvtnbNnnDj_7nmDCzVSaFk7_pU9seZLm1WQH2Pt_1nHvwK3wsoQHGTC9a6QdoT9cm3FiOAV0YHES9nwKMDgvgXkTDriE4PyFWLxAVKTTT3yuftku82g6PAFpk=w1091-h969-no?authuser=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86308" y="1659564"/>
            <a:ext cx="4093201" cy="363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3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4">
                    <a:lumMod val="50000"/>
                  </a:schemeClr>
                </a:solidFill>
                <a:latin typeface="Impact LT Std"/>
              </a:rPr>
              <a:t>Pumpkins/Melons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59133" y="1532465"/>
            <a:ext cx="3894667" cy="4717767"/>
          </a:xfrm>
          <a:prstGeom prst="rect">
            <a:avLst/>
          </a:prstGeom>
        </p:spPr>
      </p:pic>
      <p:sp>
        <p:nvSpPr>
          <p:cNvPr id="6" name="Content Placeholder 2"/>
          <p:cNvSpPr>
            <a:spLocks noGrp="1"/>
          </p:cNvSpPr>
          <p:nvPr>
            <p:ph sz="half" idx="1"/>
          </p:nvPr>
        </p:nvSpPr>
        <p:spPr>
          <a:xfrm>
            <a:off x="473480" y="1825625"/>
            <a:ext cx="6467648" cy="4351338"/>
          </a:xfrm>
        </p:spPr>
        <p:txBody>
          <a:bodyPr>
            <a:normAutofit/>
          </a:bodyPr>
          <a:lstStyle/>
          <a:p>
            <a:r>
              <a:rPr lang="en-US" dirty="0"/>
              <a:t>Watermelon: 6,500 acres ($35 M)</a:t>
            </a:r>
          </a:p>
          <a:p>
            <a:endParaRPr lang="en-US" dirty="0"/>
          </a:p>
          <a:p>
            <a:r>
              <a:rPr lang="en-US" dirty="0"/>
              <a:t>Pumpkin: 5,200 acres ($17 M)</a:t>
            </a:r>
          </a:p>
          <a:p>
            <a:endParaRPr lang="en-US" dirty="0"/>
          </a:p>
          <a:p>
            <a:r>
              <a:rPr lang="en-US" dirty="0"/>
              <a:t>Cantaloupe: 1,800 acres ($8.6 M)</a:t>
            </a:r>
            <a:br>
              <a:rPr lang="en-US" dirty="0"/>
            </a:br>
            <a:endParaRPr lang="en-US" dirty="0"/>
          </a:p>
          <a:p>
            <a:pPr marL="0" indent="0">
              <a:buNone/>
            </a:pPr>
            <a:endParaRPr lang="en-US" dirty="0"/>
          </a:p>
          <a:p>
            <a:endParaRPr lang="en-US" dirty="0"/>
          </a:p>
        </p:txBody>
      </p:sp>
      <p:sp>
        <p:nvSpPr>
          <p:cNvPr id="7" name="TextBox 6"/>
          <p:cNvSpPr txBox="1"/>
          <p:nvPr/>
        </p:nvSpPr>
        <p:spPr>
          <a:xfrm>
            <a:off x="9774209" y="5880900"/>
            <a:ext cx="1579591" cy="369332"/>
          </a:xfrm>
          <a:prstGeom prst="rect">
            <a:avLst/>
          </a:prstGeom>
          <a:noFill/>
        </p:spPr>
        <p:txBody>
          <a:bodyPr wrap="square" rtlCol="0">
            <a:spAutoFit/>
          </a:bodyPr>
          <a:lstStyle/>
          <a:p>
            <a:r>
              <a:rPr lang="en-US" dirty="0">
                <a:solidFill>
                  <a:schemeClr val="bg1"/>
                </a:solidFill>
              </a:rPr>
              <a:t>driftwatch.org</a:t>
            </a:r>
          </a:p>
        </p:txBody>
      </p:sp>
      <p:sp>
        <p:nvSpPr>
          <p:cNvPr id="8" name="TextBox 7"/>
          <p:cNvSpPr txBox="1"/>
          <p:nvPr/>
        </p:nvSpPr>
        <p:spPr>
          <a:xfrm>
            <a:off x="4591242" y="5992297"/>
            <a:ext cx="2493819" cy="369332"/>
          </a:xfrm>
          <a:prstGeom prst="rect">
            <a:avLst/>
          </a:prstGeom>
          <a:noFill/>
        </p:spPr>
        <p:txBody>
          <a:bodyPr wrap="square" rtlCol="0">
            <a:spAutoFit/>
          </a:bodyPr>
          <a:lstStyle/>
          <a:p>
            <a:r>
              <a:rPr lang="en-US" dirty="0"/>
              <a:t>USDA-NASS 2019; 2020</a:t>
            </a:r>
          </a:p>
        </p:txBody>
      </p:sp>
    </p:spTree>
    <p:extLst>
      <p:ext uri="{BB962C8B-B14F-4D97-AF65-F5344CB8AC3E}">
        <p14:creationId xmlns:p14="http://schemas.microsoft.com/office/powerpoint/2010/main" val="23254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6077" y="8518005"/>
            <a:ext cx="5181600" cy="2743200"/>
          </a:xfrm>
        </p:spPr>
        <p:txBody>
          <a:bodyPr/>
          <a:lstStyle/>
          <a:p>
            <a:r>
              <a:rPr lang="en-US" dirty="0" err="1"/>
              <a:t>Dicamba</a:t>
            </a:r>
            <a:r>
              <a:rPr lang="en-US" dirty="0"/>
              <a:t> and 2,4-D</a:t>
            </a:r>
          </a:p>
          <a:p>
            <a:pPr lvl="1"/>
            <a:endParaRPr lang="en-US" dirty="0"/>
          </a:p>
        </p:txBody>
      </p:sp>
      <p:sp>
        <p:nvSpPr>
          <p:cNvPr id="8" name="Content Placeholder 7"/>
          <p:cNvSpPr>
            <a:spLocks noGrp="1"/>
          </p:cNvSpPr>
          <p:nvPr>
            <p:ph sz="half" idx="2"/>
          </p:nvPr>
        </p:nvSpPr>
        <p:spPr>
          <a:xfrm>
            <a:off x="838199" y="1825625"/>
            <a:ext cx="6360303" cy="4351338"/>
          </a:xfrm>
        </p:spPr>
        <p:txBody>
          <a:bodyPr/>
          <a:lstStyle/>
          <a:p>
            <a:r>
              <a:rPr lang="en-US" dirty="0" err="1"/>
              <a:t>Dicamba</a:t>
            </a:r>
            <a:r>
              <a:rPr lang="en-US" dirty="0"/>
              <a:t> and 2,4-D</a:t>
            </a:r>
          </a:p>
          <a:p>
            <a:pPr lvl="1"/>
            <a:r>
              <a:rPr lang="en-US" dirty="0" err="1"/>
              <a:t>Epinasty</a:t>
            </a:r>
            <a:endParaRPr lang="en-US" dirty="0"/>
          </a:p>
          <a:p>
            <a:pPr lvl="1"/>
            <a:r>
              <a:rPr lang="en-US" dirty="0"/>
              <a:t>Stem callus, cracking</a:t>
            </a:r>
          </a:p>
          <a:p>
            <a:pPr lvl="1"/>
            <a:r>
              <a:rPr lang="en-US" dirty="0"/>
              <a:t>Adventitious roots</a:t>
            </a:r>
          </a:p>
          <a:p>
            <a:r>
              <a:rPr lang="en-US" dirty="0"/>
              <a:t>Watermelon: </a:t>
            </a:r>
            <a:r>
              <a:rPr lang="en-US" dirty="0" err="1"/>
              <a:t>dicamba</a:t>
            </a:r>
            <a:r>
              <a:rPr lang="en-US" dirty="0"/>
              <a:t> &gt; 2,4-D</a:t>
            </a:r>
          </a:p>
          <a:p>
            <a:r>
              <a:rPr lang="en-US" dirty="0"/>
              <a:t>Pumpkin &amp; cantaloupe: </a:t>
            </a:r>
            <a:r>
              <a:rPr lang="en-US" dirty="0" err="1"/>
              <a:t>dicamba</a:t>
            </a:r>
            <a:r>
              <a:rPr lang="en-US" dirty="0"/>
              <a:t> = 2,4-D</a:t>
            </a:r>
          </a:p>
          <a:p>
            <a:pPr lvl="1"/>
            <a:endParaRPr lang="en-US" dirty="0"/>
          </a:p>
        </p:txBody>
      </p:sp>
      <p:pic>
        <p:nvPicPr>
          <p:cNvPr id="1030" name="Picture 6" descr="4448.jpg (480×48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5712" y="4468038"/>
            <a:ext cx="2340729" cy="23407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845308" y="6173448"/>
            <a:ext cx="1221252" cy="369332"/>
          </a:xfrm>
          <a:prstGeom prst="rect">
            <a:avLst/>
          </a:prstGeom>
          <a:noFill/>
        </p:spPr>
        <p:txBody>
          <a:bodyPr wrap="square" rtlCol="0">
            <a:spAutoFit/>
          </a:bodyPr>
          <a:lstStyle/>
          <a:p>
            <a:r>
              <a:rPr lang="en-US" dirty="0">
                <a:solidFill>
                  <a:schemeClr val="bg1"/>
                </a:solidFill>
              </a:rPr>
              <a:t>D. Doohan</a:t>
            </a:r>
          </a:p>
        </p:txBody>
      </p:sp>
      <p:sp>
        <p:nvSpPr>
          <p:cNvPr id="14" name="Title 1"/>
          <p:cNvSpPr>
            <a:spLocks noGrp="1"/>
          </p:cNvSpPr>
          <p:nvPr>
            <p:ph type="title"/>
          </p:nvPr>
        </p:nvSpPr>
        <p:spPr/>
        <p:txBody>
          <a:bodyPr/>
          <a:lstStyle/>
          <a:p>
            <a:pPr algn="ctr"/>
            <a:r>
              <a:rPr lang="en-US" dirty="0">
                <a:solidFill>
                  <a:schemeClr val="accent4">
                    <a:lumMod val="50000"/>
                  </a:schemeClr>
                </a:solidFill>
                <a:latin typeface="Impact LT Std"/>
              </a:rPr>
              <a:t>Pumpkin Symptomology</a:t>
            </a:r>
          </a:p>
        </p:txBody>
      </p:sp>
      <p:pic>
        <p:nvPicPr>
          <p:cNvPr id="1026" name="Picture 2" descr="4446.jpg (480×48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98502" y="1470058"/>
            <a:ext cx="3183139" cy="30377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pm-drift.cfaes.ohio-state.edu/sites/hdrm/files/imce/cucurbit%20root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92464" y="4038263"/>
            <a:ext cx="3299536" cy="247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594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37804</TotalTime>
  <Words>1022</Words>
  <Application>Microsoft Office PowerPoint</Application>
  <PresentationFormat>Widescreen</PresentationFormat>
  <Paragraphs>158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vt:lpstr>
      <vt:lpstr>Impact LT Std</vt:lpstr>
      <vt:lpstr>Office Theme</vt:lpstr>
      <vt:lpstr>Comparison of Dicamba &amp; 2,4-D Choline Off-Target Movement and Sensitivity to High-Value Specialty Crops Part II</vt:lpstr>
      <vt:lpstr>Outline</vt:lpstr>
      <vt:lpstr>Tomato (Processing)</vt:lpstr>
      <vt:lpstr>Tomato (Processing)</vt:lpstr>
      <vt:lpstr>Dicmamba- 1 mo.</vt:lpstr>
      <vt:lpstr>Tomato- Dicamba</vt:lpstr>
      <vt:lpstr>Tomato- Dicamba</vt:lpstr>
      <vt:lpstr>Pumpkins/Melons</vt:lpstr>
      <vt:lpstr>Pumpkin Symptomology</vt:lpstr>
      <vt:lpstr>Watermelons Response</vt:lpstr>
      <vt:lpstr>Grapes/Wineries</vt:lpstr>
      <vt:lpstr>Grape Symptomology</vt:lpstr>
      <vt:lpstr>Grape Symptomology</vt:lpstr>
      <vt:lpstr>Grape Symptomology</vt:lpstr>
      <vt:lpstr>Pesticide Residue Limits</vt:lpstr>
      <vt:lpstr>§180.5 - Zero tolerances.</vt:lpstr>
      <vt:lpstr>§180.5 - Zero tolerances.</vt:lpstr>
      <vt:lpstr>Pesticide Residues</vt:lpstr>
      <vt:lpstr>Pesticide Residue Watermelon Fruit</vt:lpstr>
      <vt:lpstr>Other Notes:</vt:lpstr>
      <vt:lpstr>New Resources for Addressing Herbicide Drift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Janssen, Cheri L.</cp:lastModifiedBy>
  <cp:revision>129</cp:revision>
  <dcterms:created xsi:type="dcterms:W3CDTF">2018-06-27T12:51:39Z</dcterms:created>
  <dcterms:modified xsi:type="dcterms:W3CDTF">2021-01-28T19:43:12Z</dcterms:modified>
</cp:coreProperties>
</file>