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2"/>
  </p:notesMasterIdLst>
  <p:handoutMasterIdLst>
    <p:handoutMasterId r:id="rId43"/>
  </p:handoutMasterIdLst>
  <p:sldIdLst>
    <p:sldId id="257" r:id="rId5"/>
    <p:sldId id="260" r:id="rId6"/>
    <p:sldId id="266" r:id="rId7"/>
    <p:sldId id="267" r:id="rId8"/>
    <p:sldId id="340" r:id="rId9"/>
    <p:sldId id="268" r:id="rId10"/>
    <p:sldId id="353" r:id="rId11"/>
    <p:sldId id="265" r:id="rId12"/>
    <p:sldId id="334" r:id="rId13"/>
    <p:sldId id="271" r:id="rId14"/>
    <p:sldId id="349" r:id="rId15"/>
    <p:sldId id="272" r:id="rId16"/>
    <p:sldId id="273" r:id="rId17"/>
    <p:sldId id="274" r:id="rId18"/>
    <p:sldId id="275" r:id="rId19"/>
    <p:sldId id="276" r:id="rId20"/>
    <p:sldId id="358" r:id="rId21"/>
    <p:sldId id="277" r:id="rId22"/>
    <p:sldId id="295" r:id="rId23"/>
    <p:sldId id="296" r:id="rId24"/>
    <p:sldId id="362" r:id="rId25"/>
    <p:sldId id="360" r:id="rId26"/>
    <p:sldId id="361" r:id="rId27"/>
    <p:sldId id="304" r:id="rId28"/>
    <p:sldId id="288" r:id="rId29"/>
    <p:sldId id="293" r:id="rId30"/>
    <p:sldId id="289" r:id="rId31"/>
    <p:sldId id="363" r:id="rId32"/>
    <p:sldId id="279" r:id="rId33"/>
    <p:sldId id="284" r:id="rId34"/>
    <p:sldId id="282" r:id="rId35"/>
    <p:sldId id="323" r:id="rId36"/>
    <p:sldId id="298" r:id="rId37"/>
    <p:sldId id="305" r:id="rId38"/>
    <p:sldId id="285" r:id="rId39"/>
    <p:sldId id="287" r:id="rId40"/>
    <p:sldId id="329"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9370" autoAdjust="0"/>
  </p:normalViewPr>
  <p:slideViewPr>
    <p:cSldViewPr snapToGrid="0" snapToObjects="1">
      <p:cViewPr varScale="1">
        <p:scale>
          <a:sx n="83" d="100"/>
          <a:sy n="83" d="100"/>
        </p:scale>
        <p:origin x="2346" y="90"/>
      </p:cViewPr>
      <p:guideLst>
        <p:guide orient="horz" pos="2160"/>
        <p:guide pos="2880"/>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3091E2-FD7B-49D4-B1E1-2F90805607E3}" type="datetimeFigureOut">
              <a:rPr lang="en-US" smtClean="0"/>
              <a:t>8/10/2022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CB2C0F-1F41-4F6B-B6CE-F577E876D6A6}" type="slidenum">
              <a:rPr lang="en-US" smtClean="0"/>
              <a:t>‹#›</a:t>
            </a:fld>
            <a:endParaRPr lang="en-US"/>
          </a:p>
        </p:txBody>
      </p:sp>
    </p:spTree>
    <p:extLst>
      <p:ext uri="{BB962C8B-B14F-4D97-AF65-F5344CB8AC3E}">
        <p14:creationId xmlns:p14="http://schemas.microsoft.com/office/powerpoint/2010/main" val="325166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1DF6F-FAED-41C2-934D-E1E5B95AEF54}" type="datetimeFigureOut">
              <a:rPr lang="en-US" smtClean="0"/>
              <a:t>8/10/2022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061E0-B86B-451B-85C2-DC519EC5142A}" type="slidenum">
              <a:rPr lang="en-US" smtClean="0"/>
              <a:t>‹#›</a:t>
            </a:fld>
            <a:endParaRPr lang="en-US"/>
          </a:p>
        </p:txBody>
      </p:sp>
    </p:spTree>
    <p:extLst>
      <p:ext uri="{BB962C8B-B14F-4D97-AF65-F5344CB8AC3E}">
        <p14:creationId xmlns:p14="http://schemas.microsoft.com/office/powerpoint/2010/main" val="98679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isc.purdue.edu/pesticide/p3_activities.html"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www.oisc.purdue.edu/pesticide/pdf/indiana_pollinator_protection_plan_draft_5-31-15.pdf" TargetMode="External"/><Relationship Id="rId4" Type="http://schemas.openxmlformats.org/officeDocument/2006/relationships/hyperlink" Target="http://www.oisc.purdue.edu/pesticide/pdf/p3_summary_aug2015.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Presenter</a:t>
            </a:r>
            <a:r>
              <a:rPr lang="en-US" baseline="0" dirty="0"/>
              <a:t> Notes:  Please review the OISC </a:t>
            </a:r>
            <a:r>
              <a:rPr lang="en-US" dirty="0">
                <a:hlinkClick r:id="rId3"/>
              </a:rPr>
              <a:t>Pollinator Protection Plan</a:t>
            </a:r>
            <a:r>
              <a:rPr lang="en-US" dirty="0"/>
              <a:t> </a:t>
            </a:r>
            <a:r>
              <a:rPr lang="en-US" sz="1200" b="0" i="0" kern="1200" dirty="0">
                <a:solidFill>
                  <a:schemeClr val="tx1"/>
                </a:solidFill>
                <a:effectLst/>
                <a:latin typeface="+mn-lt"/>
                <a:ea typeface="+mn-ea"/>
                <a:cs typeface="+mn-cs"/>
              </a:rPr>
              <a:t>http://www.oisc.purdue.edu/pesticide/p3_activities.html </a:t>
            </a:r>
          </a:p>
          <a:p>
            <a:r>
              <a:rPr lang="en-US" baseline="0" dirty="0"/>
              <a:t>Specifically the </a:t>
            </a:r>
            <a:r>
              <a:rPr lang="en-US" sz="1200" b="0" i="0" kern="1200" dirty="0">
                <a:solidFill>
                  <a:schemeClr val="tx1"/>
                </a:solidFill>
                <a:effectLst/>
                <a:latin typeface="+mn-lt"/>
                <a:ea typeface="+mn-ea"/>
                <a:cs typeface="+mn-cs"/>
                <a:hlinkClick r:id="rId4"/>
              </a:rPr>
              <a:t>Indiana Pollinator Protection Plan (P</a:t>
            </a:r>
            <a:r>
              <a:rPr lang="en-US" sz="1200" b="0" i="0" kern="1200" baseline="30000" dirty="0">
                <a:solidFill>
                  <a:schemeClr val="tx1"/>
                </a:solidFill>
                <a:effectLst/>
                <a:latin typeface="+mn-lt"/>
                <a:ea typeface="+mn-ea"/>
                <a:cs typeface="+mn-cs"/>
                <a:hlinkClick r:id="rId4"/>
              </a:rPr>
              <a:t>3</a:t>
            </a:r>
            <a:r>
              <a:rPr lang="en-US" sz="1200" b="0" i="0" kern="1200" dirty="0">
                <a:solidFill>
                  <a:schemeClr val="tx1"/>
                </a:solidFill>
                <a:effectLst/>
                <a:latin typeface="+mn-lt"/>
                <a:ea typeface="+mn-ea"/>
                <a:cs typeface="+mn-cs"/>
                <a:hlinkClick r:id="rId4"/>
              </a:rPr>
              <a:t>) Summary</a:t>
            </a:r>
            <a:r>
              <a:rPr lang="en-US" sz="1200" b="0" i="0" kern="1200" dirty="0">
                <a:solidFill>
                  <a:schemeClr val="tx1"/>
                </a:solidFill>
                <a:effectLst/>
                <a:latin typeface="+mn-lt"/>
                <a:ea typeface="+mn-ea"/>
                <a:cs typeface="+mn-cs"/>
              </a:rPr>
              <a:t> http://www.oisc.purdue.edu/pesticide/pdf/p3_summary_aug2015.pdf- and </a:t>
            </a:r>
          </a:p>
          <a:p>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5"/>
              </a:rPr>
              <a:t>Indiana Pollinator Protection Plan</a:t>
            </a:r>
            <a:r>
              <a:rPr lang="en-US" sz="1200" b="0" i="0" kern="1200" dirty="0">
                <a:solidFill>
                  <a:schemeClr val="tx1"/>
                </a:solidFill>
                <a:effectLst/>
                <a:latin typeface="+mn-lt"/>
                <a:ea typeface="+mn-ea"/>
                <a:cs typeface="+mn-cs"/>
              </a:rPr>
              <a:t>  http://www.oisc.purdue.edu/pesticide/pdf/indiana_pollinator_protection_plan_draft_5-31-15.pdf </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1</a:t>
            </a:fld>
            <a:endParaRPr lang="en-US"/>
          </a:p>
        </p:txBody>
      </p:sp>
    </p:spTree>
    <p:extLst>
      <p:ext uri="{BB962C8B-B14F-4D97-AF65-F5344CB8AC3E}">
        <p14:creationId xmlns:p14="http://schemas.microsoft.com/office/powerpoint/2010/main" val="1782738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believed that pollinator (especially</a:t>
            </a:r>
            <a:r>
              <a:rPr lang="en-US" baseline="0" dirty="0"/>
              <a:t>, honey bee) </a:t>
            </a:r>
            <a:r>
              <a:rPr lang="en-US" dirty="0"/>
              <a:t>declines can be caused by a combination of factors including predatory mites and parasites,</a:t>
            </a:r>
            <a:r>
              <a:rPr lang="en-US" baseline="0" dirty="0"/>
              <a:t> pathogens, nutritional stress, and pesticides, though the exact combination and impact of each factor remains uncertain.</a:t>
            </a:r>
          </a:p>
          <a:p>
            <a:endParaRPr lang="en-US" baseline="0" dirty="0"/>
          </a:p>
          <a:p>
            <a:r>
              <a:rPr lang="en-US" baseline="0" dirty="0"/>
              <a:t>As you might imagine, pollinators can be highly sensitive to many pesticides, especially insecticides.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10</a:t>
            </a:fld>
            <a:endParaRPr lang="en-US"/>
          </a:p>
        </p:txBody>
      </p:sp>
    </p:spTree>
    <p:extLst>
      <p:ext uri="{BB962C8B-B14F-4D97-AF65-F5344CB8AC3E}">
        <p14:creationId xmlns:p14="http://schemas.microsoft.com/office/powerpoint/2010/main" val="401335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Varroa</a:t>
            </a:r>
            <a:r>
              <a:rPr lang="en-US" dirty="0"/>
              <a:t> mite is a large mite that behaves much like a tick. It sucks the blood of adult</a:t>
            </a:r>
            <a:r>
              <a:rPr lang="en-US" baseline="0" dirty="0"/>
              <a:t> and immature bees. Immature bees are called brood. The mite is also capable of passing several viruses as it feeds.</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11</a:t>
            </a:fld>
            <a:endParaRPr lang="en-US"/>
          </a:p>
        </p:txBody>
      </p:sp>
    </p:spTree>
    <p:extLst>
      <p:ext uri="{BB962C8B-B14F-4D97-AF65-F5344CB8AC3E}">
        <p14:creationId xmlns:p14="http://schemas.microsoft.com/office/powerpoint/2010/main" val="907525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r>
              <a:rPr lang="en-US" baseline="0" dirty="0"/>
              <a:t> All of the above</a:t>
            </a:r>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12</a:t>
            </a:fld>
            <a:endParaRPr lang="en-US"/>
          </a:p>
        </p:txBody>
      </p:sp>
    </p:spTree>
    <p:extLst>
      <p:ext uri="{BB962C8B-B14F-4D97-AF65-F5344CB8AC3E}">
        <p14:creationId xmlns:p14="http://schemas.microsoft.com/office/powerpoint/2010/main" val="230800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 and c)</a:t>
            </a:r>
            <a:endParaRPr lang="en-US" dirty="0"/>
          </a:p>
          <a:p>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13</a:t>
            </a:fld>
            <a:endParaRPr lang="en-US"/>
          </a:p>
        </p:txBody>
      </p:sp>
    </p:spTree>
    <p:extLst>
      <p:ext uri="{BB962C8B-B14F-4D97-AF65-F5344CB8AC3E}">
        <p14:creationId xmlns:p14="http://schemas.microsoft.com/office/powerpoint/2010/main" val="75850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but cattle</a:t>
            </a:r>
          </a:p>
        </p:txBody>
      </p:sp>
      <p:sp>
        <p:nvSpPr>
          <p:cNvPr id="4" name="Slide Number Placeholder 3"/>
          <p:cNvSpPr>
            <a:spLocks noGrp="1"/>
          </p:cNvSpPr>
          <p:nvPr>
            <p:ph type="sldNum" sz="quarter" idx="10"/>
          </p:nvPr>
        </p:nvSpPr>
        <p:spPr/>
        <p:txBody>
          <a:bodyPr/>
          <a:lstStyle/>
          <a:p>
            <a:fld id="{D05EC438-437E-4CAB-ACB2-4A46E0F6C25D}" type="slidenum">
              <a:rPr lang="en-US" smtClean="0"/>
              <a:t>14</a:t>
            </a:fld>
            <a:endParaRPr lang="en-US"/>
          </a:p>
        </p:txBody>
      </p:sp>
    </p:spTree>
    <p:extLst>
      <p:ext uri="{BB962C8B-B14F-4D97-AF65-F5344CB8AC3E}">
        <p14:creationId xmlns:p14="http://schemas.microsoft.com/office/powerpoint/2010/main" val="3106417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r>
              <a:rPr lang="en-US" baseline="0" dirty="0"/>
              <a:t> is </a:t>
            </a:r>
            <a:r>
              <a:rPr lang="en-US" dirty="0"/>
              <a:t>correct</a:t>
            </a:r>
          </a:p>
        </p:txBody>
      </p:sp>
      <p:sp>
        <p:nvSpPr>
          <p:cNvPr id="4" name="Slide Number Placeholder 3"/>
          <p:cNvSpPr>
            <a:spLocks noGrp="1"/>
          </p:cNvSpPr>
          <p:nvPr>
            <p:ph type="sldNum" sz="quarter" idx="10"/>
          </p:nvPr>
        </p:nvSpPr>
        <p:spPr/>
        <p:txBody>
          <a:bodyPr/>
          <a:lstStyle/>
          <a:p>
            <a:fld id="{D05EC438-437E-4CAB-ACB2-4A46E0F6C25D}" type="slidenum">
              <a:rPr lang="en-US" smtClean="0"/>
              <a:t>15</a:t>
            </a:fld>
            <a:endParaRPr lang="en-US"/>
          </a:p>
        </p:txBody>
      </p:sp>
    </p:spTree>
    <p:extLst>
      <p:ext uri="{BB962C8B-B14F-4D97-AF65-F5344CB8AC3E}">
        <p14:creationId xmlns:p14="http://schemas.microsoft.com/office/powerpoint/2010/main" val="372134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a pesticide applicator, it’s important that you understand how pesticides can harm bees, recognize the daily habits of bees, read the label to help select appropriate pesticide materials, and consider application methods and strategies (such as IPM and BMPs) to minimize exposure to bees.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16</a:t>
            </a:fld>
            <a:endParaRPr lang="en-US"/>
          </a:p>
        </p:txBody>
      </p:sp>
    </p:spTree>
    <p:extLst>
      <p:ext uri="{BB962C8B-B14F-4D97-AF65-F5344CB8AC3E}">
        <p14:creationId xmlns:p14="http://schemas.microsoft.com/office/powerpoint/2010/main" val="1562655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pesticides that are toxic to bees can cause harm in one or more of the following ways: Direct Exposure; Residues picked up through foraging;</a:t>
            </a:r>
            <a:r>
              <a:rPr lang="en-US" baseline="0" dirty="0"/>
              <a:t> and, Residues from non-crop plants. It is very important to understand that in addition to honey bees, there are hundreds of species of native bees that live in the ground or in stems. On some occasions, honey bee colonies can be moved to protect them (although that is not feasible for most beekeepers and in most situations), but the native bees </a:t>
            </a:r>
            <a:r>
              <a:rPr lang="en-US" baseline="0"/>
              <a:t>remain and are </a:t>
            </a:r>
            <a:r>
              <a:rPr lang="en-US" baseline="0" dirty="0"/>
              <a:t>more affected by bee-toxic pesticides because they are mostly solitary and get a direct dose.</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18</a:t>
            </a:fld>
            <a:endParaRPr lang="en-US"/>
          </a:p>
        </p:txBody>
      </p:sp>
    </p:spTree>
    <p:extLst>
      <p:ext uri="{BB962C8B-B14F-4D97-AF65-F5344CB8AC3E}">
        <p14:creationId xmlns:p14="http://schemas.microsoft.com/office/powerpoint/2010/main" val="79214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19</a:t>
            </a:fld>
            <a:endParaRPr lang="en-US"/>
          </a:p>
        </p:txBody>
      </p:sp>
    </p:spTree>
    <p:extLst>
      <p:ext uri="{BB962C8B-B14F-4D97-AF65-F5344CB8AC3E}">
        <p14:creationId xmlns:p14="http://schemas.microsoft.com/office/powerpoint/2010/main" val="376829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products remain toxic for an extended period of time following foliar application the product is referred to as having an Extended Residual Toxicity or ERT.  ERT pesticides may not be applied to blooming crops or weeds</a:t>
            </a:r>
            <a:r>
              <a:rPr lang="en-US" baseline="0" dirty="0"/>
              <a:t> when pollinators are present or will be visiting soon after application.</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20</a:t>
            </a:fld>
            <a:endParaRPr lang="en-US"/>
          </a:p>
        </p:txBody>
      </p:sp>
    </p:spTree>
    <p:extLst>
      <p:ext uri="{BB962C8B-B14F-4D97-AF65-F5344CB8AC3E}">
        <p14:creationId xmlns:p14="http://schemas.microsoft.com/office/powerpoint/2010/main" val="348292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a:t>
            </a:fld>
            <a:endParaRPr lang="en-US"/>
          </a:p>
        </p:txBody>
      </p:sp>
    </p:spTree>
    <p:extLst>
      <p:ext uri="{BB962C8B-B14F-4D97-AF65-F5344CB8AC3E}">
        <p14:creationId xmlns:p14="http://schemas.microsoft.com/office/powerpoint/2010/main" val="2888329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21</a:t>
            </a:fld>
            <a:endParaRPr lang="en-US"/>
          </a:p>
        </p:txBody>
      </p:sp>
    </p:spTree>
    <p:extLst>
      <p:ext uri="{BB962C8B-B14F-4D97-AF65-F5344CB8AC3E}">
        <p14:creationId xmlns:p14="http://schemas.microsoft.com/office/powerpoint/2010/main" val="90994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pollinator poisoning occurs when bee-toxic pesticides are applied to crops during bloom.  This is a time when pollinators are most likely to be attracted to the crop while actively</a:t>
            </a:r>
            <a:r>
              <a:rPr lang="en-US" baseline="0" dirty="0"/>
              <a:t> searching for pollen and nectar. A honey bee will take to flight when temperatures are 55 degrees or above. They are most active from late morning through mid afternoon.</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22</a:t>
            </a:fld>
            <a:endParaRPr lang="en-US"/>
          </a:p>
        </p:txBody>
      </p:sp>
    </p:spTree>
    <p:extLst>
      <p:ext uri="{BB962C8B-B14F-4D97-AF65-F5344CB8AC3E}">
        <p14:creationId xmlns:p14="http://schemas.microsoft.com/office/powerpoint/2010/main" val="136644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worst time of day to apply</a:t>
            </a:r>
            <a:r>
              <a:rPr lang="en-US" baseline="0" dirty="0"/>
              <a:t> bee-toxic pesticides, therefore, is from late morning through early afternoon. Some bee-toxic pesticides can be applied from dusk till dawn as long as little or no toxic residue is left behind. </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23</a:t>
            </a:fld>
            <a:endParaRPr lang="en-US"/>
          </a:p>
        </p:txBody>
      </p:sp>
    </p:spTree>
    <p:extLst>
      <p:ext uri="{BB962C8B-B14F-4D97-AF65-F5344CB8AC3E}">
        <p14:creationId xmlns:p14="http://schemas.microsoft.com/office/powerpoint/2010/main" val="503180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24</a:t>
            </a:fld>
            <a:endParaRPr lang="en-US"/>
          </a:p>
        </p:txBody>
      </p:sp>
    </p:spTree>
    <p:extLst>
      <p:ext uri="{BB962C8B-B14F-4D97-AF65-F5344CB8AC3E}">
        <p14:creationId xmlns:p14="http://schemas.microsoft.com/office/powerpoint/2010/main" val="3894076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Pollinator Protection Statements on the label instruct you to:</a:t>
            </a:r>
          </a:p>
          <a:p>
            <a:pPr marL="285750" indent="-285750">
              <a:buFont typeface="Arial" panose="020B0604020202020204" pitchFamily="34" charset="0"/>
              <a:buChar char="•"/>
            </a:pPr>
            <a:r>
              <a:rPr lang="en-US" sz="1200" dirty="0"/>
              <a:t>Check the status of the application site for the presence of blooming plants and pollinators</a:t>
            </a:r>
          </a:p>
          <a:p>
            <a:pPr marL="285750" indent="-285750">
              <a:buFont typeface="Arial" panose="020B0604020202020204" pitchFamily="34" charset="0"/>
              <a:buChar char="•"/>
            </a:pPr>
            <a:r>
              <a:rPr lang="en-US" sz="1200" dirty="0"/>
              <a:t>Eliminate the exposure of bees and other insect pollinators when they are foraging on pollinator attractive plants at the application site</a:t>
            </a:r>
          </a:p>
          <a:p>
            <a:pPr marL="285750" indent="-285750">
              <a:buFont typeface="Arial" panose="020B0604020202020204" pitchFamily="34" charset="0"/>
              <a:buChar char="•"/>
            </a:pPr>
            <a:r>
              <a:rPr lang="en-US" sz="1200" dirty="0"/>
              <a:t>Do this BEFORE you schedule an application</a:t>
            </a:r>
          </a:p>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25</a:t>
            </a:fld>
            <a:endParaRPr lang="en-US"/>
          </a:p>
        </p:txBody>
      </p:sp>
    </p:spTree>
    <p:extLst>
      <p:ext uri="{BB962C8B-B14F-4D97-AF65-F5344CB8AC3E}">
        <p14:creationId xmlns:p14="http://schemas.microsoft.com/office/powerpoint/2010/main" val="340141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several</a:t>
            </a:r>
            <a:r>
              <a:rPr lang="en-US" baseline="0" dirty="0"/>
              <a:t> newer insecticides on the market, </a:t>
            </a:r>
            <a:r>
              <a:rPr lang="en-US" dirty="0"/>
              <a:t>there</a:t>
            </a:r>
            <a:r>
              <a:rPr lang="en-US" baseline="0" dirty="0"/>
              <a:t> is a “Bee Advisory Box” in the Environmental Hazards section of the label.  On pesticides determined to be highly toxic to honey bees the label language may not be exactly like what is depicted, it will be similar and follow the same principles.  </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26</a:t>
            </a:fld>
            <a:endParaRPr lang="en-US"/>
          </a:p>
        </p:txBody>
      </p:sp>
    </p:spTree>
    <p:extLst>
      <p:ext uri="{BB962C8B-B14F-4D97-AF65-F5344CB8AC3E}">
        <p14:creationId xmlns:p14="http://schemas.microsoft.com/office/powerpoint/2010/main" val="4090285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applicator, it is your responsibility to follow</a:t>
            </a:r>
            <a:r>
              <a:rPr lang="en-US" baseline="0" dirty="0"/>
              <a:t> all statements and instructions on the label.  Pollinator protection statements are called by a variety of names – “Bee Caution”, “Bee Hazard”, “Bee Warning” among others.  These statements are based on the evaluated risk to honey bees. Don’t assume that all pollinator protection statements are the same. READ and FOLLOW label restrictions.  Watch closely for label changes.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27</a:t>
            </a:fld>
            <a:endParaRPr lang="en-US"/>
          </a:p>
        </p:txBody>
      </p:sp>
    </p:spTree>
    <p:extLst>
      <p:ext uri="{BB962C8B-B14F-4D97-AF65-F5344CB8AC3E}">
        <p14:creationId xmlns:p14="http://schemas.microsoft.com/office/powerpoint/2010/main" val="1306706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Is the plan enforceable by any state agency?</a:t>
            </a:r>
          </a:p>
          <a:p>
            <a:pPr marL="0" indent="0">
              <a:buNone/>
            </a:pPr>
            <a:r>
              <a:rPr lang="en-US" dirty="0"/>
              <a:t>The state plan is a blue print for action to enhance opportunities for pollinator health, and management of exposure to pesticides through better communication and education. Both current and proposed labeling by U.S.EPA on pesticides are and will be enforceable to some degree. Pesticide drift and exposure cases that effect honeybees will continue to be evaluated and investigated when reported to the OISC.</a:t>
            </a:r>
          </a:p>
          <a:p>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28</a:t>
            </a:fld>
            <a:endParaRPr lang="en-US"/>
          </a:p>
        </p:txBody>
      </p:sp>
    </p:spTree>
    <p:extLst>
      <p:ext uri="{BB962C8B-B14F-4D97-AF65-F5344CB8AC3E}">
        <p14:creationId xmlns:p14="http://schemas.microsoft.com/office/powerpoint/2010/main" val="2376110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a:t>
            </a:r>
            <a:r>
              <a:rPr lang="en-US" baseline="0" dirty="0"/>
              <a:t> this information in mind, there are a number of </a:t>
            </a:r>
            <a:r>
              <a:rPr lang="en-US" dirty="0"/>
              <a:t>key questions to consider when using pesticides in or near</a:t>
            </a:r>
            <a:r>
              <a:rPr lang="en-US" baseline="0" dirty="0"/>
              <a:t> crops that are attractive to bees.</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29</a:t>
            </a:fld>
            <a:endParaRPr lang="en-US"/>
          </a:p>
        </p:txBody>
      </p:sp>
    </p:spTree>
    <p:extLst>
      <p:ext uri="{BB962C8B-B14F-4D97-AF65-F5344CB8AC3E}">
        <p14:creationId xmlns:p14="http://schemas.microsoft.com/office/powerpoint/2010/main" val="2607339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familiar with your fields and the surrounding areas so you will know</a:t>
            </a:r>
            <a:r>
              <a:rPr lang="en-US" baseline="0" dirty="0"/>
              <a:t> which areas may have potential pollinator activity.  Note what other plants (weeds, plants in hedgerows, in drainage ditches, etc.) are present and may be blooming.</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30</a:t>
            </a:fld>
            <a:endParaRPr lang="en-US"/>
          </a:p>
        </p:txBody>
      </p:sp>
    </p:spTree>
    <p:extLst>
      <p:ext uri="{BB962C8B-B14F-4D97-AF65-F5344CB8AC3E}">
        <p14:creationId xmlns:p14="http://schemas.microsoft.com/office/powerpoint/2010/main" val="189946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pollinators to our environment is incalculable. Pollinators visit flowers in search of pollen and/or nectar,</a:t>
            </a:r>
            <a:r>
              <a:rPr lang="en-US" baseline="0" dirty="0"/>
              <a:t> and in the process, the pollen grains often stick to their bodies and are carried from flower to flower. In this way, they facilitate the process we call pollination.</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a:t>
            </a:fld>
            <a:endParaRPr lang="en-US"/>
          </a:p>
        </p:txBody>
      </p:sp>
    </p:spTree>
    <p:extLst>
      <p:ext uri="{BB962C8B-B14F-4D97-AF65-F5344CB8AC3E}">
        <p14:creationId xmlns:p14="http://schemas.microsoft.com/office/powerpoint/2010/main" val="3999298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Develop an Integrated Pest Management plan and consider other methods of pest prevention or control. </a:t>
            </a:r>
            <a:r>
              <a:rPr lang="en-US" dirty="0"/>
              <a:t>Be sure you have a pest problem before</a:t>
            </a:r>
            <a:r>
              <a:rPr lang="en-US" baseline="0" dirty="0"/>
              <a:t> applying pesticides through scouting or monitoring for the presence of pests in damaging numbers.  Use pesticides wisely and prevent drift.</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31</a:t>
            </a:fld>
            <a:endParaRPr lang="en-US"/>
          </a:p>
        </p:txBody>
      </p:sp>
    </p:spTree>
    <p:extLst>
      <p:ext uri="{BB962C8B-B14F-4D97-AF65-F5344CB8AC3E}">
        <p14:creationId xmlns:p14="http://schemas.microsoft.com/office/powerpoint/2010/main" val="3771993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protect</a:t>
            </a:r>
            <a:r>
              <a:rPr lang="en-US" baseline="0" dirty="0"/>
              <a:t> pollinators, c</a:t>
            </a:r>
            <a:r>
              <a:rPr lang="en-US" dirty="0"/>
              <a:t>ommunication is key.  The</a:t>
            </a:r>
            <a:r>
              <a:rPr lang="en-US" baseline="0" dirty="0"/>
              <a:t> underlying cause of most bee poisoning incidents is a lack of information or awareness, rather than intent to do harm. Most pest management programs can be modified so that little or no be poisoning occurs, without undue cost or inconvenience to the grower. Both beekeepers and pesticide applicators benefit from forming working relationships and familiarizing themselves with each other’s management practices. Good communication will help you avoid problems from occurring.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While participation in </a:t>
            </a:r>
            <a:r>
              <a:rPr lang="en-US" sz="1200" dirty="0" err="1"/>
              <a:t>Driftwatch</a:t>
            </a:r>
            <a:r>
              <a:rPr lang="en-US" sz="1200" dirty="0"/>
              <a:t> through the beehive location registry is voluntary for both beekeepers and pesticide applicators, utilization of this valuable communication tool is critical to success in minimizing potential pesticide exposures to pollinators.</a:t>
            </a:r>
            <a:endParaRPr lang="en-US" sz="1200" u="sng" dirty="0">
              <a:latin typeface="Franklin Gothic Medium" panose="020B06030201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32</a:t>
            </a:fld>
            <a:endParaRPr lang="en-US"/>
          </a:p>
        </p:txBody>
      </p:sp>
    </p:spTree>
    <p:extLst>
      <p:ext uri="{BB962C8B-B14F-4D97-AF65-F5344CB8AC3E}">
        <p14:creationId xmlns:p14="http://schemas.microsoft.com/office/powerpoint/2010/main" val="43122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and C</a:t>
            </a:r>
          </a:p>
        </p:txBody>
      </p:sp>
      <p:sp>
        <p:nvSpPr>
          <p:cNvPr id="4" name="Slide Number Placeholder 3"/>
          <p:cNvSpPr>
            <a:spLocks noGrp="1"/>
          </p:cNvSpPr>
          <p:nvPr>
            <p:ph type="sldNum" sz="quarter" idx="10"/>
          </p:nvPr>
        </p:nvSpPr>
        <p:spPr/>
        <p:txBody>
          <a:bodyPr/>
          <a:lstStyle/>
          <a:p>
            <a:fld id="{D05EC438-437E-4CAB-ACB2-4A46E0F6C25D}" type="slidenum">
              <a:rPr lang="en-US" smtClean="0"/>
              <a:t>33</a:t>
            </a:fld>
            <a:endParaRPr lang="en-US"/>
          </a:p>
        </p:txBody>
      </p:sp>
    </p:spTree>
    <p:extLst>
      <p:ext uri="{BB962C8B-B14F-4D97-AF65-F5344CB8AC3E}">
        <p14:creationId xmlns:p14="http://schemas.microsoft.com/office/powerpoint/2010/main" val="1436836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b) You can apply non ERT pesticides from</a:t>
            </a:r>
            <a:r>
              <a:rPr lang="en-US" baseline="0" dirty="0"/>
              <a:t> dusk </a:t>
            </a:r>
            <a:r>
              <a:rPr lang="en-US" baseline="0" dirty="0" err="1"/>
              <a:t>til</a:t>
            </a:r>
            <a:r>
              <a:rPr lang="en-US" baseline="0" dirty="0"/>
              <a:t> dawn</a:t>
            </a:r>
            <a:endParaRPr lang="en-US" dirty="0"/>
          </a:p>
          <a:p>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34</a:t>
            </a:fld>
            <a:endParaRPr lang="en-US"/>
          </a:p>
        </p:txBody>
      </p:sp>
    </p:spTree>
    <p:extLst>
      <p:ext uri="{BB962C8B-B14F-4D97-AF65-F5344CB8AC3E}">
        <p14:creationId xmlns:p14="http://schemas.microsoft.com/office/powerpoint/2010/main" val="3976822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c.</a:t>
            </a:r>
            <a:r>
              <a:rPr lang="en-US" b="1" baseline="0" dirty="0"/>
              <a:t> </a:t>
            </a:r>
            <a:r>
              <a:rPr lang="en-US" b="1" dirty="0"/>
              <a:t>When pesticides are applied to crops during the bloom period</a:t>
            </a:r>
          </a:p>
          <a:p>
            <a:endParaRPr lang="en-US" dirty="0"/>
          </a:p>
        </p:txBody>
      </p:sp>
      <p:sp>
        <p:nvSpPr>
          <p:cNvPr id="4" name="Slide Number Placeholder 3"/>
          <p:cNvSpPr>
            <a:spLocks noGrp="1"/>
          </p:cNvSpPr>
          <p:nvPr>
            <p:ph type="sldNum" sz="quarter" idx="10"/>
          </p:nvPr>
        </p:nvSpPr>
        <p:spPr/>
        <p:txBody>
          <a:bodyPr/>
          <a:lstStyle/>
          <a:p>
            <a:fld id="{D05EC438-437E-4CAB-ACB2-4A46E0F6C25D}" type="slidenum">
              <a:rPr lang="en-US" smtClean="0"/>
              <a:t>35</a:t>
            </a:fld>
            <a:endParaRPr lang="en-US"/>
          </a:p>
        </p:txBody>
      </p:sp>
    </p:spTree>
    <p:extLst>
      <p:ext uri="{BB962C8B-B14F-4D97-AF65-F5344CB8AC3E}">
        <p14:creationId xmlns:p14="http://schemas.microsoft.com/office/powerpoint/2010/main" val="2826389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 and D</a:t>
            </a:r>
          </a:p>
        </p:txBody>
      </p:sp>
      <p:sp>
        <p:nvSpPr>
          <p:cNvPr id="4" name="Slide Number Placeholder 3"/>
          <p:cNvSpPr>
            <a:spLocks noGrp="1"/>
          </p:cNvSpPr>
          <p:nvPr>
            <p:ph type="sldNum" sz="quarter" idx="10"/>
          </p:nvPr>
        </p:nvSpPr>
        <p:spPr/>
        <p:txBody>
          <a:bodyPr/>
          <a:lstStyle/>
          <a:p>
            <a:fld id="{D05EC438-437E-4CAB-ACB2-4A46E0F6C25D}" type="slidenum">
              <a:rPr lang="en-US" smtClean="0"/>
              <a:t>36</a:t>
            </a:fld>
            <a:endParaRPr lang="en-US"/>
          </a:p>
        </p:txBody>
      </p:sp>
    </p:spTree>
    <p:extLst>
      <p:ext uri="{BB962C8B-B14F-4D97-AF65-F5344CB8AC3E}">
        <p14:creationId xmlns:p14="http://schemas.microsoft.com/office/powerpoint/2010/main" val="2705099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37</a:t>
            </a:fld>
            <a:endParaRPr lang="en-US"/>
          </a:p>
        </p:txBody>
      </p:sp>
    </p:spTree>
    <p:extLst>
      <p:ext uri="{BB962C8B-B14F-4D97-AF65-F5344CB8AC3E}">
        <p14:creationId xmlns:p14="http://schemas.microsoft.com/office/powerpoint/2010/main" val="29066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pollination,</a:t>
            </a:r>
            <a:r>
              <a:rPr lang="en-US" baseline="0" dirty="0"/>
              <a:t> seed and fruit production in animal-pollinated plants can not be successful, not only for our food crops, but for wildlife diets, too.</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4</a:t>
            </a:fld>
            <a:endParaRPr lang="en-US"/>
          </a:p>
        </p:txBody>
      </p:sp>
    </p:spTree>
    <p:extLst>
      <p:ext uri="{BB962C8B-B14F-4D97-AF65-F5344CB8AC3E}">
        <p14:creationId xmlns:p14="http://schemas.microsoft.com/office/powerpoint/2010/main" val="112952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Case</a:t>
            </a:r>
            <a:r>
              <a:rPr lang="en-US" baseline="0" dirty="0"/>
              <a:t> in point: your breakfast with and without bees. </a:t>
            </a:r>
            <a:r>
              <a:rPr lang="en-US" dirty="0"/>
              <a:t>Humans depend on pollinators for our well being. An estimated 1 out of every 3 bites of food we eat each day result</a:t>
            </a:r>
            <a:r>
              <a:rPr lang="en-US" baseline="0" dirty="0"/>
              <a:t> from the work of pollinators.</a:t>
            </a:r>
            <a:endParaRPr lang="en-US" dirty="0"/>
          </a:p>
          <a:p>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5</a:t>
            </a:fld>
            <a:endParaRPr lang="en-US"/>
          </a:p>
        </p:txBody>
      </p:sp>
    </p:spTree>
    <p:extLst>
      <p:ext uri="{BB962C8B-B14F-4D97-AF65-F5344CB8AC3E}">
        <p14:creationId xmlns:p14="http://schemas.microsoft.com/office/powerpoint/2010/main" val="377406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t>When a pollinator is visiting a bloom in search of </a:t>
            </a:r>
          </a:p>
          <a:p>
            <a:pPr algn="l"/>
            <a:r>
              <a:rPr lang="en-US" sz="1200" b="0" dirty="0"/>
              <a:t>nectar (carbohydrate) and pollen (protein), it is called “foraging.”</a:t>
            </a:r>
          </a:p>
          <a:p>
            <a:endParaRPr lang="en-US" dirty="0"/>
          </a:p>
        </p:txBody>
      </p:sp>
      <p:sp>
        <p:nvSpPr>
          <p:cNvPr id="4" name="Slide Number Placeholder 3"/>
          <p:cNvSpPr>
            <a:spLocks noGrp="1"/>
          </p:cNvSpPr>
          <p:nvPr>
            <p:ph type="sldNum" sz="quarter" idx="10"/>
          </p:nvPr>
        </p:nvSpPr>
        <p:spPr/>
        <p:txBody>
          <a:bodyPr/>
          <a:lstStyle/>
          <a:p>
            <a:fld id="{49800209-D8C8-45E0-B48C-E369295A2694}" type="slidenum">
              <a:rPr lang="en-US" smtClean="0"/>
              <a:pPr/>
              <a:t>6</a:t>
            </a:fld>
            <a:endParaRPr lang="en-US"/>
          </a:p>
        </p:txBody>
      </p:sp>
    </p:spTree>
    <p:extLst>
      <p:ext uri="{BB962C8B-B14F-4D97-AF65-F5344CB8AC3E}">
        <p14:creationId xmlns:p14="http://schemas.microsoft.com/office/powerpoint/2010/main" val="1268747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Honey bees</a:t>
            </a:r>
            <a:r>
              <a:rPr lang="en-US" baseline="0" dirty="0"/>
              <a:t> are the most important pollinator for food crops</a:t>
            </a:r>
            <a:endParaRPr lang="en-US" dirty="0"/>
          </a:p>
        </p:txBody>
      </p:sp>
      <p:sp>
        <p:nvSpPr>
          <p:cNvPr id="4" name="Slide Number Placeholder 3"/>
          <p:cNvSpPr>
            <a:spLocks noGrp="1"/>
          </p:cNvSpPr>
          <p:nvPr>
            <p:ph type="sldNum" sz="quarter" idx="10"/>
          </p:nvPr>
        </p:nvSpPr>
        <p:spPr/>
        <p:txBody>
          <a:bodyPr/>
          <a:lstStyle/>
          <a:p>
            <a:fld id="{BC6061E0-B86B-451B-85C2-DC519EC5142A}" type="slidenum">
              <a:rPr lang="en-US" smtClean="0"/>
              <a:t>7</a:t>
            </a:fld>
            <a:endParaRPr lang="en-US"/>
          </a:p>
        </p:txBody>
      </p:sp>
    </p:spTree>
    <p:extLst>
      <p:ext uri="{BB962C8B-B14F-4D97-AF65-F5344CB8AC3E}">
        <p14:creationId xmlns:p14="http://schemas.microsoft.com/office/powerpoint/2010/main" val="3127466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Crops grown in Indiana that are highly or somewhat dependent on honey bees for pollination. For some crops, like cucumbers, lack of honey bee pollination causes misshapen or underdeveloped fruit.</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8</a:t>
            </a:fld>
            <a:endParaRPr lang="en-US"/>
          </a:p>
        </p:txBody>
      </p:sp>
    </p:spTree>
    <p:extLst>
      <p:ext uri="{BB962C8B-B14F-4D97-AF65-F5344CB8AC3E}">
        <p14:creationId xmlns:p14="http://schemas.microsoft.com/office/powerpoint/2010/main" val="151370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pollinators, such as bees, are suffering losses both</a:t>
            </a:r>
            <a:r>
              <a:rPr lang="en-US" baseline="0" dirty="0"/>
              <a:t> in population sizes and in species numbers. This is putting stress on our ability to produce food and ensure environmental stability.</a:t>
            </a:r>
            <a:endParaRPr lang="en-US" dirty="0"/>
          </a:p>
        </p:txBody>
      </p:sp>
      <p:sp>
        <p:nvSpPr>
          <p:cNvPr id="4" name="Slide Number Placeholder 3"/>
          <p:cNvSpPr>
            <a:spLocks noGrp="1"/>
          </p:cNvSpPr>
          <p:nvPr>
            <p:ph type="sldNum" sz="quarter" idx="10"/>
          </p:nvPr>
        </p:nvSpPr>
        <p:spPr/>
        <p:txBody>
          <a:bodyPr/>
          <a:lstStyle/>
          <a:p>
            <a:fld id="{8EA0A932-F1FB-4DE4-8AF7-748C1B2AC5F4}" type="slidenum">
              <a:rPr lang="en-US" smtClean="0"/>
              <a:t>9</a:t>
            </a:fld>
            <a:endParaRPr lang="en-US"/>
          </a:p>
        </p:txBody>
      </p:sp>
    </p:spTree>
    <p:extLst>
      <p:ext uri="{BB962C8B-B14F-4D97-AF65-F5344CB8AC3E}">
        <p14:creationId xmlns:p14="http://schemas.microsoft.com/office/powerpoint/2010/main" val="15395071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p:nvSpPr>
        <p:spPr>
          <a:xfrm>
            <a:off x="1457326" y="1877221"/>
            <a:ext cx="5133329" cy="1246495"/>
          </a:xfrm>
          <a:prstGeom prst="rect">
            <a:avLst/>
          </a:prstGeom>
          <a:noFill/>
        </p:spPr>
        <p:txBody>
          <a:bodyPr wrap="square" lIns="0" tIns="0" rIns="0" bIns="0" rtlCol="0">
            <a:spAutoFit/>
          </a:bodyPr>
          <a:lstStyle/>
          <a:p>
            <a:r>
              <a:rPr lang="en-US" sz="135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35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457325" y="3846218"/>
            <a:ext cx="5419260" cy="373949"/>
          </a:xfrm>
          <a:prstGeom prst="rect">
            <a:avLst/>
          </a:prstGeom>
          <a:noFill/>
          <a:ln w="38100">
            <a:noFill/>
          </a:ln>
        </p:spPr>
        <p:txBody>
          <a:bodyPr wrap="square" lIns="0" tIns="0" rIns="0" bIns="0" anchor="t" anchorCtr="0">
            <a:spAutoFit/>
          </a:bodyPr>
          <a:lstStyle>
            <a:lvl1pPr algn="l">
              <a:defRPr sz="135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20" name="Gold Triangle">
            <a:extLst>
              <a:ext uri="{FF2B5EF4-FFF2-40B4-BE49-F238E27FC236}">
                <a16:creationId xmlns:a16="http://schemas.microsoft.com/office/drawing/2014/main" id="{8FB3CDDA-E495-3748-8358-7ED0109F464A}"/>
              </a:ext>
            </a:extLst>
          </p:cNvPr>
          <p:cNvPicPr>
            <a:picLocks noChangeAspect="1"/>
          </p:cNvPicPr>
          <p:nvPr/>
        </p:nvPicPr>
        <p:blipFill>
          <a:blip r:embed="rId2"/>
          <a:stretch>
            <a:fillRect/>
          </a:stretch>
        </p:blipFill>
        <p:spPr>
          <a:xfrm>
            <a:off x="7467600" y="3508"/>
            <a:ext cx="16764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38644" y="6202177"/>
            <a:ext cx="856701" cy="323968"/>
          </a:xfrm>
        </p:spPr>
        <p:txBody>
          <a:bodyPr/>
          <a:lstStyle>
            <a:lvl1pPr>
              <a:defRPr>
                <a:solidFill>
                  <a:schemeClr val="accent4">
                    <a:alpha val="70000"/>
                  </a:schemeClr>
                </a:solidFill>
              </a:defRPr>
            </a:lvl1pPr>
          </a:lstStyle>
          <a:p>
            <a:pPr>
              <a:defRPr/>
            </a:pPr>
            <a:fld id="{C944504B-B211-B34D-97AF-78446C71FCDD}" type="datetimeFigureOut">
              <a:rPr lang="en-US" smtClean="0"/>
              <a:pPr>
                <a:defRPr/>
              </a:pPr>
              <a:t>8/10/2022</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9031" y="6181281"/>
            <a:ext cx="365760" cy="365760"/>
          </a:xfrm>
        </p:spPr>
        <p:txBody>
          <a:bodyPr/>
          <a:lstStyle>
            <a:lvl1pPr>
              <a:defRPr>
                <a:solidFill>
                  <a:schemeClr val="accent4"/>
                </a:solidFill>
              </a:defRPr>
            </a:lvl1pPr>
          </a:lstStyle>
          <a:p>
            <a:pPr>
              <a:defRPr/>
            </a:pPr>
            <a:fld id="{0EF7D53D-272A-624E-BE3D-99D13E2B4193}" type="slidenum">
              <a:rPr lang="en-US" smtClean="0"/>
              <a:pPr>
                <a:defRPr/>
              </a:pPr>
              <a:t>‹#›</a:t>
            </a:fld>
            <a:endParaRPr lang="en-US" dirty="0"/>
          </a:p>
        </p:txBody>
      </p:sp>
      <p:pic>
        <p:nvPicPr>
          <p:cNvPr id="13" name="Picture 12">
            <a:extLst>
              <a:ext uri="{FF2B5EF4-FFF2-40B4-BE49-F238E27FC236}">
                <a16:creationId xmlns:a16="http://schemas.microsoft.com/office/drawing/2014/main" id="{B934AFB2-308C-B147-AD23-1825C1D073BD}"/>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2601526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1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457325" y="1626244"/>
            <a:ext cx="5933959" cy="1675843"/>
          </a:xfrm>
          <a:prstGeom prst="rect">
            <a:avLst/>
          </a:prstGeom>
          <a:noFill/>
          <a:ln w="38100">
            <a:noFill/>
          </a:ln>
        </p:spPr>
        <p:txBody>
          <a:bodyPr wrap="square" lIns="0" tIns="0" rIns="0" bIns="0" anchor="t" anchorCtr="0">
            <a:spAutoFit/>
          </a:bodyPr>
          <a:lstStyle>
            <a:lvl1pPr algn="l">
              <a:lnSpc>
                <a:spcPct val="80000"/>
              </a:lnSpc>
              <a:defRPr sz="45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462968" y="3990086"/>
            <a:ext cx="5322202" cy="253916"/>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p:nvPicPr>
        <p:blipFill>
          <a:blip r:embed="rId2"/>
          <a:stretch>
            <a:fillRect/>
          </a:stretch>
        </p:blipFill>
        <p:spPr>
          <a:xfrm>
            <a:off x="7467600" y="0"/>
            <a:ext cx="16764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pPr>
              <a:defRPr/>
            </a:pPr>
            <a:fld id="{D480A359-2FB3-4847-9D97-3491754AA7F9}" type="datetimeFigureOut">
              <a:rPr lang="en-US" smtClean="0"/>
              <a:pPr>
                <a:defRPr/>
              </a:pPr>
              <a:t>8/10/2022</a:t>
            </a:fld>
            <a:endParaRPr lang="en-US"/>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01E82176-A547-F94B-AC51-D6E9C882CB88}" type="slidenum">
              <a:rPr lang="en-US" smtClean="0"/>
              <a:pPr>
                <a:defRPr/>
              </a:pPr>
              <a:t>‹#›</a:t>
            </a:fld>
            <a:endParaRPr lang="en-US"/>
          </a:p>
        </p:txBody>
      </p:sp>
      <p:pic>
        <p:nvPicPr>
          <p:cNvPr id="10" name="Picture 9">
            <a:extLst>
              <a:ext uri="{FF2B5EF4-FFF2-40B4-BE49-F238E27FC236}">
                <a16:creationId xmlns:a16="http://schemas.microsoft.com/office/drawing/2014/main" id="{8908FD83-C08D-2647-9249-56CAEE8CA620}"/>
              </a:ext>
            </a:extLst>
          </p:cNvPr>
          <p:cNvPicPr>
            <a:picLocks noChangeAspect="1"/>
          </p:cNvPicPr>
          <p:nvPr/>
        </p:nvPicPr>
        <p:blipFill>
          <a:blip r:embed="rId3"/>
          <a:stretch>
            <a:fillRect/>
          </a:stretch>
        </p:blipFill>
        <p:spPr>
          <a:xfrm>
            <a:off x="653244" y="5989067"/>
            <a:ext cx="3013984" cy="436041"/>
          </a:xfrm>
          <a:prstGeom prst="rect">
            <a:avLst/>
          </a:prstGeom>
        </p:spPr>
      </p:pic>
      <p:sp>
        <p:nvSpPr>
          <p:cNvPr id="13" name="Rectangle 15">
            <a:extLst>
              <a:ext uri="{FF2B5EF4-FFF2-40B4-BE49-F238E27FC236}">
                <a16:creationId xmlns:a16="http://schemas.microsoft.com/office/drawing/2014/main" id="{17A22A61-AFD8-F4EE-E786-9C38B8DAB83B}"/>
              </a:ext>
            </a:extLst>
          </p:cNvPr>
          <p:cNvSpPr>
            <a:spLocks noGrp="1" noChangeArrowheads="1"/>
          </p:cNvSpPr>
          <p:nvPr userDrawn="1"/>
        </p:nvSpPr>
        <p:spPr bwMode="auto">
          <a:xfrm>
            <a:off x="0" y="6620607"/>
            <a:ext cx="9144000" cy="252200"/>
          </a:xfrm>
          <a:prstGeom prst="rect">
            <a:avLst/>
          </a:prstGeom>
          <a:noFill/>
          <a:ln w="9525">
            <a:noFill/>
            <a:miter lim="800000"/>
            <a:headEnd/>
            <a:tailEnd/>
          </a:ln>
        </p:spPr>
        <p:txBody>
          <a:bodyPr>
            <a:prstTxWarp prst="textNoShape">
              <a:avLst/>
            </a:prstTxWarp>
          </a:bodyPr>
          <a:lstStyle/>
          <a:p>
            <a:pPr algn="ctr"/>
            <a:r>
              <a:rPr lang="en-US" sz="700" dirty="0">
                <a:latin typeface="Arial Narrow" pitchFamily="-111" charset="0"/>
              </a:rPr>
              <a:t>Purdue University Cooperative Extension Service is an equal access/equal opportunity institution.</a:t>
            </a:r>
          </a:p>
        </p:txBody>
      </p:sp>
    </p:spTree>
    <p:extLst>
      <p:ext uri="{BB962C8B-B14F-4D97-AF65-F5344CB8AC3E}">
        <p14:creationId xmlns:p14="http://schemas.microsoft.com/office/powerpoint/2010/main" val="21817159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8" pos="1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914400"/>
          </a:xfrm>
          <a:prstGeom prst="rect">
            <a:avLst/>
          </a:prstGeom>
        </p:spPr>
      </p:pic>
      <p:sp>
        <p:nvSpPr>
          <p:cNvPr id="2" name="Title"/>
          <p:cNvSpPr>
            <a:spLocks noGrp="1"/>
          </p:cNvSpPr>
          <p:nvPr>
            <p:ph type="ctrTitle" hasCustomPrompt="1"/>
          </p:nvPr>
        </p:nvSpPr>
        <p:spPr bwMode="blackWhite">
          <a:xfrm>
            <a:off x="782666" y="442674"/>
            <a:ext cx="6925732" cy="373949"/>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782665" y="1345168"/>
            <a:ext cx="5491495" cy="253916"/>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463137" y="1962540"/>
            <a:ext cx="5524500" cy="3411537"/>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135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6202177"/>
            <a:ext cx="778320"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pPr>
              <a:defRPr/>
            </a:pPr>
            <a:fld id="{C944504B-B211-B34D-97AF-78446C71FCDD}" type="datetimeFigureOut">
              <a:rPr lang="en-US" smtClean="0"/>
              <a:pPr>
                <a:defRPr/>
              </a:pPr>
              <a:t>8/10/2022</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04593"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pPr>
              <a:defRPr/>
            </a:pPr>
            <a:fld id="{0EF7D53D-272A-624E-BE3D-99D13E2B4193}" type="slidenum">
              <a:rPr lang="en-US" smtClean="0"/>
              <a:pPr>
                <a:defRPr/>
              </a:pPr>
              <a:t>‹#›</a:t>
            </a:fld>
            <a:endParaRPr lang="en-US" dirty="0"/>
          </a:p>
        </p:txBody>
      </p:sp>
      <p:pic>
        <p:nvPicPr>
          <p:cNvPr id="9" name="Picture 8">
            <a:extLst>
              <a:ext uri="{FF2B5EF4-FFF2-40B4-BE49-F238E27FC236}">
                <a16:creationId xmlns:a16="http://schemas.microsoft.com/office/drawing/2014/main" id="{99016266-9C66-1045-B5E0-AF3A54B44078}"/>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611481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782665" y="442674"/>
            <a:ext cx="6925732" cy="373949"/>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782665" y="1345166"/>
            <a:ext cx="5466371" cy="253916"/>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457325" y="1917390"/>
            <a:ext cx="3443499" cy="3411537"/>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135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5102822" y="1920877"/>
            <a:ext cx="3628429" cy="2982913"/>
          </a:xfrm>
        </p:spPr>
        <p:txBody>
          <a:bodyPr lIns="0" tIns="0" rIns="0" bIns="0" anchor="ctr" anchorCtr="0"/>
          <a:lstStyle>
            <a:lvl1pPr algn="ctr">
              <a:defRPr b="0" i="0">
                <a:solidFill>
                  <a:schemeClr val="bg1"/>
                </a:solidFill>
                <a:latin typeface="Acumin Pro" panose="020B0504020202020204" pitchFamily="34" charset="77"/>
              </a:defRPr>
            </a:lvl1pPr>
            <a:lvl4pPr marL="51435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1" y="6202177"/>
            <a:ext cx="843637"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pPr>
              <a:defRPr/>
            </a:pPr>
            <a:fld id="{C944504B-B211-B34D-97AF-78446C71FCDD}" type="datetimeFigureOut">
              <a:rPr lang="en-US" smtClean="0"/>
              <a:pPr>
                <a:defRPr/>
              </a:pPr>
              <a:t>8/10/2022</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0405"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pPr>
              <a:defRPr/>
            </a:pPr>
            <a:fld id="{0EF7D53D-272A-624E-BE3D-99D13E2B4193}" type="slidenum">
              <a:rPr lang="en-US" smtClean="0"/>
              <a:pPr>
                <a:defRPr/>
              </a:pPr>
              <a:t>‹#›</a:t>
            </a:fld>
            <a:endParaRPr lang="en-US" dirty="0"/>
          </a:p>
        </p:txBody>
      </p:sp>
      <p:pic>
        <p:nvPicPr>
          <p:cNvPr id="11" name="Picture 10">
            <a:extLst>
              <a:ext uri="{FF2B5EF4-FFF2-40B4-BE49-F238E27FC236}">
                <a16:creationId xmlns:a16="http://schemas.microsoft.com/office/drawing/2014/main" id="{D37BDE0B-0A23-0F41-94EA-4F1AC8E83F4F}"/>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6669326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776854" y="304801"/>
            <a:ext cx="2879168" cy="560923"/>
          </a:xfrm>
          <a:prstGeom prst="rect">
            <a:avLst/>
          </a:prstGeom>
          <a:noFill/>
          <a:ln w="38100">
            <a:noFill/>
          </a:ln>
        </p:spPr>
        <p:txBody>
          <a:bodyPr wrap="square" lIns="0" tIns="0" rIns="0" bIns="0" anchor="t" anchorCtr="0">
            <a:spAutoFit/>
          </a:bodyPr>
          <a:lstStyle>
            <a:lvl1pPr algn="l">
              <a:defRPr sz="135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7366000" y="0"/>
            <a:ext cx="17780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8" y="6202177"/>
            <a:ext cx="856700" cy="323968"/>
          </a:xfrm>
        </p:spPr>
        <p:txBody>
          <a:bodyPr/>
          <a:lstStyle>
            <a:lvl1pPr>
              <a:defRPr>
                <a:solidFill>
                  <a:schemeClr val="accent4">
                    <a:alpha val="70000"/>
                  </a:schemeClr>
                </a:solidFill>
              </a:defRPr>
            </a:lvl1pPr>
          </a:lstStyle>
          <a:p>
            <a:pPr>
              <a:defRPr/>
            </a:pPr>
            <a:fld id="{C944504B-B211-B34D-97AF-78446C71FCDD}" type="datetimeFigureOut">
              <a:rPr lang="en-US" smtClean="0"/>
              <a:pPr>
                <a:defRPr/>
              </a:pPr>
              <a:t>8/10/2022</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0EF7D53D-272A-624E-BE3D-99D13E2B4193}" type="slidenum">
              <a:rPr lang="en-US" smtClean="0"/>
              <a:pPr>
                <a:defRPr/>
              </a:pPr>
              <a:t>‹#›</a:t>
            </a:fld>
            <a:endParaRPr lang="en-US" dirty="0"/>
          </a:p>
        </p:txBody>
      </p:sp>
      <p:pic>
        <p:nvPicPr>
          <p:cNvPr id="8" name="Picture 7">
            <a:extLst>
              <a:ext uri="{FF2B5EF4-FFF2-40B4-BE49-F238E27FC236}">
                <a16:creationId xmlns:a16="http://schemas.microsoft.com/office/drawing/2014/main" id="{1F0AB02C-49D6-A24A-ACF3-E99690986BAF}"/>
              </a:ext>
            </a:extLst>
          </p:cNvPr>
          <p:cNvPicPr>
            <a:picLocks noChangeAspect="1"/>
          </p:cNvPicPr>
          <p:nvPr/>
        </p:nvPicPr>
        <p:blipFill>
          <a:blip r:embed="rId3"/>
          <a:stretch>
            <a:fillRect/>
          </a:stretch>
        </p:blipFill>
        <p:spPr>
          <a:xfrm>
            <a:off x="653244" y="5989067"/>
            <a:ext cx="3013984" cy="436041"/>
          </a:xfrm>
          <a:prstGeom prst="rect">
            <a:avLst/>
          </a:prstGeom>
        </p:spPr>
      </p:pic>
    </p:spTree>
    <p:extLst>
      <p:ext uri="{BB962C8B-B14F-4D97-AF65-F5344CB8AC3E}">
        <p14:creationId xmlns:p14="http://schemas.microsoft.com/office/powerpoint/2010/main" val="23950519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9143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466568"/>
            <a:ext cx="4814498" cy="893321"/>
          </a:xfrm>
          <a:prstGeom prst="rect">
            <a:avLst/>
          </a:prstGeom>
          <a:noFill/>
          <a:ln w="38100">
            <a:noFill/>
          </a:ln>
        </p:spPr>
        <p:txBody>
          <a:bodyPr wrap="square" lIns="0" tIns="0" rIns="0" bIns="0" anchor="t" anchorCtr="0">
            <a:spAutoFit/>
          </a:bodyPr>
          <a:lstStyle>
            <a:lvl1pPr algn="ctr">
              <a:defRPr sz="645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744421"/>
            <a:ext cx="5179092"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8" y="2706475"/>
            <a:ext cx="5171597" cy="415498"/>
          </a:xfrm>
          <a:noFill/>
        </p:spPr>
        <p:txBody>
          <a:bodyPr wrap="square" lIns="0" tIns="0" rIns="0" bIns="0" anchor="t" anchorCtr="0">
            <a:spAutoFit/>
          </a:bodyPr>
          <a:lstStyle>
            <a:lvl1pPr marL="0" indent="0" algn="ctr">
              <a:buNone/>
              <a:defRPr sz="2700" b="1" i="0" spc="225">
                <a:solidFill>
                  <a:schemeClr val="accent4"/>
                </a:solidFill>
                <a:latin typeface="United Sans Cd Md" pitchFamily="50" charset="0"/>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2" y="3540352"/>
            <a:ext cx="5008850" cy="1122744"/>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7366000" y="0"/>
            <a:ext cx="1778000"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6" y="6202177"/>
            <a:ext cx="765261" cy="323968"/>
          </a:xfrm>
        </p:spPr>
        <p:txBody>
          <a:bodyPr/>
          <a:lstStyle>
            <a:lvl1pPr>
              <a:defRPr>
                <a:solidFill>
                  <a:schemeClr val="accent4">
                    <a:alpha val="70000"/>
                  </a:schemeClr>
                </a:solidFill>
              </a:defRPr>
            </a:lvl1pPr>
          </a:lstStyle>
          <a:p>
            <a:pPr>
              <a:defRPr/>
            </a:pPr>
            <a:fld id="{C944504B-B211-B34D-97AF-78446C71FCDD}" type="datetimeFigureOut">
              <a:rPr lang="en-US" smtClean="0"/>
              <a:pPr>
                <a:defRPr/>
              </a:pPr>
              <a:t>8/10/2022</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0EF7D53D-272A-624E-BE3D-99D13E2B4193}" type="slidenum">
              <a:rPr lang="en-US" smtClean="0"/>
              <a:pPr>
                <a:defRPr/>
              </a:pPr>
              <a:t>‹#›</a:t>
            </a:fld>
            <a:endParaRPr lang="en-US" dirty="0"/>
          </a:p>
        </p:txBody>
      </p:sp>
      <p:pic>
        <p:nvPicPr>
          <p:cNvPr id="11" name="Picture 10">
            <a:extLst>
              <a:ext uri="{FF2B5EF4-FFF2-40B4-BE49-F238E27FC236}">
                <a16:creationId xmlns:a16="http://schemas.microsoft.com/office/drawing/2014/main" id="{6F372547-80F0-164B-AB66-DD18F58B8598}"/>
              </a:ext>
            </a:extLst>
          </p:cNvPr>
          <p:cNvPicPr>
            <a:picLocks noChangeAspect="1"/>
          </p:cNvPicPr>
          <p:nvPr/>
        </p:nvPicPr>
        <p:blipFill>
          <a:blip r:embed="rId3"/>
          <a:stretch>
            <a:fillRect/>
          </a:stretch>
        </p:blipFill>
        <p:spPr>
          <a:xfrm>
            <a:off x="653244" y="5989067"/>
            <a:ext cx="3013984" cy="436041"/>
          </a:xfrm>
          <a:prstGeom prst="rect">
            <a:avLst/>
          </a:prstGeom>
        </p:spPr>
      </p:pic>
      <p:sp>
        <p:nvSpPr>
          <p:cNvPr id="12" name="Footer Placeholder 4">
            <a:extLst>
              <a:ext uri="{FF2B5EF4-FFF2-40B4-BE49-F238E27FC236}">
                <a16:creationId xmlns:a16="http://schemas.microsoft.com/office/drawing/2014/main" id="{5139139F-C55A-A043-8CEF-0ACCF5316686}"/>
              </a:ext>
            </a:extLst>
          </p:cNvPr>
          <p:cNvSpPr txBox="1">
            <a:spLocks/>
          </p:cNvSpPr>
          <p:nvPr/>
        </p:nvSpPr>
        <p:spPr>
          <a:xfrm>
            <a:off x="4961104" y="6510552"/>
            <a:ext cx="2344276" cy="320040"/>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25"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23050279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914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451514" y="1557666"/>
            <a:ext cx="5500897" cy="623248"/>
          </a:xfrm>
          <a:prstGeom prst="rect">
            <a:avLst/>
          </a:prstGeom>
          <a:noFill/>
          <a:ln w="38100">
            <a:noFill/>
          </a:ln>
        </p:spPr>
        <p:txBody>
          <a:bodyPr wrap="square" lIns="0" tIns="0" rIns="0" bIns="0" anchor="t" anchorCtr="0">
            <a:spAutoFit/>
          </a:bodyPr>
          <a:lstStyle>
            <a:lvl1pPr algn="l">
              <a:defRPr sz="45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469681" y="2578489"/>
            <a:ext cx="4865252" cy="1024867"/>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35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p:nvPicPr>
        <p:blipFill>
          <a:blip r:embed="rId2"/>
          <a:stretch>
            <a:fillRect/>
          </a:stretch>
        </p:blipFill>
        <p:spPr>
          <a:xfrm>
            <a:off x="7467600" y="0"/>
            <a:ext cx="16764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5" y="6202177"/>
            <a:ext cx="817513" cy="323968"/>
          </a:xfrm>
        </p:spPr>
        <p:txBody>
          <a:bodyPr/>
          <a:lstStyle>
            <a:lvl1pPr>
              <a:defRPr>
                <a:solidFill>
                  <a:schemeClr val="accent4">
                    <a:alpha val="70000"/>
                  </a:schemeClr>
                </a:solidFill>
              </a:defRPr>
            </a:lvl1pPr>
          </a:lstStyle>
          <a:p>
            <a:pPr>
              <a:defRPr/>
            </a:pPr>
            <a:fld id="{C944504B-B211-B34D-97AF-78446C71FCDD}" type="datetimeFigureOut">
              <a:rPr lang="en-US" smtClean="0"/>
              <a:pPr>
                <a:defRPr/>
              </a:pPr>
              <a:t>8/10/2022</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04593" y="6181281"/>
            <a:ext cx="365760" cy="365760"/>
          </a:xfrm>
        </p:spPr>
        <p:txBody>
          <a:bodyPr/>
          <a:lstStyle>
            <a:lvl1pPr>
              <a:defRPr>
                <a:solidFill>
                  <a:schemeClr val="accent4"/>
                </a:solidFill>
              </a:defRPr>
            </a:lvl1pPr>
          </a:lstStyle>
          <a:p>
            <a:pPr>
              <a:defRPr/>
            </a:pPr>
            <a:fld id="{0EF7D53D-272A-624E-BE3D-99D13E2B4193}" type="slidenum">
              <a:rPr lang="en-US" smtClean="0"/>
              <a:pPr>
                <a:defRPr/>
              </a:pPr>
              <a:t>‹#›</a:t>
            </a:fld>
            <a:endParaRPr lang="en-US" dirty="0"/>
          </a:p>
        </p:txBody>
      </p:sp>
      <p:pic>
        <p:nvPicPr>
          <p:cNvPr id="9" name="Picture 8">
            <a:extLst>
              <a:ext uri="{FF2B5EF4-FFF2-40B4-BE49-F238E27FC236}">
                <a16:creationId xmlns:a16="http://schemas.microsoft.com/office/drawing/2014/main" id="{50056E8B-5AFB-3D48-8B5C-7C06BE697080}"/>
              </a:ext>
            </a:extLst>
          </p:cNvPr>
          <p:cNvPicPr>
            <a:picLocks noChangeAspect="1"/>
          </p:cNvPicPr>
          <p:nvPr/>
        </p:nvPicPr>
        <p:blipFill>
          <a:blip r:embed="rId3"/>
          <a:stretch>
            <a:fillRect/>
          </a:stretch>
        </p:blipFill>
        <p:spPr>
          <a:xfrm>
            <a:off x="653244" y="5989067"/>
            <a:ext cx="3013984" cy="436041"/>
          </a:xfrm>
          <a:prstGeom prst="rect">
            <a:avLst/>
          </a:prstGeom>
        </p:spPr>
      </p:pic>
      <p:sp>
        <p:nvSpPr>
          <p:cNvPr id="10" name="Footer Placeholder 4">
            <a:extLst>
              <a:ext uri="{FF2B5EF4-FFF2-40B4-BE49-F238E27FC236}">
                <a16:creationId xmlns:a16="http://schemas.microsoft.com/office/drawing/2014/main" id="{76B4FC98-A02C-1241-8200-8E42D9023435}"/>
              </a:ext>
            </a:extLst>
          </p:cNvPr>
          <p:cNvSpPr txBox="1">
            <a:spLocks/>
          </p:cNvSpPr>
          <p:nvPr/>
        </p:nvSpPr>
        <p:spPr>
          <a:xfrm>
            <a:off x="4961104" y="6510552"/>
            <a:ext cx="2344276" cy="320040"/>
          </a:xfrm>
          <a:prstGeom prst="rect">
            <a:avLst/>
          </a:prstGeom>
        </p:spPr>
        <p:txBody>
          <a:bodyPr vert="horz" lIns="68580" tIns="34290" rIns="68580" bIns="34290" rtlCol="0" anchor="ctr"/>
          <a:lstStyle>
            <a:defPPr>
              <a:defRPr lang="en-US"/>
            </a:defPPr>
            <a:lvl1pPr marL="0" algn="r" defTabSz="457200" rtl="0" eaLnBrk="1" latinLnBrk="0" hangingPunct="1">
              <a:defRPr sz="1000" kern="1200">
                <a:solidFill>
                  <a:schemeClr val="tx1">
                    <a:alpha val="7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25" dirty="0">
                <a:solidFill>
                  <a:schemeClr val="accent6">
                    <a:lumMod val="60000"/>
                    <a:lumOff val="40000"/>
                    <a:alpha val="70000"/>
                  </a:schemeClr>
                </a:solidFill>
              </a:rPr>
              <a:t>Purdue University is an Equal Access / Equal Opportunity institution.</a:t>
            </a:r>
          </a:p>
        </p:txBody>
      </p:sp>
    </p:spTree>
    <p:extLst>
      <p:ext uri="{BB962C8B-B14F-4D97-AF65-F5344CB8AC3E}">
        <p14:creationId xmlns:p14="http://schemas.microsoft.com/office/powerpoint/2010/main" val="35038410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928">
          <p15:clr>
            <a:srgbClr val="FBAE40"/>
          </p15:clr>
        </p15:guide>
        <p15:guide id="8" pos="12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8603A-2399-D64A-8203-C8F297F981E8}" type="datetimeFigureOut">
              <a:rPr lang="en-US"/>
              <a:pPr>
                <a:defRPr/>
              </a:pPr>
              <a:t>8/10/2022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1516722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68500"/>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7E7E973-E761-9943-801C-DE1E51E28431}" type="datetimeFigureOut">
              <a:rPr lang="en-US"/>
              <a:pPr>
                <a:defRPr/>
              </a:pPr>
              <a:t>8/10/2022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3118322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6"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6" y="2638047"/>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5646" y="6202177"/>
            <a:ext cx="765261" cy="323968"/>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pPr>
              <a:defRPr/>
            </a:pPr>
            <a:fld id="{C944504B-B211-B34D-97AF-78446C71FCDD}" type="datetimeFigureOut">
              <a:rPr lang="en-US" smtClean="0"/>
              <a:pPr>
                <a:defRPr/>
              </a:pPr>
              <a:t>8/10/2022</a:t>
            </a:fld>
            <a:endParaRPr lang="en-US" dirty="0"/>
          </a:p>
        </p:txBody>
      </p:sp>
      <p:sp>
        <p:nvSpPr>
          <p:cNvPr id="6" name="Slide Number Placeholder 5"/>
          <p:cNvSpPr>
            <a:spLocks noGrp="1"/>
          </p:cNvSpPr>
          <p:nvPr>
            <p:ph type="sldNum" sz="quarter" idx="4"/>
          </p:nvPr>
        </p:nvSpPr>
        <p:spPr>
          <a:xfrm>
            <a:off x="8474334" y="6181281"/>
            <a:ext cx="365760" cy="36576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pPr>
              <a:defRPr/>
            </a:pPr>
            <a:fld id="{0EF7D53D-272A-624E-BE3D-99D13E2B4193}" type="slidenum">
              <a:rPr lang="en-US" smtClean="0"/>
              <a:pPr>
                <a:defRPr/>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E27576B-9273-A444-ACCF-10FC4C60BD6E}"/>
              </a:ext>
            </a:extLst>
          </p:cNvPr>
          <p:cNvPicPr>
            <a:picLocks noChangeAspect="1"/>
          </p:cNvPicPr>
          <p:nvPr/>
        </p:nvPicPr>
        <p:blipFill>
          <a:blip r:embed="rId11"/>
          <a:stretch>
            <a:fillRect/>
          </a:stretch>
        </p:blipFill>
        <p:spPr>
          <a:xfrm>
            <a:off x="653244" y="5989067"/>
            <a:ext cx="3013984" cy="436041"/>
          </a:xfrm>
          <a:prstGeom prst="rect">
            <a:avLst/>
          </a:prstGeom>
        </p:spPr>
      </p:pic>
      <p:sp>
        <p:nvSpPr>
          <p:cNvPr id="11" name="Rectangle 15">
            <a:extLst>
              <a:ext uri="{FF2B5EF4-FFF2-40B4-BE49-F238E27FC236}">
                <a16:creationId xmlns:a16="http://schemas.microsoft.com/office/drawing/2014/main" id="{E8937FB4-0A2E-D438-5B12-576AF4C8D0D1}"/>
              </a:ext>
            </a:extLst>
          </p:cNvPr>
          <p:cNvSpPr>
            <a:spLocks noGrp="1" noChangeArrowheads="1"/>
          </p:cNvSpPr>
          <p:nvPr userDrawn="1"/>
        </p:nvSpPr>
        <p:spPr bwMode="auto">
          <a:xfrm>
            <a:off x="99588" y="6641238"/>
            <a:ext cx="9144000" cy="252200"/>
          </a:xfrm>
          <a:prstGeom prst="rect">
            <a:avLst/>
          </a:prstGeom>
          <a:noFill/>
          <a:ln w="9525">
            <a:noFill/>
            <a:miter lim="800000"/>
            <a:headEnd/>
            <a:tailEnd/>
          </a:ln>
        </p:spPr>
        <p:txBody>
          <a:bodyPr>
            <a:prstTxWarp prst="textNoShape">
              <a:avLst/>
            </a:prstTxWarp>
          </a:bodyPr>
          <a:lstStyle/>
          <a:p>
            <a:pPr algn="ctr"/>
            <a:r>
              <a:rPr lang="en-US" sz="700" dirty="0">
                <a:latin typeface="Arial Narrow" pitchFamily="-111" charset="0"/>
              </a:rPr>
              <a:t>Purdue University Cooperative Extension Service is an equal access/equal opportunity institution.</a:t>
            </a:r>
          </a:p>
        </p:txBody>
      </p:sp>
    </p:spTree>
    <p:extLst>
      <p:ext uri="{BB962C8B-B14F-4D97-AF65-F5344CB8AC3E}">
        <p14:creationId xmlns:p14="http://schemas.microsoft.com/office/powerpoint/2010/main" val="4093402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685800" rtl="0" eaLnBrk="1" latinLnBrk="0" hangingPunct="1">
        <a:lnSpc>
          <a:spcPct val="90000"/>
        </a:lnSpc>
        <a:spcBef>
          <a:spcPct val="0"/>
        </a:spcBef>
        <a:buNone/>
        <a:defRPr sz="195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94" y="1592267"/>
            <a:ext cx="1956486" cy="1068387"/>
          </a:xfrm>
        </p:spPr>
        <p:txBody>
          <a:bodyPr>
            <a:normAutofit fontScale="90000"/>
          </a:bodyPr>
          <a:lstStyle/>
          <a:p>
            <a:r>
              <a:rPr lang="en-US" sz="3600" dirty="0">
                <a:ln>
                  <a:solidFill>
                    <a:schemeClr val="tx1"/>
                  </a:solidFill>
                </a:ln>
                <a:solidFill>
                  <a:schemeClr val="bg1"/>
                </a:solidFill>
              </a:rPr>
              <a:t>Bee</a:t>
            </a:r>
            <a:br>
              <a:rPr lang="en-US" sz="3600" dirty="0">
                <a:ln>
                  <a:solidFill>
                    <a:schemeClr val="tx1"/>
                  </a:solidFill>
                </a:ln>
                <a:solidFill>
                  <a:schemeClr val="bg1"/>
                </a:solidFill>
              </a:rPr>
            </a:br>
            <a:r>
              <a:rPr lang="en-US" sz="3600" dirty="0">
                <a:ln>
                  <a:solidFill>
                    <a:schemeClr val="tx1"/>
                  </a:solidFill>
                </a:ln>
                <a:solidFill>
                  <a:schemeClr val="bg1"/>
                </a:solidFill>
              </a:rPr>
              <a:t> Aware!</a:t>
            </a:r>
          </a:p>
        </p:txBody>
      </p:sp>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
            <a:ext cx="9127041" cy="6858001"/>
          </a:xfrm>
        </p:spPr>
      </p:pic>
      <p:sp>
        <p:nvSpPr>
          <p:cNvPr id="7" name="Hexagon 6"/>
          <p:cNvSpPr/>
          <p:nvPr/>
        </p:nvSpPr>
        <p:spPr>
          <a:xfrm>
            <a:off x="808472" y="1044999"/>
            <a:ext cx="2858530" cy="2397210"/>
          </a:xfrm>
          <a:prstGeom prst="hexagon">
            <a:avLst/>
          </a:prstGeom>
          <a:solidFill>
            <a:srgbClr val="FF0000"/>
          </a:solid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500" dirty="0">
                <a:solidFill>
                  <a:schemeClr val="accent4"/>
                </a:solidFill>
              </a:rPr>
              <a:t>Bee </a:t>
            </a:r>
          </a:p>
          <a:p>
            <a:pPr algn="ctr"/>
            <a:r>
              <a:rPr lang="en-US" sz="4500" dirty="0">
                <a:solidFill>
                  <a:schemeClr val="accent4"/>
                </a:solidFill>
              </a:rPr>
              <a:t>Aware!</a:t>
            </a:r>
          </a:p>
        </p:txBody>
      </p:sp>
      <p:sp>
        <p:nvSpPr>
          <p:cNvPr id="4" name="TextBox 3"/>
          <p:cNvSpPr txBox="1"/>
          <p:nvPr/>
        </p:nvSpPr>
        <p:spPr>
          <a:xfrm>
            <a:off x="7480435" y="6690869"/>
            <a:ext cx="1646605" cy="215444"/>
          </a:xfrm>
          <a:prstGeom prst="rect">
            <a:avLst/>
          </a:prstGeom>
          <a:noFill/>
        </p:spPr>
        <p:txBody>
          <a:bodyPr wrap="none" rtlCol="0">
            <a:spAutoFit/>
          </a:bodyPr>
          <a:lstStyle/>
          <a:p>
            <a:r>
              <a:rPr lang="en-US" sz="800" dirty="0"/>
              <a:t>Photo Source: CrystalGraphics.com</a:t>
            </a:r>
          </a:p>
        </p:txBody>
      </p:sp>
      <p:sp>
        <p:nvSpPr>
          <p:cNvPr id="5" name="TextBox 4"/>
          <p:cNvSpPr txBox="1"/>
          <p:nvPr/>
        </p:nvSpPr>
        <p:spPr>
          <a:xfrm>
            <a:off x="965346" y="4765109"/>
            <a:ext cx="7715892" cy="830997"/>
          </a:xfrm>
          <a:prstGeom prst="rect">
            <a:avLst/>
          </a:prstGeom>
          <a:solidFill>
            <a:srgbClr val="00B0F0"/>
          </a:solidFill>
          <a:ln w="28575">
            <a:solidFill>
              <a:schemeClr val="bg1"/>
            </a:solidFill>
          </a:ln>
        </p:spPr>
        <p:txBody>
          <a:bodyPr wrap="square" rtlCol="0">
            <a:spAutoFit/>
          </a:bodyPr>
          <a:lstStyle/>
          <a:p>
            <a:pPr algn="ctr"/>
            <a:r>
              <a:rPr lang="en-US" sz="2400" b="1" dirty="0"/>
              <a:t>What You can do, as a Private Pesticide Applicator,</a:t>
            </a:r>
          </a:p>
          <a:p>
            <a:pPr algn="ctr"/>
            <a:r>
              <a:rPr lang="en-US" sz="2400" b="1" dirty="0"/>
              <a:t>to Safeguard Bees from Pesticide Poisoning.</a:t>
            </a:r>
          </a:p>
        </p:txBody>
      </p:sp>
    </p:spTree>
    <p:extLst>
      <p:ext uri="{BB962C8B-B14F-4D97-AF65-F5344CB8AC3E}">
        <p14:creationId xmlns:p14="http://schemas.microsoft.com/office/powerpoint/2010/main" val="2399783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11601"/>
            <a:ext cx="7772400" cy="1219199"/>
          </a:xfrm>
        </p:spPr>
        <p:txBody>
          <a:bodyPr>
            <a:noAutofit/>
          </a:bodyPr>
          <a:lstStyle/>
          <a:p>
            <a:pPr algn="l"/>
            <a:r>
              <a:rPr lang="en-US" sz="3600" dirty="0">
                <a:latin typeface="+mj-lt"/>
              </a:rPr>
              <a:t>Causes of pollinator decline???</a:t>
            </a:r>
            <a:br>
              <a:rPr lang="en-US" sz="3600" dirty="0">
                <a:latin typeface="+mj-lt"/>
              </a:rPr>
            </a:br>
            <a:r>
              <a:rPr lang="en-US" sz="3600" dirty="0">
                <a:latin typeface="+mn-lt"/>
              </a:rPr>
              <a:t>Several possible factors or a combination of them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350"/>
          <a:stretch/>
        </p:blipFill>
        <p:spPr>
          <a:xfrm>
            <a:off x="534680" y="2071709"/>
            <a:ext cx="6961485" cy="4366592"/>
          </a:xfrm>
          <a:prstGeom prst="rect">
            <a:avLst/>
          </a:prstGeom>
        </p:spPr>
      </p:pic>
      <p:sp>
        <p:nvSpPr>
          <p:cNvPr id="3" name="TextBox 2"/>
          <p:cNvSpPr txBox="1"/>
          <p:nvPr/>
        </p:nvSpPr>
        <p:spPr>
          <a:xfrm>
            <a:off x="5541784" y="6438301"/>
            <a:ext cx="1954381" cy="246221"/>
          </a:xfrm>
          <a:prstGeom prst="rect">
            <a:avLst/>
          </a:prstGeom>
          <a:noFill/>
        </p:spPr>
        <p:txBody>
          <a:bodyPr wrap="none" rtlCol="0">
            <a:spAutoFit/>
          </a:bodyPr>
          <a:lstStyle/>
          <a:p>
            <a:r>
              <a:rPr lang="en-US" sz="1000" dirty="0"/>
              <a:t>Source: Marla </a:t>
            </a:r>
            <a:r>
              <a:rPr lang="en-US" sz="1000" dirty="0" err="1"/>
              <a:t>Spivak</a:t>
            </a:r>
            <a:r>
              <a:rPr lang="en-US" sz="1000" dirty="0"/>
              <a:t>, Univ. of MN</a:t>
            </a:r>
          </a:p>
        </p:txBody>
      </p:sp>
    </p:spTree>
    <p:extLst>
      <p:ext uri="{BB962C8B-B14F-4D97-AF65-F5344CB8AC3E}">
        <p14:creationId xmlns:p14="http://schemas.microsoft.com/office/powerpoint/2010/main" val="123624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Box 7"/>
          <p:cNvSpPr txBox="1">
            <a:spLocks noChangeArrowheads="1"/>
          </p:cNvSpPr>
          <p:nvPr/>
        </p:nvSpPr>
        <p:spPr bwMode="auto">
          <a:xfrm>
            <a:off x="568009" y="654161"/>
            <a:ext cx="8001000" cy="646331"/>
          </a:xfrm>
          <a:prstGeom prst="rect">
            <a:avLst/>
          </a:prstGeom>
          <a:noFill/>
          <a:ln w="9525">
            <a:noFill/>
            <a:miter lim="800000"/>
            <a:headEnd/>
            <a:tailEnd/>
          </a:ln>
        </p:spPr>
        <p:txBody>
          <a:bodyPr>
            <a:prstTxWarp prst="textNoShape">
              <a:avLst/>
            </a:prstTxWarp>
            <a:spAutoFit/>
          </a:bodyPr>
          <a:lstStyle/>
          <a:p>
            <a:pPr algn="ctr"/>
            <a:r>
              <a:rPr lang="en-US" sz="3600" b="1" i="1" dirty="0" err="1">
                <a:latin typeface="+mj-lt"/>
              </a:rPr>
              <a:t>Varroa</a:t>
            </a:r>
            <a:r>
              <a:rPr lang="en-US" sz="3600" b="1" dirty="0">
                <a:latin typeface="+mj-lt"/>
              </a:rPr>
              <a:t> </a:t>
            </a:r>
            <a:r>
              <a:rPr lang="en-US" sz="3600" b="1" i="0" dirty="0">
                <a:latin typeface="+mj-lt"/>
              </a:rPr>
              <a:t>mite is the chief menace</a:t>
            </a:r>
          </a:p>
        </p:txBody>
      </p:sp>
      <p:sp>
        <p:nvSpPr>
          <p:cNvPr id="48135" name="TextBox 8"/>
          <p:cNvSpPr txBox="1">
            <a:spLocks noChangeArrowheads="1"/>
          </p:cNvSpPr>
          <p:nvPr/>
        </p:nvSpPr>
        <p:spPr bwMode="auto">
          <a:xfrm>
            <a:off x="228600" y="1558289"/>
            <a:ext cx="4876800" cy="769441"/>
          </a:xfrm>
          <a:prstGeom prst="rect">
            <a:avLst/>
          </a:prstGeom>
          <a:noFill/>
          <a:ln w="9525">
            <a:noFill/>
            <a:miter lim="800000"/>
            <a:headEnd/>
            <a:tailEnd/>
          </a:ln>
        </p:spPr>
        <p:txBody>
          <a:bodyPr>
            <a:prstTxWarp prst="textNoShape">
              <a:avLst/>
            </a:prstTxWarp>
            <a:spAutoFit/>
          </a:bodyPr>
          <a:lstStyle/>
          <a:p>
            <a:r>
              <a:rPr lang="en-US" sz="2200" i="0" dirty="0"/>
              <a:t>Large mite sucks bee blood</a:t>
            </a:r>
          </a:p>
          <a:p>
            <a:r>
              <a:rPr lang="en-US" sz="2200" i="0" dirty="0"/>
              <a:t>Circulates bee </a:t>
            </a:r>
            <a:r>
              <a:rPr lang="en-US" sz="2200" b="1" i="0" dirty="0"/>
              <a:t>viruses</a:t>
            </a:r>
          </a:p>
        </p:txBody>
      </p:sp>
      <p:grpSp>
        <p:nvGrpSpPr>
          <p:cNvPr id="5" name="Group 4"/>
          <p:cNvGrpSpPr/>
          <p:nvPr/>
        </p:nvGrpSpPr>
        <p:grpSpPr>
          <a:xfrm>
            <a:off x="1751060" y="1272369"/>
            <a:ext cx="6543188" cy="4987843"/>
            <a:chOff x="1674287" y="1590725"/>
            <a:chExt cx="6543188" cy="4987843"/>
          </a:xfrm>
        </p:grpSpPr>
        <p:pic>
          <p:nvPicPr>
            <p:cNvPr id="48130" name="Picture 3" descr="VarroaonBe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8803" y="1590725"/>
              <a:ext cx="3298672" cy="2243582"/>
            </a:xfrm>
            <a:prstGeom prst="rect">
              <a:avLst/>
            </a:prstGeom>
            <a:noFill/>
            <a:ln w="9525">
              <a:noFill/>
              <a:miter lim="800000"/>
              <a:headEnd/>
              <a:tailEnd/>
            </a:ln>
          </p:spPr>
        </p:pic>
        <p:pic>
          <p:nvPicPr>
            <p:cNvPr id="48131" name="Picture 4" descr="Varro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98723" y="2644286"/>
              <a:ext cx="1954160" cy="1463068"/>
            </a:xfrm>
            <a:prstGeom prst="rect">
              <a:avLst/>
            </a:prstGeom>
            <a:noFill/>
            <a:ln w="9525">
              <a:noFill/>
              <a:miter lim="800000"/>
              <a:headEnd/>
              <a:tailEnd/>
            </a:ln>
          </p:spPr>
        </p:pic>
        <p:pic>
          <p:nvPicPr>
            <p:cNvPr id="48132" name="Picture 5" descr="var5instar1.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269924" y="4195472"/>
              <a:ext cx="2360805" cy="1877501"/>
            </a:xfrm>
            <a:prstGeom prst="rect">
              <a:avLst/>
            </a:prstGeom>
            <a:noFill/>
            <a:ln w="9525">
              <a:noFill/>
              <a:miter lim="800000"/>
              <a:headEnd/>
              <a:tailEnd/>
            </a:ln>
          </p:spPr>
        </p:pic>
        <p:pic>
          <p:nvPicPr>
            <p:cNvPr id="48133" name="Picture 6" descr="good reprod.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674287" y="4502284"/>
              <a:ext cx="2757258" cy="1664878"/>
            </a:xfrm>
            <a:prstGeom prst="rect">
              <a:avLst/>
            </a:prstGeom>
            <a:noFill/>
            <a:ln w="9525">
              <a:noFill/>
              <a:miter lim="800000"/>
              <a:headEnd/>
              <a:tailEnd/>
            </a:ln>
          </p:spPr>
        </p:pic>
        <p:sp>
          <p:nvSpPr>
            <p:cNvPr id="2" name="Right Arrow 1"/>
            <p:cNvSpPr/>
            <p:nvPr/>
          </p:nvSpPr>
          <p:spPr>
            <a:xfrm rot="6569964">
              <a:off x="2187065" y="4407947"/>
              <a:ext cx="1259208" cy="199104"/>
            </a:xfrm>
            <a:prstGeom prs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642399">
              <a:off x="3544621" y="4348469"/>
              <a:ext cx="2904586" cy="199104"/>
            </a:xfrm>
            <a:prstGeom prs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20228677">
              <a:off x="3809425" y="2553918"/>
              <a:ext cx="2680639" cy="199104"/>
            </a:xfrm>
            <a:prstGeom prst="righ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498879" y="3815106"/>
              <a:ext cx="2338204" cy="338554"/>
            </a:xfrm>
            <a:prstGeom prst="rect">
              <a:avLst/>
            </a:prstGeom>
            <a:noFill/>
          </p:spPr>
          <p:txBody>
            <a:bodyPr wrap="none" rtlCol="0">
              <a:spAutoFit/>
            </a:bodyPr>
            <a:lstStyle/>
            <a:p>
              <a:r>
                <a:rPr lang="en-US" sz="1600" dirty="0"/>
                <a:t>Mite feeding on adult bee</a:t>
              </a:r>
            </a:p>
          </p:txBody>
        </p:sp>
        <p:sp>
          <p:nvSpPr>
            <p:cNvPr id="4" name="TextBox 3"/>
            <p:cNvSpPr txBox="1"/>
            <p:nvPr/>
          </p:nvSpPr>
          <p:spPr>
            <a:xfrm>
              <a:off x="3130504" y="6209236"/>
              <a:ext cx="3902543" cy="369332"/>
            </a:xfrm>
            <a:prstGeom prst="rect">
              <a:avLst/>
            </a:prstGeom>
            <a:noFill/>
          </p:spPr>
          <p:txBody>
            <a:bodyPr wrap="none" rtlCol="0">
              <a:spAutoFit/>
            </a:bodyPr>
            <a:lstStyle/>
            <a:p>
              <a:r>
                <a:rPr lang="en-US" dirty="0"/>
                <a:t>Mite feeding on immature bees (brood)</a:t>
              </a:r>
            </a:p>
          </p:txBody>
        </p:sp>
      </p:grpSp>
      <p:sp>
        <p:nvSpPr>
          <p:cNvPr id="6" name="TextBox 5"/>
          <p:cNvSpPr txBox="1"/>
          <p:nvPr/>
        </p:nvSpPr>
        <p:spPr>
          <a:xfrm>
            <a:off x="7444496" y="6640861"/>
            <a:ext cx="1699504" cy="230832"/>
          </a:xfrm>
          <a:prstGeom prst="rect">
            <a:avLst/>
          </a:prstGeom>
          <a:noFill/>
        </p:spPr>
        <p:txBody>
          <a:bodyPr wrap="none" rtlCol="0">
            <a:spAutoFit/>
          </a:bodyPr>
          <a:lstStyle/>
          <a:p>
            <a:r>
              <a:rPr lang="en-US" sz="900" dirty="0"/>
              <a:t>Photo Source: M. </a:t>
            </a:r>
            <a:r>
              <a:rPr lang="en-US" sz="900" dirty="0" err="1"/>
              <a:t>Spivak</a:t>
            </a:r>
            <a:r>
              <a:rPr lang="en-US" sz="900" dirty="0"/>
              <a:t>, </a:t>
            </a:r>
            <a:r>
              <a:rPr lang="en-US" sz="900" dirty="0" err="1"/>
              <a:t>UMinn</a:t>
            </a:r>
            <a:endParaRPr lang="en-US" sz="900" dirty="0"/>
          </a:p>
        </p:txBody>
      </p:sp>
    </p:spTree>
    <p:extLst>
      <p:ext uri="{BB962C8B-B14F-4D97-AF65-F5344CB8AC3E}">
        <p14:creationId xmlns:p14="http://schemas.microsoft.com/office/powerpoint/2010/main" val="131910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98" y="0"/>
            <a:ext cx="9139502" cy="1346200"/>
          </a:xfrm>
          <a:prstGeom prst="rect">
            <a:avLst/>
          </a:prstGeom>
        </p:spPr>
      </p:pic>
      <p:sp>
        <p:nvSpPr>
          <p:cNvPr id="2" name="Title 1"/>
          <p:cNvSpPr>
            <a:spLocks noGrp="1"/>
          </p:cNvSpPr>
          <p:nvPr>
            <p:ph type="title"/>
          </p:nvPr>
        </p:nvSpPr>
        <p:spPr>
          <a:xfrm>
            <a:off x="2749359" y="237995"/>
            <a:ext cx="3194345" cy="630588"/>
          </a:xfrm>
        </p:spPr>
        <p:txBody>
          <a:bodyPr>
            <a:normAutofit fontScale="90000"/>
          </a:bodyPr>
          <a:lstStyle/>
          <a:p>
            <a:r>
              <a:rPr lang="en-US" sz="3600" dirty="0"/>
              <a:t>Questions</a:t>
            </a:r>
          </a:p>
        </p:txBody>
      </p:sp>
      <p:sp>
        <p:nvSpPr>
          <p:cNvPr id="3" name="Content Placeholder 2"/>
          <p:cNvSpPr>
            <a:spLocks noGrp="1"/>
          </p:cNvSpPr>
          <p:nvPr>
            <p:ph idx="1"/>
          </p:nvPr>
        </p:nvSpPr>
        <p:spPr>
          <a:xfrm>
            <a:off x="457200" y="1908969"/>
            <a:ext cx="8229600" cy="3103563"/>
          </a:xfrm>
        </p:spPr>
        <p:txBody>
          <a:bodyPr>
            <a:normAutofit/>
          </a:bodyPr>
          <a:lstStyle/>
          <a:p>
            <a:pPr marL="0" indent="0">
              <a:buNone/>
            </a:pPr>
            <a:r>
              <a:rPr lang="en-US" sz="2500" b="1" dirty="0"/>
              <a:t>Why is it important to protect pollinators?</a:t>
            </a:r>
          </a:p>
          <a:p>
            <a:pPr marL="971550" lvl="1" indent="-514350">
              <a:buAutoNum type="alphaLcParenR"/>
            </a:pPr>
            <a:r>
              <a:rPr lang="en-US" sz="2500" b="1" dirty="0"/>
              <a:t>Humans are highly dependent on pollinators for crops</a:t>
            </a:r>
          </a:p>
          <a:p>
            <a:pPr marL="971550" lvl="1" indent="-514350">
              <a:buAutoNum type="alphaLcParenR"/>
            </a:pPr>
            <a:r>
              <a:rPr lang="en-US" sz="2500" b="1" dirty="0"/>
              <a:t>Many plants need animal pollinators</a:t>
            </a:r>
          </a:p>
          <a:p>
            <a:pPr marL="971550" lvl="1" indent="-514350">
              <a:buAutoNum type="alphaLcParenR"/>
            </a:pPr>
            <a:r>
              <a:rPr lang="en-US" sz="2500" b="1" dirty="0"/>
              <a:t>Pollinators are important for wildlife</a:t>
            </a:r>
          </a:p>
          <a:p>
            <a:pPr marL="971550" lvl="1" indent="-514350">
              <a:buAutoNum type="alphaLcParenR"/>
            </a:pPr>
            <a:r>
              <a:rPr lang="en-US" sz="2500" b="1" dirty="0"/>
              <a:t>All of the above</a:t>
            </a:r>
          </a:p>
        </p:txBody>
      </p:sp>
    </p:spTree>
    <p:extLst>
      <p:ext uri="{BB962C8B-B14F-4D97-AF65-F5344CB8AC3E}">
        <p14:creationId xmlns:p14="http://schemas.microsoft.com/office/powerpoint/2010/main" val="50147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chemeClr val="accent2"/>
                                      </p:to>
                                    </p:animClr>
                                    <p:animClr clrSpc="rgb" dir="cw">
                                      <p:cBhvr>
                                        <p:cTn id="7" dur="500" fill="hold"/>
                                        <p:tgtEl>
                                          <p:spTgt spid="3">
                                            <p:txEl>
                                              <p:pRg st="4" end="4"/>
                                            </p:txEl>
                                          </p:spTgt>
                                        </p:tgtEl>
                                        <p:attrNameLst>
                                          <p:attrName>fillcolor</p:attrName>
                                        </p:attrNameLst>
                                      </p:cBhvr>
                                      <p:to>
                                        <a:schemeClr val="accent2"/>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14" y="-1"/>
            <a:ext cx="9167713" cy="1540565"/>
          </a:xfrm>
          <a:prstGeom prst="rect">
            <a:avLst/>
          </a:prstGeom>
        </p:spPr>
      </p:pic>
      <p:sp>
        <p:nvSpPr>
          <p:cNvPr id="2" name="Title 1"/>
          <p:cNvSpPr>
            <a:spLocks noGrp="1"/>
          </p:cNvSpPr>
          <p:nvPr>
            <p:ph type="title"/>
          </p:nvPr>
        </p:nvSpPr>
        <p:spPr>
          <a:xfrm>
            <a:off x="2733262" y="381957"/>
            <a:ext cx="3170582" cy="721286"/>
          </a:xfrm>
        </p:spPr>
        <p:txBody>
          <a:bodyPr>
            <a:normAutofit fontScale="90000"/>
          </a:bodyPr>
          <a:lstStyle/>
          <a:p>
            <a:r>
              <a:rPr lang="en-US" sz="3600" b="1" dirty="0"/>
              <a:t>Questions</a:t>
            </a:r>
          </a:p>
        </p:txBody>
      </p:sp>
      <p:sp>
        <p:nvSpPr>
          <p:cNvPr id="3" name="Content Placeholder 2"/>
          <p:cNvSpPr>
            <a:spLocks noGrp="1"/>
          </p:cNvSpPr>
          <p:nvPr>
            <p:ph idx="1"/>
          </p:nvPr>
        </p:nvSpPr>
        <p:spPr>
          <a:xfrm>
            <a:off x="445342" y="1922522"/>
            <a:ext cx="8229600" cy="3103563"/>
          </a:xfrm>
        </p:spPr>
        <p:txBody>
          <a:bodyPr>
            <a:normAutofit/>
          </a:bodyPr>
          <a:lstStyle/>
          <a:p>
            <a:pPr marL="0" indent="0">
              <a:buNone/>
            </a:pPr>
            <a:r>
              <a:rPr lang="en-US" sz="2500" b="1" dirty="0"/>
              <a:t>Which of the following foods depend on animal pollination?</a:t>
            </a:r>
          </a:p>
          <a:p>
            <a:pPr marL="971550" lvl="1" indent="-514350">
              <a:buAutoNum type="alphaLcParenR"/>
            </a:pPr>
            <a:r>
              <a:rPr lang="en-US" sz="2500" b="1" dirty="0"/>
              <a:t>Apples</a:t>
            </a:r>
          </a:p>
          <a:p>
            <a:pPr marL="971550" lvl="1" indent="-514350">
              <a:buAutoNum type="alphaLcParenR"/>
            </a:pPr>
            <a:r>
              <a:rPr lang="en-US" sz="2500" b="1" dirty="0"/>
              <a:t>Blueberries</a:t>
            </a:r>
          </a:p>
          <a:p>
            <a:pPr marL="971550" lvl="1" indent="-514350">
              <a:buAutoNum type="alphaLcParenR"/>
            </a:pPr>
            <a:r>
              <a:rPr lang="en-US" sz="2500" b="1" dirty="0"/>
              <a:t>Cucumbers</a:t>
            </a:r>
          </a:p>
          <a:p>
            <a:pPr marL="971550" lvl="1" indent="-514350">
              <a:buAutoNum type="alphaLcParenR"/>
            </a:pPr>
            <a:r>
              <a:rPr lang="en-US" sz="2500" b="1" dirty="0"/>
              <a:t>Wheat</a:t>
            </a:r>
          </a:p>
          <a:p>
            <a:pPr marL="971550" lvl="1" indent="-514350">
              <a:buAutoNum type="alphaLcParenR"/>
            </a:pPr>
            <a:endParaRPr lang="en-US" dirty="0"/>
          </a:p>
        </p:txBody>
      </p:sp>
    </p:spTree>
    <p:extLst>
      <p:ext uri="{BB962C8B-B14F-4D97-AF65-F5344CB8AC3E}">
        <p14:creationId xmlns:p14="http://schemas.microsoft.com/office/powerpoint/2010/main" val="140834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animClr clrSpc="rgb" dir="cw">
                                      <p:cBhvr>
                                        <p:cTn id="7" dur="500" fill="hold"/>
                                        <p:tgtEl>
                                          <p:spTgt spid="3">
                                            <p:txEl>
                                              <p:pRg st="1" end="1"/>
                                            </p:txEl>
                                          </p:spTgt>
                                        </p:tgtEl>
                                        <p:attrNameLst>
                                          <p:attrName>fillcolor</p:attrName>
                                        </p:attrNameLst>
                                      </p:cBhvr>
                                      <p:to>
                                        <a:schemeClr val="accent2"/>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2" end="2"/>
                                            </p:txEl>
                                          </p:spTgt>
                                        </p:tgtEl>
                                        <p:attrNameLst>
                                          <p:attrName>style.color</p:attrName>
                                        </p:attrNameLst>
                                      </p:cBhvr>
                                      <p:to>
                                        <a:schemeClr val="accent2"/>
                                      </p:to>
                                    </p:animClr>
                                    <p:animClr clrSpc="rgb" dir="cw">
                                      <p:cBhvr>
                                        <p:cTn id="12" dur="500" fill="hold"/>
                                        <p:tgtEl>
                                          <p:spTgt spid="3">
                                            <p:txEl>
                                              <p:pRg st="2" end="2"/>
                                            </p:txEl>
                                          </p:spTgt>
                                        </p:tgtEl>
                                        <p:attrNameLst>
                                          <p:attrName>fillcolor</p:attrName>
                                        </p:attrNameLst>
                                      </p:cBhvr>
                                      <p:to>
                                        <a:schemeClr val="accent2"/>
                                      </p:to>
                                    </p:animClr>
                                    <p:set>
                                      <p:cBhvr>
                                        <p:cTn id="13" dur="500" fill="hold"/>
                                        <p:tgtEl>
                                          <p:spTgt spid="3">
                                            <p:txEl>
                                              <p:pRg st="2" end="2"/>
                                            </p:txEl>
                                          </p:spTgt>
                                        </p:tgtEl>
                                        <p:attrNameLst>
                                          <p:attrName>fill.type</p:attrName>
                                        </p:attrNameLst>
                                      </p:cBhvr>
                                      <p:to>
                                        <p:strVal val="solid"/>
                                      </p:to>
                                    </p:set>
                                    <p:set>
                                      <p:cBhvr>
                                        <p:cTn id="14" dur="500" fill="hold"/>
                                        <p:tgtEl>
                                          <p:spTgt spid="3">
                                            <p:txEl>
                                              <p:pRg st="2" end="2"/>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3" end="3"/>
                                            </p:txEl>
                                          </p:spTgt>
                                        </p:tgtEl>
                                        <p:attrNameLst>
                                          <p:attrName>style.color</p:attrName>
                                        </p:attrNameLst>
                                      </p:cBhvr>
                                      <p:to>
                                        <a:schemeClr val="accent2"/>
                                      </p:to>
                                    </p:animClr>
                                    <p:animClr clrSpc="rgb" dir="cw">
                                      <p:cBhvr>
                                        <p:cTn id="17" dur="500" fill="hold"/>
                                        <p:tgtEl>
                                          <p:spTgt spid="3">
                                            <p:txEl>
                                              <p:pRg st="3" end="3"/>
                                            </p:txEl>
                                          </p:spTgt>
                                        </p:tgtEl>
                                        <p:attrNameLst>
                                          <p:attrName>fillcolor</p:attrName>
                                        </p:attrNameLst>
                                      </p:cBhvr>
                                      <p:to>
                                        <a:schemeClr val="accent2"/>
                                      </p:to>
                                    </p:animClr>
                                    <p:set>
                                      <p:cBhvr>
                                        <p:cTn id="18" dur="500" fill="hold"/>
                                        <p:tgtEl>
                                          <p:spTgt spid="3">
                                            <p:txEl>
                                              <p:pRg st="3" end="3"/>
                                            </p:txEl>
                                          </p:spTgt>
                                        </p:tgtEl>
                                        <p:attrNameLst>
                                          <p:attrName>fill.type</p:attrName>
                                        </p:attrNameLst>
                                      </p:cBhvr>
                                      <p:to>
                                        <p:strVal val="solid"/>
                                      </p:to>
                                    </p:set>
                                    <p:set>
                                      <p:cBhvr>
                                        <p:cTn id="1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502" cy="1536843"/>
          </a:xfrm>
          <a:prstGeom prst="rect">
            <a:avLst/>
          </a:prstGeom>
        </p:spPr>
      </p:pic>
      <p:sp>
        <p:nvSpPr>
          <p:cNvPr id="2" name="Title 1"/>
          <p:cNvSpPr>
            <a:spLocks noGrp="1"/>
          </p:cNvSpPr>
          <p:nvPr>
            <p:ph type="title"/>
          </p:nvPr>
        </p:nvSpPr>
        <p:spPr>
          <a:xfrm>
            <a:off x="2793305" y="518779"/>
            <a:ext cx="3018772" cy="790067"/>
          </a:xfrm>
        </p:spPr>
        <p:txBody>
          <a:bodyPr>
            <a:normAutofit fontScale="90000"/>
          </a:bodyPr>
          <a:lstStyle/>
          <a:p>
            <a:r>
              <a:rPr lang="en-US" sz="3600" b="1" dirty="0"/>
              <a:t>Questions</a:t>
            </a:r>
          </a:p>
        </p:txBody>
      </p:sp>
      <p:sp>
        <p:nvSpPr>
          <p:cNvPr id="3" name="Content Placeholder 2"/>
          <p:cNvSpPr>
            <a:spLocks noGrp="1"/>
          </p:cNvSpPr>
          <p:nvPr>
            <p:ph idx="1"/>
          </p:nvPr>
        </p:nvSpPr>
        <p:spPr>
          <a:xfrm>
            <a:off x="457200" y="2055622"/>
            <a:ext cx="8229600" cy="3103563"/>
          </a:xfrm>
        </p:spPr>
        <p:txBody>
          <a:bodyPr>
            <a:normAutofit lnSpcReduction="10000"/>
          </a:bodyPr>
          <a:lstStyle/>
          <a:p>
            <a:pPr marL="0" indent="0">
              <a:buNone/>
            </a:pPr>
            <a:r>
              <a:rPr lang="en-US" sz="2500" b="1" dirty="0"/>
              <a:t>In addition to honey bees, what other animals can pollinate flowers?</a:t>
            </a:r>
          </a:p>
          <a:p>
            <a:pPr marL="971550" lvl="1" indent="-514350">
              <a:buAutoNum type="alphaLcParenR"/>
            </a:pPr>
            <a:r>
              <a:rPr lang="en-US" sz="2500" b="1" dirty="0"/>
              <a:t>Butterflies</a:t>
            </a:r>
          </a:p>
          <a:p>
            <a:pPr marL="971550" lvl="1" indent="-514350">
              <a:buAutoNum type="alphaLcParenR"/>
            </a:pPr>
            <a:r>
              <a:rPr lang="en-US" sz="2500" b="1" dirty="0"/>
              <a:t>Birds</a:t>
            </a:r>
          </a:p>
          <a:p>
            <a:pPr marL="971550" lvl="1" indent="-514350">
              <a:buAutoNum type="alphaLcParenR"/>
            </a:pPr>
            <a:r>
              <a:rPr lang="en-US" sz="2500" b="1" dirty="0"/>
              <a:t>Bats</a:t>
            </a:r>
          </a:p>
          <a:p>
            <a:pPr marL="971550" lvl="1" indent="-514350">
              <a:buAutoNum type="alphaLcParenR"/>
            </a:pPr>
            <a:r>
              <a:rPr lang="en-US" sz="2500" b="1" dirty="0"/>
              <a:t>Flies</a:t>
            </a:r>
          </a:p>
          <a:p>
            <a:pPr marL="971550" lvl="1" indent="-514350">
              <a:buAutoNum type="alphaLcParenR"/>
            </a:pPr>
            <a:r>
              <a:rPr lang="en-US" sz="2500" b="1" dirty="0"/>
              <a:t>Cattle</a:t>
            </a:r>
          </a:p>
          <a:p>
            <a:pPr marL="971550" lvl="1" indent="-514350">
              <a:buAutoNum type="alphaLcParenR"/>
            </a:pPr>
            <a:endParaRPr lang="en-US" dirty="0"/>
          </a:p>
        </p:txBody>
      </p:sp>
    </p:spTree>
    <p:extLst>
      <p:ext uri="{BB962C8B-B14F-4D97-AF65-F5344CB8AC3E}">
        <p14:creationId xmlns:p14="http://schemas.microsoft.com/office/powerpoint/2010/main" val="33931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animClr clrSpc="rgb" dir="cw">
                                      <p:cBhvr>
                                        <p:cTn id="7" dur="500" fill="hold"/>
                                        <p:tgtEl>
                                          <p:spTgt spid="3">
                                            <p:txEl>
                                              <p:pRg st="1" end="1"/>
                                            </p:txEl>
                                          </p:spTgt>
                                        </p:tgtEl>
                                        <p:attrNameLst>
                                          <p:attrName>fillcolor</p:attrName>
                                        </p:attrNameLst>
                                      </p:cBhvr>
                                      <p:to>
                                        <a:schemeClr val="accent2"/>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2" end="2"/>
                                            </p:txEl>
                                          </p:spTgt>
                                        </p:tgtEl>
                                        <p:attrNameLst>
                                          <p:attrName>style.color</p:attrName>
                                        </p:attrNameLst>
                                      </p:cBhvr>
                                      <p:to>
                                        <a:schemeClr val="accent2"/>
                                      </p:to>
                                    </p:animClr>
                                    <p:animClr clrSpc="rgb" dir="cw">
                                      <p:cBhvr>
                                        <p:cTn id="12" dur="500" fill="hold"/>
                                        <p:tgtEl>
                                          <p:spTgt spid="3">
                                            <p:txEl>
                                              <p:pRg st="2" end="2"/>
                                            </p:txEl>
                                          </p:spTgt>
                                        </p:tgtEl>
                                        <p:attrNameLst>
                                          <p:attrName>fillcolor</p:attrName>
                                        </p:attrNameLst>
                                      </p:cBhvr>
                                      <p:to>
                                        <a:schemeClr val="accent2"/>
                                      </p:to>
                                    </p:animClr>
                                    <p:set>
                                      <p:cBhvr>
                                        <p:cTn id="13" dur="500" fill="hold"/>
                                        <p:tgtEl>
                                          <p:spTgt spid="3">
                                            <p:txEl>
                                              <p:pRg st="2" end="2"/>
                                            </p:txEl>
                                          </p:spTgt>
                                        </p:tgtEl>
                                        <p:attrNameLst>
                                          <p:attrName>fill.type</p:attrName>
                                        </p:attrNameLst>
                                      </p:cBhvr>
                                      <p:to>
                                        <p:strVal val="solid"/>
                                      </p:to>
                                    </p:set>
                                    <p:set>
                                      <p:cBhvr>
                                        <p:cTn id="14" dur="500" fill="hold"/>
                                        <p:tgtEl>
                                          <p:spTgt spid="3">
                                            <p:txEl>
                                              <p:pRg st="2" end="2"/>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3" end="3"/>
                                            </p:txEl>
                                          </p:spTgt>
                                        </p:tgtEl>
                                        <p:attrNameLst>
                                          <p:attrName>style.color</p:attrName>
                                        </p:attrNameLst>
                                      </p:cBhvr>
                                      <p:to>
                                        <a:schemeClr val="accent2"/>
                                      </p:to>
                                    </p:animClr>
                                    <p:animClr clrSpc="rgb" dir="cw">
                                      <p:cBhvr>
                                        <p:cTn id="17" dur="500" fill="hold"/>
                                        <p:tgtEl>
                                          <p:spTgt spid="3">
                                            <p:txEl>
                                              <p:pRg st="3" end="3"/>
                                            </p:txEl>
                                          </p:spTgt>
                                        </p:tgtEl>
                                        <p:attrNameLst>
                                          <p:attrName>fillcolor</p:attrName>
                                        </p:attrNameLst>
                                      </p:cBhvr>
                                      <p:to>
                                        <a:schemeClr val="accent2"/>
                                      </p:to>
                                    </p:animClr>
                                    <p:set>
                                      <p:cBhvr>
                                        <p:cTn id="18" dur="500" fill="hold"/>
                                        <p:tgtEl>
                                          <p:spTgt spid="3">
                                            <p:txEl>
                                              <p:pRg st="3" end="3"/>
                                            </p:txEl>
                                          </p:spTgt>
                                        </p:tgtEl>
                                        <p:attrNameLst>
                                          <p:attrName>fill.type</p:attrName>
                                        </p:attrNameLst>
                                      </p:cBhvr>
                                      <p:to>
                                        <p:strVal val="solid"/>
                                      </p:to>
                                    </p:set>
                                    <p:set>
                                      <p:cBhvr>
                                        <p:cTn id="19" dur="500" fill="hold"/>
                                        <p:tgtEl>
                                          <p:spTgt spid="3">
                                            <p:txEl>
                                              <p:pRg st="3" end="3"/>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3">
                                            <p:txEl>
                                              <p:pRg st="4" end="4"/>
                                            </p:txEl>
                                          </p:spTgt>
                                        </p:tgtEl>
                                        <p:attrNameLst>
                                          <p:attrName>style.color</p:attrName>
                                        </p:attrNameLst>
                                      </p:cBhvr>
                                      <p:to>
                                        <a:schemeClr val="accent2"/>
                                      </p:to>
                                    </p:animClr>
                                    <p:animClr clrSpc="rgb" dir="cw">
                                      <p:cBhvr>
                                        <p:cTn id="22" dur="500" fill="hold"/>
                                        <p:tgtEl>
                                          <p:spTgt spid="3">
                                            <p:txEl>
                                              <p:pRg st="4" end="4"/>
                                            </p:txEl>
                                          </p:spTgt>
                                        </p:tgtEl>
                                        <p:attrNameLst>
                                          <p:attrName>fillcolor</p:attrName>
                                        </p:attrNameLst>
                                      </p:cBhvr>
                                      <p:to>
                                        <a:schemeClr val="accent2"/>
                                      </p:to>
                                    </p:animClr>
                                    <p:set>
                                      <p:cBhvr>
                                        <p:cTn id="23" dur="500" fill="hold"/>
                                        <p:tgtEl>
                                          <p:spTgt spid="3">
                                            <p:txEl>
                                              <p:pRg st="4" end="4"/>
                                            </p:txEl>
                                          </p:spTgt>
                                        </p:tgtEl>
                                        <p:attrNameLst>
                                          <p:attrName>fill.type</p:attrName>
                                        </p:attrNameLst>
                                      </p:cBhvr>
                                      <p:to>
                                        <p:strVal val="solid"/>
                                      </p:to>
                                    </p:set>
                                    <p:set>
                                      <p:cBhvr>
                                        <p:cTn id="24"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502" cy="1346200"/>
          </a:xfrm>
          <a:prstGeom prst="rect">
            <a:avLst/>
          </a:prstGeom>
        </p:spPr>
      </p:pic>
      <p:sp>
        <p:nvSpPr>
          <p:cNvPr id="2" name="Title 1"/>
          <p:cNvSpPr>
            <a:spLocks noGrp="1"/>
          </p:cNvSpPr>
          <p:nvPr>
            <p:ph type="title"/>
          </p:nvPr>
        </p:nvSpPr>
        <p:spPr>
          <a:xfrm>
            <a:off x="2763078" y="272481"/>
            <a:ext cx="3081132" cy="846517"/>
          </a:xfrm>
        </p:spPr>
        <p:txBody>
          <a:bodyPr>
            <a:normAutofit fontScale="90000"/>
          </a:bodyPr>
          <a:lstStyle/>
          <a:p>
            <a:r>
              <a:rPr lang="en-US" sz="3600" b="1" dirty="0"/>
              <a:t>Questions</a:t>
            </a:r>
          </a:p>
        </p:txBody>
      </p:sp>
      <p:sp>
        <p:nvSpPr>
          <p:cNvPr id="3" name="Content Placeholder 2"/>
          <p:cNvSpPr>
            <a:spLocks noGrp="1"/>
          </p:cNvSpPr>
          <p:nvPr>
            <p:ph idx="1"/>
          </p:nvPr>
        </p:nvSpPr>
        <p:spPr>
          <a:xfrm>
            <a:off x="454951" y="1738312"/>
            <a:ext cx="8229600" cy="3103563"/>
          </a:xfrm>
        </p:spPr>
        <p:txBody>
          <a:bodyPr/>
          <a:lstStyle/>
          <a:p>
            <a:pPr marL="0" indent="0">
              <a:buNone/>
            </a:pPr>
            <a:r>
              <a:rPr lang="en-US" sz="2500" b="1" dirty="0"/>
              <a:t>What are the factors affecting pollinator health?</a:t>
            </a:r>
          </a:p>
          <a:p>
            <a:pPr marL="971550" lvl="1" indent="-514350">
              <a:buAutoNum type="alphaLcParenR"/>
            </a:pPr>
            <a:r>
              <a:rPr lang="en-US" sz="2500" b="1" dirty="0"/>
              <a:t>Mites and parasites</a:t>
            </a:r>
          </a:p>
          <a:p>
            <a:pPr marL="971550" lvl="1" indent="-514350">
              <a:buAutoNum type="alphaLcParenR"/>
            </a:pPr>
            <a:r>
              <a:rPr lang="en-US" sz="2500" b="1" dirty="0"/>
              <a:t>Nutrition and forage</a:t>
            </a:r>
          </a:p>
          <a:p>
            <a:pPr marL="971550" lvl="1" indent="-514350">
              <a:buAutoNum type="alphaLcParenR"/>
            </a:pPr>
            <a:r>
              <a:rPr lang="en-US" sz="2500" b="1" dirty="0"/>
              <a:t>Pesticides</a:t>
            </a:r>
          </a:p>
          <a:p>
            <a:pPr marL="971550" lvl="1" indent="-514350">
              <a:buAutoNum type="alphaLcParenR"/>
            </a:pPr>
            <a:r>
              <a:rPr lang="en-US" sz="2500" b="1" dirty="0"/>
              <a:t>A combination of these and/or other factors</a:t>
            </a:r>
          </a:p>
          <a:p>
            <a:pPr marL="971550" lvl="1" indent="-514350">
              <a:buAutoNum type="alphaLcParenR"/>
            </a:pPr>
            <a:endParaRPr lang="en-US" dirty="0"/>
          </a:p>
        </p:txBody>
      </p:sp>
    </p:spTree>
    <p:extLst>
      <p:ext uri="{BB962C8B-B14F-4D97-AF65-F5344CB8AC3E}">
        <p14:creationId xmlns:p14="http://schemas.microsoft.com/office/powerpoint/2010/main" val="24522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chemeClr val="accent2"/>
                                      </p:to>
                                    </p:animClr>
                                    <p:animClr clrSpc="rgb" dir="cw">
                                      <p:cBhvr>
                                        <p:cTn id="7" dur="500" fill="hold"/>
                                        <p:tgtEl>
                                          <p:spTgt spid="3">
                                            <p:txEl>
                                              <p:pRg st="4" end="4"/>
                                            </p:txEl>
                                          </p:spTgt>
                                        </p:tgtEl>
                                        <p:attrNameLst>
                                          <p:attrName>fillcolor</p:attrName>
                                        </p:attrNameLst>
                                      </p:cBhvr>
                                      <p:to>
                                        <a:schemeClr val="accent2"/>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3226"/>
            <a:ext cx="7772400" cy="1219199"/>
          </a:xfrm>
        </p:spPr>
        <p:txBody>
          <a:bodyPr>
            <a:noAutofit/>
          </a:bodyPr>
          <a:lstStyle/>
          <a:p>
            <a:pPr algn="l"/>
            <a:r>
              <a:rPr lang="en-US" sz="3600" dirty="0">
                <a:latin typeface="+mj-lt"/>
              </a:rPr>
              <a:t>Pesticide applicators can help by reducing risks to honey bees and other pollinators</a:t>
            </a:r>
          </a:p>
        </p:txBody>
      </p:sp>
      <p:sp>
        <p:nvSpPr>
          <p:cNvPr id="4" name="TextBox 3"/>
          <p:cNvSpPr txBox="1"/>
          <p:nvPr/>
        </p:nvSpPr>
        <p:spPr>
          <a:xfrm>
            <a:off x="685800" y="2624836"/>
            <a:ext cx="7203533" cy="2292935"/>
          </a:xfrm>
          <a:prstGeom prst="rect">
            <a:avLst/>
          </a:prstGeom>
          <a:noFill/>
        </p:spPr>
        <p:txBody>
          <a:bodyPr wrap="square" rtlCol="0">
            <a:spAutoFit/>
          </a:bodyPr>
          <a:lstStyle/>
          <a:p>
            <a:pPr marL="457200" indent="-457200">
              <a:buFont typeface="Arial" panose="020B0604020202020204" pitchFamily="34" charset="0"/>
              <a:buChar char="•"/>
            </a:pPr>
            <a:r>
              <a:rPr lang="en-US" sz="2500" b="1" dirty="0">
                <a:latin typeface="+mn-lt"/>
              </a:rPr>
              <a:t>Understand How Pesticides Can Harm Bees</a:t>
            </a:r>
          </a:p>
          <a:p>
            <a:pPr marL="457200" indent="-457200">
              <a:buFont typeface="Arial" panose="020B0604020202020204" pitchFamily="34" charset="0"/>
              <a:buChar char="•"/>
            </a:pPr>
            <a:r>
              <a:rPr lang="en-US" sz="2500" b="1" dirty="0">
                <a:latin typeface="+mn-lt"/>
              </a:rPr>
              <a:t>Recognize Pollinator Foraging Habits</a:t>
            </a:r>
          </a:p>
          <a:p>
            <a:pPr marL="457200" indent="-457200">
              <a:buFont typeface="Arial" panose="020B0604020202020204" pitchFamily="34" charset="0"/>
              <a:buChar char="•"/>
            </a:pPr>
            <a:r>
              <a:rPr lang="en-US" sz="2500" b="1" dirty="0">
                <a:latin typeface="+mn-lt"/>
              </a:rPr>
              <a:t>Read the Label</a:t>
            </a:r>
          </a:p>
          <a:p>
            <a:pPr marL="457200" indent="-457200">
              <a:buFont typeface="Arial" panose="020B0604020202020204" pitchFamily="34" charset="0"/>
              <a:buChar char="•"/>
            </a:pPr>
            <a:r>
              <a:rPr lang="en-US" sz="2500" b="1" dirty="0">
                <a:latin typeface="+mn-lt"/>
              </a:rPr>
              <a:t>Use IPM</a:t>
            </a:r>
          </a:p>
          <a:p>
            <a:pPr marL="457200" indent="-457200">
              <a:buFont typeface="Arial" panose="020B0604020202020204" pitchFamily="34" charset="0"/>
              <a:buChar char="•"/>
            </a:pPr>
            <a:r>
              <a:rPr lang="en-US" sz="2500" b="1" dirty="0">
                <a:latin typeface="+mn-lt"/>
              </a:rPr>
              <a:t>Follow Best Management Practices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085" y="3906983"/>
            <a:ext cx="1381047" cy="1612978"/>
          </a:xfrm>
          <a:prstGeom prst="rect">
            <a:avLst/>
          </a:prstGeom>
        </p:spPr>
      </p:pic>
    </p:spTree>
    <p:extLst>
      <p:ext uri="{BB962C8B-B14F-4D97-AF65-F5344CB8AC3E}">
        <p14:creationId xmlns:p14="http://schemas.microsoft.com/office/powerpoint/2010/main" val="22267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6074"/>
            <a:ext cx="8229600" cy="1068387"/>
          </a:xfrm>
        </p:spPr>
        <p:txBody>
          <a:bodyPr>
            <a:normAutofit/>
          </a:bodyPr>
          <a:lstStyle/>
          <a:p>
            <a:r>
              <a:rPr lang="en-US" sz="3600" dirty="0"/>
              <a:t>Did You Know?</a:t>
            </a:r>
          </a:p>
        </p:txBody>
      </p:sp>
      <p:sp>
        <p:nvSpPr>
          <p:cNvPr id="4" name="Content Placeholder 2"/>
          <p:cNvSpPr txBox="1">
            <a:spLocks/>
          </p:cNvSpPr>
          <p:nvPr/>
        </p:nvSpPr>
        <p:spPr>
          <a:xfrm>
            <a:off x="457200" y="1676653"/>
            <a:ext cx="8131507" cy="22722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lumMod val="95000"/>
                    <a:lumOff val="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95000"/>
                    <a:lumOff val="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5000"/>
                    <a:lumOff val="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500" dirty="0"/>
              <a:t>Most pesticides are not toxic to honey bees and other pollinators.</a:t>
            </a:r>
          </a:p>
          <a:p>
            <a:r>
              <a:rPr lang="en-US" sz="2500" dirty="0"/>
              <a:t>As a general rule, insecticides are more toxic to pollinators than fungicides and herbicides.</a:t>
            </a:r>
          </a:p>
          <a:p>
            <a:pPr lvl="1"/>
            <a:r>
              <a:rPr lang="en-US" sz="2500" dirty="0"/>
              <a:t>However, not all insecticides are toxic to pollinators.</a:t>
            </a:r>
          </a:p>
          <a:p>
            <a:pPr marL="457200" lvl="1" indent="0">
              <a:buNone/>
            </a:pPr>
            <a:endParaRPr lang="en-US" dirty="0"/>
          </a:p>
        </p:txBody>
      </p:sp>
      <p:pic>
        <p:nvPicPr>
          <p:cNvPr id="5" name="Picture 4" descr="lettuc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65" y="4054649"/>
            <a:ext cx="3559507" cy="2347277"/>
          </a:xfrm>
          <a:prstGeom prst="rect">
            <a:avLst/>
          </a:prstGeom>
          <a:noFill/>
          <a:ln w="9525">
            <a:noFill/>
            <a:miter lim="800000"/>
            <a:headEnd/>
            <a:tailEnd/>
          </a:ln>
        </p:spPr>
      </p:pic>
      <p:pic>
        <p:nvPicPr>
          <p:cNvPr id="6" name="Picture 5" descr="A_MS0011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909" y="3959938"/>
            <a:ext cx="3664226" cy="2442817"/>
          </a:xfrm>
          <a:prstGeom prst="rect">
            <a:avLst/>
          </a:prstGeom>
          <a:noFill/>
          <a:ln w="9525">
            <a:noFill/>
            <a:miter lim="800000"/>
            <a:headEnd/>
            <a:tailEnd/>
          </a:ln>
        </p:spPr>
      </p:pic>
      <p:sp>
        <p:nvSpPr>
          <p:cNvPr id="3" name="TextBox 2"/>
          <p:cNvSpPr txBox="1"/>
          <p:nvPr/>
        </p:nvSpPr>
        <p:spPr>
          <a:xfrm>
            <a:off x="4184372" y="6246025"/>
            <a:ext cx="574196" cy="261610"/>
          </a:xfrm>
          <a:prstGeom prst="rect">
            <a:avLst/>
          </a:prstGeom>
          <a:noFill/>
        </p:spPr>
        <p:txBody>
          <a:bodyPr wrap="none" rtlCol="0">
            <a:spAutoFit/>
          </a:bodyPr>
          <a:lstStyle/>
          <a:p>
            <a:r>
              <a:rPr lang="en-US" sz="1100" dirty="0" err="1">
                <a:solidFill>
                  <a:schemeClr val="bg1"/>
                </a:solidFill>
              </a:rPr>
              <a:t>UMinn</a:t>
            </a:r>
            <a:endParaRPr lang="en-US" sz="1100" dirty="0">
              <a:solidFill>
                <a:schemeClr val="bg1"/>
              </a:solidFill>
            </a:endParaRPr>
          </a:p>
        </p:txBody>
      </p:sp>
    </p:spTree>
    <p:extLst>
      <p:ext uri="{BB962C8B-B14F-4D97-AF65-F5344CB8AC3E}">
        <p14:creationId xmlns:p14="http://schemas.microsoft.com/office/powerpoint/2010/main" val="11953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572729"/>
            <a:ext cx="7772400" cy="1219199"/>
          </a:xfrm>
        </p:spPr>
        <p:txBody>
          <a:bodyPr>
            <a:normAutofit/>
          </a:bodyPr>
          <a:lstStyle/>
          <a:p>
            <a:pPr algn="l"/>
            <a:r>
              <a:rPr lang="en-US" sz="3600" dirty="0">
                <a:latin typeface="+mj-lt"/>
              </a:rPr>
              <a:t>Pollinator poisoning can occur from:</a:t>
            </a:r>
          </a:p>
        </p:txBody>
      </p:sp>
      <p:sp>
        <p:nvSpPr>
          <p:cNvPr id="4" name="TextBox 3"/>
          <p:cNvSpPr txBox="1"/>
          <p:nvPr/>
        </p:nvSpPr>
        <p:spPr>
          <a:xfrm>
            <a:off x="685800" y="1920412"/>
            <a:ext cx="4726858" cy="3170099"/>
          </a:xfrm>
          <a:prstGeom prst="rect">
            <a:avLst/>
          </a:prstGeom>
          <a:noFill/>
        </p:spPr>
        <p:txBody>
          <a:bodyPr wrap="square" rtlCol="0">
            <a:spAutoFit/>
          </a:bodyPr>
          <a:lstStyle/>
          <a:p>
            <a:pPr marL="457200" indent="-457200">
              <a:buFont typeface="Arial" panose="020B0604020202020204" pitchFamily="34" charset="0"/>
              <a:buChar char="•"/>
            </a:pPr>
            <a:r>
              <a:rPr lang="en-US" sz="2500" b="1" dirty="0">
                <a:solidFill>
                  <a:srgbClr val="00B0F0"/>
                </a:solidFill>
              </a:rPr>
              <a:t>Direct exposure </a:t>
            </a:r>
            <a:r>
              <a:rPr lang="en-US" sz="2500" b="1" dirty="0"/>
              <a:t>during application</a:t>
            </a:r>
          </a:p>
          <a:p>
            <a:pPr marL="457200" indent="-457200">
              <a:buFont typeface="Arial" panose="020B0604020202020204" pitchFamily="34" charset="0"/>
              <a:buChar char="•"/>
            </a:pPr>
            <a:r>
              <a:rPr lang="en-US" sz="2500" b="1" dirty="0">
                <a:solidFill>
                  <a:srgbClr val="00B0F0"/>
                </a:solidFill>
              </a:rPr>
              <a:t>Residues</a:t>
            </a:r>
            <a:r>
              <a:rPr lang="en-US" sz="2500" b="1" dirty="0">
                <a:solidFill>
                  <a:schemeClr val="bg2">
                    <a:lumMod val="25000"/>
                  </a:schemeClr>
                </a:solidFill>
              </a:rPr>
              <a:t> </a:t>
            </a:r>
            <a:r>
              <a:rPr lang="en-US" sz="2500" b="1" dirty="0"/>
              <a:t>picked up through foraging (pollen and nectar) and taken back to the hive</a:t>
            </a:r>
          </a:p>
          <a:p>
            <a:pPr marL="457200" indent="-457200">
              <a:buFont typeface="Arial" panose="020B0604020202020204" pitchFamily="34" charset="0"/>
              <a:buChar char="•"/>
            </a:pPr>
            <a:r>
              <a:rPr lang="en-US" sz="2500" b="1" dirty="0">
                <a:solidFill>
                  <a:srgbClr val="00B0F0"/>
                </a:solidFill>
              </a:rPr>
              <a:t>Residues </a:t>
            </a:r>
            <a:r>
              <a:rPr lang="en-US" sz="2500" b="1" dirty="0"/>
              <a:t>from non-crop plants (ground cover, field edges, ditches, etc.)</a:t>
            </a:r>
          </a:p>
        </p:txBody>
      </p:sp>
      <p:grpSp>
        <p:nvGrpSpPr>
          <p:cNvPr id="5" name="Group 4"/>
          <p:cNvGrpSpPr/>
          <p:nvPr/>
        </p:nvGrpSpPr>
        <p:grpSpPr>
          <a:xfrm>
            <a:off x="5662436" y="1998405"/>
            <a:ext cx="3149042" cy="2904714"/>
            <a:chOff x="4426527" y="1524000"/>
            <a:chExt cx="4565073" cy="421087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527" y="1524000"/>
              <a:ext cx="4488873" cy="4191000"/>
            </a:xfrm>
            <a:prstGeom prst="rect">
              <a:avLst/>
            </a:prstGeom>
            <a:ln w="25400">
              <a:solidFill>
                <a:schemeClr val="accent1">
                  <a:lumMod val="50000"/>
                </a:schemeClr>
              </a:solidFill>
            </a:ln>
          </p:spPr>
        </p:pic>
        <p:sp>
          <p:nvSpPr>
            <p:cNvPr id="7" name="TextBox 6"/>
            <p:cNvSpPr txBox="1"/>
            <p:nvPr/>
          </p:nvSpPr>
          <p:spPr>
            <a:xfrm>
              <a:off x="8001000" y="5519433"/>
              <a:ext cx="990600" cy="215444"/>
            </a:xfrm>
            <a:prstGeom prst="rect">
              <a:avLst/>
            </a:prstGeom>
            <a:noFill/>
          </p:spPr>
          <p:txBody>
            <a:bodyPr wrap="square" rtlCol="0">
              <a:spAutoFit/>
            </a:bodyPr>
            <a:lstStyle/>
            <a:p>
              <a:r>
                <a:rPr lang="en-US" sz="800" dirty="0">
                  <a:solidFill>
                    <a:schemeClr val="bg1"/>
                  </a:solidFill>
                </a:rPr>
                <a:t>iStockphoto.com</a:t>
              </a:r>
            </a:p>
          </p:txBody>
        </p:sp>
      </p:grpSp>
    </p:spTree>
    <p:extLst>
      <p:ext uri="{BB962C8B-B14F-4D97-AF65-F5344CB8AC3E}">
        <p14:creationId xmlns:p14="http://schemas.microsoft.com/office/powerpoint/2010/main" val="325831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221682" cy="949036"/>
          </a:xfrm>
        </p:spPr>
        <p:txBody>
          <a:bodyPr>
            <a:normAutofit/>
          </a:bodyPr>
          <a:lstStyle/>
          <a:p>
            <a:pPr algn="l"/>
            <a:r>
              <a:rPr lang="en-US" sz="3600" dirty="0">
                <a:latin typeface="+mj-lt"/>
              </a:rPr>
              <a:t>Recognize Residual toxicity</a:t>
            </a:r>
          </a:p>
        </p:txBody>
      </p:sp>
      <p:sp>
        <p:nvSpPr>
          <p:cNvPr id="3" name="TextBox 2"/>
          <p:cNvSpPr txBox="1"/>
          <p:nvPr/>
        </p:nvSpPr>
        <p:spPr>
          <a:xfrm>
            <a:off x="685800" y="1904692"/>
            <a:ext cx="3795253" cy="2785378"/>
          </a:xfrm>
          <a:prstGeom prst="rect">
            <a:avLst/>
          </a:prstGeom>
          <a:noFill/>
        </p:spPr>
        <p:txBody>
          <a:bodyPr wrap="square" rtlCol="0">
            <a:spAutoFit/>
          </a:bodyPr>
          <a:lstStyle/>
          <a:p>
            <a:r>
              <a:rPr lang="en-US" sz="2500" dirty="0"/>
              <a:t>Some pesticides remain toxic to bees for some time after the application is made via contact with residues on the treated plant, including bloom. </a:t>
            </a:r>
          </a:p>
          <a:p>
            <a:r>
              <a:rPr lang="en-US" sz="2500" b="1" dirty="0">
                <a:solidFill>
                  <a:srgbClr val="FF0000"/>
                </a:solidFill>
              </a:rPr>
              <a:t>This is residual toxicity.</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420570" y="3047544"/>
            <a:ext cx="3486912" cy="2642616"/>
          </a:xfrm>
          <a:prstGeom prst="rect">
            <a:avLst/>
          </a:prstGeom>
        </p:spPr>
      </p:pic>
    </p:spTree>
    <p:extLst>
      <p:ext uri="{BB962C8B-B14F-4D97-AF65-F5344CB8AC3E}">
        <p14:creationId xmlns:p14="http://schemas.microsoft.com/office/powerpoint/2010/main" val="362127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382" y="470431"/>
            <a:ext cx="7772400" cy="1406237"/>
          </a:xfrm>
        </p:spPr>
        <p:txBody>
          <a:bodyPr>
            <a:normAutofit fontScale="90000"/>
          </a:bodyPr>
          <a:lstStyle/>
          <a:p>
            <a:pPr algn="l"/>
            <a:br>
              <a:rPr lang="en-US" sz="4000" dirty="0">
                <a:solidFill>
                  <a:srgbClr val="FF0066"/>
                </a:solidFill>
                <a:latin typeface="+mj-lt"/>
              </a:rPr>
            </a:br>
            <a:r>
              <a:rPr lang="en-US" sz="4000" dirty="0">
                <a:latin typeface="+mj-lt"/>
              </a:rPr>
              <a:t>This presentation will help you understand:</a:t>
            </a:r>
            <a:br>
              <a:rPr lang="en-US" dirty="0">
                <a:latin typeface="Franklin Gothic Heavy" panose="020B0903020102020204" pitchFamily="34" charset="0"/>
              </a:rPr>
            </a:br>
            <a:br>
              <a:rPr lang="en-US" dirty="0">
                <a:latin typeface="Franklin Gothic Heavy" panose="020B0903020102020204" pitchFamily="34" charset="0"/>
              </a:rPr>
            </a:br>
            <a:endParaRPr lang="en-US" dirty="0">
              <a:latin typeface="Franklin Gothic Heavy" panose="020B0903020102020204" pitchFamily="34" charset="0"/>
            </a:endParaRPr>
          </a:p>
        </p:txBody>
      </p:sp>
      <p:sp>
        <p:nvSpPr>
          <p:cNvPr id="5" name="TextBox 4"/>
          <p:cNvSpPr txBox="1"/>
          <p:nvPr/>
        </p:nvSpPr>
        <p:spPr>
          <a:xfrm>
            <a:off x="332509" y="2090172"/>
            <a:ext cx="7606146" cy="2677656"/>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tx1">
                    <a:lumMod val="75000"/>
                    <a:lumOff val="25000"/>
                  </a:schemeClr>
                </a:solidFill>
              </a:rPr>
              <a:t>The importance and status of pollinators</a:t>
            </a:r>
          </a:p>
          <a:p>
            <a:pPr marL="457200" indent="-457200">
              <a:buFont typeface="Arial" panose="020B0604020202020204" pitchFamily="34" charset="0"/>
              <a:buChar char="•"/>
            </a:pPr>
            <a:r>
              <a:rPr lang="en-US" sz="2400" dirty="0">
                <a:solidFill>
                  <a:schemeClr val="tx1">
                    <a:lumMod val="75000"/>
                    <a:lumOff val="25000"/>
                  </a:schemeClr>
                </a:solidFill>
              </a:rPr>
              <a:t>How pesticide applicators can help protect pollinators</a:t>
            </a:r>
          </a:p>
          <a:p>
            <a:pPr marL="457200" indent="-457200">
              <a:buFont typeface="Arial" panose="020B0604020202020204" pitchFamily="34" charset="0"/>
              <a:buChar char="•"/>
            </a:pPr>
            <a:r>
              <a:rPr lang="en-US" sz="2400" dirty="0">
                <a:solidFill>
                  <a:schemeClr val="tx1">
                    <a:lumMod val="75000"/>
                    <a:lumOff val="25000"/>
                  </a:schemeClr>
                </a:solidFill>
              </a:rPr>
              <a:t>How pesticides can be used to control pests with minimal risks to pollinators</a:t>
            </a:r>
          </a:p>
          <a:p>
            <a:pPr marL="457200" indent="-457200">
              <a:buFont typeface="Arial" panose="020B0604020202020204" pitchFamily="34" charset="0"/>
              <a:buChar char="•"/>
            </a:pPr>
            <a:r>
              <a:rPr lang="en-US" sz="2400" dirty="0">
                <a:solidFill>
                  <a:schemeClr val="tx1">
                    <a:lumMod val="75000"/>
                    <a:lumOff val="25000"/>
                  </a:schemeClr>
                </a:solidFill>
              </a:rPr>
              <a:t>The potential effects of treating crops during the flowering period of the crop and adjacent blooming crops and plants</a:t>
            </a:r>
          </a:p>
        </p:txBody>
      </p:sp>
    </p:spTree>
    <p:extLst>
      <p:ext uri="{BB962C8B-B14F-4D97-AF65-F5344CB8AC3E}">
        <p14:creationId xmlns:p14="http://schemas.microsoft.com/office/powerpoint/2010/main" val="2746578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dirty="0">
                <a:latin typeface="Franklin Gothic Heavy" panose="020B0903020102020204" pitchFamily="34" charset="0"/>
              </a:rPr>
              <a:t> </a:t>
            </a:r>
            <a:r>
              <a:rPr lang="en-US" sz="3600" dirty="0">
                <a:latin typeface="+mj-lt"/>
              </a:rPr>
              <a:t>Extended Residual Toxicity (ERT)</a:t>
            </a:r>
          </a:p>
        </p:txBody>
      </p:sp>
      <p:sp>
        <p:nvSpPr>
          <p:cNvPr id="3" name="TextBox 2"/>
          <p:cNvSpPr txBox="1"/>
          <p:nvPr/>
        </p:nvSpPr>
        <p:spPr>
          <a:xfrm>
            <a:off x="803564" y="1828799"/>
            <a:ext cx="3369103" cy="2785378"/>
          </a:xfrm>
          <a:prstGeom prst="rect">
            <a:avLst/>
          </a:prstGeom>
          <a:noFill/>
        </p:spPr>
        <p:txBody>
          <a:bodyPr wrap="square" rtlCol="0">
            <a:spAutoFit/>
          </a:bodyPr>
          <a:lstStyle/>
          <a:p>
            <a:r>
              <a:rPr lang="en-US" sz="2500" dirty="0"/>
              <a:t>Compounds that remain toxic to bees for an </a:t>
            </a:r>
            <a:r>
              <a:rPr lang="en-US" sz="2500" u="sng" dirty="0"/>
              <a:t>extended</a:t>
            </a:r>
            <a:r>
              <a:rPr lang="en-US" sz="2500" dirty="0"/>
              <a:t> period of time following foliar applications are referred to as </a:t>
            </a:r>
            <a:r>
              <a:rPr lang="en-US" sz="2500" b="1" dirty="0">
                <a:solidFill>
                  <a:srgbClr val="FF0000"/>
                </a:solidFill>
              </a:rPr>
              <a:t>Extended Residual Toxicity or </a:t>
            </a:r>
            <a:r>
              <a:rPr lang="en-US" sz="2500" b="1" dirty="0" err="1">
                <a:solidFill>
                  <a:srgbClr val="FF0000"/>
                </a:solidFill>
              </a:rPr>
              <a:t>ERT</a:t>
            </a:r>
            <a:r>
              <a:rPr lang="en-US" sz="2500" b="1" dirty="0">
                <a:solidFill>
                  <a:srgbClr val="FF0000"/>
                </a:solidFill>
              </a:rPr>
              <a:t>.</a:t>
            </a:r>
          </a:p>
        </p:txBody>
      </p:sp>
      <p:sp>
        <p:nvSpPr>
          <p:cNvPr id="4" name="TextBox 3"/>
          <p:cNvSpPr txBox="1"/>
          <p:nvPr/>
        </p:nvSpPr>
        <p:spPr>
          <a:xfrm>
            <a:off x="4172667" y="4409750"/>
            <a:ext cx="3581400" cy="1246495"/>
          </a:xfrm>
          <a:prstGeom prst="rect">
            <a:avLst/>
          </a:prstGeom>
          <a:noFill/>
        </p:spPr>
        <p:txBody>
          <a:bodyPr wrap="square" rtlCol="0">
            <a:spAutoFit/>
          </a:bodyPr>
          <a:lstStyle/>
          <a:p>
            <a:r>
              <a:rPr lang="en-US" sz="2500" b="1" dirty="0" err="1"/>
              <a:t>ERT</a:t>
            </a:r>
            <a:r>
              <a:rPr lang="en-US" sz="2500" b="1" dirty="0"/>
              <a:t> pesticides may not be applied to blooming crops or weeds.</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84964" y="1828799"/>
            <a:ext cx="3369103" cy="2322576"/>
          </a:xfrm>
          <a:prstGeom prst="rect">
            <a:avLst/>
          </a:prstGeom>
        </p:spPr>
      </p:pic>
    </p:spTree>
    <p:extLst>
      <p:ext uri="{BB962C8B-B14F-4D97-AF65-F5344CB8AC3E}">
        <p14:creationId xmlns:p14="http://schemas.microsoft.com/office/powerpoint/2010/main" val="582127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219199"/>
          </a:xfrm>
        </p:spPr>
        <p:txBody>
          <a:bodyPr>
            <a:normAutofit/>
          </a:bodyPr>
          <a:lstStyle/>
          <a:p>
            <a:pPr algn="l"/>
            <a:r>
              <a:rPr lang="en-US" sz="3600" dirty="0">
                <a:latin typeface="+mj-lt"/>
              </a:rPr>
              <a:t>Pesticides with Extended Residual Toxicity</a:t>
            </a:r>
          </a:p>
        </p:txBody>
      </p:sp>
      <p:sp>
        <p:nvSpPr>
          <p:cNvPr id="3" name="TextBox 2"/>
          <p:cNvSpPr txBox="1"/>
          <p:nvPr/>
        </p:nvSpPr>
        <p:spPr>
          <a:xfrm>
            <a:off x="685800" y="1654621"/>
            <a:ext cx="7924800" cy="2785378"/>
          </a:xfrm>
          <a:prstGeom prst="rect">
            <a:avLst/>
          </a:prstGeom>
          <a:noFill/>
        </p:spPr>
        <p:txBody>
          <a:bodyPr wrap="square" rtlCol="0">
            <a:spAutoFit/>
          </a:bodyPr>
          <a:lstStyle/>
          <a:p>
            <a:r>
              <a:rPr lang="en-US" sz="2500" dirty="0"/>
              <a:t>The </a:t>
            </a:r>
            <a:r>
              <a:rPr lang="en-US" sz="2500" i="1" dirty="0"/>
              <a:t>families</a:t>
            </a:r>
            <a:r>
              <a:rPr lang="en-US" sz="2500" dirty="0"/>
              <a:t> of pesticides most commonly associated with ERT include:</a:t>
            </a:r>
          </a:p>
          <a:p>
            <a:pPr lvl="1"/>
            <a:r>
              <a:rPr lang="en-US" sz="2500" b="1" i="1" dirty="0"/>
              <a:t>Organophosphates</a:t>
            </a:r>
            <a:r>
              <a:rPr lang="en-US" sz="2500" dirty="0"/>
              <a:t> (e.g., </a:t>
            </a:r>
            <a:r>
              <a:rPr lang="en-US" sz="2500" dirty="0" err="1"/>
              <a:t>acephate</a:t>
            </a:r>
            <a:r>
              <a:rPr lang="en-US" sz="2500" dirty="0"/>
              <a:t>, chlorpyrifos, malathion)</a:t>
            </a:r>
            <a:br>
              <a:rPr lang="en-US" sz="2500" dirty="0"/>
            </a:br>
            <a:r>
              <a:rPr lang="en-US" sz="2500" b="1" i="1" dirty="0"/>
              <a:t>Carbamates</a:t>
            </a:r>
            <a:r>
              <a:rPr lang="en-US" sz="2500" dirty="0"/>
              <a:t> (e.g., carbaryl)</a:t>
            </a:r>
            <a:br>
              <a:rPr lang="en-US" sz="2500" dirty="0"/>
            </a:br>
            <a:r>
              <a:rPr lang="en-US" sz="2500" b="1" i="1" dirty="0"/>
              <a:t>Neonicotinoids</a:t>
            </a:r>
            <a:r>
              <a:rPr lang="en-US" sz="2500" dirty="0"/>
              <a:t> (e.g., imidacloprid)</a:t>
            </a:r>
            <a:br>
              <a:rPr lang="en-US" sz="2500" dirty="0"/>
            </a:br>
            <a:r>
              <a:rPr lang="en-US" sz="2500" b="1" i="1" dirty="0"/>
              <a:t>Pyrethroids</a:t>
            </a:r>
            <a:r>
              <a:rPr lang="en-US" sz="2500" dirty="0"/>
              <a:t> (e.g., deltamethrin and cyfluthrin)</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24" t="23987"/>
          <a:stretch/>
        </p:blipFill>
        <p:spPr bwMode="auto">
          <a:xfrm>
            <a:off x="4292551" y="4902735"/>
            <a:ext cx="4742119" cy="18856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192696" y="4603214"/>
            <a:ext cx="4742119" cy="1200329"/>
          </a:xfrm>
          <a:prstGeom prst="rect">
            <a:avLst/>
          </a:prstGeom>
          <a:solidFill>
            <a:schemeClr val="tx2">
              <a:lumMod val="75000"/>
            </a:schemeClr>
          </a:solidFill>
          <a:ln w="38100">
            <a:solidFill>
              <a:schemeClr val="tx1"/>
            </a:solidFill>
          </a:ln>
        </p:spPr>
        <p:txBody>
          <a:bodyPr wrap="square" rtlCol="0">
            <a:spAutoFit/>
          </a:bodyPr>
          <a:lstStyle/>
          <a:p>
            <a:r>
              <a:rPr lang="en-US" sz="2400" dirty="0">
                <a:solidFill>
                  <a:schemeClr val="bg1"/>
                </a:solidFill>
              </a:rPr>
              <a:t>Always read the label to determine </a:t>
            </a:r>
          </a:p>
          <a:p>
            <a:r>
              <a:rPr lang="en-US" sz="2400" dirty="0">
                <a:solidFill>
                  <a:schemeClr val="bg1"/>
                </a:solidFill>
              </a:rPr>
              <a:t>if a pesticide leaves residues </a:t>
            </a:r>
          </a:p>
          <a:p>
            <a:r>
              <a:rPr lang="en-US" sz="2400" dirty="0">
                <a:solidFill>
                  <a:schemeClr val="bg1"/>
                </a:solidFill>
              </a:rPr>
              <a:t>that are toxic to bees!</a:t>
            </a:r>
          </a:p>
        </p:txBody>
      </p:sp>
    </p:spTree>
    <p:extLst>
      <p:ext uri="{BB962C8B-B14F-4D97-AF65-F5344CB8AC3E}">
        <p14:creationId xmlns:p14="http://schemas.microsoft.com/office/powerpoint/2010/main" val="2032265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362"/>
            <a:ext cx="8229600" cy="1068387"/>
          </a:xfrm>
        </p:spPr>
        <p:txBody>
          <a:bodyPr>
            <a:normAutofit/>
          </a:bodyPr>
          <a:lstStyle/>
          <a:p>
            <a:r>
              <a:rPr lang="en-US" sz="3600" dirty="0"/>
              <a:t>A Honey Bee’s (Daily) Life</a:t>
            </a:r>
          </a:p>
        </p:txBody>
      </p:sp>
      <p:grpSp>
        <p:nvGrpSpPr>
          <p:cNvPr id="4" name="Group 3"/>
          <p:cNvGrpSpPr/>
          <p:nvPr/>
        </p:nvGrpSpPr>
        <p:grpSpPr>
          <a:xfrm>
            <a:off x="1507524" y="2061882"/>
            <a:ext cx="6608805" cy="3644107"/>
            <a:chOff x="457200" y="1981200"/>
            <a:chExt cx="8153400" cy="4495800"/>
          </a:xfrm>
        </p:grpSpPr>
        <p:sp>
          <p:nvSpPr>
            <p:cNvPr id="5" name="Line 4"/>
            <p:cNvSpPr>
              <a:spLocks noChangeShapeType="1"/>
            </p:cNvSpPr>
            <p:nvPr/>
          </p:nvSpPr>
          <p:spPr bwMode="auto">
            <a:xfrm>
              <a:off x="1143000" y="1981200"/>
              <a:ext cx="0" cy="3886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ndParaRPr>
            </a:p>
          </p:txBody>
        </p:sp>
        <p:sp>
          <p:nvSpPr>
            <p:cNvPr id="6" name="Line 5"/>
            <p:cNvSpPr>
              <a:spLocks noChangeShapeType="1"/>
            </p:cNvSpPr>
            <p:nvPr/>
          </p:nvSpPr>
          <p:spPr bwMode="auto">
            <a:xfrm>
              <a:off x="457200" y="5638800"/>
              <a:ext cx="81534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ndParaRPr>
            </a:p>
          </p:txBody>
        </p:sp>
        <p:sp>
          <p:nvSpPr>
            <p:cNvPr id="7" name="Text Box 6"/>
            <p:cNvSpPr txBox="1">
              <a:spLocks noChangeArrowheads="1"/>
            </p:cNvSpPr>
            <p:nvPr/>
          </p:nvSpPr>
          <p:spPr bwMode="auto">
            <a:xfrm>
              <a:off x="731861" y="5862257"/>
              <a:ext cx="1100845" cy="461665"/>
            </a:xfrm>
            <a:prstGeom prst="rect">
              <a:avLst/>
            </a:prstGeom>
            <a:noFill/>
            <a:ln>
              <a:noFill/>
            </a:ln>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up</a:t>
              </a:r>
            </a:p>
          </p:txBody>
        </p:sp>
        <p:sp>
          <p:nvSpPr>
            <p:cNvPr id="8" name="Text Box 7"/>
            <p:cNvSpPr txBox="1">
              <a:spLocks noChangeArrowheads="1"/>
            </p:cNvSpPr>
            <p:nvPr/>
          </p:nvSpPr>
          <p:spPr bwMode="auto">
            <a:xfrm>
              <a:off x="6080125" y="5754688"/>
              <a:ext cx="1478803" cy="461665"/>
            </a:xfrm>
            <a:prstGeom prst="rect">
              <a:avLst/>
            </a:prstGeom>
            <a:noFill/>
            <a:ln>
              <a:noFill/>
            </a:ln>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down</a:t>
              </a:r>
            </a:p>
          </p:txBody>
        </p:sp>
        <p:sp>
          <p:nvSpPr>
            <p:cNvPr id="9" name="Line 8"/>
            <p:cNvSpPr>
              <a:spLocks noChangeShapeType="1"/>
            </p:cNvSpPr>
            <p:nvPr/>
          </p:nvSpPr>
          <p:spPr bwMode="auto">
            <a:xfrm>
              <a:off x="6781800" y="1981200"/>
              <a:ext cx="0" cy="3886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ndParaRPr>
            </a:p>
          </p:txBody>
        </p:sp>
        <p:sp>
          <p:nvSpPr>
            <p:cNvPr id="10" name="Text Box 11"/>
            <p:cNvSpPr txBox="1">
              <a:spLocks noChangeArrowheads="1"/>
            </p:cNvSpPr>
            <p:nvPr/>
          </p:nvSpPr>
          <p:spPr bwMode="auto">
            <a:xfrm rot="16200000">
              <a:off x="-206375" y="3087754"/>
              <a:ext cx="1895476" cy="457200"/>
            </a:xfrm>
            <a:prstGeom prst="rect">
              <a:avLst/>
            </a:prstGeom>
            <a:noFill/>
            <a:ln>
              <a:noFill/>
            </a:ln>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 of foragers</a:t>
              </a:r>
            </a:p>
          </p:txBody>
        </p:sp>
        <p:sp>
          <p:nvSpPr>
            <p:cNvPr id="11" name="Text Box 12"/>
            <p:cNvSpPr txBox="1">
              <a:spLocks noChangeArrowheads="1"/>
            </p:cNvSpPr>
            <p:nvPr/>
          </p:nvSpPr>
          <p:spPr bwMode="auto">
            <a:xfrm>
              <a:off x="2743200" y="6019800"/>
              <a:ext cx="2133600" cy="457200"/>
            </a:xfrm>
            <a:prstGeom prst="rect">
              <a:avLst/>
            </a:prstGeom>
            <a:noFill/>
            <a:ln>
              <a:noFill/>
            </a:ln>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dirty="0">
                  <a:latin typeface="Calibri"/>
                </a:rPr>
                <a:t>Time of Day</a:t>
              </a:r>
            </a:p>
          </p:txBody>
        </p:sp>
        <p:sp>
          <p:nvSpPr>
            <p:cNvPr id="12" name="Freeform 13"/>
            <p:cNvSpPr>
              <a:spLocks/>
            </p:cNvSpPr>
            <p:nvPr/>
          </p:nvSpPr>
          <p:spPr bwMode="auto">
            <a:xfrm>
              <a:off x="1371600" y="2870200"/>
              <a:ext cx="5410200" cy="2768600"/>
            </a:xfrm>
            <a:custGeom>
              <a:avLst/>
              <a:gdLst>
                <a:gd name="T0" fmla="*/ 0 w 3408"/>
                <a:gd name="T1" fmla="*/ 1744 h 1744"/>
                <a:gd name="T2" fmla="*/ 1008 w 3408"/>
                <a:gd name="T3" fmla="*/ 736 h 1744"/>
                <a:gd name="T4" fmla="*/ 2352 w 3408"/>
                <a:gd name="T5" fmla="*/ 16 h 1744"/>
                <a:gd name="T6" fmla="*/ 3072 w 3408"/>
                <a:gd name="T7" fmla="*/ 640 h 1744"/>
                <a:gd name="T8" fmla="*/ 3408 w 3408"/>
                <a:gd name="T9" fmla="*/ 1744 h 1744"/>
                <a:gd name="T10" fmla="*/ 0 60000 65536"/>
                <a:gd name="T11" fmla="*/ 0 60000 65536"/>
                <a:gd name="T12" fmla="*/ 0 60000 65536"/>
                <a:gd name="T13" fmla="*/ 0 60000 65536"/>
                <a:gd name="T14" fmla="*/ 0 60000 65536"/>
                <a:gd name="T15" fmla="*/ 0 w 3408"/>
                <a:gd name="T16" fmla="*/ 0 h 1744"/>
                <a:gd name="T17" fmla="*/ 3408 w 3408"/>
                <a:gd name="T18" fmla="*/ 1744 h 1744"/>
              </a:gdLst>
              <a:ahLst/>
              <a:cxnLst>
                <a:cxn ang="T10">
                  <a:pos x="T0" y="T1"/>
                </a:cxn>
                <a:cxn ang="T11">
                  <a:pos x="T2" y="T3"/>
                </a:cxn>
                <a:cxn ang="T12">
                  <a:pos x="T4" y="T5"/>
                </a:cxn>
                <a:cxn ang="T13">
                  <a:pos x="T6" y="T7"/>
                </a:cxn>
                <a:cxn ang="T14">
                  <a:pos x="T8" y="T9"/>
                </a:cxn>
              </a:cxnLst>
              <a:rect l="T15" t="T16" r="T17" b="T18"/>
              <a:pathLst>
                <a:path w="3408" h="1744">
                  <a:moveTo>
                    <a:pt x="0" y="1744"/>
                  </a:moveTo>
                  <a:cubicBezTo>
                    <a:pt x="308" y="1384"/>
                    <a:pt x="616" y="1024"/>
                    <a:pt x="1008" y="736"/>
                  </a:cubicBezTo>
                  <a:cubicBezTo>
                    <a:pt x="1400" y="448"/>
                    <a:pt x="2008" y="32"/>
                    <a:pt x="2352" y="16"/>
                  </a:cubicBezTo>
                  <a:cubicBezTo>
                    <a:pt x="2696" y="0"/>
                    <a:pt x="2896" y="352"/>
                    <a:pt x="3072" y="640"/>
                  </a:cubicBezTo>
                  <a:cubicBezTo>
                    <a:pt x="3248" y="928"/>
                    <a:pt x="3328" y="1336"/>
                    <a:pt x="3408" y="1744"/>
                  </a:cubicBezTo>
                </a:path>
              </a:pathLst>
            </a:custGeom>
            <a:noFill/>
            <a:ln w="9525">
              <a:solidFill>
                <a:schemeClr val="tx1"/>
              </a:solidFill>
              <a:round/>
              <a:headEnd/>
              <a:tailEnd/>
            </a:ln>
          </p:spPr>
          <p:txBody>
            <a:bodyPr wrap="none" anchor="ctr"/>
            <a:lstStyle/>
            <a:p>
              <a:pPr eaLnBrk="0" hangingPunct="0"/>
              <a:endParaRPr lang="en-US" dirty="0">
                <a:latin typeface="Calibri"/>
              </a:endParaRPr>
            </a:p>
          </p:txBody>
        </p:sp>
      </p:grpSp>
      <p:sp>
        <p:nvSpPr>
          <p:cNvPr id="13" name="TextBox 12"/>
          <p:cNvSpPr txBox="1"/>
          <p:nvPr/>
        </p:nvSpPr>
        <p:spPr>
          <a:xfrm>
            <a:off x="980751" y="1521682"/>
            <a:ext cx="7507504" cy="477054"/>
          </a:xfrm>
          <a:prstGeom prst="rect">
            <a:avLst/>
          </a:prstGeom>
          <a:noFill/>
        </p:spPr>
        <p:txBody>
          <a:bodyPr wrap="none" rtlCol="0">
            <a:spAutoFit/>
          </a:bodyPr>
          <a:lstStyle/>
          <a:p>
            <a:r>
              <a:rPr lang="en-US" sz="2500" dirty="0"/>
              <a:t>Honey bees forage sun up to sun down unless it’s raining</a:t>
            </a:r>
          </a:p>
        </p:txBody>
      </p:sp>
      <p:sp>
        <p:nvSpPr>
          <p:cNvPr id="15" name="TextBox 14"/>
          <p:cNvSpPr txBox="1"/>
          <p:nvPr/>
        </p:nvSpPr>
        <p:spPr>
          <a:xfrm>
            <a:off x="7077736" y="6611779"/>
            <a:ext cx="1685077" cy="246221"/>
          </a:xfrm>
          <a:prstGeom prst="rect">
            <a:avLst/>
          </a:prstGeom>
          <a:noFill/>
        </p:spPr>
        <p:txBody>
          <a:bodyPr wrap="none" rtlCol="0">
            <a:spAutoFit/>
          </a:bodyPr>
          <a:lstStyle/>
          <a:p>
            <a:r>
              <a:rPr lang="en-US" sz="1000" dirty="0"/>
              <a:t>Source: Marla </a:t>
            </a:r>
            <a:r>
              <a:rPr lang="en-US" sz="1000" dirty="0" err="1"/>
              <a:t>Spivak</a:t>
            </a:r>
            <a:r>
              <a:rPr lang="en-US" sz="1000" dirty="0"/>
              <a:t>, </a:t>
            </a:r>
            <a:r>
              <a:rPr lang="en-US" sz="1000" dirty="0" err="1"/>
              <a:t>UMinn</a:t>
            </a:r>
            <a:endParaRPr lang="en-US" sz="1000" dirty="0"/>
          </a:p>
        </p:txBody>
      </p:sp>
    </p:spTree>
    <p:extLst>
      <p:ext uri="{BB962C8B-B14F-4D97-AF65-F5344CB8AC3E}">
        <p14:creationId xmlns:p14="http://schemas.microsoft.com/office/powerpoint/2010/main" val="261164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5244"/>
            <a:ext cx="8229600" cy="1068387"/>
          </a:xfrm>
        </p:spPr>
        <p:txBody>
          <a:bodyPr>
            <a:noAutofit/>
          </a:bodyPr>
          <a:lstStyle/>
          <a:p>
            <a:r>
              <a:rPr lang="en-US" sz="3000" dirty="0">
                <a:solidFill>
                  <a:srgbClr val="000000"/>
                </a:solidFill>
                <a:cs typeface="ＭＳ Ｐゴシック" charset="0"/>
              </a:rPr>
              <a:t>Best time for pesticide application:</a:t>
            </a:r>
            <a:br>
              <a:rPr lang="en-US" sz="3000" dirty="0">
                <a:solidFill>
                  <a:srgbClr val="000000"/>
                </a:solidFill>
                <a:cs typeface="ＭＳ Ｐゴシック" charset="0"/>
              </a:rPr>
            </a:br>
            <a:r>
              <a:rPr lang="en-US" sz="3000" dirty="0">
                <a:solidFill>
                  <a:srgbClr val="000000"/>
                </a:solidFill>
                <a:cs typeface="ＭＳ Ｐゴシック" charset="0"/>
              </a:rPr>
              <a:t>Dusk to Dawn</a:t>
            </a:r>
            <a:endParaRPr lang="en-US" sz="3000" dirty="0"/>
          </a:p>
        </p:txBody>
      </p:sp>
      <p:grpSp>
        <p:nvGrpSpPr>
          <p:cNvPr id="4" name="Group 3"/>
          <p:cNvGrpSpPr/>
          <p:nvPr/>
        </p:nvGrpSpPr>
        <p:grpSpPr>
          <a:xfrm>
            <a:off x="1507524" y="2634490"/>
            <a:ext cx="6608805" cy="3644107"/>
            <a:chOff x="457200" y="1981200"/>
            <a:chExt cx="8153400" cy="4495800"/>
          </a:xfrm>
        </p:grpSpPr>
        <p:sp>
          <p:nvSpPr>
            <p:cNvPr id="5" name="Line 4"/>
            <p:cNvSpPr>
              <a:spLocks noChangeShapeType="1"/>
            </p:cNvSpPr>
            <p:nvPr/>
          </p:nvSpPr>
          <p:spPr bwMode="auto">
            <a:xfrm>
              <a:off x="1143000" y="1981200"/>
              <a:ext cx="0" cy="3886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ndParaRPr>
            </a:p>
          </p:txBody>
        </p:sp>
        <p:sp>
          <p:nvSpPr>
            <p:cNvPr id="6" name="Line 5"/>
            <p:cNvSpPr>
              <a:spLocks noChangeShapeType="1"/>
            </p:cNvSpPr>
            <p:nvPr/>
          </p:nvSpPr>
          <p:spPr bwMode="auto">
            <a:xfrm>
              <a:off x="457200" y="5638800"/>
              <a:ext cx="81534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ndParaRPr>
            </a:p>
          </p:txBody>
        </p:sp>
        <p:sp>
          <p:nvSpPr>
            <p:cNvPr id="7" name="Text Box 6"/>
            <p:cNvSpPr txBox="1">
              <a:spLocks noChangeArrowheads="1"/>
            </p:cNvSpPr>
            <p:nvPr/>
          </p:nvSpPr>
          <p:spPr bwMode="auto">
            <a:xfrm>
              <a:off x="741096" y="5651767"/>
              <a:ext cx="1100845" cy="461665"/>
            </a:xfrm>
            <a:prstGeom prst="rect">
              <a:avLst/>
            </a:prstGeom>
            <a:noFill/>
            <a:ln>
              <a:noFill/>
            </a:ln>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up</a:t>
              </a:r>
            </a:p>
          </p:txBody>
        </p:sp>
        <p:sp>
          <p:nvSpPr>
            <p:cNvPr id="8" name="Text Box 7"/>
            <p:cNvSpPr txBox="1">
              <a:spLocks noChangeArrowheads="1"/>
            </p:cNvSpPr>
            <p:nvPr/>
          </p:nvSpPr>
          <p:spPr bwMode="auto">
            <a:xfrm>
              <a:off x="6056302" y="5682537"/>
              <a:ext cx="1478803" cy="461665"/>
            </a:xfrm>
            <a:prstGeom prst="rect">
              <a:avLst/>
            </a:prstGeom>
            <a:noFill/>
            <a:ln>
              <a:noFill/>
            </a:ln>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Sun down</a:t>
              </a:r>
            </a:p>
          </p:txBody>
        </p:sp>
        <p:sp>
          <p:nvSpPr>
            <p:cNvPr id="9" name="Line 8"/>
            <p:cNvSpPr>
              <a:spLocks noChangeShapeType="1"/>
            </p:cNvSpPr>
            <p:nvPr/>
          </p:nvSpPr>
          <p:spPr bwMode="auto">
            <a:xfrm>
              <a:off x="6781800" y="1981200"/>
              <a:ext cx="0" cy="3886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ndParaRPr>
            </a:p>
          </p:txBody>
        </p:sp>
        <p:sp>
          <p:nvSpPr>
            <p:cNvPr id="10" name="Text Box 11"/>
            <p:cNvSpPr txBox="1">
              <a:spLocks noChangeArrowheads="1"/>
            </p:cNvSpPr>
            <p:nvPr/>
          </p:nvSpPr>
          <p:spPr bwMode="auto">
            <a:xfrm rot="-5400000">
              <a:off x="-206375" y="3057526"/>
              <a:ext cx="1895475" cy="457200"/>
            </a:xfrm>
            <a:prstGeom prst="rect">
              <a:avLst/>
            </a:prstGeom>
            <a:noFill/>
            <a:ln>
              <a:noFill/>
            </a:ln>
          </p:spPr>
          <p:txBody>
            <a:bodyPr wrap="none">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dirty="0">
                  <a:latin typeface="Calibri"/>
                </a:rPr>
                <a:t># of foragers</a:t>
              </a:r>
            </a:p>
          </p:txBody>
        </p:sp>
        <p:sp>
          <p:nvSpPr>
            <p:cNvPr id="11" name="Text Box 12"/>
            <p:cNvSpPr txBox="1">
              <a:spLocks noChangeArrowheads="1"/>
            </p:cNvSpPr>
            <p:nvPr/>
          </p:nvSpPr>
          <p:spPr bwMode="auto">
            <a:xfrm>
              <a:off x="2743200" y="6019800"/>
              <a:ext cx="2133600" cy="457200"/>
            </a:xfrm>
            <a:prstGeom prst="rect">
              <a:avLst/>
            </a:prstGeom>
            <a:noFill/>
            <a:ln>
              <a:noFill/>
            </a:ln>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dirty="0">
                  <a:latin typeface="Calibri"/>
                </a:rPr>
                <a:t>Time of Day</a:t>
              </a:r>
            </a:p>
          </p:txBody>
        </p:sp>
        <p:sp>
          <p:nvSpPr>
            <p:cNvPr id="12" name="Freeform 13"/>
            <p:cNvSpPr>
              <a:spLocks/>
            </p:cNvSpPr>
            <p:nvPr/>
          </p:nvSpPr>
          <p:spPr bwMode="auto">
            <a:xfrm>
              <a:off x="1371600" y="2870200"/>
              <a:ext cx="5410200" cy="2768600"/>
            </a:xfrm>
            <a:custGeom>
              <a:avLst/>
              <a:gdLst>
                <a:gd name="T0" fmla="*/ 0 w 3408"/>
                <a:gd name="T1" fmla="*/ 1744 h 1744"/>
                <a:gd name="T2" fmla="*/ 1008 w 3408"/>
                <a:gd name="T3" fmla="*/ 736 h 1744"/>
                <a:gd name="T4" fmla="*/ 2352 w 3408"/>
                <a:gd name="T5" fmla="*/ 16 h 1744"/>
                <a:gd name="T6" fmla="*/ 3072 w 3408"/>
                <a:gd name="T7" fmla="*/ 640 h 1744"/>
                <a:gd name="T8" fmla="*/ 3408 w 3408"/>
                <a:gd name="T9" fmla="*/ 1744 h 1744"/>
                <a:gd name="T10" fmla="*/ 0 60000 65536"/>
                <a:gd name="T11" fmla="*/ 0 60000 65536"/>
                <a:gd name="T12" fmla="*/ 0 60000 65536"/>
                <a:gd name="T13" fmla="*/ 0 60000 65536"/>
                <a:gd name="T14" fmla="*/ 0 60000 65536"/>
                <a:gd name="T15" fmla="*/ 0 w 3408"/>
                <a:gd name="T16" fmla="*/ 0 h 1744"/>
                <a:gd name="T17" fmla="*/ 3408 w 3408"/>
                <a:gd name="T18" fmla="*/ 1744 h 1744"/>
              </a:gdLst>
              <a:ahLst/>
              <a:cxnLst>
                <a:cxn ang="T10">
                  <a:pos x="T0" y="T1"/>
                </a:cxn>
                <a:cxn ang="T11">
                  <a:pos x="T2" y="T3"/>
                </a:cxn>
                <a:cxn ang="T12">
                  <a:pos x="T4" y="T5"/>
                </a:cxn>
                <a:cxn ang="T13">
                  <a:pos x="T6" y="T7"/>
                </a:cxn>
                <a:cxn ang="T14">
                  <a:pos x="T8" y="T9"/>
                </a:cxn>
              </a:cxnLst>
              <a:rect l="T15" t="T16" r="T17" b="T18"/>
              <a:pathLst>
                <a:path w="3408" h="1744">
                  <a:moveTo>
                    <a:pt x="0" y="1744"/>
                  </a:moveTo>
                  <a:cubicBezTo>
                    <a:pt x="308" y="1384"/>
                    <a:pt x="616" y="1024"/>
                    <a:pt x="1008" y="736"/>
                  </a:cubicBezTo>
                  <a:cubicBezTo>
                    <a:pt x="1400" y="448"/>
                    <a:pt x="2008" y="32"/>
                    <a:pt x="2352" y="16"/>
                  </a:cubicBezTo>
                  <a:cubicBezTo>
                    <a:pt x="2696" y="0"/>
                    <a:pt x="2896" y="352"/>
                    <a:pt x="3072" y="640"/>
                  </a:cubicBezTo>
                  <a:cubicBezTo>
                    <a:pt x="3248" y="928"/>
                    <a:pt x="3328" y="1336"/>
                    <a:pt x="3408" y="1744"/>
                  </a:cubicBezTo>
                </a:path>
              </a:pathLst>
            </a:custGeom>
            <a:noFill/>
            <a:ln w="9525">
              <a:solidFill>
                <a:schemeClr val="tx1"/>
              </a:solidFill>
              <a:round/>
              <a:headEnd/>
              <a:tailEnd/>
            </a:ln>
          </p:spPr>
          <p:txBody>
            <a:bodyPr wrap="none" anchor="ctr"/>
            <a:lstStyle/>
            <a:p>
              <a:pPr eaLnBrk="0" hangingPunct="0"/>
              <a:endParaRPr lang="en-US" dirty="0">
                <a:latin typeface="Calibri"/>
              </a:endParaRPr>
            </a:p>
          </p:txBody>
        </p:sp>
      </p:grpSp>
      <p:sp>
        <p:nvSpPr>
          <p:cNvPr id="14" name="Text Box 1044"/>
          <p:cNvSpPr txBox="1">
            <a:spLocks noChangeArrowheads="1"/>
          </p:cNvSpPr>
          <p:nvPr/>
        </p:nvSpPr>
        <p:spPr bwMode="auto">
          <a:xfrm>
            <a:off x="1274419" y="1980820"/>
            <a:ext cx="1066800" cy="641350"/>
          </a:xfrm>
          <a:prstGeom prst="rect">
            <a:avLst/>
          </a:prstGeom>
          <a:solidFill>
            <a:srgbClr val="FFFF00"/>
          </a:solid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dirty="0">
                <a:latin typeface="Calibri"/>
              </a:rPr>
              <a:t>OK if no residue</a:t>
            </a:r>
          </a:p>
        </p:txBody>
      </p:sp>
      <p:grpSp>
        <p:nvGrpSpPr>
          <p:cNvPr id="20" name="Group 19"/>
          <p:cNvGrpSpPr/>
          <p:nvPr/>
        </p:nvGrpSpPr>
        <p:grpSpPr>
          <a:xfrm>
            <a:off x="2688566" y="1987285"/>
            <a:ext cx="6014084" cy="609944"/>
            <a:chOff x="2688566" y="1987285"/>
            <a:chExt cx="6014084" cy="609944"/>
          </a:xfrm>
        </p:grpSpPr>
        <p:sp>
          <p:nvSpPr>
            <p:cNvPr id="15" name="Rectangle 1038"/>
            <p:cNvSpPr>
              <a:spLocks noChangeArrowheads="1"/>
            </p:cNvSpPr>
            <p:nvPr/>
          </p:nvSpPr>
          <p:spPr bwMode="auto">
            <a:xfrm>
              <a:off x="2688566" y="1987629"/>
              <a:ext cx="3956684" cy="609600"/>
            </a:xfrm>
            <a:prstGeom prst="rect">
              <a:avLst/>
            </a:prstGeom>
            <a:solidFill>
              <a:srgbClr val="ED181E"/>
            </a:solidFill>
            <a:ln w="9525">
              <a:solidFill>
                <a:schemeClr val="tx1"/>
              </a:solidFill>
              <a:miter lim="800000"/>
              <a:headEnd/>
              <a:tailEnd/>
            </a:ln>
          </p:spPr>
          <p:txBody>
            <a:bodyPr wrap="none" anchor="ctr"/>
            <a:lstStyle/>
            <a:p>
              <a:pPr algn="ctr" eaLnBrk="0" hangingPunct="0"/>
              <a:r>
                <a:rPr lang="en-US" b="1" dirty="0">
                  <a:solidFill>
                    <a:schemeClr val="bg1"/>
                  </a:solidFill>
                  <a:latin typeface="Calibri"/>
                </a:rPr>
                <a:t>Kills Bees</a:t>
              </a:r>
              <a:endParaRPr lang="en-US" b="1" dirty="0">
                <a:latin typeface="Calibri"/>
              </a:endParaRPr>
            </a:p>
          </p:txBody>
        </p:sp>
        <p:sp>
          <p:nvSpPr>
            <p:cNvPr id="16" name="Rectangle 1037"/>
            <p:cNvSpPr>
              <a:spLocks noChangeArrowheads="1"/>
            </p:cNvSpPr>
            <p:nvPr/>
          </p:nvSpPr>
          <p:spPr bwMode="auto">
            <a:xfrm>
              <a:off x="6645250" y="1987628"/>
              <a:ext cx="914400" cy="609600"/>
            </a:xfrm>
            <a:prstGeom prst="rect">
              <a:avLst/>
            </a:prstGeom>
            <a:solidFill>
              <a:srgbClr val="187534"/>
            </a:solidFill>
            <a:ln w="9525">
              <a:solidFill>
                <a:schemeClr val="tx1"/>
              </a:solidFill>
              <a:miter lim="800000"/>
              <a:headEnd/>
              <a:tailEnd/>
            </a:ln>
          </p:spPr>
          <p:txBody>
            <a:bodyPr wrap="none" anchor="ctr"/>
            <a:lstStyle/>
            <a:p>
              <a:pPr eaLnBrk="0" hangingPunct="0"/>
              <a:r>
                <a:rPr lang="en-US" dirty="0">
                  <a:solidFill>
                    <a:schemeClr val="bg1"/>
                  </a:solidFill>
                  <a:latin typeface="Calibri"/>
                </a:rPr>
                <a:t>  </a:t>
              </a:r>
              <a:r>
                <a:rPr lang="en-US" sz="2000" b="1" i="1" dirty="0">
                  <a:solidFill>
                    <a:schemeClr val="bg1"/>
                  </a:solidFill>
                  <a:latin typeface="Calibri"/>
                </a:rPr>
                <a:t>Best</a:t>
              </a:r>
            </a:p>
          </p:txBody>
        </p:sp>
        <p:sp>
          <p:nvSpPr>
            <p:cNvPr id="17" name="Rectangle 1040"/>
            <p:cNvSpPr>
              <a:spLocks noChangeArrowheads="1"/>
            </p:cNvSpPr>
            <p:nvPr/>
          </p:nvSpPr>
          <p:spPr bwMode="auto">
            <a:xfrm>
              <a:off x="7559650" y="1987285"/>
              <a:ext cx="1143000" cy="609600"/>
            </a:xfrm>
            <a:prstGeom prst="rect">
              <a:avLst/>
            </a:prstGeom>
            <a:solidFill>
              <a:srgbClr val="FFEA18"/>
            </a:solidFill>
            <a:ln w="9525">
              <a:solidFill>
                <a:schemeClr val="tx1"/>
              </a:solidFill>
              <a:miter lim="800000"/>
              <a:headEnd/>
              <a:tailEnd/>
            </a:ln>
          </p:spPr>
          <p:txBody>
            <a:bodyPr wrap="none" anchor="ctr"/>
            <a:lstStyle/>
            <a:p>
              <a:pPr eaLnBrk="0" hangingPunct="0"/>
              <a:r>
                <a:rPr lang="en-US" i="1" dirty="0">
                  <a:latin typeface="Calibri"/>
                </a:rPr>
                <a:t>OK if little</a:t>
              </a:r>
              <a:br>
                <a:rPr lang="en-US" i="1" dirty="0">
                  <a:latin typeface="Calibri"/>
                </a:rPr>
              </a:br>
              <a:r>
                <a:rPr lang="en-US" i="1" dirty="0">
                  <a:latin typeface="Calibri"/>
                </a:rPr>
                <a:t>residue</a:t>
              </a:r>
            </a:p>
          </p:txBody>
        </p:sp>
      </p:grpSp>
      <p:sp>
        <p:nvSpPr>
          <p:cNvPr id="21" name="TextBox 20"/>
          <p:cNvSpPr txBox="1"/>
          <p:nvPr/>
        </p:nvSpPr>
        <p:spPr>
          <a:xfrm>
            <a:off x="7077736" y="6611779"/>
            <a:ext cx="1685077" cy="246221"/>
          </a:xfrm>
          <a:prstGeom prst="rect">
            <a:avLst/>
          </a:prstGeom>
          <a:noFill/>
        </p:spPr>
        <p:txBody>
          <a:bodyPr wrap="none" rtlCol="0">
            <a:spAutoFit/>
          </a:bodyPr>
          <a:lstStyle/>
          <a:p>
            <a:r>
              <a:rPr lang="en-US" sz="1000" dirty="0"/>
              <a:t>Source: Marla </a:t>
            </a:r>
            <a:r>
              <a:rPr lang="en-US" sz="1000" dirty="0" err="1"/>
              <a:t>Spivak</a:t>
            </a:r>
            <a:r>
              <a:rPr lang="en-US" sz="1000" dirty="0"/>
              <a:t>, </a:t>
            </a:r>
            <a:r>
              <a:rPr lang="en-US" sz="1000" dirty="0" err="1"/>
              <a:t>UMinn</a:t>
            </a:r>
            <a:endParaRPr lang="en-US" sz="1000" dirty="0"/>
          </a:p>
        </p:txBody>
      </p:sp>
    </p:spTree>
    <p:extLst>
      <p:ext uri="{BB962C8B-B14F-4D97-AF65-F5344CB8AC3E}">
        <p14:creationId xmlns:p14="http://schemas.microsoft.com/office/powerpoint/2010/main" val="716608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6712527" cy="886691"/>
          </a:xfrm>
        </p:spPr>
        <p:txBody>
          <a:bodyPr>
            <a:normAutofit/>
          </a:bodyPr>
          <a:lstStyle/>
          <a:p>
            <a:pPr algn="l"/>
            <a:r>
              <a:rPr lang="en-US" sz="3600" dirty="0">
                <a:latin typeface="+mj-lt"/>
              </a:rPr>
              <a:t>Pesticides and bloom</a:t>
            </a:r>
          </a:p>
        </p:txBody>
      </p:sp>
      <p:sp>
        <p:nvSpPr>
          <p:cNvPr id="3" name="TextBox 2"/>
          <p:cNvSpPr txBox="1"/>
          <p:nvPr/>
        </p:nvSpPr>
        <p:spPr>
          <a:xfrm>
            <a:off x="484908" y="1745672"/>
            <a:ext cx="7381010" cy="2785378"/>
          </a:xfrm>
          <a:prstGeom prst="rect">
            <a:avLst/>
          </a:prstGeom>
          <a:noFill/>
        </p:spPr>
        <p:txBody>
          <a:bodyPr wrap="square" rtlCol="0">
            <a:spAutoFit/>
          </a:bodyPr>
          <a:lstStyle/>
          <a:p>
            <a:r>
              <a:rPr lang="en-US" sz="2500" dirty="0"/>
              <a:t>When crops or ground cover are in bloom consider using pesticides that have a short activity period (i.e., non-ERT). Preferably apply them between late evening and early morning</a:t>
            </a:r>
          </a:p>
          <a:p>
            <a:endParaRPr lang="en-US" sz="2500" dirty="0"/>
          </a:p>
          <a:p>
            <a:r>
              <a:rPr lang="en-US" sz="2500" b="1" dirty="0"/>
              <a:t>The bottom line: DO NOT apply pesticides that have an ERT during bloom!</a:t>
            </a:r>
          </a:p>
        </p:txBody>
      </p:sp>
    </p:spTree>
    <p:extLst>
      <p:ext uri="{BB962C8B-B14F-4D97-AF65-F5344CB8AC3E}">
        <p14:creationId xmlns:p14="http://schemas.microsoft.com/office/powerpoint/2010/main" val="1589385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219199"/>
          </a:xfrm>
        </p:spPr>
        <p:txBody>
          <a:bodyPr>
            <a:normAutofit/>
          </a:bodyPr>
          <a:lstStyle/>
          <a:p>
            <a:pPr algn="l"/>
            <a:r>
              <a:rPr lang="en-US" sz="3600" dirty="0">
                <a:latin typeface="+mj-lt"/>
              </a:rPr>
              <a:t>Read and understand the label</a:t>
            </a: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253793" y="4275550"/>
            <a:ext cx="2781481" cy="2505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1130596"/>
            <a:ext cx="5715000" cy="4693593"/>
          </a:xfrm>
          <a:prstGeom prst="rect">
            <a:avLst/>
          </a:prstGeom>
          <a:noFill/>
        </p:spPr>
        <p:txBody>
          <a:bodyPr wrap="square" rtlCol="0">
            <a:spAutoFit/>
          </a:bodyPr>
          <a:lstStyle/>
          <a:p>
            <a:r>
              <a:rPr lang="en-US" sz="2500" b="1" dirty="0"/>
              <a:t>Pollinator Protection Statements on the label instruct you to:</a:t>
            </a:r>
          </a:p>
          <a:p>
            <a:pPr marL="285750" indent="-285750">
              <a:buFont typeface="Arial" panose="020B0604020202020204" pitchFamily="34" charset="0"/>
              <a:buChar char="•"/>
            </a:pPr>
            <a:r>
              <a:rPr lang="en-US" sz="2500" dirty="0"/>
              <a:t>Check the status of the application site for the presence of blooming plants and pollinators</a:t>
            </a:r>
          </a:p>
          <a:p>
            <a:pPr marL="285750" indent="-285750">
              <a:buFont typeface="Arial" panose="020B0604020202020204" pitchFamily="34" charset="0"/>
              <a:buChar char="•"/>
            </a:pPr>
            <a:r>
              <a:rPr lang="en-US" sz="2500" dirty="0"/>
              <a:t>Eliminate the exposure of bees and other insect pollinators when they are foraging on pollinator-attractive plants at the application site</a:t>
            </a:r>
          </a:p>
          <a:p>
            <a:pPr marL="285750" indent="-285750">
              <a:buFont typeface="Arial" panose="020B0604020202020204" pitchFamily="34" charset="0"/>
              <a:buChar char="•"/>
            </a:pPr>
            <a:r>
              <a:rPr lang="en-US" sz="2500" dirty="0"/>
              <a:t>Do this BEFORE you schedule an application</a:t>
            </a:r>
          </a:p>
          <a:p>
            <a:endParaRPr lang="en-US" sz="2400" dirty="0"/>
          </a:p>
        </p:txBody>
      </p:sp>
    </p:spTree>
    <p:extLst>
      <p:ext uri="{BB962C8B-B14F-4D97-AF65-F5344CB8AC3E}">
        <p14:creationId xmlns:p14="http://schemas.microsoft.com/office/powerpoint/2010/main" val="39499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6311" y="217567"/>
            <a:ext cx="7772400" cy="1219199"/>
          </a:xfrm>
        </p:spPr>
        <p:txBody>
          <a:bodyPr>
            <a:normAutofit/>
          </a:bodyPr>
          <a:lstStyle/>
          <a:p>
            <a:pPr algn="l"/>
            <a:r>
              <a:rPr lang="en-US" sz="3600" dirty="0">
                <a:latin typeface="+mj-lt"/>
              </a:rPr>
              <a:t>The “Bee Advisory Box”</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11" y="937840"/>
            <a:ext cx="7978861" cy="566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419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60866"/>
            <a:ext cx="7772400" cy="1219199"/>
          </a:xfrm>
        </p:spPr>
        <p:txBody>
          <a:bodyPr>
            <a:noAutofit/>
          </a:bodyPr>
          <a:lstStyle/>
          <a:p>
            <a:pPr algn="l"/>
            <a:r>
              <a:rPr lang="en-US" sz="3600" dirty="0">
                <a:latin typeface="+mj-lt"/>
              </a:rPr>
              <a:t>Pollinator protection statements should inform you of pesticide selection--and application timing--decisions</a:t>
            </a:r>
          </a:p>
        </p:txBody>
      </p:sp>
      <p:sp>
        <p:nvSpPr>
          <p:cNvPr id="3" name="TextBox 2"/>
          <p:cNvSpPr txBox="1"/>
          <p:nvPr/>
        </p:nvSpPr>
        <p:spPr>
          <a:xfrm>
            <a:off x="1066800" y="2709369"/>
            <a:ext cx="4648200" cy="369332"/>
          </a:xfrm>
          <a:prstGeom prst="rect">
            <a:avLst/>
          </a:prstGeom>
          <a:noFill/>
        </p:spPr>
        <p:txBody>
          <a:bodyPr wrap="square" rtlCol="0">
            <a:spAutoFit/>
          </a:bodyPr>
          <a:lstStyle/>
          <a:p>
            <a:endParaRPr lang="en-US"/>
          </a:p>
        </p:txBody>
      </p:sp>
      <p:sp>
        <p:nvSpPr>
          <p:cNvPr id="4" name="TextBox 3"/>
          <p:cNvSpPr txBox="1"/>
          <p:nvPr/>
        </p:nvSpPr>
        <p:spPr>
          <a:xfrm>
            <a:off x="838200" y="2894035"/>
            <a:ext cx="7239000" cy="1246495"/>
          </a:xfrm>
          <a:prstGeom prst="rect">
            <a:avLst/>
          </a:prstGeom>
          <a:noFill/>
        </p:spPr>
        <p:txBody>
          <a:bodyPr wrap="square" rtlCol="0">
            <a:spAutoFit/>
          </a:bodyPr>
          <a:lstStyle/>
          <a:p>
            <a:r>
              <a:rPr lang="en-US" sz="2500" b="1" dirty="0">
                <a:solidFill>
                  <a:srgbClr val="FF0000"/>
                </a:solidFill>
              </a:rPr>
              <a:t>REMEMBER:</a:t>
            </a:r>
            <a:r>
              <a:rPr lang="en-US" sz="2500" b="1" dirty="0">
                <a:solidFill>
                  <a:srgbClr val="FF0066"/>
                </a:solidFill>
              </a:rPr>
              <a:t> </a:t>
            </a:r>
          </a:p>
          <a:p>
            <a:r>
              <a:rPr lang="en-US" sz="2500" dirty="0"/>
              <a:t>Take time, uninterrupted and undisturbed, to read and understand the label</a:t>
            </a:r>
          </a:p>
        </p:txBody>
      </p:sp>
      <p:sp>
        <p:nvSpPr>
          <p:cNvPr id="5" name="TextBox 4"/>
          <p:cNvSpPr txBox="1"/>
          <p:nvPr/>
        </p:nvSpPr>
        <p:spPr>
          <a:xfrm>
            <a:off x="685800" y="4406268"/>
            <a:ext cx="7239000" cy="861774"/>
          </a:xfrm>
          <a:prstGeom prst="rect">
            <a:avLst/>
          </a:prstGeom>
          <a:noFill/>
        </p:spPr>
        <p:txBody>
          <a:bodyPr wrap="square" rtlCol="0">
            <a:spAutoFit/>
          </a:bodyPr>
          <a:lstStyle/>
          <a:p>
            <a:r>
              <a:rPr lang="en-US" sz="2500" b="1" dirty="0">
                <a:solidFill>
                  <a:srgbClr val="00B0F0"/>
                </a:solidFill>
              </a:rPr>
              <a:t>Your actions must protect bees during application (and afterwards!)</a:t>
            </a:r>
            <a:r>
              <a:rPr lang="en-US" sz="2500" dirty="0">
                <a:solidFill>
                  <a:srgbClr val="00B0F0"/>
                </a:solidFill>
              </a:rPr>
              <a:t>.</a:t>
            </a:r>
          </a:p>
        </p:txBody>
      </p:sp>
    </p:spTree>
    <p:extLst>
      <p:ext uri="{BB962C8B-B14F-4D97-AF65-F5344CB8AC3E}">
        <p14:creationId xmlns:p14="http://schemas.microsoft.com/office/powerpoint/2010/main" val="935302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53737"/>
          <a:stretch/>
        </p:blipFill>
        <p:spPr>
          <a:xfrm>
            <a:off x="4498" y="0"/>
            <a:ext cx="9139502" cy="1401417"/>
          </a:xfrm>
          <a:prstGeom prst="rect">
            <a:avLst/>
          </a:prstGeom>
        </p:spPr>
      </p:pic>
      <p:sp>
        <p:nvSpPr>
          <p:cNvPr id="2" name="Title 1"/>
          <p:cNvSpPr>
            <a:spLocks noGrp="1"/>
          </p:cNvSpPr>
          <p:nvPr>
            <p:ph type="title"/>
          </p:nvPr>
        </p:nvSpPr>
        <p:spPr>
          <a:xfrm>
            <a:off x="457200" y="166514"/>
            <a:ext cx="8229600" cy="1068387"/>
          </a:xfrm>
        </p:spPr>
        <p:txBody>
          <a:bodyPr>
            <a:noAutofit/>
          </a:bodyPr>
          <a:lstStyle/>
          <a:p>
            <a:r>
              <a:rPr lang="en-US" sz="3600" b="0" dirty="0"/>
              <a:t>Indiana Pollinator Protection Plan</a:t>
            </a:r>
            <a:endParaRPr lang="en-US" sz="3600" dirty="0"/>
          </a:p>
        </p:txBody>
      </p:sp>
      <p:sp>
        <p:nvSpPr>
          <p:cNvPr id="3" name="Content Placeholder 2"/>
          <p:cNvSpPr>
            <a:spLocks noGrp="1"/>
          </p:cNvSpPr>
          <p:nvPr>
            <p:ph idx="1"/>
          </p:nvPr>
        </p:nvSpPr>
        <p:spPr>
          <a:xfrm>
            <a:off x="457200" y="2041549"/>
            <a:ext cx="8327204" cy="3312845"/>
          </a:xfrm>
        </p:spPr>
        <p:txBody>
          <a:bodyPr>
            <a:normAutofit/>
          </a:bodyPr>
          <a:lstStyle/>
          <a:p>
            <a:r>
              <a:rPr lang="en-US" sz="2500" dirty="0"/>
              <a:t>Growers and applicators should  know if there are pollinators near pesticide application sites.</a:t>
            </a:r>
          </a:p>
          <a:p>
            <a:pPr>
              <a:spcBef>
                <a:spcPts val="1800"/>
              </a:spcBef>
            </a:pPr>
            <a:r>
              <a:rPr lang="en-US" sz="2500" dirty="0"/>
              <a:t>Growers and applicators should identify and contact nearby beekeepers prior to application</a:t>
            </a:r>
          </a:p>
          <a:p>
            <a:pPr>
              <a:spcBef>
                <a:spcPts val="1800"/>
              </a:spcBef>
            </a:pPr>
            <a:r>
              <a:rPr lang="en-US" sz="2500" dirty="0"/>
              <a:t>Growers and applicators should follow Best Management Practices (BMPs) to promote pollinator protection and health</a:t>
            </a:r>
          </a:p>
        </p:txBody>
      </p:sp>
    </p:spTree>
    <p:extLst>
      <p:ext uri="{BB962C8B-B14F-4D97-AF65-F5344CB8AC3E}">
        <p14:creationId xmlns:p14="http://schemas.microsoft.com/office/powerpoint/2010/main" val="111443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9010"/>
            <a:ext cx="7772400" cy="1219199"/>
          </a:xfrm>
        </p:spPr>
        <p:txBody>
          <a:bodyPr>
            <a:normAutofit/>
          </a:bodyPr>
          <a:lstStyle/>
          <a:p>
            <a:pPr algn="l"/>
            <a:r>
              <a:rPr lang="en-US" sz="3600" dirty="0">
                <a:latin typeface="+mj-lt"/>
              </a:rPr>
              <a:t>Key questions to consider</a:t>
            </a:r>
          </a:p>
        </p:txBody>
      </p:sp>
      <p:sp>
        <p:nvSpPr>
          <p:cNvPr id="3" name="TextBox 2"/>
          <p:cNvSpPr txBox="1"/>
          <p:nvPr/>
        </p:nvSpPr>
        <p:spPr>
          <a:xfrm>
            <a:off x="384313" y="1214275"/>
            <a:ext cx="7477991" cy="4708981"/>
          </a:xfrm>
          <a:prstGeom prst="rect">
            <a:avLst/>
          </a:prstGeom>
          <a:noFill/>
        </p:spPr>
        <p:txBody>
          <a:bodyPr wrap="square" rtlCol="0">
            <a:spAutoFit/>
          </a:bodyPr>
          <a:lstStyle/>
          <a:p>
            <a:pPr marL="342900" indent="-342900">
              <a:buFont typeface="Arial" panose="020B0604020202020204" pitchFamily="34" charset="0"/>
              <a:buChar char="•"/>
            </a:pPr>
            <a:r>
              <a:rPr lang="en-US" sz="2500" dirty="0"/>
              <a:t>What is the growth cycle of the crop?</a:t>
            </a:r>
          </a:p>
          <a:p>
            <a:pPr marL="342900" indent="-342900">
              <a:buFont typeface="Arial" panose="020B0604020202020204" pitchFamily="34" charset="0"/>
              <a:buChar char="•"/>
            </a:pPr>
            <a:r>
              <a:rPr lang="en-US" sz="2500" dirty="0">
                <a:solidFill>
                  <a:srgbClr val="00B0F0"/>
                </a:solidFill>
              </a:rPr>
              <a:t>When will the crop be in bloom?</a:t>
            </a:r>
          </a:p>
          <a:p>
            <a:pPr marL="342900" indent="-342900">
              <a:buFont typeface="Arial" panose="020B0604020202020204" pitchFamily="34" charset="0"/>
              <a:buChar char="•"/>
            </a:pPr>
            <a:r>
              <a:rPr lang="en-US" sz="2500" dirty="0"/>
              <a:t>What are the predicted dates that pests will need to be treated?</a:t>
            </a:r>
          </a:p>
          <a:p>
            <a:pPr marL="342900" indent="-342900">
              <a:buFont typeface="Arial" panose="020B0604020202020204" pitchFamily="34" charset="0"/>
              <a:buChar char="•"/>
            </a:pPr>
            <a:r>
              <a:rPr lang="en-US" sz="2500" dirty="0">
                <a:solidFill>
                  <a:srgbClr val="00B0F0"/>
                </a:solidFill>
              </a:rPr>
              <a:t>What else is blooming in or near the field?</a:t>
            </a:r>
          </a:p>
          <a:p>
            <a:pPr marL="800100" lvl="1" indent="-342900">
              <a:buFont typeface="Arial" panose="020B0604020202020204" pitchFamily="34" charset="0"/>
              <a:buChar char="•"/>
            </a:pPr>
            <a:r>
              <a:rPr lang="en-US" sz="2500" dirty="0"/>
              <a:t>Cover crops</a:t>
            </a:r>
          </a:p>
          <a:p>
            <a:pPr marL="800100" lvl="1" indent="-342900">
              <a:buFont typeface="Arial" panose="020B0604020202020204" pitchFamily="34" charset="0"/>
              <a:buChar char="•"/>
            </a:pPr>
            <a:r>
              <a:rPr lang="en-US" sz="2500" dirty="0"/>
              <a:t>Weeds</a:t>
            </a:r>
          </a:p>
          <a:p>
            <a:pPr marL="800100" lvl="1" indent="-342900">
              <a:buFont typeface="Arial" panose="020B0604020202020204" pitchFamily="34" charset="0"/>
              <a:buChar char="•"/>
            </a:pPr>
            <a:r>
              <a:rPr lang="en-US" sz="2500" dirty="0"/>
              <a:t>Fencerow vegetation</a:t>
            </a:r>
          </a:p>
          <a:p>
            <a:pPr marL="800100" lvl="1" indent="-342900">
              <a:buFont typeface="Arial" panose="020B0604020202020204" pitchFamily="34" charset="0"/>
              <a:buChar char="•"/>
            </a:pPr>
            <a:r>
              <a:rPr lang="en-US" sz="2500" dirty="0"/>
              <a:t>Adjacent crops or orchards</a:t>
            </a:r>
          </a:p>
          <a:p>
            <a:pPr marL="342900" indent="-342900">
              <a:buFont typeface="Arial" panose="020B0604020202020204" pitchFamily="34" charset="0"/>
              <a:buChar char="•"/>
            </a:pPr>
            <a:r>
              <a:rPr lang="en-US" sz="2500" dirty="0">
                <a:solidFill>
                  <a:srgbClr val="00B0F0"/>
                </a:solidFill>
              </a:rPr>
              <a:t>What pollinator activity is nearby?</a:t>
            </a:r>
          </a:p>
          <a:p>
            <a:pPr marL="342900" indent="-342900">
              <a:buFont typeface="Arial" panose="020B0604020202020204" pitchFamily="34" charset="0"/>
              <a:buChar char="•"/>
            </a:pPr>
            <a:r>
              <a:rPr lang="en-US" sz="2500" dirty="0"/>
              <a:t>Can (non-crop) blossoms be removed by mowing or other methods before applying bee-toxic pesticides?</a:t>
            </a:r>
          </a:p>
        </p:txBody>
      </p:sp>
    </p:spTree>
    <p:extLst>
      <p:ext uri="{BB962C8B-B14F-4D97-AF65-F5344CB8AC3E}">
        <p14:creationId xmlns:p14="http://schemas.microsoft.com/office/powerpoint/2010/main" val="410338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6797" y="334579"/>
            <a:ext cx="7772400" cy="753662"/>
          </a:xfrm>
        </p:spPr>
        <p:txBody>
          <a:bodyPr>
            <a:normAutofit/>
          </a:bodyPr>
          <a:lstStyle/>
          <a:p>
            <a:pPr algn="l"/>
            <a:r>
              <a:rPr lang="en-US" sz="3600" dirty="0">
                <a:latin typeface="+mj-lt"/>
              </a:rPr>
              <a:t>Why care about pollinators?</a:t>
            </a:r>
          </a:p>
        </p:txBody>
      </p:sp>
      <p:sp>
        <p:nvSpPr>
          <p:cNvPr id="5" name="TextBox 4"/>
          <p:cNvSpPr txBox="1"/>
          <p:nvPr/>
        </p:nvSpPr>
        <p:spPr>
          <a:xfrm>
            <a:off x="3276600" y="1524000"/>
            <a:ext cx="5029200" cy="954107"/>
          </a:xfrm>
          <a:prstGeom prst="rect">
            <a:avLst/>
          </a:prstGeom>
          <a:noFill/>
        </p:spPr>
        <p:txBody>
          <a:bodyPr wrap="square" rtlCol="0">
            <a:spAutoFit/>
          </a:bodyPr>
          <a:lstStyle/>
          <a:p>
            <a:r>
              <a:rPr lang="en-US" sz="2800" b="1" dirty="0"/>
              <a:t>Wild lands and the environment – the value is incalculable</a:t>
            </a:r>
          </a:p>
        </p:txBody>
      </p:sp>
      <p:sp>
        <p:nvSpPr>
          <p:cNvPr id="3" name="TextBox 2"/>
          <p:cNvSpPr txBox="1"/>
          <p:nvPr/>
        </p:nvSpPr>
        <p:spPr>
          <a:xfrm>
            <a:off x="533400" y="1478973"/>
            <a:ext cx="2438400" cy="2769989"/>
          </a:xfrm>
          <a:prstGeom prst="rect">
            <a:avLst/>
          </a:prstGeom>
          <a:noFill/>
        </p:spPr>
        <p:txBody>
          <a:bodyPr wrap="square" rtlCol="0">
            <a:spAutoFit/>
          </a:bodyPr>
          <a:lstStyle/>
          <a:p>
            <a:endParaRPr lang="en-US" sz="2400" dirty="0"/>
          </a:p>
          <a:p>
            <a:r>
              <a:rPr lang="en-US" sz="2400" b="1" dirty="0"/>
              <a:t>80 % of all flowering plants </a:t>
            </a:r>
            <a:r>
              <a:rPr lang="en-US" sz="2400" dirty="0"/>
              <a:t>require animal pollinators</a:t>
            </a:r>
          </a:p>
          <a:p>
            <a:endParaRPr lang="en-US" dirty="0"/>
          </a:p>
          <a:p>
            <a:endParaRPr lang="en-US" dirty="0"/>
          </a:p>
          <a:p>
            <a:endParaRPr lang="en-US" dirty="0"/>
          </a:p>
        </p:txBody>
      </p:sp>
      <p:pic>
        <p:nvPicPr>
          <p:cNvPr id="8" name="Picture 5" descr="Humm on Penst18990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564" y="2614199"/>
            <a:ext cx="4400109" cy="326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33400" y="3583171"/>
            <a:ext cx="2885209" cy="2225347"/>
            <a:chOff x="2667478" y="2310667"/>
            <a:chExt cx="5181122" cy="3370117"/>
          </a:xfrm>
        </p:grpSpPr>
        <p:pic>
          <p:nvPicPr>
            <p:cNvPr id="7" name="Picture 2" descr="C:\Users\wmr11\AppData\Local\Microsoft\Windows\Temporary Internet Files\Content.Outlook\JTWBW3AS\Copy of lepidopterousonbottlebrushbuckey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15" t="680" r="-348" b="-680"/>
            <a:stretch/>
          </p:blipFill>
          <p:spPr bwMode="auto">
            <a:xfrm>
              <a:off x="2924983" y="2310667"/>
              <a:ext cx="4923617" cy="3356516"/>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67478" y="5087958"/>
              <a:ext cx="5181122" cy="592826"/>
            </a:xfrm>
            <a:prstGeom prst="rect">
              <a:avLst/>
            </a:prstGeom>
            <a:noFill/>
          </p:spPr>
          <p:txBody>
            <a:bodyPr wrap="square" rtlCol="0">
              <a:spAutoFit/>
            </a:bodyPr>
            <a:lstStyle/>
            <a:p>
              <a:pPr algn="r"/>
              <a:r>
                <a:rPr lang="en-US" sz="800" dirty="0">
                  <a:solidFill>
                    <a:schemeClr val="bg2">
                      <a:lumMod val="90000"/>
                    </a:schemeClr>
                  </a:solidFill>
                </a:rPr>
                <a:t>Tom Butzler,</a:t>
              </a:r>
              <a:br>
                <a:rPr lang="en-US" sz="800" dirty="0">
                  <a:solidFill>
                    <a:schemeClr val="bg2">
                      <a:lumMod val="90000"/>
                    </a:schemeClr>
                  </a:solidFill>
                </a:rPr>
              </a:br>
              <a:r>
                <a:rPr lang="en-US" sz="800" dirty="0">
                  <a:solidFill>
                    <a:schemeClr val="bg2">
                      <a:lumMod val="90000"/>
                    </a:schemeClr>
                  </a:solidFill>
                </a:rPr>
                <a:t>Penn State Extension</a:t>
              </a:r>
            </a:p>
          </p:txBody>
        </p:sp>
      </p:grpSp>
    </p:spTree>
    <p:extLst>
      <p:ext uri="{BB962C8B-B14F-4D97-AF65-F5344CB8AC3E}">
        <p14:creationId xmlns:p14="http://schemas.microsoft.com/office/powerpoint/2010/main" val="1121641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219199"/>
          </a:xfrm>
        </p:spPr>
        <p:txBody>
          <a:bodyPr>
            <a:normAutofit/>
          </a:bodyPr>
          <a:lstStyle/>
          <a:p>
            <a:pPr algn="l"/>
            <a:r>
              <a:rPr lang="en-US" sz="3600" dirty="0">
                <a:latin typeface="+mj-lt"/>
              </a:rPr>
              <a:t>Know the landscape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521" y="790785"/>
            <a:ext cx="4361688" cy="584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1676400"/>
            <a:ext cx="3581400" cy="2292935"/>
          </a:xfrm>
          <a:prstGeom prst="rect">
            <a:avLst/>
          </a:prstGeom>
          <a:noFill/>
        </p:spPr>
        <p:txBody>
          <a:bodyPr wrap="square" rtlCol="0">
            <a:spAutoFit/>
          </a:bodyPr>
          <a:lstStyle/>
          <a:p>
            <a:pPr marL="285750" indent="-285750">
              <a:buFont typeface="Arial" panose="020B0604020202020204" pitchFamily="34" charset="0"/>
              <a:buChar char="•"/>
            </a:pPr>
            <a:r>
              <a:rPr lang="en-US" sz="2500" b="1" dirty="0"/>
              <a:t>Observe the surroundings</a:t>
            </a:r>
          </a:p>
          <a:p>
            <a:pPr marL="285750" indent="-285750">
              <a:buFont typeface="Arial" panose="020B0604020202020204" pitchFamily="34" charset="0"/>
              <a:buChar char="•"/>
            </a:pPr>
            <a:endParaRPr lang="en-US" sz="2500" b="1" dirty="0"/>
          </a:p>
          <a:p>
            <a:pPr marL="285750" indent="-285750">
              <a:buFont typeface="Arial" panose="020B0604020202020204" pitchFamily="34" charset="0"/>
              <a:buChar char="•"/>
            </a:pPr>
            <a:r>
              <a:rPr lang="en-US" sz="2500" b="1" dirty="0"/>
              <a:t>Observe fields and adjacent areas</a:t>
            </a:r>
          </a:p>
          <a:p>
            <a:endParaRPr lang="en-US" dirty="0"/>
          </a:p>
        </p:txBody>
      </p:sp>
    </p:spTree>
    <p:extLst>
      <p:ext uri="{BB962C8B-B14F-4D97-AF65-F5344CB8AC3E}">
        <p14:creationId xmlns:p14="http://schemas.microsoft.com/office/powerpoint/2010/main" val="1235600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1327"/>
            <a:ext cx="8229600" cy="1068387"/>
          </a:xfrm>
        </p:spPr>
        <p:txBody>
          <a:bodyPr>
            <a:normAutofit/>
          </a:bodyPr>
          <a:lstStyle/>
          <a:p>
            <a:r>
              <a:rPr lang="en-US" sz="3600" dirty="0"/>
              <a:t>Develop an IPM Plan</a:t>
            </a:r>
          </a:p>
        </p:txBody>
      </p:sp>
      <p:sp>
        <p:nvSpPr>
          <p:cNvPr id="3" name="Content Placeholder 2"/>
          <p:cNvSpPr>
            <a:spLocks noGrp="1"/>
          </p:cNvSpPr>
          <p:nvPr>
            <p:ph sz="half" idx="1"/>
          </p:nvPr>
        </p:nvSpPr>
        <p:spPr>
          <a:xfrm>
            <a:off x="870155" y="2109010"/>
            <a:ext cx="7403690" cy="4157663"/>
          </a:xfrm>
        </p:spPr>
        <p:txBody>
          <a:bodyPr>
            <a:normAutofit/>
          </a:bodyPr>
          <a:lstStyle/>
          <a:p>
            <a:r>
              <a:rPr lang="en-US" sz="2500" dirty="0"/>
              <a:t>Use a variety of tools beyond chemical controls only</a:t>
            </a:r>
          </a:p>
          <a:p>
            <a:r>
              <a:rPr lang="en-US" sz="2500" dirty="0"/>
              <a:t>Use pesticides only when needed</a:t>
            </a:r>
          </a:p>
          <a:p>
            <a:r>
              <a:rPr lang="en-US" sz="2500" dirty="0"/>
              <a:t>Determine the need for treatment through pest scouting or monitoring</a:t>
            </a:r>
          </a:p>
          <a:p>
            <a:r>
              <a:rPr lang="en-US" sz="2500" dirty="0"/>
              <a:t>When using pesticides, prevent drift!</a:t>
            </a:r>
          </a:p>
        </p:txBody>
      </p:sp>
    </p:spTree>
    <p:extLst>
      <p:ext uri="{BB962C8B-B14F-4D97-AF65-F5344CB8AC3E}">
        <p14:creationId xmlns:p14="http://schemas.microsoft.com/office/powerpoint/2010/main" val="612500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325" y="609600"/>
            <a:ext cx="8143875" cy="1219199"/>
          </a:xfrm>
        </p:spPr>
        <p:txBody>
          <a:bodyPr>
            <a:normAutofit/>
          </a:bodyPr>
          <a:lstStyle/>
          <a:p>
            <a:pPr algn="l"/>
            <a:r>
              <a:rPr lang="en-US" sz="3600" dirty="0">
                <a:latin typeface="+mj-lt"/>
              </a:rPr>
              <a:t>Cooperate and Communicate with Beekeepers</a:t>
            </a:r>
          </a:p>
        </p:txBody>
      </p:sp>
      <p:sp>
        <p:nvSpPr>
          <p:cNvPr id="3" name="TextBox 2"/>
          <p:cNvSpPr txBox="1"/>
          <p:nvPr/>
        </p:nvSpPr>
        <p:spPr>
          <a:xfrm>
            <a:off x="467139" y="2024893"/>
            <a:ext cx="7884686" cy="2015936"/>
          </a:xfrm>
          <a:prstGeom prst="rect">
            <a:avLst/>
          </a:prstGeom>
          <a:noFill/>
        </p:spPr>
        <p:txBody>
          <a:bodyPr wrap="square" rtlCol="0">
            <a:spAutoFit/>
          </a:bodyPr>
          <a:lstStyle/>
          <a:p>
            <a:pPr marL="457200" indent="-457200">
              <a:buFont typeface="Arial" panose="020B0604020202020204" pitchFamily="34" charset="0"/>
              <a:buChar char="•"/>
            </a:pPr>
            <a:r>
              <a:rPr lang="en-US" sz="2500" dirty="0"/>
              <a:t>Locate beekeepers in the area and open dialogue before problems</a:t>
            </a:r>
          </a:p>
          <a:p>
            <a:pPr marL="457200" indent="-457200">
              <a:buFont typeface="Arial" panose="020B0604020202020204" pitchFamily="34" charset="0"/>
              <a:buChar char="•"/>
            </a:pPr>
            <a:r>
              <a:rPr lang="en-US" sz="2500" dirty="0"/>
              <a:t>Beekeepers and applicators are strongly encouraged to utilize </a:t>
            </a:r>
            <a:r>
              <a:rPr lang="en-US" sz="2500" b="1" i="1" dirty="0" err="1"/>
              <a:t>Driftwatch</a:t>
            </a:r>
            <a:r>
              <a:rPr lang="en-US" sz="2500" dirty="0"/>
              <a:t> crop registry to located managed bee colonies</a:t>
            </a:r>
          </a:p>
        </p:txBody>
      </p:sp>
      <p:sp>
        <p:nvSpPr>
          <p:cNvPr id="5" name="TextBox 4"/>
          <p:cNvSpPr txBox="1"/>
          <p:nvPr/>
        </p:nvSpPr>
        <p:spPr>
          <a:xfrm>
            <a:off x="4572000" y="5922025"/>
            <a:ext cx="3028393" cy="215444"/>
          </a:xfrm>
          <a:prstGeom prst="rect">
            <a:avLst/>
          </a:prstGeom>
          <a:noFill/>
        </p:spPr>
        <p:txBody>
          <a:bodyPr wrap="none" rtlCol="0">
            <a:spAutoFit/>
          </a:bodyPr>
          <a:lstStyle/>
          <a:p>
            <a:r>
              <a:rPr lang="en-US" sz="800" dirty="0"/>
              <a:t>Image source: Coalition for Urban/Rural Environmental Stewardship</a:t>
            </a:r>
          </a:p>
        </p:txBody>
      </p:sp>
      <p:pic>
        <p:nvPicPr>
          <p:cNvPr id="1026" name="Picture 2" descr="http://nebula.wsimg.com/19344483efb314bfc76aa933bff44e9f?AccessKeyId=769406922E8FE3BA6D9C&amp;disposition=0&amp;alloworig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98926"/>
            <a:ext cx="30194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nebula.wsimg.com/1e1566f48844a7fd3c97e6f2df873ae6?AccessKeyId=769406922E8FE3BA6D9C&amp;disposition=0&amp;alloworigin=1"/>
          <p:cNvPicPr>
            <a:picLocks noChangeAspect="1" noChangeArrowheads="1"/>
          </p:cNvPicPr>
          <p:nvPr/>
        </p:nvPicPr>
        <p:blipFill rotWithShape="1">
          <a:blip r:embed="rId4">
            <a:extLst>
              <a:ext uri="{28A0092B-C50C-407E-A947-70E740481C1C}">
                <a14:useLocalDpi xmlns:a14="http://schemas.microsoft.com/office/drawing/2010/main" val="0"/>
              </a:ext>
            </a:extLst>
          </a:blip>
          <a:srcRect r="32538"/>
          <a:stretch/>
        </p:blipFill>
        <p:spPr bwMode="auto">
          <a:xfrm>
            <a:off x="351832" y="4236923"/>
            <a:ext cx="4057650" cy="100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045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13818"/>
            <a:ext cx="8229600" cy="3103563"/>
          </a:xfrm>
        </p:spPr>
        <p:txBody>
          <a:bodyPr/>
          <a:lstStyle/>
          <a:p>
            <a:pPr marL="0" indent="0">
              <a:buNone/>
            </a:pPr>
            <a:r>
              <a:rPr lang="en-US" sz="2500" b="1" dirty="0"/>
              <a:t>What has the EPA recently changed with regard to pesticide labels that will help protect pollinators?</a:t>
            </a:r>
          </a:p>
          <a:p>
            <a:pPr marL="457200" lvl="1" indent="0">
              <a:buNone/>
            </a:pPr>
            <a:r>
              <a:rPr lang="en-US" sz="2500" b="1" dirty="0"/>
              <a:t>a) The color</a:t>
            </a:r>
          </a:p>
          <a:p>
            <a:pPr marL="457200" lvl="1" indent="0">
              <a:buNone/>
            </a:pPr>
            <a:r>
              <a:rPr lang="en-US" sz="2500" b="1" dirty="0"/>
              <a:t>b) Pollinator protection language</a:t>
            </a:r>
          </a:p>
          <a:p>
            <a:pPr marL="457200" lvl="1" indent="0">
              <a:buNone/>
            </a:pPr>
            <a:r>
              <a:rPr lang="en-US" sz="2500" b="1" dirty="0"/>
              <a:t>c) Added a bee hazard icon</a:t>
            </a:r>
          </a:p>
          <a:p>
            <a:pPr marL="457200" lvl="1" indent="0">
              <a:buNone/>
            </a:pPr>
            <a:endParaRPr lang="en-US" dirty="0"/>
          </a:p>
        </p:txBody>
      </p:sp>
      <p:pic>
        <p:nvPicPr>
          <p:cNvPr id="4" name="Picture 3"/>
          <p:cNvPicPr>
            <a:picLocks noChangeAspect="1"/>
          </p:cNvPicPr>
          <p:nvPr/>
        </p:nvPicPr>
        <p:blipFill>
          <a:blip r:embed="rId3"/>
          <a:stretch>
            <a:fillRect/>
          </a:stretch>
        </p:blipFill>
        <p:spPr>
          <a:xfrm>
            <a:off x="0" y="0"/>
            <a:ext cx="9139502" cy="1346200"/>
          </a:xfrm>
          <a:prstGeom prst="rect">
            <a:avLst/>
          </a:prstGeom>
        </p:spPr>
      </p:pic>
      <p:sp>
        <p:nvSpPr>
          <p:cNvPr id="2" name="Title 1"/>
          <p:cNvSpPr>
            <a:spLocks noGrp="1"/>
          </p:cNvSpPr>
          <p:nvPr>
            <p:ph type="title"/>
          </p:nvPr>
        </p:nvSpPr>
        <p:spPr>
          <a:xfrm>
            <a:off x="2852530" y="204001"/>
            <a:ext cx="3091070" cy="823134"/>
          </a:xfrm>
        </p:spPr>
        <p:txBody>
          <a:bodyPr>
            <a:normAutofit fontScale="90000"/>
          </a:bodyPr>
          <a:lstStyle/>
          <a:p>
            <a:r>
              <a:rPr lang="en-US" sz="3600" b="1" dirty="0"/>
              <a:t>Questions</a:t>
            </a:r>
          </a:p>
        </p:txBody>
      </p:sp>
    </p:spTree>
    <p:extLst>
      <p:ext uri="{BB962C8B-B14F-4D97-AF65-F5344CB8AC3E}">
        <p14:creationId xmlns:p14="http://schemas.microsoft.com/office/powerpoint/2010/main" val="28283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3" end="3"/>
                                            </p:txEl>
                                          </p:spTgt>
                                        </p:tgtEl>
                                        <p:attrNameLst>
                                          <p:attrName>style.color</p:attrName>
                                        </p:attrNameLst>
                                      </p:cBhvr>
                                      <p:to>
                                        <a:schemeClr val="accent2"/>
                                      </p:to>
                                    </p:animClr>
                                    <p:animClr clrSpc="rgb" dir="cw">
                                      <p:cBhvr>
                                        <p:cTn id="12" dur="500" fill="hold"/>
                                        <p:tgtEl>
                                          <p:spTgt spid="3">
                                            <p:txEl>
                                              <p:pRg st="3" end="3"/>
                                            </p:txEl>
                                          </p:spTgt>
                                        </p:tgtEl>
                                        <p:attrNameLst>
                                          <p:attrName>fillcolor</p:attrName>
                                        </p:attrNameLst>
                                      </p:cBhvr>
                                      <p:to>
                                        <a:schemeClr val="accent2"/>
                                      </p:to>
                                    </p:animClr>
                                    <p:set>
                                      <p:cBhvr>
                                        <p:cTn id="13" dur="500" fill="hold"/>
                                        <p:tgtEl>
                                          <p:spTgt spid="3">
                                            <p:txEl>
                                              <p:pRg st="3" end="3"/>
                                            </p:txEl>
                                          </p:spTgt>
                                        </p:tgtEl>
                                        <p:attrNameLst>
                                          <p:attrName>fill.type</p:attrName>
                                        </p:attrNameLst>
                                      </p:cBhvr>
                                      <p:to>
                                        <p:strVal val="solid"/>
                                      </p:to>
                                    </p:set>
                                    <p:set>
                                      <p:cBhvr>
                                        <p:cTn id="14"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39502" cy="1346200"/>
          </a:xfrm>
          <a:prstGeom prst="rect">
            <a:avLst/>
          </a:prstGeom>
        </p:spPr>
      </p:pic>
      <p:sp>
        <p:nvSpPr>
          <p:cNvPr id="2" name="Title 1"/>
          <p:cNvSpPr>
            <a:spLocks noGrp="1"/>
          </p:cNvSpPr>
          <p:nvPr>
            <p:ph type="title"/>
          </p:nvPr>
        </p:nvSpPr>
        <p:spPr>
          <a:xfrm>
            <a:off x="2763751" y="316382"/>
            <a:ext cx="3150032" cy="737165"/>
          </a:xfrm>
        </p:spPr>
        <p:txBody>
          <a:bodyPr>
            <a:normAutofit fontScale="90000"/>
          </a:bodyPr>
          <a:lstStyle/>
          <a:p>
            <a:r>
              <a:rPr lang="en-US" sz="3600" b="1" dirty="0"/>
              <a:t>Questions</a:t>
            </a:r>
          </a:p>
        </p:txBody>
      </p:sp>
      <p:sp>
        <p:nvSpPr>
          <p:cNvPr id="3" name="Content Placeholder 2"/>
          <p:cNvSpPr>
            <a:spLocks noGrp="1"/>
          </p:cNvSpPr>
          <p:nvPr>
            <p:ph idx="1"/>
          </p:nvPr>
        </p:nvSpPr>
        <p:spPr>
          <a:xfrm>
            <a:off x="457200" y="1997734"/>
            <a:ext cx="8229600" cy="3103563"/>
          </a:xfrm>
        </p:spPr>
        <p:txBody>
          <a:bodyPr>
            <a:normAutofit/>
          </a:bodyPr>
          <a:lstStyle/>
          <a:p>
            <a:pPr marL="0" indent="0">
              <a:buNone/>
            </a:pPr>
            <a:r>
              <a:rPr lang="en-US" sz="2500" b="1" dirty="0"/>
              <a:t>What does it mean to have foraging bees on the intended application site?</a:t>
            </a:r>
          </a:p>
          <a:p>
            <a:pPr marL="971550" lvl="1" indent="-514350">
              <a:buAutoNum type="alphaLcParenR"/>
            </a:pPr>
            <a:r>
              <a:rPr lang="en-US" sz="2500" b="1" dirty="0"/>
              <a:t>You can apply any pesticide when you like</a:t>
            </a:r>
          </a:p>
          <a:p>
            <a:pPr marL="971550" lvl="1" indent="-514350">
              <a:buAutoNum type="alphaLcParenR"/>
            </a:pPr>
            <a:r>
              <a:rPr lang="en-US" sz="2500" b="1" dirty="0"/>
              <a:t>You can apply non ERT pesticides from dusk until dawn</a:t>
            </a:r>
          </a:p>
          <a:p>
            <a:pPr marL="971550" lvl="1" indent="-514350">
              <a:buAutoNum type="alphaLcParenR"/>
            </a:pPr>
            <a:r>
              <a:rPr lang="en-US" sz="2500" b="1" dirty="0"/>
              <a:t>You should avoid applying pesticides</a:t>
            </a:r>
          </a:p>
        </p:txBody>
      </p:sp>
    </p:spTree>
    <p:extLst>
      <p:ext uri="{BB962C8B-B14F-4D97-AF65-F5344CB8AC3E}">
        <p14:creationId xmlns:p14="http://schemas.microsoft.com/office/powerpoint/2010/main" val="357236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chemeClr val="accent2"/>
                                      </p:to>
                                    </p:animClr>
                                    <p:animClr clrSpc="rgb" dir="cw">
                                      <p:cBhvr>
                                        <p:cTn id="7" dur="500" fill="hold"/>
                                        <p:tgtEl>
                                          <p:spTgt spid="3">
                                            <p:txEl>
                                              <p:pRg st="2" end="2"/>
                                            </p:txEl>
                                          </p:spTgt>
                                        </p:tgtEl>
                                        <p:attrNameLst>
                                          <p:attrName>fillcolor</p:attrName>
                                        </p:attrNameLst>
                                      </p:cBhvr>
                                      <p:to>
                                        <a:schemeClr val="accent2"/>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98" y="0"/>
            <a:ext cx="9139502" cy="1346200"/>
          </a:xfrm>
          <a:prstGeom prst="rect">
            <a:avLst/>
          </a:prstGeom>
        </p:spPr>
      </p:pic>
      <p:sp>
        <p:nvSpPr>
          <p:cNvPr id="2" name="Title 1"/>
          <p:cNvSpPr>
            <a:spLocks noGrp="1"/>
          </p:cNvSpPr>
          <p:nvPr>
            <p:ph type="title"/>
          </p:nvPr>
        </p:nvSpPr>
        <p:spPr>
          <a:xfrm>
            <a:off x="2766000" y="310064"/>
            <a:ext cx="3038451" cy="753423"/>
          </a:xfrm>
        </p:spPr>
        <p:txBody>
          <a:bodyPr>
            <a:normAutofit fontScale="90000"/>
          </a:bodyPr>
          <a:lstStyle/>
          <a:p>
            <a:r>
              <a:rPr lang="en-US" sz="3600" b="1" dirty="0"/>
              <a:t>Questions</a:t>
            </a:r>
          </a:p>
        </p:txBody>
      </p:sp>
      <p:sp>
        <p:nvSpPr>
          <p:cNvPr id="3" name="Content Placeholder 2"/>
          <p:cNvSpPr>
            <a:spLocks noGrp="1"/>
          </p:cNvSpPr>
          <p:nvPr>
            <p:ph idx="1"/>
          </p:nvPr>
        </p:nvSpPr>
        <p:spPr>
          <a:xfrm>
            <a:off x="457200" y="1976051"/>
            <a:ext cx="8229600" cy="3103563"/>
          </a:xfrm>
        </p:spPr>
        <p:txBody>
          <a:bodyPr>
            <a:normAutofit/>
          </a:bodyPr>
          <a:lstStyle/>
          <a:p>
            <a:pPr marL="0" indent="0">
              <a:buNone/>
            </a:pPr>
            <a:r>
              <a:rPr lang="en-US" sz="2500" b="1" dirty="0"/>
              <a:t>When are pollinator poisonings most likely to occur?</a:t>
            </a:r>
          </a:p>
          <a:p>
            <a:pPr marL="971550" lvl="1" indent="-514350">
              <a:buAutoNum type="alphaLcParenR"/>
            </a:pPr>
            <a:r>
              <a:rPr lang="en-US" sz="2500" b="1" dirty="0"/>
              <a:t>Whenever pesticides are used</a:t>
            </a:r>
          </a:p>
          <a:p>
            <a:pPr marL="971550" lvl="1" indent="-514350">
              <a:buAutoNum type="alphaLcParenR"/>
            </a:pPr>
            <a:r>
              <a:rPr lang="en-US" sz="2500" b="1" dirty="0"/>
              <a:t>Whenever pesticides are sprayed from the air</a:t>
            </a:r>
          </a:p>
          <a:p>
            <a:pPr marL="971550" lvl="1" indent="-514350">
              <a:buAutoNum type="alphaLcParenR"/>
            </a:pPr>
            <a:r>
              <a:rPr lang="en-US" sz="2500" b="1" dirty="0"/>
              <a:t>When pesticides are applied to crops during the bloom period</a:t>
            </a:r>
          </a:p>
        </p:txBody>
      </p:sp>
    </p:spTree>
    <p:extLst>
      <p:ext uri="{BB962C8B-B14F-4D97-AF65-F5344CB8AC3E}">
        <p14:creationId xmlns:p14="http://schemas.microsoft.com/office/powerpoint/2010/main" val="41575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chemeClr val="accent2"/>
                                      </p:to>
                                    </p:animClr>
                                    <p:animClr clrSpc="rgb" dir="cw">
                                      <p:cBhvr>
                                        <p:cTn id="7" dur="500" fill="hold"/>
                                        <p:tgtEl>
                                          <p:spTgt spid="3">
                                            <p:txEl>
                                              <p:pRg st="3" end="3"/>
                                            </p:txEl>
                                          </p:spTgt>
                                        </p:tgtEl>
                                        <p:attrNameLst>
                                          <p:attrName>fillcolor</p:attrName>
                                        </p:attrNameLst>
                                      </p:cBhvr>
                                      <p:to>
                                        <a:schemeClr val="accent2"/>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146" y="0"/>
            <a:ext cx="9125707" cy="1344168"/>
          </a:xfrm>
          <a:prstGeom prst="rect">
            <a:avLst/>
          </a:prstGeom>
        </p:spPr>
      </p:pic>
      <p:sp>
        <p:nvSpPr>
          <p:cNvPr id="2" name="Title 1"/>
          <p:cNvSpPr>
            <a:spLocks noGrp="1"/>
          </p:cNvSpPr>
          <p:nvPr>
            <p:ph type="title"/>
          </p:nvPr>
        </p:nvSpPr>
        <p:spPr>
          <a:xfrm>
            <a:off x="2729562" y="380761"/>
            <a:ext cx="3045073" cy="712543"/>
          </a:xfrm>
        </p:spPr>
        <p:txBody>
          <a:bodyPr>
            <a:normAutofit fontScale="90000"/>
          </a:bodyPr>
          <a:lstStyle/>
          <a:p>
            <a:r>
              <a:rPr lang="en-US" sz="3600" b="1" dirty="0"/>
              <a:t>Questions</a:t>
            </a:r>
          </a:p>
        </p:txBody>
      </p:sp>
      <p:sp>
        <p:nvSpPr>
          <p:cNvPr id="3" name="Content Placeholder 2"/>
          <p:cNvSpPr>
            <a:spLocks noGrp="1"/>
          </p:cNvSpPr>
          <p:nvPr>
            <p:ph idx="1"/>
          </p:nvPr>
        </p:nvSpPr>
        <p:spPr>
          <a:xfrm>
            <a:off x="552893" y="1832844"/>
            <a:ext cx="8229600" cy="3103563"/>
          </a:xfrm>
        </p:spPr>
        <p:txBody>
          <a:bodyPr>
            <a:noAutofit/>
          </a:bodyPr>
          <a:lstStyle/>
          <a:p>
            <a:pPr marL="0" indent="0">
              <a:buNone/>
            </a:pPr>
            <a:r>
              <a:rPr lang="en-US" sz="2500" b="1" dirty="0"/>
              <a:t>What additional information might be useful to you when deciding what, where, and when to spray? (indicate all that apply)</a:t>
            </a:r>
          </a:p>
          <a:p>
            <a:pPr marL="971550" lvl="1" indent="-514350">
              <a:buAutoNum type="alphaLcParenR"/>
            </a:pPr>
            <a:r>
              <a:rPr lang="en-US" sz="2500" b="1" dirty="0"/>
              <a:t>Location of the field</a:t>
            </a:r>
          </a:p>
          <a:p>
            <a:pPr marL="971550" lvl="1" indent="-514350">
              <a:buAutoNum type="alphaLcParenR"/>
            </a:pPr>
            <a:r>
              <a:rPr lang="en-US" sz="2500" b="1" dirty="0"/>
              <a:t>What was in the field last year</a:t>
            </a:r>
          </a:p>
          <a:p>
            <a:pPr marL="971550" lvl="1" indent="-514350">
              <a:buAutoNum type="alphaLcParenR"/>
            </a:pPr>
            <a:r>
              <a:rPr lang="en-US" sz="2500" b="1" dirty="0"/>
              <a:t>What is flowering in, around, and downwind of the target field</a:t>
            </a:r>
          </a:p>
          <a:p>
            <a:pPr marL="971550" lvl="1" indent="-514350">
              <a:buAutoNum type="alphaLcParenR"/>
            </a:pPr>
            <a:r>
              <a:rPr lang="en-US" sz="2500" b="1" dirty="0"/>
              <a:t>Are there any sensitive areas (bee yards, natural areas, etc.) downwind of the target field?</a:t>
            </a:r>
          </a:p>
        </p:txBody>
      </p:sp>
    </p:spTree>
    <p:extLst>
      <p:ext uri="{BB962C8B-B14F-4D97-AF65-F5344CB8AC3E}">
        <p14:creationId xmlns:p14="http://schemas.microsoft.com/office/powerpoint/2010/main" val="379121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animClr clrSpc="rgb" dir="cw">
                                      <p:cBhvr>
                                        <p:cTn id="7" dur="500" fill="hold"/>
                                        <p:tgtEl>
                                          <p:spTgt spid="3">
                                            <p:txEl>
                                              <p:pRg st="1" end="1"/>
                                            </p:txEl>
                                          </p:spTgt>
                                        </p:tgtEl>
                                        <p:attrNameLst>
                                          <p:attrName>fillcolor</p:attrName>
                                        </p:attrNameLst>
                                      </p:cBhvr>
                                      <p:to>
                                        <a:schemeClr val="accent2"/>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3">
                                            <p:txEl>
                                              <p:pRg st="3" end="3"/>
                                            </p:txEl>
                                          </p:spTgt>
                                        </p:tgtEl>
                                        <p:attrNameLst>
                                          <p:attrName>style.color</p:attrName>
                                        </p:attrNameLst>
                                      </p:cBhvr>
                                      <p:to>
                                        <a:schemeClr val="accent2"/>
                                      </p:to>
                                    </p:animClr>
                                    <p:animClr clrSpc="rgb" dir="cw">
                                      <p:cBhvr>
                                        <p:cTn id="12" dur="500" fill="hold"/>
                                        <p:tgtEl>
                                          <p:spTgt spid="3">
                                            <p:txEl>
                                              <p:pRg st="3" end="3"/>
                                            </p:txEl>
                                          </p:spTgt>
                                        </p:tgtEl>
                                        <p:attrNameLst>
                                          <p:attrName>fillcolor</p:attrName>
                                        </p:attrNameLst>
                                      </p:cBhvr>
                                      <p:to>
                                        <a:schemeClr val="accent2"/>
                                      </p:to>
                                    </p:animClr>
                                    <p:set>
                                      <p:cBhvr>
                                        <p:cTn id="13" dur="500" fill="hold"/>
                                        <p:tgtEl>
                                          <p:spTgt spid="3">
                                            <p:txEl>
                                              <p:pRg st="3" end="3"/>
                                            </p:txEl>
                                          </p:spTgt>
                                        </p:tgtEl>
                                        <p:attrNameLst>
                                          <p:attrName>fill.type</p:attrName>
                                        </p:attrNameLst>
                                      </p:cBhvr>
                                      <p:to>
                                        <p:strVal val="solid"/>
                                      </p:to>
                                    </p:set>
                                    <p:set>
                                      <p:cBhvr>
                                        <p:cTn id="14" dur="500" fill="hold"/>
                                        <p:tgtEl>
                                          <p:spTgt spid="3">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3">
                                            <p:txEl>
                                              <p:pRg st="4" end="4"/>
                                            </p:txEl>
                                          </p:spTgt>
                                        </p:tgtEl>
                                        <p:attrNameLst>
                                          <p:attrName>style.color</p:attrName>
                                        </p:attrNameLst>
                                      </p:cBhvr>
                                      <p:to>
                                        <a:schemeClr val="accent2"/>
                                      </p:to>
                                    </p:animClr>
                                    <p:animClr clrSpc="rgb" dir="cw">
                                      <p:cBhvr>
                                        <p:cTn id="17" dur="500" fill="hold"/>
                                        <p:tgtEl>
                                          <p:spTgt spid="3">
                                            <p:txEl>
                                              <p:pRg st="4" end="4"/>
                                            </p:txEl>
                                          </p:spTgt>
                                        </p:tgtEl>
                                        <p:attrNameLst>
                                          <p:attrName>fillcolor</p:attrName>
                                        </p:attrNameLst>
                                      </p:cBhvr>
                                      <p:to>
                                        <a:schemeClr val="accent2"/>
                                      </p:to>
                                    </p:animClr>
                                    <p:set>
                                      <p:cBhvr>
                                        <p:cTn id="18" dur="500" fill="hold"/>
                                        <p:tgtEl>
                                          <p:spTgt spid="3">
                                            <p:txEl>
                                              <p:pRg st="4" end="4"/>
                                            </p:txEl>
                                          </p:spTgt>
                                        </p:tgtEl>
                                        <p:attrNameLst>
                                          <p:attrName>fill.type</p:attrName>
                                        </p:attrNameLst>
                                      </p:cBhvr>
                                      <p:to>
                                        <p:strVal val="solid"/>
                                      </p:to>
                                    </p:set>
                                    <p:set>
                                      <p:cBhvr>
                                        <p:cTn id="19"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549" y="459345"/>
            <a:ext cx="7772400" cy="2086333"/>
          </a:xfrm>
        </p:spPr>
        <p:txBody>
          <a:bodyPr anchor="t">
            <a:normAutofit fontScale="90000"/>
          </a:bodyPr>
          <a:lstStyle/>
          <a:p>
            <a:pPr algn="l">
              <a:spcBef>
                <a:spcPts val="1800"/>
              </a:spcBef>
            </a:pPr>
            <a:r>
              <a:rPr lang="en-US" sz="3600" dirty="0">
                <a:latin typeface="+mj-lt"/>
              </a:rPr>
              <a:t>Credit</a:t>
            </a:r>
            <a:br>
              <a:rPr lang="en-US" sz="3600" dirty="0">
                <a:latin typeface="+mj-lt"/>
              </a:rPr>
            </a:br>
            <a:br>
              <a:rPr lang="en-US" sz="3600" dirty="0">
                <a:latin typeface="+mj-lt"/>
              </a:rPr>
            </a:br>
            <a:r>
              <a:rPr lang="en-US" sz="3600" dirty="0">
                <a:latin typeface="+mj-lt"/>
              </a:rPr>
              <a:t> </a:t>
            </a:r>
            <a:br>
              <a:rPr lang="en-US" dirty="0">
                <a:latin typeface="Franklin Gothic Heavy" panose="020B0903020102020204" pitchFamily="34" charset="0"/>
              </a:rPr>
            </a:br>
            <a:br>
              <a:rPr lang="en-US" sz="800" dirty="0">
                <a:latin typeface="Franklin Gothic Heavy" panose="020B0903020102020204" pitchFamily="34" charset="0"/>
              </a:rPr>
            </a:br>
            <a:br>
              <a:rPr lang="en-US" sz="800" dirty="0">
                <a:latin typeface="Franklin Gothic Heavy" panose="020B0903020102020204" pitchFamily="34" charset="0"/>
              </a:rPr>
            </a:br>
            <a:br>
              <a:rPr lang="en-US" dirty="0">
                <a:latin typeface="Franklin Gothic Heavy" panose="020B0903020102020204" pitchFamily="34" charset="0"/>
              </a:rPr>
            </a:br>
            <a:r>
              <a:rPr lang="en-US" sz="3600" dirty="0">
                <a:latin typeface="+mj-lt"/>
              </a:rPr>
              <a:t>Resources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9"/>
          <a:stretch/>
        </p:blipFill>
        <p:spPr bwMode="auto">
          <a:xfrm>
            <a:off x="6011694" y="4482735"/>
            <a:ext cx="3210128" cy="237526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2549" y="2636074"/>
            <a:ext cx="7592360" cy="3139321"/>
          </a:xfrm>
          <a:prstGeom prst="rect">
            <a:avLst/>
          </a:prstGeom>
          <a:noFill/>
        </p:spPr>
        <p:txBody>
          <a:bodyPr wrap="square" rtlCol="0">
            <a:spAutoFit/>
          </a:bodyPr>
          <a:lstStyle/>
          <a:p>
            <a:r>
              <a:rPr lang="en-US" dirty="0"/>
              <a:t>Indiana Pollinator Protection Plan (P3) Activities, Office of Indiana State Chemist</a:t>
            </a:r>
          </a:p>
          <a:p>
            <a:endParaRPr lang="en-US" dirty="0"/>
          </a:p>
          <a:p>
            <a:r>
              <a:rPr lang="en-US" dirty="0"/>
              <a:t>Pollinators and Pesticide Stewardship. Penn State Pesticide Education Program. extension.psu.edu/pesticide-education</a:t>
            </a:r>
            <a:br>
              <a:rPr lang="en-US" dirty="0"/>
            </a:br>
            <a:br>
              <a:rPr lang="en-US" dirty="0"/>
            </a:br>
            <a:r>
              <a:rPr lang="en-US" dirty="0"/>
              <a:t>Protecting Pollinators, A Training Module for Certified Pesticide Applicators. </a:t>
            </a:r>
            <a:br>
              <a:rPr lang="en-US" dirty="0"/>
            </a:br>
            <a:r>
              <a:rPr lang="en-US" dirty="0"/>
              <a:t>North American Pollinator Protection Campaign.</a:t>
            </a:r>
          </a:p>
          <a:p>
            <a:endParaRPr lang="en-US" dirty="0"/>
          </a:p>
          <a:p>
            <a:r>
              <a:rPr lang="en-US" dirty="0"/>
              <a:t>Photos and Text were extracted from a presentation entitled, </a:t>
            </a:r>
          </a:p>
          <a:p>
            <a:r>
              <a:rPr lang="en-US" dirty="0"/>
              <a:t>Bees: Protecting our Pollinators.</a:t>
            </a:r>
          </a:p>
          <a:p>
            <a:r>
              <a:rPr lang="en-US" dirty="0"/>
              <a:t>Marla </a:t>
            </a:r>
            <a:r>
              <a:rPr lang="en-US" dirty="0" err="1"/>
              <a:t>Spivak</a:t>
            </a:r>
            <a:r>
              <a:rPr lang="en-US" dirty="0"/>
              <a:t>, PhD, University of Minnesota.</a:t>
            </a:r>
          </a:p>
        </p:txBody>
      </p:sp>
      <p:sp>
        <p:nvSpPr>
          <p:cNvPr id="7" name="TextBox 6"/>
          <p:cNvSpPr txBox="1"/>
          <p:nvPr/>
        </p:nvSpPr>
        <p:spPr>
          <a:xfrm>
            <a:off x="512549" y="902346"/>
            <a:ext cx="7298762" cy="1200329"/>
          </a:xfrm>
          <a:prstGeom prst="rect">
            <a:avLst/>
          </a:prstGeom>
          <a:noFill/>
        </p:spPr>
        <p:txBody>
          <a:bodyPr wrap="square" rtlCol="0">
            <a:spAutoFit/>
          </a:bodyPr>
          <a:lstStyle/>
          <a:p>
            <a:r>
              <a:rPr lang="en-US" dirty="0">
                <a:cs typeface="Arial" panose="020B0604020202020204" pitchFamily="34" charset="0"/>
              </a:rPr>
              <a:t>This presentation was developed for the </a:t>
            </a:r>
            <a:r>
              <a:rPr lang="en-US" b="1" dirty="0">
                <a:cs typeface="Arial" panose="020B0604020202020204" pitchFamily="34" charset="0"/>
              </a:rPr>
              <a:t>Private Applicator Recertification Program</a:t>
            </a:r>
            <a:r>
              <a:rPr lang="en-US" dirty="0">
                <a:cs typeface="Arial" panose="020B0604020202020204" pitchFamily="34" charset="0"/>
              </a:rPr>
              <a:t>, 2015-2017.</a:t>
            </a:r>
          </a:p>
          <a:p>
            <a:r>
              <a:rPr lang="en-US" dirty="0">
                <a:cs typeface="Arial" panose="020B0604020202020204" pitchFamily="34" charset="0"/>
              </a:rPr>
              <a:t>By Bill Skelton, Haywood County Cooperative </a:t>
            </a:r>
          </a:p>
          <a:p>
            <a:r>
              <a:rPr lang="en-US" dirty="0">
                <a:cs typeface="Arial" panose="020B0604020202020204" pitchFamily="34" charset="0"/>
              </a:rPr>
              <a:t>Extension and Wayne Buhler, NC State Univ.</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16758" y="138189"/>
            <a:ext cx="1247775" cy="1457325"/>
          </a:xfrm>
          <a:prstGeom prst="rect">
            <a:avLst/>
          </a:prstGeom>
        </p:spPr>
      </p:pic>
    </p:spTree>
    <p:extLst>
      <p:ext uri="{BB962C8B-B14F-4D97-AF65-F5344CB8AC3E}">
        <p14:creationId xmlns:p14="http://schemas.microsoft.com/office/powerpoint/2010/main" val="38253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544939"/>
          </a:xfrm>
        </p:spPr>
        <p:txBody>
          <a:bodyPr>
            <a:normAutofit/>
          </a:bodyPr>
          <a:lstStyle/>
          <a:p>
            <a:pPr algn="l"/>
            <a:r>
              <a:rPr lang="en-US" sz="3600" dirty="0">
                <a:latin typeface="+mj-lt"/>
              </a:rPr>
              <a:t>Why care about pollinators?</a:t>
            </a:r>
          </a:p>
        </p:txBody>
      </p:sp>
      <p:sp>
        <p:nvSpPr>
          <p:cNvPr id="3" name="TextBox 2"/>
          <p:cNvSpPr txBox="1"/>
          <p:nvPr/>
        </p:nvSpPr>
        <p:spPr>
          <a:xfrm>
            <a:off x="974785" y="2920629"/>
            <a:ext cx="2895600" cy="3816429"/>
          </a:xfrm>
          <a:prstGeom prst="rect">
            <a:avLst/>
          </a:prstGeom>
          <a:noFill/>
        </p:spPr>
        <p:txBody>
          <a:bodyPr wrap="square" rtlCol="0">
            <a:spAutoFit/>
          </a:bodyPr>
          <a:lstStyle/>
          <a:p>
            <a:r>
              <a:rPr lang="en-US" sz="2400" b="1" dirty="0">
                <a:latin typeface="Franklin Gothic Heavy" panose="020B0903020102020204" pitchFamily="34" charset="0"/>
              </a:rPr>
              <a:t>Food for wildlife</a:t>
            </a:r>
          </a:p>
          <a:p>
            <a:pPr marL="342900" indent="-342900">
              <a:buFont typeface="Arial" panose="020B0604020202020204" pitchFamily="34" charset="0"/>
              <a:buChar char="•"/>
            </a:pPr>
            <a:r>
              <a:rPr lang="en-US" sz="2400" dirty="0"/>
              <a:t>Song birds</a:t>
            </a:r>
          </a:p>
          <a:p>
            <a:pPr marL="342900" indent="-342900">
              <a:buFont typeface="Arial" panose="020B0604020202020204" pitchFamily="34" charset="0"/>
              <a:buChar char="•"/>
            </a:pPr>
            <a:r>
              <a:rPr lang="en-US" sz="2400" dirty="0"/>
              <a:t>Wild turkeys</a:t>
            </a:r>
          </a:p>
          <a:p>
            <a:pPr marL="342900" indent="-342900">
              <a:buFont typeface="Arial" panose="020B0604020202020204" pitchFamily="34" charset="0"/>
              <a:buChar char="•"/>
            </a:pPr>
            <a:r>
              <a:rPr lang="en-US" sz="2400" dirty="0"/>
              <a:t>Sage grouse</a:t>
            </a:r>
          </a:p>
          <a:p>
            <a:pPr marL="342900" indent="-342900">
              <a:buFont typeface="Arial" panose="020B0604020202020204" pitchFamily="34" charset="0"/>
              <a:buChar char="•"/>
            </a:pPr>
            <a:r>
              <a:rPr lang="en-US" sz="2400" dirty="0"/>
              <a:t>Bear</a:t>
            </a:r>
          </a:p>
          <a:p>
            <a:pPr marL="342900" indent="-342900">
              <a:buFont typeface="Arial" panose="020B0604020202020204" pitchFamily="34" charset="0"/>
              <a:buChar char="•"/>
            </a:pPr>
            <a:r>
              <a:rPr lang="en-US" sz="2400" dirty="0"/>
              <a:t>Deer</a:t>
            </a:r>
          </a:p>
          <a:p>
            <a:pPr marL="342900" indent="-342900">
              <a:buFont typeface="Arial" panose="020B0604020202020204" pitchFamily="34" charset="0"/>
              <a:buChar char="•"/>
            </a:pPr>
            <a:r>
              <a:rPr lang="en-US" sz="2400" dirty="0"/>
              <a:t>Elk</a:t>
            </a:r>
          </a:p>
          <a:p>
            <a:endParaRPr lang="en-US" sz="2000" dirty="0"/>
          </a:p>
          <a:p>
            <a:endParaRPr lang="en-US" dirty="0"/>
          </a:p>
          <a:p>
            <a:endParaRPr lang="en-US" dirty="0"/>
          </a:p>
          <a:p>
            <a:endParaRPr lang="en-US" dirty="0"/>
          </a:p>
        </p:txBody>
      </p:sp>
      <p:pic>
        <p:nvPicPr>
          <p:cNvPr id="2050" name="Picture 2" descr="C:\XFER\My Pictures\Fruits Bees Florida 00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4037162" y="2764765"/>
            <a:ext cx="4354902" cy="32434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0242" y="1314618"/>
            <a:ext cx="7379899" cy="1384995"/>
          </a:xfrm>
          <a:prstGeom prst="rect">
            <a:avLst/>
          </a:prstGeom>
        </p:spPr>
        <p:txBody>
          <a:bodyPr wrap="square">
            <a:spAutoFit/>
          </a:bodyPr>
          <a:lstStyle/>
          <a:p>
            <a:r>
              <a:rPr lang="en-US" sz="2800" dirty="0">
                <a:solidFill>
                  <a:schemeClr val="tx1">
                    <a:lumMod val="65000"/>
                    <a:lumOff val="35000"/>
                  </a:schemeClr>
                </a:solidFill>
                <a:latin typeface="Franklin Gothic Heavy" panose="020B0903020102020204" pitchFamily="34" charset="0"/>
              </a:rPr>
              <a:t>--Fruit and seed production needed for the survival of the majority of flowering plants in our environment.</a:t>
            </a:r>
          </a:p>
        </p:txBody>
      </p:sp>
    </p:spTree>
    <p:extLst>
      <p:ext uri="{BB962C8B-B14F-4D97-AF65-F5344CB8AC3E}">
        <p14:creationId xmlns:p14="http://schemas.microsoft.com/office/powerpoint/2010/main" val="352431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5372819" y="206342"/>
            <a:ext cx="3230592" cy="1143000"/>
          </a:xfrm>
        </p:spPr>
        <p:txBody>
          <a:bodyPr>
            <a:noAutofit/>
          </a:bodyPr>
          <a:lstStyle/>
          <a:p>
            <a:pPr eaLnBrk="1" hangingPunct="1"/>
            <a:r>
              <a:rPr lang="en-US" sz="2800" b="1" dirty="0"/>
              <a:t>Your breakfast without bees</a:t>
            </a:r>
          </a:p>
        </p:txBody>
      </p:sp>
      <p:grpSp>
        <p:nvGrpSpPr>
          <p:cNvPr id="2" name="Group 1"/>
          <p:cNvGrpSpPr/>
          <p:nvPr/>
        </p:nvGrpSpPr>
        <p:grpSpPr>
          <a:xfrm>
            <a:off x="0" y="1494592"/>
            <a:ext cx="9411418" cy="3481670"/>
            <a:chOff x="0" y="1494592"/>
            <a:chExt cx="9411418" cy="3481670"/>
          </a:xfrm>
        </p:grpSpPr>
        <p:pic>
          <p:nvPicPr>
            <p:cNvPr id="55299" name="Picture 3" descr="SciAmerAprilBees09_Page_46 pic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494592"/>
              <a:ext cx="9144000" cy="3455988"/>
            </a:xfrm>
            <a:prstGeom prst="rect">
              <a:avLst/>
            </a:prstGeom>
            <a:noFill/>
            <a:ln w="9525">
              <a:noFill/>
              <a:miter lim="800000"/>
              <a:headEnd/>
              <a:tailEnd/>
            </a:ln>
          </p:spPr>
        </p:pic>
        <p:sp>
          <p:nvSpPr>
            <p:cNvPr id="55300" name="TextBox 5"/>
            <p:cNvSpPr txBox="1">
              <a:spLocks noChangeArrowheads="1"/>
            </p:cNvSpPr>
            <p:nvPr/>
          </p:nvSpPr>
          <p:spPr bwMode="auto">
            <a:xfrm>
              <a:off x="7435970" y="4730041"/>
              <a:ext cx="1975448" cy="246221"/>
            </a:xfrm>
            <a:prstGeom prst="rect">
              <a:avLst/>
            </a:prstGeom>
            <a:noFill/>
            <a:ln w="9525">
              <a:noFill/>
              <a:miter lim="800000"/>
              <a:headEnd/>
              <a:tailEnd/>
            </a:ln>
          </p:spPr>
          <p:txBody>
            <a:bodyPr wrap="square">
              <a:prstTxWarp prst="textNoShape">
                <a:avLst/>
              </a:prstTxWarp>
              <a:spAutoFit/>
            </a:bodyPr>
            <a:lstStyle/>
            <a:p>
              <a:r>
                <a:rPr lang="en-US" sz="1000" i="0" dirty="0">
                  <a:latin typeface="Calibri"/>
                </a:rPr>
                <a:t>Scientific American April 2009</a:t>
              </a:r>
            </a:p>
          </p:txBody>
        </p:sp>
      </p:grpSp>
      <p:sp>
        <p:nvSpPr>
          <p:cNvPr id="7" name="TextBox 4"/>
          <p:cNvSpPr txBox="1">
            <a:spLocks noChangeArrowheads="1"/>
          </p:cNvSpPr>
          <p:nvPr/>
        </p:nvSpPr>
        <p:spPr bwMode="auto">
          <a:xfrm>
            <a:off x="2306837" y="5121512"/>
            <a:ext cx="5507182" cy="1200329"/>
          </a:xfrm>
          <a:prstGeom prst="rect">
            <a:avLst/>
          </a:prstGeom>
          <a:noFill/>
          <a:ln w="9525">
            <a:noFill/>
            <a:miter lim="800000"/>
            <a:headEnd/>
            <a:tailEnd/>
          </a:ln>
        </p:spPr>
        <p:txBody>
          <a:bodyPr wrap="square">
            <a:prstTxWarp prst="textNoShape">
              <a:avLst/>
            </a:prstTxWarp>
            <a:spAutoFit/>
          </a:bodyPr>
          <a:lstStyle/>
          <a:p>
            <a:pPr algn="ctr"/>
            <a:r>
              <a:rPr lang="en-US" sz="2400" dirty="0"/>
              <a:t>V</a:t>
            </a:r>
            <a:r>
              <a:rPr lang="en-US" sz="2400" i="0" dirty="0"/>
              <a:t>alue of crops in US that depend on </a:t>
            </a:r>
            <a:r>
              <a:rPr lang="en-US" sz="2400" dirty="0"/>
              <a:t>pollination:  &gt;$18.9 billion  </a:t>
            </a:r>
          </a:p>
          <a:p>
            <a:pPr algn="ctr"/>
            <a:r>
              <a:rPr lang="en-US" sz="2400" i="0" dirty="0"/>
              <a:t>$217 billion worldwide</a:t>
            </a:r>
          </a:p>
        </p:txBody>
      </p:sp>
      <p:sp>
        <p:nvSpPr>
          <p:cNvPr id="8" name="Title 1"/>
          <p:cNvSpPr txBox="1">
            <a:spLocks/>
          </p:cNvSpPr>
          <p:nvPr/>
        </p:nvSpPr>
        <p:spPr bwMode="auto">
          <a:xfrm>
            <a:off x="540589" y="180660"/>
            <a:ext cx="32032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r>
              <a:rPr lang="en-US" sz="3600" dirty="0">
                <a:latin typeface="+mj-lt"/>
              </a:rPr>
              <a:t>Your breakfast </a:t>
            </a:r>
          </a:p>
          <a:p>
            <a:r>
              <a:rPr lang="en-US" sz="3600" dirty="0">
                <a:latin typeface="+mj-lt"/>
              </a:rPr>
              <a:t>with bees</a:t>
            </a:r>
          </a:p>
        </p:txBody>
      </p:sp>
      <p:sp>
        <p:nvSpPr>
          <p:cNvPr id="3" name="TextBox 2"/>
          <p:cNvSpPr txBox="1"/>
          <p:nvPr/>
        </p:nvSpPr>
        <p:spPr>
          <a:xfrm>
            <a:off x="6078737" y="6628413"/>
            <a:ext cx="3065263" cy="261610"/>
          </a:xfrm>
          <a:prstGeom prst="rect">
            <a:avLst/>
          </a:prstGeom>
          <a:noFill/>
        </p:spPr>
        <p:txBody>
          <a:bodyPr wrap="none" rtlCol="0">
            <a:spAutoFit/>
          </a:bodyPr>
          <a:lstStyle/>
          <a:p>
            <a:r>
              <a:rPr lang="en-US" sz="1100" dirty="0"/>
              <a:t>Source: Scientific American ‘09; M. </a:t>
            </a:r>
            <a:r>
              <a:rPr lang="en-US" sz="1100" dirty="0" err="1"/>
              <a:t>Spivak</a:t>
            </a:r>
            <a:r>
              <a:rPr lang="en-US" sz="1100" dirty="0"/>
              <a:t>, </a:t>
            </a:r>
            <a:r>
              <a:rPr lang="en-US" sz="1100" dirty="0" err="1"/>
              <a:t>UMinn</a:t>
            </a:r>
            <a:endParaRPr lang="en-US" sz="1100" dirty="0"/>
          </a:p>
        </p:txBody>
      </p:sp>
    </p:spTree>
    <p:extLst>
      <p:ext uri="{BB962C8B-B14F-4D97-AF65-F5344CB8AC3E}">
        <p14:creationId xmlns:p14="http://schemas.microsoft.com/office/powerpoint/2010/main" val="235982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973"/>
            <a:ext cx="8229600" cy="1068387"/>
          </a:xfrm>
        </p:spPr>
        <p:txBody>
          <a:bodyPr>
            <a:normAutofit/>
          </a:bodyPr>
          <a:lstStyle/>
          <a:p>
            <a:r>
              <a:rPr lang="en-US" sz="3600" dirty="0"/>
              <a:t>The Wild World of Pollinators</a:t>
            </a:r>
          </a:p>
        </p:txBody>
      </p:sp>
      <p:sp>
        <p:nvSpPr>
          <p:cNvPr id="3" name="Content Placeholder 2"/>
          <p:cNvSpPr>
            <a:spLocks noGrp="1"/>
          </p:cNvSpPr>
          <p:nvPr>
            <p:ph idx="1"/>
          </p:nvPr>
        </p:nvSpPr>
        <p:spPr>
          <a:xfrm>
            <a:off x="457200" y="1649986"/>
            <a:ext cx="8229600" cy="315916"/>
          </a:xfrm>
        </p:spPr>
        <p:txBody>
          <a:bodyPr>
            <a:noAutofit/>
          </a:bodyPr>
          <a:lstStyle/>
          <a:p>
            <a:pPr marL="0" indent="0">
              <a:buNone/>
            </a:pPr>
            <a:r>
              <a:rPr lang="en-US" sz="2200" b="1" dirty="0"/>
              <a:t>Insects are the most common and abundant</a:t>
            </a:r>
          </a:p>
        </p:txBody>
      </p:sp>
      <p:sp>
        <p:nvSpPr>
          <p:cNvPr id="7" name="TextBox 6"/>
          <p:cNvSpPr txBox="1"/>
          <p:nvPr/>
        </p:nvSpPr>
        <p:spPr>
          <a:xfrm>
            <a:off x="800826" y="2225675"/>
            <a:ext cx="3020675"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Honey bees</a:t>
            </a:r>
          </a:p>
          <a:p>
            <a:pPr marL="342900" indent="-342900">
              <a:buFont typeface="Arial" panose="020B0604020202020204" pitchFamily="34" charset="0"/>
              <a:buChar char="•"/>
            </a:pPr>
            <a:r>
              <a:rPr lang="en-US" sz="2400" b="1" dirty="0"/>
              <a:t>Bumble bees</a:t>
            </a:r>
          </a:p>
          <a:p>
            <a:pPr marL="342900" indent="-342900">
              <a:buFont typeface="Arial" panose="020B0604020202020204" pitchFamily="34" charset="0"/>
              <a:buChar char="•"/>
            </a:pPr>
            <a:r>
              <a:rPr lang="en-US" sz="2400" b="1" dirty="0"/>
              <a:t>Blueberry bees</a:t>
            </a:r>
          </a:p>
          <a:p>
            <a:r>
              <a:rPr lang="en-US" sz="2400" b="1" dirty="0"/>
              <a:t>…and also</a:t>
            </a:r>
          </a:p>
          <a:p>
            <a:pPr marL="342900" indent="-342900">
              <a:buFont typeface="Arial" panose="020B0604020202020204" pitchFamily="34" charset="0"/>
              <a:buChar char="•"/>
            </a:pPr>
            <a:r>
              <a:rPr lang="en-US" sz="2400" b="1" dirty="0"/>
              <a:t>Butterflies</a:t>
            </a:r>
          </a:p>
          <a:p>
            <a:pPr marL="342900" indent="-342900">
              <a:buFont typeface="Arial" panose="020B0604020202020204" pitchFamily="34" charset="0"/>
              <a:buChar char="•"/>
            </a:pPr>
            <a:r>
              <a:rPr lang="en-US" sz="2400" b="1" dirty="0"/>
              <a:t>Beetles</a:t>
            </a:r>
          </a:p>
          <a:p>
            <a:pPr marL="342900" indent="-342900">
              <a:buFont typeface="Arial" panose="020B0604020202020204" pitchFamily="34" charset="0"/>
              <a:buChar char="•"/>
            </a:pPr>
            <a:r>
              <a:rPr lang="en-US" sz="2400" b="1" dirty="0"/>
              <a:t>Flies</a:t>
            </a:r>
          </a:p>
          <a:p>
            <a:pPr marL="342900" indent="-342900">
              <a:buFont typeface="Arial" panose="020B0604020202020204" pitchFamily="34" charset="0"/>
              <a:buChar char="•"/>
            </a:pPr>
            <a:r>
              <a:rPr lang="en-US" sz="2400" b="1" dirty="0"/>
              <a:t>even, Wasps</a:t>
            </a:r>
          </a:p>
          <a:p>
            <a:endParaRPr lang="en-US" sz="24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37309" y="2225675"/>
            <a:ext cx="1570384" cy="216918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07693" y="2225675"/>
            <a:ext cx="1754159" cy="2167347"/>
          </a:xfrm>
          <a:prstGeom prst="rect">
            <a:avLst/>
          </a:prstGeom>
        </p:spPr>
      </p:pic>
      <p:sp>
        <p:nvSpPr>
          <p:cNvPr id="5" name="TextBox 4">
            <a:extLst>
              <a:ext uri="{FF2B5EF4-FFF2-40B4-BE49-F238E27FC236}">
                <a16:creationId xmlns:a16="http://schemas.microsoft.com/office/drawing/2014/main" id="{3B6F2C03-C541-BE00-89C4-759EC67712C2}"/>
              </a:ext>
            </a:extLst>
          </p:cNvPr>
          <p:cNvSpPr txBox="1"/>
          <p:nvPr/>
        </p:nvSpPr>
        <p:spPr>
          <a:xfrm>
            <a:off x="4055166" y="4664016"/>
            <a:ext cx="4631634" cy="1631216"/>
          </a:xfrm>
          <a:prstGeom prst="rect">
            <a:avLst/>
          </a:prstGeom>
          <a:solidFill>
            <a:schemeClr val="accent2">
              <a:lumMod val="40000"/>
              <a:lumOff val="60000"/>
            </a:schemeClr>
          </a:solidFill>
        </p:spPr>
        <p:txBody>
          <a:bodyPr wrap="square" rtlCol="0">
            <a:spAutoFit/>
          </a:bodyPr>
          <a:lstStyle/>
          <a:p>
            <a:pPr algn="ctr"/>
            <a:r>
              <a:rPr lang="en-US" sz="2400" dirty="0"/>
              <a:t>When a pollinator is visiting a bloom in search of nectar (carbohydrate) and pollen (protein), it is called “foraging.”</a:t>
            </a:r>
          </a:p>
        </p:txBody>
      </p:sp>
    </p:spTree>
    <p:extLst>
      <p:ext uri="{BB962C8B-B14F-4D97-AF65-F5344CB8AC3E}">
        <p14:creationId xmlns:p14="http://schemas.microsoft.com/office/powerpoint/2010/main" val="24027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ircle(in)">
                                      <p:cBhvr>
                                        <p:cTn id="10" dur="2000"/>
                                        <p:tgtEl>
                                          <p:spTgt spid="7">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circle(in)">
                                      <p:cBhvr>
                                        <p:cTn id="13" dur="20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circle(in)">
                                      <p:cBhvr>
                                        <p:cTn id="18" dur="2000"/>
                                        <p:tgtEl>
                                          <p:spTgt spid="7">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circle(in)">
                                      <p:cBhvr>
                                        <p:cTn id="21" dur="2000"/>
                                        <p:tgtEl>
                                          <p:spTgt spid="7">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circle(in)">
                                      <p:cBhvr>
                                        <p:cTn id="24" dur="2000"/>
                                        <p:tgtEl>
                                          <p:spTgt spid="7">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circle(in)">
                                      <p:cBhvr>
                                        <p:cTn id="30" dur="2000"/>
                                        <p:tgtEl>
                                          <p:spTgt spid="7">
                                            <p:txEl>
                                              <p:pRg st="6" end="6"/>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circle(in)">
                                      <p:cBhvr>
                                        <p:cTn id="33"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177"/>
            <a:ext cx="8229600" cy="1068387"/>
          </a:xfrm>
        </p:spPr>
        <p:txBody>
          <a:bodyPr>
            <a:noAutofit/>
          </a:bodyPr>
          <a:lstStyle/>
          <a:p>
            <a:r>
              <a:rPr lang="en-US" sz="3600" dirty="0"/>
              <a:t>Champion Pollinator of Food Crops: The European Honey Bee</a:t>
            </a:r>
          </a:p>
        </p:txBody>
      </p:sp>
      <p:sp>
        <p:nvSpPr>
          <p:cNvPr id="3" name="Content Placeholder 2"/>
          <p:cNvSpPr>
            <a:spLocks noGrp="1"/>
          </p:cNvSpPr>
          <p:nvPr>
            <p:ph idx="1"/>
          </p:nvPr>
        </p:nvSpPr>
        <p:spPr>
          <a:xfrm>
            <a:off x="452063" y="1902481"/>
            <a:ext cx="5286778" cy="2606041"/>
          </a:xfrm>
        </p:spPr>
        <p:txBody>
          <a:bodyPr>
            <a:normAutofit/>
          </a:bodyPr>
          <a:lstStyle/>
          <a:p>
            <a:pPr marL="0" indent="0">
              <a:buNone/>
            </a:pPr>
            <a:r>
              <a:rPr lang="en-US" sz="2500" dirty="0"/>
              <a:t>Honey bees are relied on to perform most of the commercial pollination.</a:t>
            </a:r>
          </a:p>
          <a:p>
            <a:pPr lvl="2"/>
            <a:endParaRPr lang="en-US" dirty="0"/>
          </a:p>
        </p:txBody>
      </p:sp>
      <p:grpSp>
        <p:nvGrpSpPr>
          <p:cNvPr id="4" name="Group 3"/>
          <p:cNvGrpSpPr/>
          <p:nvPr/>
        </p:nvGrpSpPr>
        <p:grpSpPr>
          <a:xfrm>
            <a:off x="5741486" y="1831179"/>
            <a:ext cx="3005726" cy="2584289"/>
            <a:chOff x="4847988" y="1633899"/>
            <a:chExt cx="4143612" cy="3562631"/>
          </a:xfrm>
        </p:grpSpPr>
        <p:pic>
          <p:nvPicPr>
            <p:cNvPr id="2050" name="Picture 2" descr="C:\Users\wmr11\AppData\Local\Microsoft\Windows\Temporary Internet Files\Content.Outlook\JTWBW3AS\noneybeeonblackraspberry.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847988" y="1676400"/>
              <a:ext cx="4067412" cy="3520130"/>
            </a:xfrm>
            <a:prstGeom prst="rect">
              <a:avLst/>
            </a:prstGeom>
            <a:noFill/>
            <a:ln w="254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24800" y="1633899"/>
              <a:ext cx="1066800" cy="461154"/>
            </a:xfrm>
            <a:prstGeom prst="rect">
              <a:avLst/>
            </a:prstGeom>
            <a:noFill/>
          </p:spPr>
          <p:txBody>
            <a:bodyPr wrap="square" rtlCol="0">
              <a:spAutoFit/>
            </a:bodyPr>
            <a:lstStyle/>
            <a:p>
              <a:r>
                <a:rPr lang="en-US" sz="800" dirty="0">
                  <a:solidFill>
                    <a:schemeClr val="bg2">
                      <a:lumMod val="90000"/>
                    </a:schemeClr>
                  </a:solidFill>
                </a:rPr>
                <a:t>Tom Butzler, </a:t>
              </a:r>
              <a:br>
                <a:rPr lang="en-US" sz="800" dirty="0">
                  <a:solidFill>
                    <a:schemeClr val="bg2">
                      <a:lumMod val="90000"/>
                    </a:schemeClr>
                  </a:solidFill>
                </a:rPr>
              </a:br>
              <a:r>
                <a:rPr lang="en-US" sz="800" dirty="0">
                  <a:solidFill>
                    <a:schemeClr val="bg2">
                      <a:lumMod val="90000"/>
                    </a:schemeClr>
                  </a:solidFill>
                </a:rPr>
                <a:t>Penn State </a:t>
              </a:r>
            </a:p>
          </p:txBody>
        </p:sp>
      </p:gr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2063" y="2974306"/>
            <a:ext cx="3370436" cy="2606040"/>
          </a:xfrm>
          <a:prstGeom prst="rect">
            <a:avLst/>
          </a:prstGeom>
        </p:spPr>
      </p:pic>
      <p:sp>
        <p:nvSpPr>
          <p:cNvPr id="8" name="TextBox 7"/>
          <p:cNvSpPr txBox="1"/>
          <p:nvPr/>
        </p:nvSpPr>
        <p:spPr>
          <a:xfrm>
            <a:off x="4205499" y="4720385"/>
            <a:ext cx="4541713" cy="1246495"/>
          </a:xfrm>
          <a:prstGeom prst="rect">
            <a:avLst/>
          </a:prstGeom>
          <a:noFill/>
        </p:spPr>
        <p:txBody>
          <a:bodyPr wrap="square" rtlCol="0">
            <a:spAutoFit/>
          </a:bodyPr>
          <a:lstStyle/>
          <a:p>
            <a:r>
              <a:rPr lang="en-US" sz="2500" dirty="0"/>
              <a:t>A truckload of honey bee colonies is delivered for blueberry pollination in Maine</a:t>
            </a:r>
          </a:p>
        </p:txBody>
      </p:sp>
    </p:spTree>
    <p:extLst>
      <p:ext uri="{BB962C8B-B14F-4D97-AF65-F5344CB8AC3E}">
        <p14:creationId xmlns:p14="http://schemas.microsoft.com/office/powerpoint/2010/main" val="402818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8" y="398320"/>
            <a:ext cx="7180119" cy="1014844"/>
          </a:xfrm>
        </p:spPr>
        <p:txBody>
          <a:bodyPr>
            <a:normAutofit/>
          </a:bodyPr>
          <a:lstStyle/>
          <a:p>
            <a:pPr algn="l"/>
            <a:r>
              <a:rPr lang="en-US" sz="3600" dirty="0">
                <a:latin typeface="+mj-lt"/>
              </a:rPr>
              <a:t>Why care about pollinators?</a:t>
            </a:r>
          </a:p>
        </p:txBody>
      </p:sp>
      <p:sp>
        <p:nvSpPr>
          <p:cNvPr id="4" name="TextBox 3"/>
          <p:cNvSpPr txBox="1"/>
          <p:nvPr/>
        </p:nvSpPr>
        <p:spPr>
          <a:xfrm>
            <a:off x="685799" y="1417422"/>
            <a:ext cx="2732809" cy="3477875"/>
          </a:xfrm>
          <a:prstGeom prst="rect">
            <a:avLst/>
          </a:prstGeom>
          <a:noFill/>
        </p:spPr>
        <p:txBody>
          <a:bodyPr wrap="square" rtlCol="0">
            <a:spAutoFit/>
          </a:bodyPr>
          <a:lstStyle/>
          <a:p>
            <a:r>
              <a:rPr lang="en-US" sz="2000" b="1" i="1" dirty="0"/>
              <a:t>In Indiana</a:t>
            </a:r>
            <a:endParaRPr lang="en-US" sz="2000" b="1" dirty="0"/>
          </a:p>
          <a:p>
            <a:r>
              <a:rPr lang="en-US" sz="2000" b="1" dirty="0"/>
              <a:t>Apples</a:t>
            </a:r>
          </a:p>
          <a:p>
            <a:r>
              <a:rPr lang="en-US" sz="2000" b="1" dirty="0"/>
              <a:t>Blueberries</a:t>
            </a:r>
          </a:p>
          <a:p>
            <a:r>
              <a:rPr lang="en-US" sz="2000" b="1" dirty="0"/>
              <a:t>Cucumbers</a:t>
            </a:r>
          </a:p>
          <a:p>
            <a:r>
              <a:rPr lang="en-US" sz="2000" b="1" dirty="0"/>
              <a:t>Melons</a:t>
            </a:r>
          </a:p>
          <a:p>
            <a:r>
              <a:rPr lang="en-US" sz="2000" b="1" dirty="0"/>
              <a:t>Pumpkin</a:t>
            </a:r>
          </a:p>
          <a:p>
            <a:r>
              <a:rPr lang="en-US" sz="2000" b="1" dirty="0"/>
              <a:t>Strawberries</a:t>
            </a:r>
          </a:p>
          <a:p>
            <a:r>
              <a:rPr lang="en-US" sz="2000" b="1" dirty="0"/>
              <a:t>Peaches</a:t>
            </a:r>
          </a:p>
          <a:p>
            <a:r>
              <a:rPr lang="en-US" sz="2000" b="1" dirty="0"/>
              <a:t>Blackberries</a:t>
            </a:r>
          </a:p>
          <a:p>
            <a:r>
              <a:rPr lang="en-US" sz="2000" b="1" dirty="0"/>
              <a:t>Raspberries</a:t>
            </a:r>
          </a:p>
          <a:p>
            <a:r>
              <a:rPr lang="en-US" sz="2000" b="1" dirty="0"/>
              <a:t>Others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248082" y="993902"/>
            <a:ext cx="2767578" cy="3244685"/>
          </a:xfrm>
          <a:prstGeom prst="rect">
            <a:avLst/>
          </a:prstGeom>
        </p:spPr>
      </p:pic>
      <p:sp>
        <p:nvSpPr>
          <p:cNvPr id="5" name="TextBox 4">
            <a:extLst>
              <a:ext uri="{FF2B5EF4-FFF2-40B4-BE49-F238E27FC236}">
                <a16:creationId xmlns:a16="http://schemas.microsoft.com/office/drawing/2014/main" id="{54DAE434-9D87-AB32-6AB6-81ACCDC6ECEF}"/>
              </a:ext>
            </a:extLst>
          </p:cNvPr>
          <p:cNvSpPr txBox="1"/>
          <p:nvPr/>
        </p:nvSpPr>
        <p:spPr>
          <a:xfrm>
            <a:off x="3418608" y="4107246"/>
            <a:ext cx="4447309" cy="1938992"/>
          </a:xfrm>
          <a:prstGeom prst="rect">
            <a:avLst/>
          </a:prstGeom>
          <a:solidFill>
            <a:schemeClr val="accent2">
              <a:lumMod val="40000"/>
              <a:lumOff val="60000"/>
            </a:schemeClr>
          </a:solidFill>
        </p:spPr>
        <p:txBody>
          <a:bodyPr wrap="square" rtlCol="0">
            <a:spAutoFit/>
          </a:bodyPr>
          <a:lstStyle/>
          <a:p>
            <a:r>
              <a:rPr lang="en-US" sz="2000" dirty="0"/>
              <a:t>A partially pollinated cucumber (top) compared with a completely pollinated one (bottom). The seed did not form throughout the poorly cucumber and consequently the fruit did not grow around that portion. </a:t>
            </a:r>
          </a:p>
        </p:txBody>
      </p:sp>
    </p:spTree>
    <p:extLst>
      <p:ext uri="{BB962C8B-B14F-4D97-AF65-F5344CB8AC3E}">
        <p14:creationId xmlns:p14="http://schemas.microsoft.com/office/powerpoint/2010/main" val="3015572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1986" y="447690"/>
            <a:ext cx="8216660" cy="1219199"/>
          </a:xfrm>
        </p:spPr>
        <p:txBody>
          <a:bodyPr>
            <a:normAutofit/>
          </a:bodyPr>
          <a:lstStyle/>
          <a:p>
            <a:pPr algn="l"/>
            <a:r>
              <a:rPr lang="en-US" sz="3600" dirty="0">
                <a:latin typeface="+mj-lt"/>
              </a:rPr>
              <a:t>What is the current status of pollinators?</a:t>
            </a:r>
          </a:p>
        </p:txBody>
      </p:sp>
      <p:pic>
        <p:nvPicPr>
          <p:cNvPr id="6" name="Picture 3" descr="IMG_16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737" y="1915782"/>
            <a:ext cx="4367950" cy="2907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2220" y="5072467"/>
            <a:ext cx="7103467" cy="1107996"/>
          </a:xfrm>
          <a:prstGeom prst="rect">
            <a:avLst/>
          </a:prstGeom>
          <a:noFill/>
        </p:spPr>
        <p:txBody>
          <a:bodyPr wrap="square" rtlCol="0">
            <a:spAutoFit/>
          </a:bodyPr>
          <a:lstStyle/>
          <a:p>
            <a:r>
              <a:rPr lang="en-US" sz="2200" b="1" dirty="0"/>
              <a:t>2020-2021 Honey Bee Overwintering Losses </a:t>
            </a:r>
            <a:r>
              <a:rPr lang="en-US" sz="2200" b="1"/>
              <a:t>– 28% </a:t>
            </a:r>
            <a:r>
              <a:rPr lang="en-US" sz="2200" b="1" dirty="0"/>
              <a:t>died over the winter (an unsustainable number)</a:t>
            </a:r>
          </a:p>
          <a:p>
            <a:r>
              <a:rPr lang="en-US" sz="2200" i="1" dirty="0"/>
              <a:t>                                                        -USDA /Bee Informed Survey</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447"/>
          <a:stretch/>
        </p:blipFill>
        <p:spPr bwMode="auto">
          <a:xfrm>
            <a:off x="619876" y="1620541"/>
            <a:ext cx="2530828" cy="1808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6153403"/>
      </p:ext>
    </p:extLst>
  </p:cSld>
  <p:clrMapOvr>
    <a:masterClrMapping/>
  </p:clrMapOvr>
</p:sld>
</file>

<file path=ppt/theme/theme1.xml><?xml version="1.0" encoding="utf-8"?>
<a:theme xmlns:a="http://schemas.openxmlformats.org/drawingml/2006/main" name="purdue theme">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rdue theme" id="{44B197D3-4827-9B4D-AF6C-04ABAAC95C5D}" vid="{007AD42F-9950-9F4A-A9E3-019BA759C5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CE73A19AE7D8449BDA3BFEB311C03D" ma:contentTypeVersion="2" ma:contentTypeDescription="Create a new document." ma:contentTypeScope="" ma:versionID="b1d252bbefc23522597e7810d4502a3f">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5D4137E-8B44-4EC4-8808-080C231A0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006F5F-4F7F-4523-8CCD-09CB35EC3D0D}">
  <ds:schemaRefs>
    <ds:schemaRef ds:uri="http://schemas.microsoft.com/sharepoint/v3/contenttype/forms"/>
  </ds:schemaRefs>
</ds:datastoreItem>
</file>

<file path=customXml/itemProps3.xml><?xml version="1.0" encoding="utf-8"?>
<ds:datastoreItem xmlns:ds="http://schemas.openxmlformats.org/officeDocument/2006/customXml" ds:itemID="{7998A6FB-4F75-4955-ADD0-DE87E3AC28A4}">
  <ds:schemaRefs>
    <ds:schemaRef ds:uri="http://www.w3.org/XML/1998/namespace"/>
    <ds:schemaRef ds:uri="http://schemas.microsoft.com/office/2006/documentManagement/types"/>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1191</TotalTime>
  <Words>2864</Words>
  <Application>Microsoft Office PowerPoint</Application>
  <PresentationFormat>On-screen Show (4:3)</PresentationFormat>
  <Paragraphs>297</Paragraphs>
  <Slides>37</Slides>
  <Notes>36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Acumin Pro</vt:lpstr>
      <vt:lpstr>Acumin Pro ExtraCondensed</vt:lpstr>
      <vt:lpstr>Acumin Pro ExtraCondensed Smbd</vt:lpstr>
      <vt:lpstr>Acumin Pro Medium</vt:lpstr>
      <vt:lpstr>Acumin Pro Semibold</vt:lpstr>
      <vt:lpstr>Acumin Pro SemiCondensed</vt:lpstr>
      <vt:lpstr>Arial</vt:lpstr>
      <vt:lpstr>Arial Narrow</vt:lpstr>
      <vt:lpstr>Calibri</vt:lpstr>
      <vt:lpstr>Franklin Gothic Heavy</vt:lpstr>
      <vt:lpstr>Franklin Gothic Medium</vt:lpstr>
      <vt:lpstr>United Sans Cd Md</vt:lpstr>
      <vt:lpstr>United Sans Rg Md</vt:lpstr>
      <vt:lpstr>Wingdings</vt:lpstr>
      <vt:lpstr>purdue theme</vt:lpstr>
      <vt:lpstr>Bee  Aware!</vt:lpstr>
      <vt:lpstr> This presentation will help you understand:  </vt:lpstr>
      <vt:lpstr>Why care about pollinators?</vt:lpstr>
      <vt:lpstr>Why care about pollinators?</vt:lpstr>
      <vt:lpstr>Your breakfast without bees</vt:lpstr>
      <vt:lpstr>The Wild World of Pollinators</vt:lpstr>
      <vt:lpstr>Champion Pollinator of Food Crops: The European Honey Bee</vt:lpstr>
      <vt:lpstr>Why care about pollinators?</vt:lpstr>
      <vt:lpstr>What is the current status of pollinators?</vt:lpstr>
      <vt:lpstr>Causes of pollinator decline??? Several possible factors or a combination of them</vt:lpstr>
      <vt:lpstr>PowerPoint Presentation</vt:lpstr>
      <vt:lpstr>Questions</vt:lpstr>
      <vt:lpstr>Questions</vt:lpstr>
      <vt:lpstr>Questions</vt:lpstr>
      <vt:lpstr>Questions</vt:lpstr>
      <vt:lpstr>Pesticide applicators can help by reducing risks to honey bees and other pollinators</vt:lpstr>
      <vt:lpstr>Did You Know?</vt:lpstr>
      <vt:lpstr>Pollinator poisoning can occur from:</vt:lpstr>
      <vt:lpstr>Recognize Residual toxicity</vt:lpstr>
      <vt:lpstr> Extended Residual Toxicity (ERT)</vt:lpstr>
      <vt:lpstr>Pesticides with Extended Residual Toxicity</vt:lpstr>
      <vt:lpstr>A Honey Bee’s (Daily) Life</vt:lpstr>
      <vt:lpstr>Best time for pesticide application: Dusk to Dawn</vt:lpstr>
      <vt:lpstr>Pesticides and bloom</vt:lpstr>
      <vt:lpstr>Read and understand the label</vt:lpstr>
      <vt:lpstr>The “Bee Advisory Box”</vt:lpstr>
      <vt:lpstr>Pollinator protection statements should inform you of pesticide selection--and application timing--decisions</vt:lpstr>
      <vt:lpstr>Indiana Pollinator Protection Plan</vt:lpstr>
      <vt:lpstr>Key questions to consider</vt:lpstr>
      <vt:lpstr>Know the landscape</vt:lpstr>
      <vt:lpstr>Develop an IPM Plan</vt:lpstr>
      <vt:lpstr>Cooperate and Communicate with Beekeepers</vt:lpstr>
      <vt:lpstr>Questions</vt:lpstr>
      <vt:lpstr>Questions</vt:lpstr>
      <vt:lpstr>Questions</vt:lpstr>
      <vt:lpstr>Questions</vt:lpstr>
      <vt:lpstr>Credit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dc:creator>
  <cp:lastModifiedBy>Janssen, Cheri L.</cp:lastModifiedBy>
  <cp:revision>105</cp:revision>
  <cp:lastPrinted>2014-12-16T21:38:56Z</cp:lastPrinted>
  <dcterms:created xsi:type="dcterms:W3CDTF">2014-12-02T14:47:47Z</dcterms:created>
  <dcterms:modified xsi:type="dcterms:W3CDTF">2022-08-10T16:50:00Z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0x010100FFCE73A19AE7D8449BDA3BFEB311C03D</vt:lpwstr>
  </property>
</Properties>
</file>